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>
        <p:scale>
          <a:sx n="117" d="100"/>
          <a:sy n="117" d="100"/>
        </p:scale>
        <p:origin x="2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75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228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28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" y="0"/>
            <a:ext cx="9164700" cy="5143500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26892" y="2803209"/>
            <a:ext cx="6335858" cy="25717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6247493" y="4905177"/>
            <a:ext cx="2787900" cy="161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The Coding Boot Camp</a:t>
            </a:r>
            <a:endParaRPr sz="11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90606" y="2215156"/>
            <a:ext cx="8229600" cy="654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96992" y="1878032"/>
            <a:ext cx="2700300" cy="285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23864" y="2971800"/>
            <a:ext cx="2243100" cy="285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2667001" y="2971800"/>
            <a:ext cx="2700300" cy="285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" y="4814223"/>
            <a:ext cx="9155741" cy="343311"/>
          </a:xfrm>
          <a:prstGeom prst="flowChartProcess">
            <a:avLst/>
          </a:prstGeom>
          <a:solidFill>
            <a:srgbClr val="1E4E79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247493" y="4905177"/>
            <a:ext cx="2787900" cy="161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The Coding Boot Camp</a:t>
            </a:r>
            <a:endParaRPr sz="1100"/>
          </a:p>
        </p:txBody>
      </p:sp>
      <p:cxnSp>
        <p:nvCxnSpPr>
          <p:cNvPr id="68" name="Shape 68"/>
          <p:cNvCxnSpPr/>
          <p:nvPr/>
        </p:nvCxnSpPr>
        <p:spPr>
          <a:xfrm>
            <a:off x="0" y="490391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" y="4814223"/>
            <a:ext cx="9155741" cy="343311"/>
          </a:xfrm>
          <a:prstGeom prst="flowChartProcess">
            <a:avLst/>
          </a:prstGeom>
          <a:solidFill>
            <a:srgbClr val="1E4E79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6247493" y="4905177"/>
            <a:ext cx="2787900" cy="161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The Coding Boot Camp</a:t>
            </a:r>
            <a:endParaRPr sz="1100"/>
          </a:p>
        </p:txBody>
      </p:sp>
      <p:cxnSp>
        <p:nvCxnSpPr>
          <p:cNvPr id="73" name="Shape 73"/>
          <p:cNvCxnSpPr/>
          <p:nvPr/>
        </p:nvCxnSpPr>
        <p:spPr>
          <a:xfrm>
            <a:off x="0" y="490391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" y="4814223"/>
            <a:ext cx="9155741" cy="343311"/>
          </a:xfrm>
          <a:prstGeom prst="flowChartProcess">
            <a:avLst/>
          </a:prstGeom>
          <a:solidFill>
            <a:srgbClr val="1E4E79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247493" y="4905177"/>
            <a:ext cx="2787900" cy="161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The Coding Boot Camp</a:t>
            </a:r>
            <a:endParaRPr sz="1100"/>
          </a:p>
        </p:txBody>
      </p:sp>
      <p:cxnSp>
        <p:nvCxnSpPr>
          <p:cNvPr id="78" name="Shape 78"/>
          <p:cNvCxnSpPr/>
          <p:nvPr/>
        </p:nvCxnSpPr>
        <p:spPr>
          <a:xfrm>
            <a:off x="0" y="490391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440743" y="2163782"/>
            <a:ext cx="6172200" cy="654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rial"/>
              <a:buNone/>
            </a:pPr>
            <a:r>
              <a:rPr lang="en-US" dirty="0" err="1" smtClean="0"/>
              <a:t>KMeans</a:t>
            </a:r>
            <a:endParaRPr sz="3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463169" y="2971801"/>
            <a:ext cx="2002800" cy="339900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00" rIns="51425" bIns="2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 Bootcamp |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444565" y="3026092"/>
            <a:ext cx="2213400" cy="285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&lt;DATE GOES HERE&gt;</a:t>
            </a:r>
            <a:endParaRPr sz="11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Predictions using a trained </a:t>
            </a:r>
            <a:r>
              <a:rPr lang="en-US" dirty="0" err="1" smtClean="0"/>
              <a:t>KMeans</a:t>
            </a:r>
            <a:r>
              <a:rPr lang="en-US" dirty="0" smtClean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004875"/>
            <a:ext cx="47339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miley Face 2"/>
          <p:cNvSpPr/>
          <p:nvPr/>
        </p:nvSpPr>
        <p:spPr>
          <a:xfrm>
            <a:off x="2854318" y="2979469"/>
            <a:ext cx="393275" cy="341862"/>
          </a:xfrm>
          <a:prstGeom prst="smileyFace">
            <a:avLst/>
          </a:prstGeom>
          <a:solidFill>
            <a:srgbClr val="4700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21821" y="1478660"/>
            <a:ext cx="2536372" cy="1027024"/>
          </a:xfrm>
          <a:prstGeom prst="wedgeRoundRectCallout">
            <a:avLst>
              <a:gd name="adj1" fmla="val 43888"/>
              <a:gd name="adj2" fmla="val 92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Purple is closer!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04569" y="387280"/>
            <a:ext cx="7971900" cy="293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Unsupervised machine learning </a:t>
            </a:r>
            <a:r>
              <a:rPr lang="en-US" dirty="0" smtClean="0"/>
              <a:t>algorithms draw inferences directly from the data without any previously labeled outputs (i.e. no y labels).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 smtClean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One common type of unsupervised learning is cluster analysis. That is, the algorithms attempts to group that data into clusters based on relationships and features in the 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20" y="1844548"/>
            <a:ext cx="3901210" cy="2802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Clustering</a:t>
            </a:r>
            <a:endParaRPr dirty="0"/>
          </a:p>
        </p:txBody>
      </p:sp>
      <p:sp>
        <p:nvSpPr>
          <p:cNvPr id="166" name="Shape 166"/>
          <p:cNvSpPr txBox="1"/>
          <p:nvPr/>
        </p:nvSpPr>
        <p:spPr>
          <a:xfrm>
            <a:off x="460800" y="799500"/>
            <a:ext cx="8222400" cy="31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While clustering may be intuitive to humans in this case, clustering algorithms have to decide which data points belong together.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23" y="1611410"/>
            <a:ext cx="3441000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3619"/>
            <a:ext cx="3551623" cy="24420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6625" y="3902400"/>
            <a:ext cx="33505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Unclustered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8918" y="3902399"/>
            <a:ext cx="2917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Clustered Data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42950" y="1008450"/>
            <a:ext cx="4617000" cy="35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K means clustering will group the data into `</a:t>
            </a:r>
            <a:r>
              <a:rPr lang="en" dirty="0" smtClean="0"/>
              <a:t>k`</a:t>
            </a:r>
            <a:r>
              <a:rPr lang="en-US" dirty="0" smtClean="0"/>
              <a:t> </a:t>
            </a:r>
            <a:r>
              <a:rPr lang="en" dirty="0" smtClean="0"/>
              <a:t>groups</a:t>
            </a:r>
            <a:r>
              <a:rPr lang="en" dirty="0"/>
              <a:t>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cluster center is the mean of all the points </a:t>
            </a:r>
            <a:r>
              <a:rPr lang="en" dirty="0" smtClean="0"/>
              <a:t>belong</a:t>
            </a:r>
            <a:r>
              <a:rPr lang="en-US" dirty="0" err="1" smtClean="0"/>
              <a:t>ing</a:t>
            </a:r>
            <a:r>
              <a:rPr lang="en" dirty="0" smtClean="0"/>
              <a:t> </a:t>
            </a:r>
            <a:r>
              <a:rPr lang="en" dirty="0"/>
              <a:t>to that cluster. Therefore each point is closer to it’s </a:t>
            </a:r>
            <a:r>
              <a:rPr lang="en-US" dirty="0" smtClean="0"/>
              <a:t>own </a:t>
            </a:r>
            <a:r>
              <a:rPr lang="en" dirty="0" smtClean="0"/>
              <a:t>cluster</a:t>
            </a:r>
            <a:r>
              <a:rPr lang="en-US" dirty="0" smtClean="0"/>
              <a:t>’</a:t>
            </a:r>
            <a:r>
              <a:rPr lang="en" dirty="0" smtClean="0"/>
              <a:t>s </a:t>
            </a:r>
            <a:r>
              <a:rPr lang="en" dirty="0"/>
              <a:t>center than </a:t>
            </a:r>
            <a:r>
              <a:rPr lang="en-US" dirty="0" smtClean="0"/>
              <a:t>it is to</a:t>
            </a:r>
            <a:r>
              <a:rPr lang="en" dirty="0" smtClean="0"/>
              <a:t> </a:t>
            </a:r>
            <a:r>
              <a:rPr lang="en" dirty="0"/>
              <a:t>other cluster centers</a:t>
            </a:r>
            <a:r>
              <a:rPr lang="en" dirty="0" smtClean="0"/>
              <a:t>.</a:t>
            </a:r>
            <a:endParaRPr dirty="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525" y="1008450"/>
            <a:ext cx="3197800" cy="300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/>
          <p:nvPr/>
        </p:nvCxnSpPr>
        <p:spPr>
          <a:xfrm flipH="1">
            <a:off x="7231850" y="2160025"/>
            <a:ext cx="1098000" cy="81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6647100" y="1706575"/>
            <a:ext cx="1635000" cy="155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8282100" y="1706575"/>
            <a:ext cx="8619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04800" y="662812"/>
            <a:ext cx="6480000" cy="9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K means clustering will group the data into `k` amount of groups.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A </a:t>
            </a:r>
            <a:r>
              <a:rPr lang="en" dirty="0">
                <a:solidFill>
                  <a:schemeClr val="dk1"/>
                </a:solidFill>
              </a:rPr>
              <a:t>small k will create larger </a:t>
            </a:r>
            <a:r>
              <a:rPr lang="en" dirty="0" smtClean="0">
                <a:solidFill>
                  <a:schemeClr val="dk1"/>
                </a:solidFill>
              </a:rPr>
              <a:t>clusters.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488" y="1703925"/>
            <a:ext cx="4515034" cy="29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229200" y="2720925"/>
            <a:ext cx="8070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 = 2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04800" y="668900"/>
            <a:ext cx="5155500" cy="6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 large k will create </a:t>
            </a:r>
            <a:r>
              <a:rPr lang="en" dirty="0" smtClean="0">
                <a:solidFill>
                  <a:schemeClr val="dk1"/>
                </a:solidFill>
              </a:rPr>
              <a:t>smaller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clusters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  <a:endParaRPr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61" y="1337300"/>
            <a:ext cx="4640006" cy="29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146503" y="2555228"/>
            <a:ext cx="807000" cy="4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 = 6</a:t>
            </a:r>
            <a:endParaRPr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Predictions using a trained </a:t>
            </a:r>
            <a:r>
              <a:rPr lang="en-US" dirty="0" err="1" smtClean="0"/>
              <a:t>KMeans</a:t>
            </a:r>
            <a:r>
              <a:rPr lang="en-US" dirty="0" smtClean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004875"/>
            <a:ext cx="47339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89300" y="1563350"/>
            <a:ext cx="1324500" cy="14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group would this new data point belong to?</a:t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942719" y="2670582"/>
            <a:ext cx="1778137" cy="363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miley Face 2"/>
          <p:cNvSpPr/>
          <p:nvPr/>
        </p:nvSpPr>
        <p:spPr>
          <a:xfrm>
            <a:off x="2854318" y="297946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612571" y="1874687"/>
            <a:ext cx="1101613" cy="921973"/>
          </a:xfrm>
          <a:prstGeom prst="wedgeRoundRectCallout">
            <a:avLst>
              <a:gd name="adj1" fmla="val -18817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 guys! Where do you want me?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Predictions using a trained </a:t>
            </a:r>
            <a:r>
              <a:rPr lang="en-US" dirty="0" err="1" smtClean="0"/>
              <a:t>KMeans</a:t>
            </a:r>
            <a:r>
              <a:rPr lang="en-US" dirty="0" smtClean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004875"/>
            <a:ext cx="4733925" cy="31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>
            <a:off x="5246914" y="3004550"/>
            <a:ext cx="1985012" cy="2926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7231925" y="2703100"/>
            <a:ext cx="1575400" cy="2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Purple Cluster Center</a:t>
            </a:r>
            <a:endParaRPr dirty="0"/>
          </a:p>
        </p:txBody>
      </p:sp>
      <p:sp>
        <p:nvSpPr>
          <p:cNvPr id="178" name="Shape 178"/>
          <p:cNvSpPr txBox="1"/>
          <p:nvPr/>
        </p:nvSpPr>
        <p:spPr>
          <a:xfrm>
            <a:off x="489300" y="1563350"/>
            <a:ext cx="1324500" cy="144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group would this new data point belong to?</a:t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>
            <a:off x="942719" y="2670582"/>
            <a:ext cx="1778137" cy="363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miley Face 2"/>
          <p:cNvSpPr/>
          <p:nvPr/>
        </p:nvSpPr>
        <p:spPr>
          <a:xfrm>
            <a:off x="2854318" y="297946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612571" y="1874687"/>
            <a:ext cx="1101613" cy="921973"/>
          </a:xfrm>
          <a:prstGeom prst="wedgeRoundRectCallout">
            <a:avLst>
              <a:gd name="adj1" fmla="val -18817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 guys! Where do you want me?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4741666" y="2852200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4121730" y="1438070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hape 174"/>
          <p:cNvCxnSpPr/>
          <p:nvPr/>
        </p:nvCxnSpPr>
        <p:spPr>
          <a:xfrm flipH="1">
            <a:off x="4583812" y="1598318"/>
            <a:ext cx="168635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176"/>
          <p:cNvSpPr txBox="1"/>
          <p:nvPr/>
        </p:nvSpPr>
        <p:spPr>
          <a:xfrm>
            <a:off x="6270171" y="1309363"/>
            <a:ext cx="14322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Yellow </a:t>
            </a:r>
            <a:r>
              <a:rPr lang="en-US" dirty="0" smtClean="0"/>
              <a:t>Cluster Center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Predictions using a trained </a:t>
            </a:r>
            <a:r>
              <a:rPr lang="en-US" dirty="0" err="1" smtClean="0"/>
              <a:t>KMeans</a:t>
            </a:r>
            <a:r>
              <a:rPr lang="en-US" dirty="0" smtClean="0"/>
              <a:t> model</a:t>
            </a: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004875"/>
            <a:ext cx="4733925" cy="313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 flipH="1">
            <a:off x="4583812" y="1598318"/>
            <a:ext cx="168635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 flipH="1">
            <a:off x="5173983" y="3067755"/>
            <a:ext cx="1985012" cy="2926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6270171" y="1309363"/>
            <a:ext cx="14322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Yellow </a:t>
            </a:r>
            <a:r>
              <a:rPr lang="en-US" dirty="0" smtClean="0"/>
              <a:t>Cluster Center</a:t>
            </a:r>
            <a:endParaRPr dirty="0"/>
          </a:p>
        </p:txBody>
      </p:sp>
      <p:sp>
        <p:nvSpPr>
          <p:cNvPr id="177" name="Shape 177"/>
          <p:cNvSpPr txBox="1"/>
          <p:nvPr/>
        </p:nvSpPr>
        <p:spPr>
          <a:xfrm>
            <a:off x="7231925" y="2703100"/>
            <a:ext cx="1575400" cy="2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Purple Cluster Center</a:t>
            </a:r>
            <a:endParaRPr dirty="0"/>
          </a:p>
        </p:txBody>
      </p:sp>
      <p:sp>
        <p:nvSpPr>
          <p:cNvPr id="3" name="Smiley Face 2"/>
          <p:cNvSpPr/>
          <p:nvPr/>
        </p:nvSpPr>
        <p:spPr>
          <a:xfrm>
            <a:off x="2854318" y="2979469"/>
            <a:ext cx="393275" cy="34186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13657" y="740229"/>
            <a:ext cx="2544536" cy="1962871"/>
          </a:xfrm>
          <a:prstGeom prst="wedgeRoundRectCallout">
            <a:avLst>
              <a:gd name="adj1" fmla="val 43460"/>
              <a:gd name="adj2" fmla="val 6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had better use python to figure out which cluster center is the closest</a:t>
            </a:r>
          </a:p>
          <a:p>
            <a:pPr algn="ctr"/>
            <a:r>
              <a:rPr lang="mr-IN" dirty="0" err="1" smtClean="0"/>
              <a:t>np.sqrt</a:t>
            </a:r>
            <a:r>
              <a:rPr lang="mr-IN" dirty="0" smtClean="0"/>
              <a:t>(</a:t>
            </a:r>
            <a:r>
              <a:rPr lang="mr-IN" dirty="0" err="1" smtClean="0"/>
              <a:t>sum</a:t>
            </a:r>
            <a:r>
              <a:rPr lang="mr-IN" dirty="0"/>
              <a:t>((</a:t>
            </a:r>
            <a:r>
              <a:rPr lang="mr-IN" dirty="0" err="1"/>
              <a:t>x</a:t>
            </a:r>
            <a:r>
              <a:rPr lang="mr-IN" dirty="0"/>
              <a:t> - </a:t>
            </a:r>
            <a:r>
              <a:rPr lang="mr-IN" dirty="0" err="1"/>
              <a:t>y</a:t>
            </a:r>
            <a:r>
              <a:rPr lang="mr-IN" dirty="0"/>
              <a:t>) ** 2</a:t>
            </a:r>
            <a:r>
              <a:rPr lang="mr-IN" dirty="0" smtClean="0"/>
              <a:t>))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Hmm, I could also figure this out using </a:t>
            </a:r>
            <a:r>
              <a:rPr lang="en-US" dirty="0" err="1" smtClean="0"/>
              <a:t>kmeans.predict</a:t>
            </a:r>
            <a:r>
              <a:rPr lang="en-US" dirty="0" smtClean="0"/>
              <a:t>(</a:t>
            </a:r>
            <a:r>
              <a:rPr lang="en-US" dirty="0" err="1" smtClean="0"/>
              <a:t>new_data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4728903" y="2870532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4159268" y="1430387"/>
            <a:ext cx="424543" cy="43661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3147538"/>
            <a:ext cx="1295400" cy="0"/>
          </a:xfrm>
          <a:prstGeom prst="line">
            <a:avLst/>
          </a:prstGeom>
          <a:ln w="825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82043" y="1648695"/>
            <a:ext cx="1041081" cy="1330774"/>
          </a:xfrm>
          <a:prstGeom prst="line">
            <a:avLst/>
          </a:prstGeom>
          <a:ln w="825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296</Words>
  <Application>Microsoft Macintosh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Times New Roman</vt:lpstr>
      <vt:lpstr>Arial</vt:lpstr>
      <vt:lpstr>Simple Light</vt:lpstr>
      <vt:lpstr>Office Theme</vt:lpstr>
      <vt:lpstr>KMeans</vt:lpstr>
      <vt:lpstr>Unsupervised Learning</vt:lpstr>
      <vt:lpstr>Clustering</vt:lpstr>
      <vt:lpstr>K Means</vt:lpstr>
      <vt:lpstr>KMeans</vt:lpstr>
      <vt:lpstr>KMeans</vt:lpstr>
      <vt:lpstr>Predictions using a trained KMeans model</vt:lpstr>
      <vt:lpstr>Predictions using a trained KMeans model</vt:lpstr>
      <vt:lpstr>Predictions using a trained KMeans model</vt:lpstr>
      <vt:lpstr>Predictions using a trained KMeans model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</dc:title>
  <cp:lastModifiedBy>Jeremy Hill</cp:lastModifiedBy>
  <cp:revision>8</cp:revision>
  <dcterms:modified xsi:type="dcterms:W3CDTF">2018-01-10T23:40:39Z</dcterms:modified>
</cp:coreProperties>
</file>