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DCF!$I$1</c:f>
              <c:strCache>
                <c:ptCount val="1"/>
                <c:pt idx="0">
                  <c:v>PV of FCF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numFmt formatCode="&quot;$&quot;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182880" tIns="91440" rIns="38100" bIns="91440" anchor="b" anchorCtr="0">
                <a:spAutoFit/>
              </a:bodyPr>
              <a:lstStyle/>
              <a:p>
                <a:pPr>
                  <a:defRPr sz="900" b="1" i="0" u="none" strike="noStrike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DCF!$A$2:$A$6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DCF!$I$2:$I$6</c:f>
              <c:numCache>
                <c:formatCode>0.0</c:formatCode>
                <c:ptCount val="5"/>
                <c:pt idx="0">
                  <c:v>1580.9082568807339</c:v>
                </c:pt>
                <c:pt idx="1">
                  <c:v>1585.3295177173638</c:v>
                </c:pt>
                <c:pt idx="2">
                  <c:v>1545.3013021330025</c:v>
                </c:pt>
                <c:pt idx="3">
                  <c:v>1476.1031067838853</c:v>
                </c:pt>
                <c:pt idx="4">
                  <c:v>1383.3334605389871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1C-40C2-B2E7-514F42598F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36"/>
        <c:shape val="box"/>
        <c:axId val="2136773984"/>
        <c:axId val="2136771104"/>
        <c:axId val="0"/>
      </c:bar3DChart>
      <c:catAx>
        <c:axId val="21367739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771104"/>
        <c:crosses val="autoZero"/>
        <c:auto val="1"/>
        <c:lblAlgn val="ctr"/>
        <c:lblOffset val="100"/>
        <c:noMultiLvlLbl val="0"/>
      </c:catAx>
      <c:valAx>
        <c:axId val="2136771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6773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accent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7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25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97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68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2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2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5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4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3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5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0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69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26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3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1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01365ED-7203-4FD2-A48D-94CE1943B5A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E2684F7-9F28-4BD8-9331-10087D82C6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68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09B55-598B-4AF4-85D7-06E2A8893C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Peer Valuation Analysis: Banks &amp; Fintech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8B996-9588-95F0-1310-D428B39363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DCF, comps, and sensitivity analyses to benchmark valuation.</a:t>
            </a:r>
          </a:p>
        </p:txBody>
      </p:sp>
      <p:pic>
        <p:nvPicPr>
          <p:cNvPr id="1026" name="Picture 2" descr="US Bank &amp; ADC — Avondale Development Corporation">
            <a:extLst>
              <a:ext uri="{FF2B5EF4-FFF2-40B4-BE49-F238E27FC236}">
                <a16:creationId xmlns:a16="http://schemas.microsoft.com/office/drawing/2014/main" id="{DD4112A5-0F5D-CDFE-DDD9-592B5D4E1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4897" y="1375770"/>
            <a:ext cx="14097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6DC8278-A520-D91E-F39E-F707C57F4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133" y="1375770"/>
            <a:ext cx="1566334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quare, Inc. Changes Name to Block">
            <a:extLst>
              <a:ext uri="{FF2B5EF4-FFF2-40B4-BE49-F238E27FC236}">
                <a16:creationId xmlns:a16="http://schemas.microsoft.com/office/drawing/2014/main" id="{21BC49BB-A1F5-212C-2C6F-489D6C1D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8003" y="1375770"/>
            <a:ext cx="16002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90366F-6781-6AF6-BE15-74F18EC208DA}"/>
              </a:ext>
            </a:extLst>
          </p:cNvPr>
          <p:cNvSpPr txBox="1"/>
          <p:nvPr/>
        </p:nvSpPr>
        <p:spPr>
          <a:xfrm>
            <a:off x="1154955" y="5827986"/>
            <a:ext cx="3188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Presenter: Mark Hayes</a:t>
            </a:r>
          </a:p>
        </p:txBody>
      </p:sp>
    </p:spTree>
    <p:extLst>
      <p:ext uri="{BB962C8B-B14F-4D97-AF65-F5344CB8AC3E}">
        <p14:creationId xmlns:p14="http://schemas.microsoft.com/office/powerpoint/2010/main" val="415747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5B2BB-3384-34DD-16A8-15190625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136D-85D8-757B-821F-CF26AE806A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765546"/>
            <a:ext cx="8825659" cy="34163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Scope: U.S. Bancorp (USB), Wells Fargo (WFC), Block Inc. (SQ)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Data: SEC 10‑K/10‑Q (fundamentals), market prices (Polygon/Excel)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Methods: Comps (P/B, P/E, EV/EBITDA), DCF (for SQ), Sensitivity (WACC × g)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643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6C31-A9A8-C1B9-3519-54BCE898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Snapshot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2E6F275-4B72-260A-E8F9-DE41C3314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519895"/>
              </p:ext>
            </p:extLst>
          </p:nvPr>
        </p:nvGraphicFramePr>
        <p:xfrm>
          <a:off x="646385" y="3113690"/>
          <a:ext cx="10899229" cy="24099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12846">
                  <a:extLst>
                    <a:ext uri="{9D8B030D-6E8A-4147-A177-3AD203B41FA5}">
                      <a16:colId xmlns:a16="http://schemas.microsoft.com/office/drawing/2014/main" val="2786709646"/>
                    </a:ext>
                  </a:extLst>
                </a:gridCol>
                <a:gridCol w="3024575">
                  <a:extLst>
                    <a:ext uri="{9D8B030D-6E8A-4147-A177-3AD203B41FA5}">
                      <a16:colId xmlns:a16="http://schemas.microsoft.com/office/drawing/2014/main" val="2223132134"/>
                    </a:ext>
                  </a:extLst>
                </a:gridCol>
                <a:gridCol w="1607201">
                  <a:extLst>
                    <a:ext uri="{9D8B030D-6E8A-4147-A177-3AD203B41FA5}">
                      <a16:colId xmlns:a16="http://schemas.microsoft.com/office/drawing/2014/main" val="489505124"/>
                    </a:ext>
                  </a:extLst>
                </a:gridCol>
                <a:gridCol w="1071114">
                  <a:extLst>
                    <a:ext uri="{9D8B030D-6E8A-4147-A177-3AD203B41FA5}">
                      <a16:colId xmlns:a16="http://schemas.microsoft.com/office/drawing/2014/main" val="3589472155"/>
                    </a:ext>
                  </a:extLst>
                </a:gridCol>
                <a:gridCol w="877777">
                  <a:extLst>
                    <a:ext uri="{9D8B030D-6E8A-4147-A177-3AD203B41FA5}">
                      <a16:colId xmlns:a16="http://schemas.microsoft.com/office/drawing/2014/main" val="186576394"/>
                    </a:ext>
                  </a:extLst>
                </a:gridCol>
                <a:gridCol w="999756">
                  <a:extLst>
                    <a:ext uri="{9D8B030D-6E8A-4147-A177-3AD203B41FA5}">
                      <a16:colId xmlns:a16="http://schemas.microsoft.com/office/drawing/2014/main" val="195318737"/>
                    </a:ext>
                  </a:extLst>
                </a:gridCol>
                <a:gridCol w="797272">
                  <a:extLst>
                    <a:ext uri="{9D8B030D-6E8A-4147-A177-3AD203B41FA5}">
                      <a16:colId xmlns:a16="http://schemas.microsoft.com/office/drawing/2014/main" val="837022876"/>
                    </a:ext>
                  </a:extLst>
                </a:gridCol>
                <a:gridCol w="708688">
                  <a:extLst>
                    <a:ext uri="{9D8B030D-6E8A-4147-A177-3AD203B41FA5}">
                      <a16:colId xmlns:a16="http://schemas.microsoft.com/office/drawing/2014/main" val="4211203209"/>
                    </a:ext>
                  </a:extLst>
                </a:gridCol>
              </a:tblGrid>
              <a:tr h="60248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Company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Ticker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Shares Outstanding (M)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Stock Price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Market Cap ($B)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Total Debt ($B)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Cash ($B)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Equity ($B)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39042"/>
                  </a:ext>
                </a:extLst>
              </a:tr>
              <a:tr h="60248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U.S. BANCORP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U.S. BANCORP (XNYS:USB)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1556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 $48.07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79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>
                          <a:effectLst/>
                        </a:rPr>
                        <a:t>62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62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294436"/>
                  </a:ext>
                </a:extLst>
              </a:tr>
              <a:tr h="60248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>
                          <a:effectLst/>
                        </a:rPr>
                        <a:t>WELLS FARGO &amp; COMPANY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WELLS FARGO &amp; COMPANY (XNYS:WFC)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3203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 $80.67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258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>
                          <a:effectLst/>
                        </a:rPr>
                        <a:t>181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>
                          <a:effectLst/>
                        </a:rPr>
                        <a:t>37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181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147900"/>
                  </a:ext>
                </a:extLst>
              </a:tr>
              <a:tr h="60248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>
                          <a:effectLst/>
                        </a:rPr>
                        <a:t>BLOCK, INC.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>
                          <a:effectLst/>
                        </a:rPr>
                        <a:t>BLOCK, INC. (XNYS:XYZ)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>
                          <a:effectLst/>
                        </a:rPr>
                        <a:t>610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 $76.95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>
                          <a:effectLst/>
                        </a:rPr>
                        <a:t>47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u="none" strike="noStrike" dirty="0">
                          <a:effectLst/>
                        </a:rPr>
                        <a:t>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417" marR="5417" marT="541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75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1917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A5F2-70DD-4BC6-7254-C088F3143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Comparable Multiples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61382B-4608-CE5F-0B84-A3C5F03D1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725127"/>
              </p:ext>
            </p:extLst>
          </p:nvPr>
        </p:nvGraphicFramePr>
        <p:xfrm>
          <a:off x="889455" y="2915489"/>
          <a:ext cx="10413090" cy="306862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9352">
                  <a:extLst>
                    <a:ext uri="{9D8B030D-6E8A-4147-A177-3AD203B41FA5}">
                      <a16:colId xmlns:a16="http://schemas.microsoft.com/office/drawing/2014/main" val="1098556507"/>
                    </a:ext>
                  </a:extLst>
                </a:gridCol>
                <a:gridCol w="787918">
                  <a:extLst>
                    <a:ext uri="{9D8B030D-6E8A-4147-A177-3AD203B41FA5}">
                      <a16:colId xmlns:a16="http://schemas.microsoft.com/office/drawing/2014/main" val="2714639399"/>
                    </a:ext>
                  </a:extLst>
                </a:gridCol>
                <a:gridCol w="743529">
                  <a:extLst>
                    <a:ext uri="{9D8B030D-6E8A-4147-A177-3AD203B41FA5}">
                      <a16:colId xmlns:a16="http://schemas.microsoft.com/office/drawing/2014/main" val="1089131878"/>
                    </a:ext>
                  </a:extLst>
                </a:gridCol>
                <a:gridCol w="1479657">
                  <a:extLst>
                    <a:ext uri="{9D8B030D-6E8A-4147-A177-3AD203B41FA5}">
                      <a16:colId xmlns:a16="http://schemas.microsoft.com/office/drawing/2014/main" val="1447009552"/>
                    </a:ext>
                  </a:extLst>
                </a:gridCol>
                <a:gridCol w="946980">
                  <a:extLst>
                    <a:ext uri="{9D8B030D-6E8A-4147-A177-3AD203B41FA5}">
                      <a16:colId xmlns:a16="http://schemas.microsoft.com/office/drawing/2014/main" val="2421521283"/>
                    </a:ext>
                  </a:extLst>
                </a:gridCol>
                <a:gridCol w="946980">
                  <a:extLst>
                    <a:ext uri="{9D8B030D-6E8A-4147-A177-3AD203B41FA5}">
                      <a16:colId xmlns:a16="http://schemas.microsoft.com/office/drawing/2014/main" val="1416868058"/>
                    </a:ext>
                  </a:extLst>
                </a:gridCol>
                <a:gridCol w="872999">
                  <a:extLst>
                    <a:ext uri="{9D8B030D-6E8A-4147-A177-3AD203B41FA5}">
                      <a16:colId xmlns:a16="http://schemas.microsoft.com/office/drawing/2014/main" val="635251007"/>
                    </a:ext>
                  </a:extLst>
                </a:gridCol>
                <a:gridCol w="1405675">
                  <a:extLst>
                    <a:ext uri="{9D8B030D-6E8A-4147-A177-3AD203B41FA5}">
                      <a16:colId xmlns:a16="http://schemas.microsoft.com/office/drawing/2014/main" val="2962756121"/>
                    </a:ext>
                  </a:extLst>
                </a:gridCol>
              </a:tblGrid>
              <a:tr h="46989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Company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Price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EPS</a:t>
                      </a:r>
                      <a:endParaRPr lang="en-US" sz="1400" b="1" i="0" u="none" strike="noStrike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Book Value/Share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EBITDA (B)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P/E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P/B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EV/EBITDA</a:t>
                      </a:r>
                      <a:endParaRPr lang="en-US" sz="1400" b="1" i="0" u="none" strike="noStrike" dirty="0">
                        <a:solidFill>
                          <a:srgbClr val="FFFFFF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065544"/>
                  </a:ext>
                </a:extLst>
              </a:tr>
              <a:tr h="86624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U.S. BANCORP (XNYS:USB)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$48.07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4.2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 $35.06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13.3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11.5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7.59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8066727"/>
                  </a:ext>
                </a:extLst>
              </a:tr>
              <a:tr h="86624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WELLS FARGO &amp; COMPANY (XNYS:WFC)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$80.67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5.9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 $51.08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13.8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13.87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7770171"/>
                  </a:ext>
                </a:extLst>
              </a:tr>
              <a:tr h="86624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BLOCK, INC. (XNYS:XYZ)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$76.95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4.7</a:t>
                      </a: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 $36.31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2.4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45.4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2.12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19.58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347" marR="9347" marT="934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9152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14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5B368-4B59-342F-77F0-464B1055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Valuation (Block)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F6F015D-FADF-E2DF-B885-F354C1497A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429386"/>
              </p:ext>
            </p:extLst>
          </p:nvPr>
        </p:nvGraphicFramePr>
        <p:xfrm>
          <a:off x="4731861" y="2916819"/>
          <a:ext cx="6540905" cy="32061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230AAF-A73E-E288-15D4-6DA9B6BB0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610709"/>
              </p:ext>
            </p:extLst>
          </p:nvPr>
        </p:nvGraphicFramePr>
        <p:xfrm>
          <a:off x="1122998" y="3125164"/>
          <a:ext cx="2344828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2210">
                  <a:extLst>
                    <a:ext uri="{9D8B030D-6E8A-4147-A177-3AD203B41FA5}">
                      <a16:colId xmlns:a16="http://schemas.microsoft.com/office/drawing/2014/main" val="243649742"/>
                    </a:ext>
                  </a:extLst>
                </a:gridCol>
                <a:gridCol w="792618">
                  <a:extLst>
                    <a:ext uri="{9D8B030D-6E8A-4147-A177-3AD203B41FA5}">
                      <a16:colId xmlns:a16="http://schemas.microsoft.com/office/drawing/2014/main" val="89794337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Value per Share 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$43.28</a:t>
                      </a:r>
                      <a:endParaRPr lang="en-US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1269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Current Price</a:t>
                      </a:r>
                      <a:endParaRPr 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$76.95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83291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D84966-6687-618E-E48A-575756A67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149931"/>
              </p:ext>
            </p:extLst>
          </p:nvPr>
        </p:nvGraphicFramePr>
        <p:xfrm>
          <a:off x="1023405" y="4519912"/>
          <a:ext cx="2544013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9613">
                  <a:extLst>
                    <a:ext uri="{9D8B030D-6E8A-4147-A177-3AD203B41FA5}">
                      <a16:colId xmlns:a16="http://schemas.microsoft.com/office/drawing/2014/main" val="406778938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180713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Terminal Value ($M)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$33,563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8242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Enterprise Value ($M)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$29,385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94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03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066B-FBAD-906D-A8FC-9BB6815A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DCF – Key Assumptions (Block)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29FBF-18A5-C5E3-6756-4C6DEDC2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603499"/>
            <a:ext cx="8825659" cy="3416300"/>
          </a:xfrm>
        </p:spPr>
        <p:txBody>
          <a:bodyPr/>
          <a:lstStyle/>
          <a:p>
            <a:r>
              <a:rPr lang="en-US" sz="2400" dirty="0"/>
              <a:t>WACC: 9%    Terminal Growth (g): 2.5%</a:t>
            </a:r>
          </a:p>
          <a:p>
            <a:r>
              <a:rPr lang="en-US" sz="2400" dirty="0"/>
              <a:t>FCF = NI + D&amp;A − CapEx − </a:t>
            </a:r>
            <a:r>
              <a:rPr lang="el-GR" sz="2400" dirty="0"/>
              <a:t>Δ</a:t>
            </a:r>
            <a:r>
              <a:rPr lang="en-US" sz="2400" dirty="0"/>
              <a:t>WC</a:t>
            </a:r>
          </a:p>
          <a:p>
            <a:r>
              <a:rPr lang="en-US" sz="2400" dirty="0"/>
              <a:t>EV = Σ PV(FCFs) + PV(TV); Equity = EV − Net Debt; Price = Equity / Shares</a:t>
            </a:r>
          </a:p>
          <a:p>
            <a:r>
              <a:rPr lang="en-US" sz="2400" dirty="0"/>
              <a:t>ΔWC ≈ 3 % of ΔRevenue for Block/SQ; for other banks ΔWC ≈ 0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0F452C1-CD26-B69F-E5E4-4359500C6816}"/>
              </a:ext>
            </a:extLst>
          </p:cNvPr>
          <p:cNvSpPr txBox="1">
            <a:spLocks/>
          </p:cNvSpPr>
          <p:nvPr/>
        </p:nvSpPr>
        <p:spPr>
          <a:xfrm>
            <a:off x="1683169" y="6019799"/>
            <a:ext cx="8825659" cy="451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900" i="1" dirty="0"/>
              <a:t>*WACC: Weighted Average Cost of Capital, FCF: Free Cash Flow, NI: Net Interest, D&amp;A: Depreciation &amp; Amortization, CapEx: Capital Expenditures, </a:t>
            </a:r>
            <a:r>
              <a:rPr lang="el-GR" sz="900" i="1" dirty="0"/>
              <a:t>Δ</a:t>
            </a:r>
            <a:r>
              <a:rPr lang="en-US" sz="900" i="1" dirty="0"/>
              <a:t>WC: Change in working capital, PV: Present Value, TV: Terminal; Value, EV: Equity Value, </a:t>
            </a:r>
          </a:p>
        </p:txBody>
      </p:sp>
    </p:spTree>
    <p:extLst>
      <p:ext uri="{BB962C8B-B14F-4D97-AF65-F5344CB8AC3E}">
        <p14:creationId xmlns:p14="http://schemas.microsoft.com/office/powerpoint/2010/main" val="359036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4DCA-BC45-B1EA-B9BD-5F28EF31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(Block)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0EE72-6C49-39C9-8686-87637D766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5542"/>
            <a:ext cx="4562674" cy="444500"/>
          </a:xfrm>
        </p:spPr>
        <p:txBody>
          <a:bodyPr/>
          <a:lstStyle/>
          <a:p>
            <a:r>
              <a:rPr lang="en-US" dirty="0"/>
              <a:t>At 9% WACC and 2.5% g, EV ≈ $29B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483DDED-F549-7362-DE07-626E6A215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220514"/>
              </p:ext>
            </p:extLst>
          </p:nvPr>
        </p:nvGraphicFramePr>
        <p:xfrm>
          <a:off x="1973227" y="3520966"/>
          <a:ext cx="8245546" cy="2707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67066">
                  <a:extLst>
                    <a:ext uri="{9D8B030D-6E8A-4147-A177-3AD203B41FA5}">
                      <a16:colId xmlns:a16="http://schemas.microsoft.com/office/drawing/2014/main" val="3414177134"/>
                    </a:ext>
                  </a:extLst>
                </a:gridCol>
                <a:gridCol w="1175696">
                  <a:extLst>
                    <a:ext uri="{9D8B030D-6E8A-4147-A177-3AD203B41FA5}">
                      <a16:colId xmlns:a16="http://schemas.microsoft.com/office/drawing/2014/main" val="239086100"/>
                    </a:ext>
                  </a:extLst>
                </a:gridCol>
                <a:gridCol w="1175696">
                  <a:extLst>
                    <a:ext uri="{9D8B030D-6E8A-4147-A177-3AD203B41FA5}">
                      <a16:colId xmlns:a16="http://schemas.microsoft.com/office/drawing/2014/main" val="2926035468"/>
                    </a:ext>
                  </a:extLst>
                </a:gridCol>
                <a:gridCol w="1175696">
                  <a:extLst>
                    <a:ext uri="{9D8B030D-6E8A-4147-A177-3AD203B41FA5}">
                      <a16:colId xmlns:a16="http://schemas.microsoft.com/office/drawing/2014/main" val="2139606808"/>
                    </a:ext>
                  </a:extLst>
                </a:gridCol>
                <a:gridCol w="1175696">
                  <a:extLst>
                    <a:ext uri="{9D8B030D-6E8A-4147-A177-3AD203B41FA5}">
                      <a16:colId xmlns:a16="http://schemas.microsoft.com/office/drawing/2014/main" val="281258342"/>
                    </a:ext>
                  </a:extLst>
                </a:gridCol>
                <a:gridCol w="1175696">
                  <a:extLst>
                    <a:ext uri="{9D8B030D-6E8A-4147-A177-3AD203B41FA5}">
                      <a16:colId xmlns:a16="http://schemas.microsoft.com/office/drawing/2014/main" val="4293360870"/>
                    </a:ext>
                  </a:extLst>
                </a:gridCol>
              </a:tblGrid>
              <a:tr h="45132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$29,385.08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1%</a:t>
                      </a:r>
                      <a:endParaRPr lang="en-US" sz="1100" b="1" i="0" u="none" strike="noStrike" dirty="0">
                        <a:solidFill>
                          <a:srgbClr val="352068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2%</a:t>
                      </a:r>
                      <a:endParaRPr lang="en-US" sz="1100" b="1" i="0" u="none" strike="noStrike" dirty="0">
                        <a:solidFill>
                          <a:srgbClr val="352068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>
                          <a:effectLst/>
                        </a:rPr>
                        <a:t>3%</a:t>
                      </a:r>
                      <a:endParaRPr lang="en-US" sz="1100" b="1" i="0" u="none" strike="noStrike">
                        <a:solidFill>
                          <a:srgbClr val="352068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4%</a:t>
                      </a:r>
                      <a:endParaRPr lang="en-US" sz="1100" b="1" i="0" u="none" strike="noStrike" dirty="0">
                        <a:solidFill>
                          <a:srgbClr val="352068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5%</a:t>
                      </a:r>
                      <a:endParaRPr lang="en-US" sz="1100" b="1" i="0" u="none" strike="noStrike" dirty="0">
                        <a:solidFill>
                          <a:srgbClr val="352068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046038"/>
                  </a:ext>
                </a:extLst>
              </a:tr>
              <a:tr h="45132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7%</a:t>
                      </a:r>
                      <a:endParaRPr lang="en-US" sz="1100" b="1" i="0" u="none" strike="noStrike" dirty="0">
                        <a:solidFill>
                          <a:srgbClr val="352068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33,541.61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38,954.17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47,073.01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60,604.42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87,667.24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235554"/>
                  </a:ext>
                </a:extLst>
              </a:tr>
              <a:tr h="45132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8%</a:t>
                      </a:r>
                      <a:endParaRPr lang="en-US" sz="1100" b="1" i="0" u="none" strike="noStrike" dirty="0">
                        <a:solidFill>
                          <a:srgbClr val="352068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28,679.96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32,404.86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37,619.72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45,442.02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58,479.19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292606"/>
                  </a:ext>
                </a:extLst>
              </a:tr>
              <a:tr h="45132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9%</a:t>
                      </a:r>
                      <a:endParaRPr lang="en-US" sz="1100" b="1" i="0" u="none" strike="noStrike" dirty="0">
                        <a:solidFill>
                          <a:srgbClr val="352068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25,035.56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 $     27,728.12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31,318.20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36,344.31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43,883.48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614566"/>
                  </a:ext>
                </a:extLst>
              </a:tr>
              <a:tr h="45132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10%</a:t>
                      </a:r>
                      <a:endParaRPr lang="en-US" sz="1100" b="1" i="0" u="none" strike="noStrike" dirty="0">
                        <a:solidFill>
                          <a:srgbClr val="352068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22,202.60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24,221.69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26,817.67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30,278.97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35,124.79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630077"/>
                  </a:ext>
                </a:extLst>
              </a:tr>
              <a:tr h="45132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u="none" strike="noStrike" dirty="0">
                          <a:effectLst/>
                        </a:rPr>
                        <a:t>11%</a:t>
                      </a:r>
                      <a:endParaRPr lang="en-US" sz="1100" b="1" i="0" u="none" strike="noStrike" dirty="0">
                        <a:solidFill>
                          <a:srgbClr val="352068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19,937.59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21,495.44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23,442.75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 $     25,946.43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 $     29,284.68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48986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9B2859E-BC2C-F0A8-6393-D273EAE5C9BC}"/>
              </a:ext>
            </a:extLst>
          </p:cNvPr>
          <p:cNvSpPr txBox="1"/>
          <p:nvPr/>
        </p:nvSpPr>
        <p:spPr>
          <a:xfrm>
            <a:off x="52551" y="3608439"/>
            <a:ext cx="1902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Enterprise Value ($M)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9414EB-37E5-4CC3-052A-EB39BC2968D8}"/>
              </a:ext>
            </a:extLst>
          </p:cNvPr>
          <p:cNvCxnSpPr>
            <a:cxnSpLocks/>
          </p:cNvCxnSpPr>
          <p:nvPr/>
        </p:nvCxnSpPr>
        <p:spPr>
          <a:xfrm>
            <a:off x="1776248" y="3757449"/>
            <a:ext cx="9038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63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447F7-34DE-92F7-E1D5-1FF86060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/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AF175-6C4A-C98E-488B-AFF4D38F1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661374"/>
            <a:ext cx="8825659" cy="341630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USB &amp; WFC: rely on P/B and ROTCE; DCF secondary with </a:t>
            </a:r>
            <a:r>
              <a:rPr lang="el-GR" sz="2400" dirty="0"/>
              <a:t>Δ</a:t>
            </a:r>
            <a:r>
              <a:rPr lang="en-US" sz="2400" dirty="0"/>
              <a:t>WC ≈ 0</a:t>
            </a:r>
          </a:p>
          <a:p>
            <a:r>
              <a:rPr lang="en-US" sz="2400" dirty="0"/>
              <a:t>SQ: DCF + EV/EBITDA informative; valuation sensitive to WACC and g</a:t>
            </a:r>
          </a:p>
          <a:p>
            <a:r>
              <a:rPr lang="en-US" sz="2400" dirty="0"/>
              <a:t>Compare model to market to frame upside/downside bands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260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282EF-4E01-EA2C-94B9-D17BFE695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– Sources &amp;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C733B-C2E0-3C99-C748-6D948ACFB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2777120"/>
            <a:ext cx="8825659" cy="3416300"/>
          </a:xfrm>
        </p:spPr>
        <p:txBody>
          <a:bodyPr/>
          <a:lstStyle/>
          <a:p>
            <a:r>
              <a:rPr lang="en-US" sz="2400" dirty="0"/>
              <a:t>Sources: Uploaded 10‑K/10‑Q; market prices (Polygon/Excel)</a:t>
            </a:r>
          </a:p>
          <a:p>
            <a:r>
              <a:rPr lang="en-US" sz="2400" dirty="0"/>
              <a:t>Model: Equity_Valuation_Model (Excel); Sensitivity via Data Table</a:t>
            </a:r>
          </a:p>
          <a:p>
            <a:r>
              <a:rPr lang="en-US" sz="2400" dirty="0"/>
              <a:t>Note: For banks, consider residual‑income / dividend discount alongside comps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97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59</TotalTime>
  <Words>644</Words>
  <Application>Microsoft Office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Century Gothic</vt:lpstr>
      <vt:lpstr>Wingdings 3</vt:lpstr>
      <vt:lpstr>Ion Boardroom</vt:lpstr>
      <vt:lpstr>Peer Valuation Analysis: Banks &amp; Fintech</vt:lpstr>
      <vt:lpstr>Market Overview</vt:lpstr>
      <vt:lpstr>Inputs Snapshot</vt:lpstr>
      <vt:lpstr>Comparable Multiples</vt:lpstr>
      <vt:lpstr>DCF Valuation (Block)</vt:lpstr>
      <vt:lpstr>DCF – Key Assumptions (Block)</vt:lpstr>
      <vt:lpstr>Sensitivity (Block)</vt:lpstr>
      <vt:lpstr>Summary / Recommendation</vt:lpstr>
      <vt:lpstr>Appendix – Sources &amp;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Hayes</dc:creator>
  <cp:lastModifiedBy>Mark Hayes</cp:lastModifiedBy>
  <cp:revision>8</cp:revision>
  <dcterms:created xsi:type="dcterms:W3CDTF">2025-10-02T18:33:55Z</dcterms:created>
  <dcterms:modified xsi:type="dcterms:W3CDTF">2025-10-05T17:47:34Z</dcterms:modified>
</cp:coreProperties>
</file>