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4010" r:id="rId2"/>
    <p:sldMasterId id="2147484023" r:id="rId3"/>
  </p:sldMasterIdLst>
  <p:notesMasterIdLst>
    <p:notesMasterId r:id="rId73"/>
  </p:notesMasterIdLst>
  <p:handoutMasterIdLst>
    <p:handoutMasterId r:id="rId74"/>
  </p:handoutMasterIdLst>
  <p:sldIdLst>
    <p:sldId id="450" r:id="rId4"/>
    <p:sldId id="601" r:id="rId5"/>
    <p:sldId id="679" r:id="rId6"/>
    <p:sldId id="478" r:id="rId7"/>
    <p:sldId id="681" r:id="rId8"/>
    <p:sldId id="603" r:id="rId9"/>
    <p:sldId id="604" r:id="rId10"/>
    <p:sldId id="605" r:id="rId11"/>
    <p:sldId id="606" r:id="rId12"/>
    <p:sldId id="490" r:id="rId13"/>
    <p:sldId id="607" r:id="rId14"/>
    <p:sldId id="608" r:id="rId15"/>
    <p:sldId id="609" r:id="rId16"/>
    <p:sldId id="595" r:id="rId17"/>
    <p:sldId id="611" r:id="rId18"/>
    <p:sldId id="684" r:id="rId19"/>
    <p:sldId id="685" r:id="rId20"/>
    <p:sldId id="613" r:id="rId21"/>
    <p:sldId id="614" r:id="rId22"/>
    <p:sldId id="597" r:id="rId23"/>
    <p:sldId id="617" r:id="rId24"/>
    <p:sldId id="568" r:id="rId25"/>
    <p:sldId id="619" r:id="rId26"/>
    <p:sldId id="622" r:id="rId27"/>
    <p:sldId id="624" r:id="rId28"/>
    <p:sldId id="533" r:id="rId29"/>
    <p:sldId id="625" r:id="rId30"/>
    <p:sldId id="627" r:id="rId31"/>
    <p:sldId id="503" r:id="rId32"/>
    <p:sldId id="628" r:id="rId33"/>
    <p:sldId id="630" r:id="rId34"/>
    <p:sldId id="631" r:id="rId35"/>
    <p:sldId id="633" r:id="rId36"/>
    <p:sldId id="634" r:id="rId37"/>
    <p:sldId id="636" r:id="rId38"/>
    <p:sldId id="637" r:id="rId39"/>
    <p:sldId id="639" r:id="rId40"/>
    <p:sldId id="640" r:id="rId41"/>
    <p:sldId id="642" r:id="rId42"/>
    <p:sldId id="643" r:id="rId43"/>
    <p:sldId id="645" r:id="rId44"/>
    <p:sldId id="509" r:id="rId45"/>
    <p:sldId id="646" r:id="rId46"/>
    <p:sldId id="648" r:id="rId47"/>
    <p:sldId id="649" r:id="rId48"/>
    <p:sldId id="651" r:id="rId49"/>
    <p:sldId id="652" r:id="rId50"/>
    <p:sldId id="654" r:id="rId51"/>
    <p:sldId id="534" r:id="rId52"/>
    <p:sldId id="517" r:id="rId53"/>
    <p:sldId id="655" r:id="rId54"/>
    <p:sldId id="657" r:id="rId55"/>
    <p:sldId id="658" r:id="rId56"/>
    <p:sldId id="660" r:id="rId57"/>
    <p:sldId id="535" r:id="rId58"/>
    <p:sldId id="661" r:id="rId59"/>
    <p:sldId id="663" r:id="rId60"/>
    <p:sldId id="664" r:id="rId61"/>
    <p:sldId id="666" r:id="rId62"/>
    <p:sldId id="536" r:id="rId63"/>
    <p:sldId id="667" r:id="rId64"/>
    <p:sldId id="669" r:id="rId65"/>
    <p:sldId id="670" r:id="rId66"/>
    <p:sldId id="672" r:id="rId67"/>
    <p:sldId id="673" r:id="rId68"/>
    <p:sldId id="675" r:id="rId69"/>
    <p:sldId id="676" r:id="rId70"/>
    <p:sldId id="678" r:id="rId71"/>
    <p:sldId id="683" r:id="rId72"/>
  </p:sldIdLst>
  <p:sldSz cx="9144000" cy="6858000" type="screen4x3"/>
  <p:notesSz cx="6794500" cy="9918700"/>
  <p:defaultTextStyle>
    <a:defPPr>
      <a:defRPr lang="de-DE"/>
    </a:defPPr>
    <a:lvl1pPr algn="l" rtl="0" fontAlgn="base">
      <a:spcBef>
        <a:spcPct val="0"/>
      </a:spcBef>
      <a:spcAft>
        <a:spcPct val="0"/>
      </a:spcAft>
      <a:defRPr sz="16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Times" charset="0"/>
        <a:ea typeface="ＭＳ Ｐゴシック" charset="0"/>
        <a:cs typeface="ＭＳ Ｐゴシック" charset="0"/>
      </a:defRPr>
    </a:lvl5pPr>
    <a:lvl6pPr marL="2286000" algn="l" defTabSz="457200" rtl="0" eaLnBrk="1" latinLnBrk="0" hangingPunct="1">
      <a:defRPr sz="1600" kern="1200">
        <a:solidFill>
          <a:schemeClr val="tx1"/>
        </a:solidFill>
        <a:latin typeface="Times" charset="0"/>
        <a:ea typeface="ＭＳ Ｐゴシック" charset="0"/>
        <a:cs typeface="ＭＳ Ｐゴシック" charset="0"/>
      </a:defRPr>
    </a:lvl6pPr>
    <a:lvl7pPr marL="2743200" algn="l" defTabSz="457200" rtl="0" eaLnBrk="1" latinLnBrk="0" hangingPunct="1">
      <a:defRPr sz="1600" kern="1200">
        <a:solidFill>
          <a:schemeClr val="tx1"/>
        </a:solidFill>
        <a:latin typeface="Times" charset="0"/>
        <a:ea typeface="ＭＳ Ｐゴシック" charset="0"/>
        <a:cs typeface="ＭＳ Ｐゴシック" charset="0"/>
      </a:defRPr>
    </a:lvl7pPr>
    <a:lvl8pPr marL="3200400" algn="l" defTabSz="457200" rtl="0" eaLnBrk="1" latinLnBrk="0" hangingPunct="1">
      <a:defRPr sz="1600" kern="1200">
        <a:solidFill>
          <a:schemeClr val="tx1"/>
        </a:solidFill>
        <a:latin typeface="Times" charset="0"/>
        <a:ea typeface="ＭＳ Ｐゴシック" charset="0"/>
        <a:cs typeface="ＭＳ Ｐゴシック" charset="0"/>
      </a:defRPr>
    </a:lvl8pPr>
    <a:lvl9pPr marL="3657600" algn="l" defTabSz="457200" rtl="0" eaLnBrk="1" latinLnBrk="0" hangingPunct="1">
      <a:defRPr sz="1600" kern="1200">
        <a:solidFill>
          <a:schemeClr val="tx1"/>
        </a:solidFill>
        <a:latin typeface="Times"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00"/>
    <a:srgbClr val="C00000"/>
    <a:srgbClr val="B80000"/>
    <a:srgbClr val="8F8F8F"/>
    <a:srgbClr val="742128"/>
    <a:srgbClr val="949494"/>
    <a:srgbClr val="9E9E9E"/>
    <a:srgbClr val="D5D5D5"/>
    <a:srgbClr val="5C26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5" autoAdjust="0"/>
    <p:restoredTop sz="95701"/>
  </p:normalViewPr>
  <p:slideViewPr>
    <p:cSldViewPr>
      <p:cViewPr varScale="1">
        <p:scale>
          <a:sx n="88" d="100"/>
          <a:sy n="88" d="100"/>
        </p:scale>
        <p:origin x="-114"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3B32C-C417-4FE3-9634-44F7A13AD8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de-DE"/>
        </a:p>
      </dgm:t>
    </dgm:pt>
    <dgm:pt modelId="{B19298FF-3748-4F9F-A29F-5BFB1B7B528A}">
      <dgm:prSet phldrT="[Text]" custT="1"/>
      <dgm:spPr>
        <a:solidFill>
          <a:srgbClr val="008000"/>
        </a:solidFill>
        <a:ln w="3175" cmpd="sng">
          <a:solidFill>
            <a:schemeClr val="tx1"/>
          </a:solidFill>
        </a:ln>
      </dgm:spPr>
      <dgm:t>
        <a:bodyPr/>
        <a:lstStyle/>
        <a:p>
          <a:r>
            <a:rPr lang="de-DE" sz="1600" b="1" dirty="0" smtClean="0"/>
            <a:t>Reputation der Einrichtung</a:t>
          </a:r>
          <a:endParaRPr lang="de-DE" sz="1600" b="1" dirty="0"/>
        </a:p>
      </dgm:t>
    </dgm:pt>
    <dgm:pt modelId="{95279433-70E5-4DC6-841E-B64D523A2F7A}" type="parTrans" cxnId="{66CA0AA6-AC02-42AF-85EF-958263A577CA}">
      <dgm:prSet/>
      <dgm:spPr/>
      <dgm:t>
        <a:bodyPr/>
        <a:lstStyle/>
        <a:p>
          <a:endParaRPr lang="de-DE" sz="1300"/>
        </a:p>
      </dgm:t>
    </dgm:pt>
    <dgm:pt modelId="{22B360C4-A79F-4915-A719-32F086C1C4EE}" type="sibTrans" cxnId="{66CA0AA6-AC02-42AF-85EF-958263A577CA}">
      <dgm:prSet/>
      <dgm:spPr/>
      <dgm:t>
        <a:bodyPr/>
        <a:lstStyle/>
        <a:p>
          <a:endParaRPr lang="de-DE" sz="1300"/>
        </a:p>
      </dgm:t>
    </dgm:pt>
    <dgm:pt modelId="{6F006513-ECF1-47C0-82F2-18C0CF1DEAEE}">
      <dgm:prSet phldrT="[Text]" custT="1"/>
      <dgm:spPr>
        <a:solidFill>
          <a:srgbClr val="008000"/>
        </a:solidFill>
        <a:ln w="3175" cmpd="sng">
          <a:solidFill>
            <a:schemeClr val="tx1"/>
          </a:solidFill>
        </a:ln>
      </dgm:spPr>
      <dgm:t>
        <a:bodyPr/>
        <a:lstStyle/>
        <a:p>
          <a:r>
            <a:rPr lang="de-DE" sz="1600" dirty="0" smtClean="0"/>
            <a:t>Unsere Einrichtung ist bekannt für ihre gute Qualität in der Pflege</a:t>
          </a:r>
          <a:endParaRPr lang="de-DE" sz="1600" dirty="0"/>
        </a:p>
      </dgm:t>
    </dgm:pt>
    <dgm:pt modelId="{272E47B5-4F96-4366-B924-DF13736EC426}" type="parTrans" cxnId="{E453501F-0EB7-4A24-B0FA-5875D2346A68}">
      <dgm:prSet custT="1"/>
      <dgm:spPr>
        <a:solidFill>
          <a:srgbClr val="742128"/>
        </a:solidFill>
        <a:ln w="3175" cmpd="sng">
          <a:solidFill>
            <a:schemeClr val="tx1"/>
          </a:solidFill>
        </a:ln>
      </dgm:spPr>
      <dgm:t>
        <a:bodyPr/>
        <a:lstStyle/>
        <a:p>
          <a:endParaRPr lang="de-DE" sz="1300"/>
        </a:p>
      </dgm:t>
    </dgm:pt>
    <dgm:pt modelId="{0F171847-78EB-4CE1-9911-816F4F8DD5F6}" type="sibTrans" cxnId="{E453501F-0EB7-4A24-B0FA-5875D2346A68}">
      <dgm:prSet/>
      <dgm:spPr/>
      <dgm:t>
        <a:bodyPr/>
        <a:lstStyle/>
        <a:p>
          <a:endParaRPr lang="de-DE" sz="1300"/>
        </a:p>
      </dgm:t>
    </dgm:pt>
    <dgm:pt modelId="{43B07E4F-B2D3-48CE-9E2F-2805585C3562}">
      <dgm:prSet phldrT="[Text]" custT="1"/>
      <dgm:spPr>
        <a:solidFill>
          <a:srgbClr val="008000"/>
        </a:solidFill>
        <a:ln w="3175" cmpd="sng">
          <a:solidFill>
            <a:schemeClr val="tx1"/>
          </a:solidFill>
        </a:ln>
      </dgm:spPr>
      <dgm:t>
        <a:bodyPr/>
        <a:lstStyle/>
        <a:p>
          <a:r>
            <a:rPr lang="de-DE" sz="1600" dirty="0" smtClean="0"/>
            <a:t>Unsere Einrichtung gilt als einer der besten Arbeitgeber in der Region</a:t>
          </a:r>
          <a:endParaRPr lang="de-DE" sz="1600" dirty="0"/>
        </a:p>
      </dgm:t>
    </dgm:pt>
    <dgm:pt modelId="{AD354B88-CD1B-44A7-8FCC-589F660B89F4}" type="parTrans" cxnId="{56575A65-2254-4DAA-B3BD-F7BC5A7532E0}">
      <dgm:prSet custT="1"/>
      <dgm:spPr>
        <a:solidFill>
          <a:srgbClr val="742128"/>
        </a:solidFill>
        <a:ln w="3175" cmpd="sng">
          <a:solidFill>
            <a:srgbClr val="000000"/>
          </a:solidFill>
        </a:ln>
      </dgm:spPr>
      <dgm:t>
        <a:bodyPr/>
        <a:lstStyle/>
        <a:p>
          <a:endParaRPr lang="de-DE" sz="1300"/>
        </a:p>
      </dgm:t>
    </dgm:pt>
    <dgm:pt modelId="{A68BE8B8-00F4-4AAD-B3BF-DFD50624F211}" type="sibTrans" cxnId="{56575A65-2254-4DAA-B3BD-F7BC5A7532E0}">
      <dgm:prSet/>
      <dgm:spPr/>
      <dgm:t>
        <a:bodyPr/>
        <a:lstStyle/>
        <a:p>
          <a:endParaRPr lang="de-DE" sz="1300"/>
        </a:p>
      </dgm:t>
    </dgm:pt>
    <dgm:pt modelId="{D8FEEDA5-8C5F-4E59-B4A2-5BB1B8E49EDE}">
      <dgm:prSet phldrT="[Text]" custT="1"/>
      <dgm:spPr>
        <a:solidFill>
          <a:srgbClr val="008000"/>
        </a:solidFill>
        <a:ln w="3175" cmpd="sng">
          <a:solidFill>
            <a:schemeClr val="tx1"/>
          </a:solidFill>
        </a:ln>
      </dgm:spPr>
      <dgm:t>
        <a:bodyPr/>
        <a:lstStyle/>
        <a:p>
          <a:r>
            <a:rPr lang="de-DE" sz="1600" dirty="0" smtClean="0"/>
            <a:t>Mitarbeiter/-in meiner Einrichtung zu sein, ist gut für das eigene Ansehen</a:t>
          </a:r>
          <a:endParaRPr lang="de-DE" sz="1600" dirty="0"/>
        </a:p>
      </dgm:t>
    </dgm:pt>
    <dgm:pt modelId="{F6A857C1-B1DC-4D20-A0FC-C3B22E3F5CDF}" type="parTrans" cxnId="{554D05F5-A11A-46FD-80E7-1F793CB6882F}">
      <dgm:prSet custT="1"/>
      <dgm:spPr>
        <a:solidFill>
          <a:srgbClr val="742128"/>
        </a:solidFill>
        <a:ln w="3175" cmpd="sng">
          <a:solidFill>
            <a:srgbClr val="000000"/>
          </a:solidFill>
        </a:ln>
      </dgm:spPr>
      <dgm:t>
        <a:bodyPr/>
        <a:lstStyle/>
        <a:p>
          <a:endParaRPr lang="de-DE" sz="1300"/>
        </a:p>
      </dgm:t>
    </dgm:pt>
    <dgm:pt modelId="{C1218D3A-EFE0-4EE9-99D0-83F7816A88A5}" type="sibTrans" cxnId="{554D05F5-A11A-46FD-80E7-1F793CB6882F}">
      <dgm:prSet/>
      <dgm:spPr/>
      <dgm:t>
        <a:bodyPr/>
        <a:lstStyle/>
        <a:p>
          <a:endParaRPr lang="de-DE" sz="1300"/>
        </a:p>
      </dgm:t>
    </dgm:pt>
    <dgm:pt modelId="{2F375F8E-3EEC-423A-A3BC-244BCE1DF13B}" type="pres">
      <dgm:prSet presAssocID="{9AF3B32C-C417-4FE3-9634-44F7A13AD85B}" presName="diagram" presStyleCnt="0">
        <dgm:presLayoutVars>
          <dgm:chPref val="1"/>
          <dgm:dir/>
          <dgm:animOne val="branch"/>
          <dgm:animLvl val="lvl"/>
          <dgm:resizeHandles val="exact"/>
        </dgm:presLayoutVars>
      </dgm:prSet>
      <dgm:spPr/>
      <dgm:t>
        <a:bodyPr/>
        <a:lstStyle/>
        <a:p>
          <a:endParaRPr lang="de-DE"/>
        </a:p>
      </dgm:t>
    </dgm:pt>
    <dgm:pt modelId="{3927759F-509E-468F-A22F-42457E7337C0}" type="pres">
      <dgm:prSet presAssocID="{B19298FF-3748-4F9F-A29F-5BFB1B7B528A}" presName="root1" presStyleCnt="0"/>
      <dgm:spPr/>
    </dgm:pt>
    <dgm:pt modelId="{DEA5B80E-0364-4426-B9FB-C6A004A23AF2}" type="pres">
      <dgm:prSet presAssocID="{B19298FF-3748-4F9F-A29F-5BFB1B7B528A}" presName="LevelOneTextNode" presStyleLbl="node0" presStyleIdx="0" presStyleCnt="1" custScaleX="183803" custLinFactNeighborX="-56298" custLinFactNeighborY="-1449">
        <dgm:presLayoutVars>
          <dgm:chPref val="3"/>
        </dgm:presLayoutVars>
      </dgm:prSet>
      <dgm:spPr/>
      <dgm:t>
        <a:bodyPr/>
        <a:lstStyle/>
        <a:p>
          <a:endParaRPr lang="de-DE"/>
        </a:p>
      </dgm:t>
    </dgm:pt>
    <dgm:pt modelId="{3AF76823-C326-4F25-AE58-87B9E400312D}" type="pres">
      <dgm:prSet presAssocID="{B19298FF-3748-4F9F-A29F-5BFB1B7B528A}" presName="level2hierChild" presStyleCnt="0"/>
      <dgm:spPr/>
    </dgm:pt>
    <dgm:pt modelId="{BCE96188-9C48-476C-A30F-EECDF628CBC2}" type="pres">
      <dgm:prSet presAssocID="{272E47B5-4F96-4366-B924-DF13736EC426}" presName="conn2-1" presStyleLbl="parChTrans1D2" presStyleIdx="0" presStyleCnt="3"/>
      <dgm:spPr/>
      <dgm:t>
        <a:bodyPr/>
        <a:lstStyle/>
        <a:p>
          <a:endParaRPr lang="de-DE"/>
        </a:p>
      </dgm:t>
    </dgm:pt>
    <dgm:pt modelId="{0C599039-C3C9-4FDE-97BF-7A8269519E26}" type="pres">
      <dgm:prSet presAssocID="{272E47B5-4F96-4366-B924-DF13736EC426}" presName="connTx" presStyleLbl="parChTrans1D2" presStyleIdx="0" presStyleCnt="3"/>
      <dgm:spPr/>
      <dgm:t>
        <a:bodyPr/>
        <a:lstStyle/>
        <a:p>
          <a:endParaRPr lang="de-DE"/>
        </a:p>
      </dgm:t>
    </dgm:pt>
    <dgm:pt modelId="{D4B8EFF0-8BA5-429F-8499-28AAB2536C6D}" type="pres">
      <dgm:prSet presAssocID="{6F006513-ECF1-47C0-82F2-18C0CF1DEAEE}" presName="root2" presStyleCnt="0"/>
      <dgm:spPr/>
    </dgm:pt>
    <dgm:pt modelId="{3284C284-D12C-4BF8-A74D-0EF7621A09E6}" type="pres">
      <dgm:prSet presAssocID="{6F006513-ECF1-47C0-82F2-18C0CF1DEAEE}" presName="LevelTwoTextNode" presStyleLbl="node2" presStyleIdx="0" presStyleCnt="3" custScaleX="245722">
        <dgm:presLayoutVars>
          <dgm:chPref val="3"/>
        </dgm:presLayoutVars>
      </dgm:prSet>
      <dgm:spPr/>
      <dgm:t>
        <a:bodyPr/>
        <a:lstStyle/>
        <a:p>
          <a:endParaRPr lang="de-DE"/>
        </a:p>
      </dgm:t>
    </dgm:pt>
    <dgm:pt modelId="{33C38B50-ECAD-44E3-88C5-72264F828A05}" type="pres">
      <dgm:prSet presAssocID="{6F006513-ECF1-47C0-82F2-18C0CF1DEAEE}" presName="level3hierChild" presStyleCnt="0"/>
      <dgm:spPr/>
    </dgm:pt>
    <dgm:pt modelId="{2B438456-4449-4C71-9B40-4699CA12DA30}" type="pres">
      <dgm:prSet presAssocID="{AD354B88-CD1B-44A7-8FCC-589F660B89F4}" presName="conn2-1" presStyleLbl="parChTrans1D2" presStyleIdx="1" presStyleCnt="3"/>
      <dgm:spPr/>
      <dgm:t>
        <a:bodyPr/>
        <a:lstStyle/>
        <a:p>
          <a:endParaRPr lang="de-DE"/>
        </a:p>
      </dgm:t>
    </dgm:pt>
    <dgm:pt modelId="{87716BDC-55B4-4160-9EE3-78742ED6897B}" type="pres">
      <dgm:prSet presAssocID="{AD354B88-CD1B-44A7-8FCC-589F660B89F4}" presName="connTx" presStyleLbl="parChTrans1D2" presStyleIdx="1" presStyleCnt="3"/>
      <dgm:spPr/>
      <dgm:t>
        <a:bodyPr/>
        <a:lstStyle/>
        <a:p>
          <a:endParaRPr lang="de-DE"/>
        </a:p>
      </dgm:t>
    </dgm:pt>
    <dgm:pt modelId="{FB27F54A-9038-4541-B3D9-CF3F81F00EC3}" type="pres">
      <dgm:prSet presAssocID="{43B07E4F-B2D3-48CE-9E2F-2805585C3562}" presName="root2" presStyleCnt="0"/>
      <dgm:spPr/>
    </dgm:pt>
    <dgm:pt modelId="{560482F6-7ED6-4571-8684-23A21E7CD476}" type="pres">
      <dgm:prSet presAssocID="{43B07E4F-B2D3-48CE-9E2F-2805585C3562}" presName="LevelTwoTextNode" presStyleLbl="node2" presStyleIdx="1" presStyleCnt="3" custScaleX="245722">
        <dgm:presLayoutVars>
          <dgm:chPref val="3"/>
        </dgm:presLayoutVars>
      </dgm:prSet>
      <dgm:spPr/>
      <dgm:t>
        <a:bodyPr/>
        <a:lstStyle/>
        <a:p>
          <a:endParaRPr lang="de-DE"/>
        </a:p>
      </dgm:t>
    </dgm:pt>
    <dgm:pt modelId="{1C600880-0A3B-45D1-9E26-92F9A4953642}" type="pres">
      <dgm:prSet presAssocID="{43B07E4F-B2D3-48CE-9E2F-2805585C3562}" presName="level3hierChild" presStyleCnt="0"/>
      <dgm:spPr/>
    </dgm:pt>
    <dgm:pt modelId="{90091ECF-EFA8-4235-94B0-707AB97E71AF}" type="pres">
      <dgm:prSet presAssocID="{F6A857C1-B1DC-4D20-A0FC-C3B22E3F5CDF}" presName="conn2-1" presStyleLbl="parChTrans1D2" presStyleIdx="2" presStyleCnt="3"/>
      <dgm:spPr/>
      <dgm:t>
        <a:bodyPr/>
        <a:lstStyle/>
        <a:p>
          <a:endParaRPr lang="de-DE"/>
        </a:p>
      </dgm:t>
    </dgm:pt>
    <dgm:pt modelId="{85DD2066-E497-4A4B-B6A2-ADBCB8896B49}" type="pres">
      <dgm:prSet presAssocID="{F6A857C1-B1DC-4D20-A0FC-C3B22E3F5CDF}" presName="connTx" presStyleLbl="parChTrans1D2" presStyleIdx="2" presStyleCnt="3"/>
      <dgm:spPr/>
      <dgm:t>
        <a:bodyPr/>
        <a:lstStyle/>
        <a:p>
          <a:endParaRPr lang="de-DE"/>
        </a:p>
      </dgm:t>
    </dgm:pt>
    <dgm:pt modelId="{F0F47B45-6066-40B8-9599-9D34E3DDC868}" type="pres">
      <dgm:prSet presAssocID="{D8FEEDA5-8C5F-4E59-B4A2-5BB1B8E49EDE}" presName="root2" presStyleCnt="0"/>
      <dgm:spPr/>
    </dgm:pt>
    <dgm:pt modelId="{D5EB60FB-7F7D-4FF1-A5FF-E73547D8AFB6}" type="pres">
      <dgm:prSet presAssocID="{D8FEEDA5-8C5F-4E59-B4A2-5BB1B8E49EDE}" presName="LevelTwoTextNode" presStyleLbl="node2" presStyleIdx="2" presStyleCnt="3" custScaleX="245722">
        <dgm:presLayoutVars>
          <dgm:chPref val="3"/>
        </dgm:presLayoutVars>
      </dgm:prSet>
      <dgm:spPr/>
      <dgm:t>
        <a:bodyPr/>
        <a:lstStyle/>
        <a:p>
          <a:endParaRPr lang="de-DE"/>
        </a:p>
      </dgm:t>
    </dgm:pt>
    <dgm:pt modelId="{24FBFDFE-753F-423B-8072-BAFEBE71F181}" type="pres">
      <dgm:prSet presAssocID="{D8FEEDA5-8C5F-4E59-B4A2-5BB1B8E49EDE}" presName="level3hierChild" presStyleCnt="0"/>
      <dgm:spPr/>
    </dgm:pt>
  </dgm:ptLst>
  <dgm:cxnLst>
    <dgm:cxn modelId="{A836C842-42E6-EA4A-9DBE-390723B1CE78}" type="presOf" srcId="{D8FEEDA5-8C5F-4E59-B4A2-5BB1B8E49EDE}" destId="{D5EB60FB-7F7D-4FF1-A5FF-E73547D8AFB6}" srcOrd="0" destOrd="0" presId="urn:microsoft.com/office/officeart/2005/8/layout/hierarchy2"/>
    <dgm:cxn modelId="{D18D16A4-4C3C-AE41-A987-B0F3A7E32A95}" type="presOf" srcId="{6F006513-ECF1-47C0-82F2-18C0CF1DEAEE}" destId="{3284C284-D12C-4BF8-A74D-0EF7621A09E6}" srcOrd="0" destOrd="0" presId="urn:microsoft.com/office/officeart/2005/8/layout/hierarchy2"/>
    <dgm:cxn modelId="{27F32A78-65BB-774E-840D-2336CEF9C3B8}" type="presOf" srcId="{43B07E4F-B2D3-48CE-9E2F-2805585C3562}" destId="{560482F6-7ED6-4571-8684-23A21E7CD476}" srcOrd="0" destOrd="0" presId="urn:microsoft.com/office/officeart/2005/8/layout/hierarchy2"/>
    <dgm:cxn modelId="{66CA0AA6-AC02-42AF-85EF-958263A577CA}" srcId="{9AF3B32C-C417-4FE3-9634-44F7A13AD85B}" destId="{B19298FF-3748-4F9F-A29F-5BFB1B7B528A}" srcOrd="0" destOrd="0" parTransId="{95279433-70E5-4DC6-841E-B64D523A2F7A}" sibTransId="{22B360C4-A79F-4915-A719-32F086C1C4EE}"/>
    <dgm:cxn modelId="{56575A65-2254-4DAA-B3BD-F7BC5A7532E0}" srcId="{B19298FF-3748-4F9F-A29F-5BFB1B7B528A}" destId="{43B07E4F-B2D3-48CE-9E2F-2805585C3562}" srcOrd="1" destOrd="0" parTransId="{AD354B88-CD1B-44A7-8FCC-589F660B89F4}" sibTransId="{A68BE8B8-00F4-4AAD-B3BF-DFD50624F211}"/>
    <dgm:cxn modelId="{E453501F-0EB7-4A24-B0FA-5875D2346A68}" srcId="{B19298FF-3748-4F9F-A29F-5BFB1B7B528A}" destId="{6F006513-ECF1-47C0-82F2-18C0CF1DEAEE}" srcOrd="0" destOrd="0" parTransId="{272E47B5-4F96-4366-B924-DF13736EC426}" sibTransId="{0F171847-78EB-4CE1-9911-816F4F8DD5F6}"/>
    <dgm:cxn modelId="{A5762F5F-D13E-7B48-A635-F9DC7AD52BD6}" type="presOf" srcId="{AD354B88-CD1B-44A7-8FCC-589F660B89F4}" destId="{87716BDC-55B4-4160-9EE3-78742ED6897B}" srcOrd="1" destOrd="0" presId="urn:microsoft.com/office/officeart/2005/8/layout/hierarchy2"/>
    <dgm:cxn modelId="{A34AD9D6-53F3-8C43-A9BF-6FCB7415990C}" type="presOf" srcId="{B19298FF-3748-4F9F-A29F-5BFB1B7B528A}" destId="{DEA5B80E-0364-4426-B9FB-C6A004A23AF2}" srcOrd="0" destOrd="0" presId="urn:microsoft.com/office/officeart/2005/8/layout/hierarchy2"/>
    <dgm:cxn modelId="{276D01C7-CB80-AF48-8CD2-77ED4E1D37C9}" type="presOf" srcId="{AD354B88-CD1B-44A7-8FCC-589F660B89F4}" destId="{2B438456-4449-4C71-9B40-4699CA12DA30}" srcOrd="0" destOrd="0" presId="urn:microsoft.com/office/officeart/2005/8/layout/hierarchy2"/>
    <dgm:cxn modelId="{D87225D6-AE3F-4941-8882-E6BD4033EF62}" type="presOf" srcId="{272E47B5-4F96-4366-B924-DF13736EC426}" destId="{0C599039-C3C9-4FDE-97BF-7A8269519E26}" srcOrd="1" destOrd="0" presId="urn:microsoft.com/office/officeart/2005/8/layout/hierarchy2"/>
    <dgm:cxn modelId="{23FE765A-EB26-3B47-9F65-39AD56D2ABD0}" type="presOf" srcId="{F6A857C1-B1DC-4D20-A0FC-C3B22E3F5CDF}" destId="{90091ECF-EFA8-4235-94B0-707AB97E71AF}" srcOrd="0" destOrd="0" presId="urn:microsoft.com/office/officeart/2005/8/layout/hierarchy2"/>
    <dgm:cxn modelId="{554D05F5-A11A-46FD-80E7-1F793CB6882F}" srcId="{B19298FF-3748-4F9F-A29F-5BFB1B7B528A}" destId="{D8FEEDA5-8C5F-4E59-B4A2-5BB1B8E49EDE}" srcOrd="2" destOrd="0" parTransId="{F6A857C1-B1DC-4D20-A0FC-C3B22E3F5CDF}" sibTransId="{C1218D3A-EFE0-4EE9-99D0-83F7816A88A5}"/>
    <dgm:cxn modelId="{0B753313-08D2-344E-9EF2-B54575739378}" type="presOf" srcId="{F6A857C1-B1DC-4D20-A0FC-C3B22E3F5CDF}" destId="{85DD2066-E497-4A4B-B6A2-ADBCB8896B49}" srcOrd="1" destOrd="0" presId="urn:microsoft.com/office/officeart/2005/8/layout/hierarchy2"/>
    <dgm:cxn modelId="{E37B24E9-3DFC-7E42-8907-68301C6F4422}" type="presOf" srcId="{272E47B5-4F96-4366-B924-DF13736EC426}" destId="{BCE96188-9C48-476C-A30F-EECDF628CBC2}" srcOrd="0" destOrd="0" presId="urn:microsoft.com/office/officeart/2005/8/layout/hierarchy2"/>
    <dgm:cxn modelId="{013AE410-4581-8845-B0A8-A75D8F07DA67}" type="presOf" srcId="{9AF3B32C-C417-4FE3-9634-44F7A13AD85B}" destId="{2F375F8E-3EEC-423A-A3BC-244BCE1DF13B}" srcOrd="0" destOrd="0" presId="urn:microsoft.com/office/officeart/2005/8/layout/hierarchy2"/>
    <dgm:cxn modelId="{74675C89-0A5C-B146-981A-59CE102EB1AC}" type="presParOf" srcId="{2F375F8E-3EEC-423A-A3BC-244BCE1DF13B}" destId="{3927759F-509E-468F-A22F-42457E7337C0}" srcOrd="0" destOrd="0" presId="urn:microsoft.com/office/officeart/2005/8/layout/hierarchy2"/>
    <dgm:cxn modelId="{C21EC8A5-DBF1-644F-B1AD-90D654ACE8E1}" type="presParOf" srcId="{3927759F-509E-468F-A22F-42457E7337C0}" destId="{DEA5B80E-0364-4426-B9FB-C6A004A23AF2}" srcOrd="0" destOrd="0" presId="urn:microsoft.com/office/officeart/2005/8/layout/hierarchy2"/>
    <dgm:cxn modelId="{7651AD35-2135-C845-925E-73CFBAAC424C}" type="presParOf" srcId="{3927759F-509E-468F-A22F-42457E7337C0}" destId="{3AF76823-C326-4F25-AE58-87B9E400312D}" srcOrd="1" destOrd="0" presId="urn:microsoft.com/office/officeart/2005/8/layout/hierarchy2"/>
    <dgm:cxn modelId="{D804874E-F8EB-4E43-BF66-36EAF2805F1D}" type="presParOf" srcId="{3AF76823-C326-4F25-AE58-87B9E400312D}" destId="{BCE96188-9C48-476C-A30F-EECDF628CBC2}" srcOrd="0" destOrd="0" presId="urn:microsoft.com/office/officeart/2005/8/layout/hierarchy2"/>
    <dgm:cxn modelId="{E6F6FF9C-751F-1744-A647-847C9B3884F9}" type="presParOf" srcId="{BCE96188-9C48-476C-A30F-EECDF628CBC2}" destId="{0C599039-C3C9-4FDE-97BF-7A8269519E26}" srcOrd="0" destOrd="0" presId="urn:microsoft.com/office/officeart/2005/8/layout/hierarchy2"/>
    <dgm:cxn modelId="{83A38DC0-CFD1-0B48-BAC1-D447C93DF169}" type="presParOf" srcId="{3AF76823-C326-4F25-AE58-87B9E400312D}" destId="{D4B8EFF0-8BA5-429F-8499-28AAB2536C6D}" srcOrd="1" destOrd="0" presId="urn:microsoft.com/office/officeart/2005/8/layout/hierarchy2"/>
    <dgm:cxn modelId="{DA51AD82-DDF8-4C44-816D-989D880C43BE}" type="presParOf" srcId="{D4B8EFF0-8BA5-429F-8499-28AAB2536C6D}" destId="{3284C284-D12C-4BF8-A74D-0EF7621A09E6}" srcOrd="0" destOrd="0" presId="urn:microsoft.com/office/officeart/2005/8/layout/hierarchy2"/>
    <dgm:cxn modelId="{A0185C78-F09A-4A4B-A2BC-4F1F27180225}" type="presParOf" srcId="{D4B8EFF0-8BA5-429F-8499-28AAB2536C6D}" destId="{33C38B50-ECAD-44E3-88C5-72264F828A05}" srcOrd="1" destOrd="0" presId="urn:microsoft.com/office/officeart/2005/8/layout/hierarchy2"/>
    <dgm:cxn modelId="{C3F40077-323D-BD4E-A5B3-CEE3B511F66A}" type="presParOf" srcId="{3AF76823-C326-4F25-AE58-87B9E400312D}" destId="{2B438456-4449-4C71-9B40-4699CA12DA30}" srcOrd="2" destOrd="0" presId="urn:microsoft.com/office/officeart/2005/8/layout/hierarchy2"/>
    <dgm:cxn modelId="{654B90CC-6F53-5148-BAAE-97A0301E060E}" type="presParOf" srcId="{2B438456-4449-4C71-9B40-4699CA12DA30}" destId="{87716BDC-55B4-4160-9EE3-78742ED6897B}" srcOrd="0" destOrd="0" presId="urn:microsoft.com/office/officeart/2005/8/layout/hierarchy2"/>
    <dgm:cxn modelId="{999B32DB-6E6C-7143-8B3A-7453BB19A015}" type="presParOf" srcId="{3AF76823-C326-4F25-AE58-87B9E400312D}" destId="{FB27F54A-9038-4541-B3D9-CF3F81F00EC3}" srcOrd="3" destOrd="0" presId="urn:microsoft.com/office/officeart/2005/8/layout/hierarchy2"/>
    <dgm:cxn modelId="{1AAB807E-8C6F-794A-BA8C-20EF19890919}" type="presParOf" srcId="{FB27F54A-9038-4541-B3D9-CF3F81F00EC3}" destId="{560482F6-7ED6-4571-8684-23A21E7CD476}" srcOrd="0" destOrd="0" presId="urn:microsoft.com/office/officeart/2005/8/layout/hierarchy2"/>
    <dgm:cxn modelId="{B457FFF0-77D2-C34C-B1D1-2D5FE119A6C4}" type="presParOf" srcId="{FB27F54A-9038-4541-B3D9-CF3F81F00EC3}" destId="{1C600880-0A3B-45D1-9E26-92F9A4953642}" srcOrd="1" destOrd="0" presId="urn:microsoft.com/office/officeart/2005/8/layout/hierarchy2"/>
    <dgm:cxn modelId="{A4235881-3B54-B840-9CEB-8B5235BE4E92}" type="presParOf" srcId="{3AF76823-C326-4F25-AE58-87B9E400312D}" destId="{90091ECF-EFA8-4235-94B0-707AB97E71AF}" srcOrd="4" destOrd="0" presId="urn:microsoft.com/office/officeart/2005/8/layout/hierarchy2"/>
    <dgm:cxn modelId="{73BEAB58-1D50-CB42-A63C-9A95EA113425}" type="presParOf" srcId="{90091ECF-EFA8-4235-94B0-707AB97E71AF}" destId="{85DD2066-E497-4A4B-B6A2-ADBCB8896B49}" srcOrd="0" destOrd="0" presId="urn:microsoft.com/office/officeart/2005/8/layout/hierarchy2"/>
    <dgm:cxn modelId="{4133614A-B5DC-0C4C-B943-67DFB1C4B326}" type="presParOf" srcId="{3AF76823-C326-4F25-AE58-87B9E400312D}" destId="{F0F47B45-6066-40B8-9599-9D34E3DDC868}" srcOrd="5" destOrd="0" presId="urn:microsoft.com/office/officeart/2005/8/layout/hierarchy2"/>
    <dgm:cxn modelId="{12B0F778-86DF-EC40-8629-FC6C31CE0FF0}" type="presParOf" srcId="{F0F47B45-6066-40B8-9599-9D34E3DDC868}" destId="{D5EB60FB-7F7D-4FF1-A5FF-E73547D8AFB6}" srcOrd="0" destOrd="0" presId="urn:microsoft.com/office/officeart/2005/8/layout/hierarchy2"/>
    <dgm:cxn modelId="{6FFB8A8B-1690-4A46-B7CD-8B00FF0E28A7}" type="presParOf" srcId="{F0F47B45-6066-40B8-9599-9D34E3DDC868}" destId="{24FBFDFE-753F-423B-8072-BAFEBE71F18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5B80E-0364-4426-B9FB-C6A004A23AF2}">
      <dsp:nvSpPr>
        <dsp:cNvPr id="0" name=""/>
        <dsp:cNvSpPr/>
      </dsp:nvSpPr>
      <dsp:spPr>
        <a:xfrm>
          <a:off x="0" y="1029688"/>
          <a:ext cx="297031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b="1" kern="1200" dirty="0" smtClean="0"/>
            <a:t>Reputation der Einrichtung</a:t>
          </a:r>
          <a:endParaRPr lang="de-DE" sz="1600" b="1" kern="1200" dirty="0"/>
        </a:p>
      </dsp:txBody>
      <dsp:txXfrm>
        <a:off x="23666" y="1053354"/>
        <a:ext cx="2922980" cy="760683"/>
      </dsp:txXfrm>
    </dsp:sp>
    <dsp:sp modelId="{BCE96188-9C48-476C-A30F-EECDF628CBC2}">
      <dsp:nvSpPr>
        <dsp:cNvPr id="0" name=""/>
        <dsp:cNvSpPr/>
      </dsp:nvSpPr>
      <dsp:spPr>
        <a:xfrm rot="18331978">
          <a:off x="2734205" y="949785"/>
          <a:ext cx="1127464" cy="50312"/>
        </a:xfrm>
        <a:custGeom>
          <a:avLst/>
          <a:gdLst/>
          <a:ahLst/>
          <a:cxnLst/>
          <a:rect l="0" t="0" r="0" b="0"/>
          <a:pathLst>
            <a:path>
              <a:moveTo>
                <a:pt x="0" y="25156"/>
              </a:moveTo>
              <a:lnTo>
                <a:pt x="1127464" y="25156"/>
              </a:lnTo>
            </a:path>
          </a:pathLst>
        </a:custGeom>
        <a:noFill/>
        <a:ln w="31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de-DE" sz="1300" kern="1200"/>
        </a:p>
      </dsp:txBody>
      <dsp:txXfrm>
        <a:off x="3269751" y="946754"/>
        <a:ext cx="56373" cy="56373"/>
      </dsp:txXfrm>
    </dsp:sp>
    <dsp:sp modelId="{3284C284-D12C-4BF8-A74D-0EF7621A09E6}">
      <dsp:nvSpPr>
        <dsp:cNvPr id="0" name=""/>
        <dsp:cNvSpPr/>
      </dsp:nvSpPr>
      <dsp:spPr>
        <a:xfrm>
          <a:off x="3625562" y="112178"/>
          <a:ext cx="397094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kern="1200" dirty="0" smtClean="0"/>
            <a:t>Unsere Einrichtung ist bekannt für ihre gute Qualität in der Pflege</a:t>
          </a:r>
          <a:endParaRPr lang="de-DE" sz="1600" kern="1200" dirty="0"/>
        </a:p>
      </dsp:txBody>
      <dsp:txXfrm>
        <a:off x="3649228" y="135844"/>
        <a:ext cx="3923610" cy="760683"/>
      </dsp:txXfrm>
    </dsp:sp>
    <dsp:sp modelId="{2B438456-4449-4C71-9B40-4699CA12DA30}">
      <dsp:nvSpPr>
        <dsp:cNvPr id="0" name=""/>
        <dsp:cNvSpPr/>
      </dsp:nvSpPr>
      <dsp:spPr>
        <a:xfrm rot="61420">
          <a:off x="2970260" y="1414393"/>
          <a:ext cx="655354" cy="50312"/>
        </a:xfrm>
        <a:custGeom>
          <a:avLst/>
          <a:gdLst/>
          <a:ahLst/>
          <a:cxnLst/>
          <a:rect l="0" t="0" r="0" b="0"/>
          <a:pathLst>
            <a:path>
              <a:moveTo>
                <a:pt x="0" y="25156"/>
              </a:moveTo>
              <a:lnTo>
                <a:pt x="655354" y="25156"/>
              </a:lnTo>
            </a:path>
          </a:pathLst>
        </a:custGeom>
        <a:noFill/>
        <a:ln w="3175" cap="flat" cmpd="sng" algn="ctr">
          <a:solidFill>
            <a:srgbClr val="00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de-DE" sz="1300" kern="1200"/>
        </a:p>
      </dsp:txBody>
      <dsp:txXfrm>
        <a:off x="3281553" y="1423166"/>
        <a:ext cx="32767" cy="32767"/>
      </dsp:txXfrm>
    </dsp:sp>
    <dsp:sp modelId="{560482F6-7ED6-4571-8684-23A21E7CD476}">
      <dsp:nvSpPr>
        <dsp:cNvPr id="0" name=""/>
        <dsp:cNvSpPr/>
      </dsp:nvSpPr>
      <dsp:spPr>
        <a:xfrm>
          <a:off x="3625562" y="1041396"/>
          <a:ext cx="397094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kern="1200" dirty="0" smtClean="0"/>
            <a:t>Unsere Einrichtung gilt als einer der besten Arbeitgeber in der Region</a:t>
          </a:r>
          <a:endParaRPr lang="de-DE" sz="1600" kern="1200" dirty="0"/>
        </a:p>
      </dsp:txBody>
      <dsp:txXfrm>
        <a:off x="3649228" y="1065062"/>
        <a:ext cx="3923610" cy="760683"/>
      </dsp:txXfrm>
    </dsp:sp>
    <dsp:sp modelId="{90091ECF-EFA8-4235-94B0-707AB97E71AF}">
      <dsp:nvSpPr>
        <dsp:cNvPr id="0" name=""/>
        <dsp:cNvSpPr/>
      </dsp:nvSpPr>
      <dsp:spPr>
        <a:xfrm rot="3308826">
          <a:off x="2724637" y="1879002"/>
          <a:ext cx="1146600" cy="50312"/>
        </a:xfrm>
        <a:custGeom>
          <a:avLst/>
          <a:gdLst/>
          <a:ahLst/>
          <a:cxnLst/>
          <a:rect l="0" t="0" r="0" b="0"/>
          <a:pathLst>
            <a:path>
              <a:moveTo>
                <a:pt x="0" y="25156"/>
              </a:moveTo>
              <a:lnTo>
                <a:pt x="1146600" y="25156"/>
              </a:lnTo>
            </a:path>
          </a:pathLst>
        </a:custGeom>
        <a:noFill/>
        <a:ln w="3175" cap="flat" cmpd="sng" algn="ctr">
          <a:solidFill>
            <a:srgbClr val="00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de-DE" sz="1300" kern="1200"/>
        </a:p>
      </dsp:txBody>
      <dsp:txXfrm>
        <a:off x="3269272" y="1875493"/>
        <a:ext cx="57330" cy="57330"/>
      </dsp:txXfrm>
    </dsp:sp>
    <dsp:sp modelId="{D5EB60FB-7F7D-4FF1-A5FF-E73547D8AFB6}">
      <dsp:nvSpPr>
        <dsp:cNvPr id="0" name=""/>
        <dsp:cNvSpPr/>
      </dsp:nvSpPr>
      <dsp:spPr>
        <a:xfrm>
          <a:off x="3625562" y="1970613"/>
          <a:ext cx="3970942" cy="808015"/>
        </a:xfrm>
        <a:prstGeom prst="roundRect">
          <a:avLst>
            <a:gd name="adj" fmla="val 10000"/>
          </a:avLst>
        </a:prstGeom>
        <a:solidFill>
          <a:srgbClr val="008000"/>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de-DE" sz="1600" kern="1200" dirty="0" smtClean="0"/>
            <a:t>Mitarbeiter/-in meiner Einrichtung zu sein, ist gut für das eigene Ansehen</a:t>
          </a:r>
          <a:endParaRPr lang="de-DE" sz="1600" kern="1200" dirty="0"/>
        </a:p>
      </dsp:txBody>
      <dsp:txXfrm>
        <a:off x="3649228" y="1994279"/>
        <a:ext cx="3923610" cy="7606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813" cy="496888"/>
          </a:xfrm>
          <a:prstGeom prst="rect">
            <a:avLst/>
          </a:prstGeom>
        </p:spPr>
        <p:txBody>
          <a:bodyPr vert="horz" lIns="91367" tIns="45683" rIns="91367" bIns="45683" rtlCol="0"/>
          <a:lstStyle>
            <a:lvl1pPr algn="l" eaLnBrk="0" hangingPunct="0">
              <a:defRPr sz="1200">
                <a:latin typeface="Times" charset="0"/>
                <a:ea typeface="+mn-ea"/>
                <a:cs typeface="Arial" charset="0"/>
              </a:defRPr>
            </a:lvl1pPr>
          </a:lstStyle>
          <a:p>
            <a:pPr>
              <a:defRPr/>
            </a:pPr>
            <a:endParaRPr lang="de-DE"/>
          </a:p>
        </p:txBody>
      </p:sp>
      <p:sp>
        <p:nvSpPr>
          <p:cNvPr id="3" name="Datumsplatzhalter 2"/>
          <p:cNvSpPr>
            <a:spLocks noGrp="1"/>
          </p:cNvSpPr>
          <p:nvPr>
            <p:ph type="dt" sz="quarter" idx="1"/>
          </p:nvPr>
        </p:nvSpPr>
        <p:spPr>
          <a:xfrm>
            <a:off x="3848100" y="0"/>
            <a:ext cx="2944813" cy="496888"/>
          </a:xfrm>
          <a:prstGeom prst="rect">
            <a:avLst/>
          </a:prstGeom>
        </p:spPr>
        <p:txBody>
          <a:bodyPr vert="horz" wrap="square" lIns="91367" tIns="45683" rIns="91367" bIns="45683" numCol="1" anchor="t" anchorCtr="0" compatLnSpc="1">
            <a:prstTxWarp prst="textNoShape">
              <a:avLst/>
            </a:prstTxWarp>
          </a:bodyPr>
          <a:lstStyle>
            <a:lvl1pPr algn="r" eaLnBrk="0" hangingPunct="0">
              <a:defRPr sz="1200">
                <a:cs typeface="Arial" charset="0"/>
              </a:defRPr>
            </a:lvl1pPr>
          </a:lstStyle>
          <a:p>
            <a:pPr>
              <a:defRPr/>
            </a:pPr>
            <a:fld id="{6B6E51F1-7374-D644-994C-751E30661CB8}" type="datetimeFigureOut">
              <a:rPr lang="de-DE"/>
              <a:pPr>
                <a:defRPr/>
              </a:pPr>
              <a:t>31.01.2016</a:t>
            </a:fld>
            <a:endParaRPr lang="de-DE"/>
          </a:p>
        </p:txBody>
      </p:sp>
      <p:sp>
        <p:nvSpPr>
          <p:cNvPr id="4" name="Fußzeilenplatzhalter 3"/>
          <p:cNvSpPr>
            <a:spLocks noGrp="1"/>
          </p:cNvSpPr>
          <p:nvPr>
            <p:ph type="ftr" sz="quarter" idx="2"/>
          </p:nvPr>
        </p:nvSpPr>
        <p:spPr>
          <a:xfrm>
            <a:off x="0" y="9420225"/>
            <a:ext cx="2944813" cy="496888"/>
          </a:xfrm>
          <a:prstGeom prst="rect">
            <a:avLst/>
          </a:prstGeom>
        </p:spPr>
        <p:txBody>
          <a:bodyPr vert="horz" lIns="91367" tIns="45683" rIns="91367" bIns="45683" rtlCol="0" anchor="b"/>
          <a:lstStyle>
            <a:lvl1pPr algn="l" eaLnBrk="0" hangingPunct="0">
              <a:defRPr sz="1200">
                <a:latin typeface="Times" charset="0"/>
                <a:ea typeface="+mn-ea"/>
                <a:cs typeface="Arial" charset="0"/>
              </a:defRPr>
            </a:lvl1pPr>
          </a:lstStyle>
          <a:p>
            <a:pPr>
              <a:defRPr/>
            </a:pPr>
            <a:endParaRPr lang="de-DE"/>
          </a:p>
        </p:txBody>
      </p:sp>
      <p:sp>
        <p:nvSpPr>
          <p:cNvPr id="5" name="Foliennummernplatzhalter 4"/>
          <p:cNvSpPr>
            <a:spLocks noGrp="1"/>
          </p:cNvSpPr>
          <p:nvPr>
            <p:ph type="sldNum" sz="quarter" idx="3"/>
          </p:nvPr>
        </p:nvSpPr>
        <p:spPr>
          <a:xfrm>
            <a:off x="3848100" y="9420225"/>
            <a:ext cx="2944813" cy="496888"/>
          </a:xfrm>
          <a:prstGeom prst="rect">
            <a:avLst/>
          </a:prstGeom>
        </p:spPr>
        <p:txBody>
          <a:bodyPr vert="horz" wrap="square" lIns="91367" tIns="45683" rIns="91367" bIns="45683" numCol="1" anchor="b" anchorCtr="0" compatLnSpc="1">
            <a:prstTxWarp prst="textNoShape">
              <a:avLst/>
            </a:prstTxWarp>
          </a:bodyPr>
          <a:lstStyle>
            <a:lvl1pPr algn="r" eaLnBrk="0" hangingPunct="0">
              <a:defRPr sz="1200">
                <a:cs typeface="Arial" charset="0"/>
              </a:defRPr>
            </a:lvl1pPr>
          </a:lstStyle>
          <a:p>
            <a:pPr>
              <a:defRPr/>
            </a:pPr>
            <a:fld id="{922D538C-07E7-234B-B13E-29754DD3E5DE}" type="slidenum">
              <a:rPr lang="de-DE"/>
              <a:pPr>
                <a:defRPr/>
              </a:pPr>
              <a:t>‹Nr.›</a:t>
            </a:fld>
            <a:endParaRPr lang="de-DE"/>
          </a:p>
        </p:txBody>
      </p:sp>
    </p:spTree>
    <p:extLst>
      <p:ext uri="{BB962C8B-B14F-4D97-AF65-F5344CB8AC3E}">
        <p14:creationId xmlns:p14="http://schemas.microsoft.com/office/powerpoint/2010/main" val="2786864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82" tIns="45442" rIns="90882" bIns="45442" numCol="1" anchor="t" anchorCtr="0" compatLnSpc="1">
            <a:prstTxWarp prst="textNoShape">
              <a:avLst/>
            </a:prstTxWarp>
          </a:bodyPr>
          <a:lstStyle>
            <a:lvl1pPr defTabSz="908910" eaLnBrk="0" hangingPunct="0">
              <a:defRPr sz="1200">
                <a:latin typeface="Times" charset="0"/>
                <a:ea typeface="+mn-ea"/>
                <a:cs typeface="+mn-cs"/>
              </a:defRPr>
            </a:lvl1pPr>
          </a:lstStyle>
          <a:p>
            <a:pPr>
              <a:defRPr/>
            </a:pPr>
            <a:endParaRPr lang="de-DE"/>
          </a:p>
        </p:txBody>
      </p:sp>
      <p:sp>
        <p:nvSpPr>
          <p:cNvPr id="33795" name="Rectangle 3"/>
          <p:cNvSpPr>
            <a:spLocks noGrp="1" noChangeArrowheads="1"/>
          </p:cNvSpPr>
          <p:nvPr>
            <p:ph type="dt" idx="1"/>
          </p:nvPr>
        </p:nvSpPr>
        <p:spPr bwMode="auto">
          <a:xfrm>
            <a:off x="3849688"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82" tIns="45442" rIns="90882" bIns="45442" numCol="1" anchor="t" anchorCtr="0" compatLnSpc="1">
            <a:prstTxWarp prst="textNoShape">
              <a:avLst/>
            </a:prstTxWarp>
          </a:bodyPr>
          <a:lstStyle>
            <a:lvl1pPr algn="r" defTabSz="908910" eaLnBrk="0" hangingPunct="0">
              <a:defRPr sz="1200">
                <a:latin typeface="Times" charset="0"/>
                <a:ea typeface="+mn-ea"/>
                <a:cs typeface="+mn-cs"/>
              </a:defRPr>
            </a:lvl1pPr>
          </a:lstStyle>
          <a:p>
            <a:pPr>
              <a:defRPr/>
            </a:pPr>
            <a:endParaRPr lang="de-DE"/>
          </a:p>
        </p:txBody>
      </p:sp>
      <p:sp>
        <p:nvSpPr>
          <p:cNvPr id="29700" name="Rectangle 4"/>
          <p:cNvSpPr>
            <a:spLocks noGrp="1" noRot="1" noChangeAspect="1" noChangeArrowheads="1" noTextEdit="1"/>
          </p:cNvSpPr>
          <p:nvPr>
            <p:ph type="sldImg" idx="2"/>
          </p:nvPr>
        </p:nvSpPr>
        <p:spPr bwMode="auto">
          <a:xfrm>
            <a:off x="919163" y="744538"/>
            <a:ext cx="4957762" cy="3717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33797" name="Rectangle 5"/>
          <p:cNvSpPr>
            <a:spLocks noGrp="1" noChangeArrowheads="1"/>
          </p:cNvSpPr>
          <p:nvPr>
            <p:ph type="body" sz="quarter" idx="3"/>
          </p:nvPr>
        </p:nvSpPr>
        <p:spPr bwMode="auto">
          <a:xfrm>
            <a:off x="681038" y="4710113"/>
            <a:ext cx="5434012"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82" tIns="45442" rIns="90882" bIns="45442"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3798" name="Rectangle 6"/>
          <p:cNvSpPr>
            <a:spLocks noGrp="1" noChangeArrowheads="1"/>
          </p:cNvSpPr>
          <p:nvPr>
            <p:ph type="ftr" sz="quarter" idx="4"/>
          </p:nvPr>
        </p:nvSpPr>
        <p:spPr bwMode="auto">
          <a:xfrm>
            <a:off x="0" y="9421813"/>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82" tIns="45442" rIns="90882" bIns="45442" numCol="1" anchor="b" anchorCtr="0" compatLnSpc="1">
            <a:prstTxWarp prst="textNoShape">
              <a:avLst/>
            </a:prstTxWarp>
          </a:bodyPr>
          <a:lstStyle>
            <a:lvl1pPr defTabSz="908910" eaLnBrk="0" hangingPunct="0">
              <a:defRPr sz="1200">
                <a:latin typeface="Times" charset="0"/>
                <a:ea typeface="+mn-ea"/>
                <a:cs typeface="+mn-cs"/>
              </a:defRPr>
            </a:lvl1pPr>
          </a:lstStyle>
          <a:p>
            <a:pPr>
              <a:defRPr/>
            </a:pPr>
            <a:endParaRPr lang="de-DE"/>
          </a:p>
        </p:txBody>
      </p:sp>
      <p:sp>
        <p:nvSpPr>
          <p:cNvPr id="33799" name="Rectangle 7"/>
          <p:cNvSpPr>
            <a:spLocks noGrp="1" noChangeArrowheads="1"/>
          </p:cNvSpPr>
          <p:nvPr>
            <p:ph type="sldNum" sz="quarter" idx="5"/>
          </p:nvPr>
        </p:nvSpPr>
        <p:spPr bwMode="auto">
          <a:xfrm>
            <a:off x="3849688" y="9421813"/>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882" tIns="45442" rIns="90882" bIns="45442" numCol="1" anchor="b" anchorCtr="0" compatLnSpc="1">
            <a:prstTxWarp prst="textNoShape">
              <a:avLst/>
            </a:prstTxWarp>
          </a:bodyPr>
          <a:lstStyle>
            <a:lvl1pPr algn="r" defTabSz="908050" eaLnBrk="0" hangingPunct="0">
              <a:defRPr sz="1200">
                <a:cs typeface="Arial" charset="0"/>
              </a:defRPr>
            </a:lvl1pPr>
          </a:lstStyle>
          <a:p>
            <a:pPr>
              <a:defRPr/>
            </a:pPr>
            <a:fld id="{0C58124D-0711-0848-97E7-A6D3F8F5D1AC}" type="slidenum">
              <a:rPr lang="de-DE"/>
              <a:pPr>
                <a:defRPr/>
              </a:pPr>
              <a:t>‹Nr.›</a:t>
            </a:fld>
            <a:endParaRPr lang="de-DE"/>
          </a:p>
        </p:txBody>
      </p:sp>
    </p:spTree>
    <p:extLst>
      <p:ext uri="{BB962C8B-B14F-4D97-AF65-F5344CB8AC3E}">
        <p14:creationId xmlns:p14="http://schemas.microsoft.com/office/powerpoint/2010/main" val="12498139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917575" y="742950"/>
            <a:ext cx="4959350" cy="3721100"/>
          </a:xfrm>
          <a:ln/>
        </p:spPr>
      </p:sp>
      <p:sp>
        <p:nvSpPr>
          <p:cNvPr id="16386" name="Rectangle 3"/>
          <p:cNvSpPr>
            <a:spLocks noGrp="1" noChangeArrowheads="1"/>
          </p:cNvSpPr>
          <p:nvPr>
            <p:ph type="body" idx="1"/>
          </p:nvPr>
        </p:nvSpPr>
        <p:spPr>
          <a:xfrm>
            <a:off x="679147" y="4712422"/>
            <a:ext cx="5436208" cy="446318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de-DE">
              <a:latin typeface="Times New Roman" charset="0"/>
            </a:endParaRPr>
          </a:p>
        </p:txBody>
      </p:sp>
    </p:spTree>
    <p:extLst>
      <p:ext uri="{BB962C8B-B14F-4D97-AF65-F5344CB8AC3E}">
        <p14:creationId xmlns:p14="http://schemas.microsoft.com/office/powerpoint/2010/main" val="91762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4213" y="4625975"/>
            <a:ext cx="7772400" cy="963613"/>
          </a:xfrm>
        </p:spPr>
        <p:txBody>
          <a:bodyPr/>
          <a:lstStyle>
            <a:lvl1pPr algn="ctr">
              <a:defRPr sz="3100" b="0"/>
            </a:lvl1pPr>
          </a:lstStyle>
          <a:p>
            <a:pPr lvl="0"/>
            <a:r>
              <a:rPr lang="de-DE" noProof="0" smtClean="0"/>
              <a:t>Titelmasterformat durch Klicken bearbeiten</a:t>
            </a:r>
          </a:p>
        </p:txBody>
      </p:sp>
      <p:sp>
        <p:nvSpPr>
          <p:cNvPr id="87043" name="Rectangle 3"/>
          <p:cNvSpPr>
            <a:spLocks noGrp="1" noChangeArrowheads="1"/>
          </p:cNvSpPr>
          <p:nvPr>
            <p:ph type="subTitle" idx="1"/>
          </p:nvPr>
        </p:nvSpPr>
        <p:spPr>
          <a:xfrm>
            <a:off x="1371600" y="5661025"/>
            <a:ext cx="6400800" cy="720725"/>
          </a:xfrm>
        </p:spPr>
        <p:txBody>
          <a:bodyPr/>
          <a:lstStyle>
            <a:lvl1pPr marL="0" indent="0" algn="ctr">
              <a:buFont typeface="Arial" charset="0"/>
              <a:buNone/>
              <a:defRPr sz="2200" b="1"/>
            </a:lvl1pPr>
          </a:lstStyle>
          <a:p>
            <a:pPr lvl="0"/>
            <a:r>
              <a:rPr lang="de-DE" noProof="0" smtClean="0"/>
              <a:t>Formatvorlage des Untertitelmasters durch Klicken bearbeiten</a:t>
            </a:r>
          </a:p>
        </p:txBody>
      </p:sp>
      <p:sp>
        <p:nvSpPr>
          <p:cNvPr id="5" name="Rectangle 4"/>
          <p:cNvSpPr>
            <a:spLocks noGrp="1" noChangeArrowheads="1"/>
          </p:cNvSpPr>
          <p:nvPr>
            <p:ph type="dt" sz="half" idx="10"/>
          </p:nvPr>
        </p:nvSpPr>
        <p:spPr>
          <a:xfrm>
            <a:off x="6781800" y="6356350"/>
            <a:ext cx="1371600" cy="365125"/>
          </a:xfrm>
          <a:prstGeom prst="rect">
            <a:avLst/>
          </a:prstGeom>
        </p:spPr>
        <p:txBody>
          <a:bodyPr/>
          <a:lstStyle>
            <a:lvl1pPr>
              <a:defRPr smtClean="0"/>
            </a:lvl1pPr>
          </a:lstStyle>
          <a:p>
            <a:pPr>
              <a:defRPr/>
            </a:pPr>
            <a:fld id="{51B20399-3049-3340-82BD-6B73ADD3B5F5}" type="datetime1">
              <a:rPr lang="de-DE" smtClean="0"/>
              <a:pPr>
                <a:defRPr/>
              </a:pPr>
              <a:t>31.01.2016</a:t>
            </a:fld>
            <a:endParaRPr lang="de-DE"/>
          </a:p>
        </p:txBody>
      </p:sp>
      <p:sp>
        <p:nvSpPr>
          <p:cNvPr id="6" name="Rectangle 6"/>
          <p:cNvSpPr>
            <a:spLocks noGrp="1" noChangeArrowheads="1"/>
          </p:cNvSpPr>
          <p:nvPr>
            <p:ph type="sldNum" sz="quarter" idx="11"/>
          </p:nvPr>
        </p:nvSpPr>
        <p:spPr/>
        <p:txBody>
          <a:bodyPr/>
          <a:lstStyle>
            <a:lvl1pPr>
              <a:defRPr/>
            </a:lvl1pPr>
          </a:lstStyle>
          <a:p>
            <a:pPr>
              <a:defRPr/>
            </a:pPr>
            <a:fld id="{7638D1DF-3831-D648-8F07-943F9CE5E744}" type="slidenum">
              <a:rPr lang="de-DE"/>
              <a:pPr>
                <a:defRPr/>
              </a:pPr>
              <a:t>‹Nr.›</a:t>
            </a:fld>
            <a:endParaRPr lang="de-DE"/>
          </a:p>
        </p:txBody>
      </p:sp>
      <p:sp>
        <p:nvSpPr>
          <p:cNvPr id="7" name="Rectangle 5"/>
          <p:cNvSpPr>
            <a:spLocks noGrp="1" noChangeArrowheads="1"/>
          </p:cNvSpPr>
          <p:nvPr>
            <p:ph type="ftr" sz="quarter" idx="12"/>
          </p:nvPr>
        </p:nvSpPr>
        <p:spPr>
          <a:xfrm>
            <a:off x="457200" y="6356350"/>
            <a:ext cx="6324600" cy="365125"/>
          </a:xfrm>
          <a:prstGeom prst="rect">
            <a:avLst/>
          </a:prstGeom>
        </p:spPr>
        <p:txBody>
          <a:bodyPr/>
          <a:lstStyle>
            <a:lvl1pPr>
              <a:defRPr smtClean="0"/>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76611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189F3810-1D32-1C41-9B22-D805643C02FE}"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47D5EF33-F7D3-8648-8A02-BFE30BB07839}" type="slidenum">
              <a:rPr lang="de-DE"/>
              <a:pPr>
                <a:defRPr/>
              </a:pPr>
              <a:t>‹Nr.›</a:t>
            </a:fld>
            <a:endParaRPr lang="de-DE"/>
          </a:p>
        </p:txBody>
      </p:sp>
      <p:sp>
        <p:nvSpPr>
          <p:cNvPr id="6"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69106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92150"/>
            <a:ext cx="2057400" cy="55594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92150"/>
            <a:ext cx="6019800" cy="55594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1C5F42F0-7C5F-3945-9455-06894AADDBC1}"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E1CABB49-FCE5-6D43-800D-ACB3048142A7}" type="slidenum">
              <a:rPr lang="de-DE"/>
              <a:pPr>
                <a:defRPr/>
              </a:pPr>
              <a:t>‹Nr.›</a:t>
            </a:fld>
            <a:endParaRPr lang="de-DE"/>
          </a:p>
        </p:txBody>
      </p:sp>
      <p:sp>
        <p:nvSpPr>
          <p:cNvPr id="6"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2040402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150"/>
            <a:ext cx="8229600" cy="60325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60181DA9-2377-8446-9203-74097BAF75F2}"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33CF380-54D4-0248-BC8D-0B0AB65F50C7}" type="slidenum">
              <a:rPr lang="de-DE"/>
              <a:pPr>
                <a:defRPr/>
              </a:pPr>
              <a:t>‹Nr.›</a:t>
            </a:fld>
            <a:endParaRPr lang="de-DE"/>
          </a:p>
        </p:txBody>
      </p:sp>
      <p:sp>
        <p:nvSpPr>
          <p:cNvPr id="7"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77523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4213" y="4625975"/>
            <a:ext cx="7772400" cy="963613"/>
          </a:xfrm>
        </p:spPr>
        <p:txBody>
          <a:bodyPr/>
          <a:lstStyle>
            <a:lvl1pPr algn="ctr">
              <a:defRPr sz="3100" b="0"/>
            </a:lvl1pPr>
          </a:lstStyle>
          <a:p>
            <a:pPr lvl="0"/>
            <a:r>
              <a:rPr lang="de-DE" noProof="0" smtClean="0"/>
              <a:t>Titelmasterformat durch Klicken bearbeiten</a:t>
            </a:r>
          </a:p>
        </p:txBody>
      </p:sp>
      <p:sp>
        <p:nvSpPr>
          <p:cNvPr id="87043" name="Rectangle 3"/>
          <p:cNvSpPr>
            <a:spLocks noGrp="1" noChangeArrowheads="1"/>
          </p:cNvSpPr>
          <p:nvPr>
            <p:ph type="subTitle" idx="1"/>
          </p:nvPr>
        </p:nvSpPr>
        <p:spPr>
          <a:xfrm>
            <a:off x="1371600" y="5661025"/>
            <a:ext cx="6400800" cy="720725"/>
          </a:xfrm>
        </p:spPr>
        <p:txBody>
          <a:bodyPr/>
          <a:lstStyle>
            <a:lvl1pPr marL="0" indent="0" algn="ctr">
              <a:buFont typeface="Arial" charset="0"/>
              <a:buNone/>
              <a:defRPr sz="2200" b="1"/>
            </a:lvl1pPr>
          </a:lstStyle>
          <a:p>
            <a:pPr lvl="0"/>
            <a:r>
              <a:rPr lang="de-DE" noProof="0" smtClean="0"/>
              <a:t>Formatvorlage des Untertitelmasters durch Klicken bearbeiten</a:t>
            </a:r>
          </a:p>
        </p:txBody>
      </p:sp>
      <p:sp>
        <p:nvSpPr>
          <p:cNvPr id="5" name="Rectangle 4"/>
          <p:cNvSpPr>
            <a:spLocks noGrp="1" noChangeArrowheads="1"/>
          </p:cNvSpPr>
          <p:nvPr>
            <p:ph type="dt" sz="half" idx="10"/>
          </p:nvPr>
        </p:nvSpPr>
        <p:spPr/>
        <p:txBody>
          <a:bodyPr/>
          <a:lstStyle>
            <a:lvl1pPr>
              <a:defRPr smtClean="0"/>
            </a:lvl1pPr>
          </a:lstStyle>
          <a:p>
            <a:pPr>
              <a:defRPr/>
            </a:pPr>
            <a:fld id="{9E45027D-2C66-274B-BA73-A017058C4368}" type="datetime1">
              <a:rPr lang="de-DE" smtClean="0"/>
              <a:pPr>
                <a:defRPr/>
              </a:pPr>
              <a:t>31.01.2016</a:t>
            </a:fld>
            <a:endParaRPr lang="de-DE"/>
          </a:p>
        </p:txBody>
      </p:sp>
      <p:sp>
        <p:nvSpPr>
          <p:cNvPr id="6" name="Rectangle 6"/>
          <p:cNvSpPr>
            <a:spLocks noGrp="1" noChangeArrowheads="1"/>
          </p:cNvSpPr>
          <p:nvPr>
            <p:ph type="sldNum" sz="quarter" idx="11"/>
          </p:nvPr>
        </p:nvSpPr>
        <p:spPr/>
        <p:txBody>
          <a:bodyPr/>
          <a:lstStyle>
            <a:lvl1pPr>
              <a:defRPr/>
            </a:lvl1pPr>
          </a:lstStyle>
          <a:p>
            <a:pPr>
              <a:defRPr/>
            </a:pPr>
            <a:fld id="{7638D1DF-3831-D648-8F07-943F9CE5E744}" type="slidenum">
              <a:rPr lang="de-DE"/>
              <a:pPr>
                <a:defRPr/>
              </a:pPr>
              <a:t>‹Nr.›</a:t>
            </a:fld>
            <a:endParaRPr lang="de-DE"/>
          </a:p>
        </p:txBody>
      </p:sp>
      <p:sp>
        <p:nvSpPr>
          <p:cNvPr id="7" name="Rectangle 5"/>
          <p:cNvSpPr>
            <a:spLocks noGrp="1" noChangeArrowheads="1"/>
          </p:cNvSpPr>
          <p:nvPr>
            <p:ph type="ftr" sz="quarter" idx="12"/>
          </p:nvPr>
        </p:nvSpPr>
        <p:spPr/>
        <p:txBody>
          <a:bodyPr/>
          <a:lstStyle>
            <a:lvl1pPr>
              <a:defRPr smtClean="0"/>
            </a:lvl1pPr>
          </a:lstStyle>
          <a:p>
            <a:pPr>
              <a:defRPr/>
            </a:pPr>
            <a:r>
              <a:rPr lang="de-DE" smtClean="0"/>
              <a:t>Ergebnispräsentation Mitarbeiterbefragung </a:t>
            </a:r>
            <a:endParaRPr lang="de-DE"/>
          </a:p>
        </p:txBody>
      </p:sp>
      <p:pic>
        <p:nvPicPr>
          <p:cNvPr id="9" name="Picture 16"/>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555776" y="198825"/>
            <a:ext cx="4022760" cy="119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87553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D8161428-DEE0-0248-A300-4874366C1108}"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5EE5B8A4-20B5-884D-84AD-3C94BCD9D64D}"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542959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fld id="{BBFEB48F-B61B-D949-92C1-193B2CB9CEA7}"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04C363A6-4B1D-A141-A7B5-F3853D9C942C}"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328278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23F60425-EFDD-594B-9050-9669558FE39F}"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9027FEF1-0402-2F48-9141-BE354BE38C45}"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122297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D75E5411-F70E-D94F-A8E2-F81A0CCF6D7F}" type="datetime1">
              <a:rPr lang="de-DE" smtClean="0"/>
              <a:pPr>
                <a:defRPr/>
              </a:pPr>
              <a:t>31.01.2016</a:t>
            </a:fld>
            <a:endParaRPr lang="de-DE"/>
          </a:p>
        </p:txBody>
      </p:sp>
      <p:sp>
        <p:nvSpPr>
          <p:cNvPr id="8" name="Rectangle 6"/>
          <p:cNvSpPr>
            <a:spLocks noGrp="1" noChangeArrowheads="1"/>
          </p:cNvSpPr>
          <p:nvPr>
            <p:ph type="sldNum" sz="quarter" idx="11"/>
          </p:nvPr>
        </p:nvSpPr>
        <p:spPr>
          <a:ln/>
        </p:spPr>
        <p:txBody>
          <a:bodyPr/>
          <a:lstStyle>
            <a:lvl1pPr>
              <a:defRPr/>
            </a:lvl1pPr>
          </a:lstStyle>
          <a:p>
            <a:pPr>
              <a:defRPr/>
            </a:pPr>
            <a:fld id="{0D093E22-E9DC-9946-A884-A341FE3850AE}" type="slidenum">
              <a:rPr lang="de-DE"/>
              <a:pPr>
                <a:defRPr/>
              </a:pPr>
              <a:t>‹Nr.›</a:t>
            </a:fld>
            <a:endParaRPr lang="de-DE"/>
          </a:p>
        </p:txBody>
      </p:sp>
      <p:sp>
        <p:nvSpPr>
          <p:cNvPr id="9"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3308843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CC027D12-2B89-F84B-99E8-AC9891777A92}" type="datetime1">
              <a:rPr lang="de-DE" smtClean="0"/>
              <a:pPr>
                <a:defRPr/>
              </a:pPr>
              <a:t>31.01.2016</a:t>
            </a:fld>
            <a:endParaRPr lang="de-DE"/>
          </a:p>
        </p:txBody>
      </p:sp>
      <p:sp>
        <p:nvSpPr>
          <p:cNvPr id="4" name="Rectangle 6"/>
          <p:cNvSpPr>
            <a:spLocks noGrp="1" noChangeArrowheads="1"/>
          </p:cNvSpPr>
          <p:nvPr>
            <p:ph type="sldNum" sz="quarter" idx="11"/>
          </p:nvPr>
        </p:nvSpPr>
        <p:spPr>
          <a:ln/>
        </p:spPr>
        <p:txBody>
          <a:bodyPr/>
          <a:lstStyle>
            <a:lvl1pPr>
              <a:defRPr/>
            </a:lvl1pPr>
          </a:lstStyle>
          <a:p>
            <a:pPr>
              <a:defRPr/>
            </a:pPr>
            <a:fld id="{C945ED58-03FE-8641-B615-332F09C80150}" type="slidenum">
              <a:rPr lang="de-DE"/>
              <a:pPr>
                <a:defRPr/>
              </a:pPr>
              <a:t>‹Nr.›</a:t>
            </a:fld>
            <a:endParaRPr lang="de-DE"/>
          </a:p>
        </p:txBody>
      </p:sp>
      <p:sp>
        <p:nvSpPr>
          <p:cNvPr id="5"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3058279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ADE266-B313-6445-8B72-7E28E5754685}" type="datetime1">
              <a:rPr lang="de-DE" smtClean="0"/>
              <a:pPr>
                <a:defRPr/>
              </a:pPr>
              <a:t>31.01.2016</a:t>
            </a:fld>
            <a:endParaRPr lang="de-DE"/>
          </a:p>
        </p:txBody>
      </p:sp>
      <p:sp>
        <p:nvSpPr>
          <p:cNvPr id="3" name="Rectangle 6"/>
          <p:cNvSpPr>
            <a:spLocks noGrp="1" noChangeArrowheads="1"/>
          </p:cNvSpPr>
          <p:nvPr>
            <p:ph type="sldNum" sz="quarter" idx="11"/>
          </p:nvPr>
        </p:nvSpPr>
        <p:spPr>
          <a:ln/>
        </p:spPr>
        <p:txBody>
          <a:bodyPr/>
          <a:lstStyle>
            <a:lvl1pPr>
              <a:defRPr/>
            </a:lvl1pPr>
          </a:lstStyle>
          <a:p>
            <a:pPr>
              <a:defRPr/>
            </a:pPr>
            <a:fld id="{246A07B9-2812-6447-ABAB-083B5E76DFDB}" type="slidenum">
              <a:rPr lang="de-DE"/>
              <a:pPr>
                <a:defRPr/>
              </a:pPr>
              <a:t>‹Nr.›</a:t>
            </a:fld>
            <a:endParaRPr lang="de-DE"/>
          </a:p>
        </p:txBody>
      </p:sp>
      <p:sp>
        <p:nvSpPr>
          <p:cNvPr id="4"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35751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EC328602-3814-6343-8FC7-A7E367BB6B03}"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5EE5B8A4-20B5-884D-84AD-3C94BCD9D64D}" type="slidenum">
              <a:rPr lang="de-DE"/>
              <a:pPr>
                <a:defRPr/>
              </a:pPr>
              <a:t>‹Nr.›</a:t>
            </a:fld>
            <a:endParaRPr lang="de-DE"/>
          </a:p>
        </p:txBody>
      </p:sp>
      <p:sp>
        <p:nvSpPr>
          <p:cNvPr id="6"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3674562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2E1856ED-0C61-2F44-9FB4-8F262D1E2149}"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A87FE6E-B387-7045-AEE7-A9BDD07D9E43}"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961945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1E409A9F-5096-894C-906C-6B4335390869}"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A372D51F-2912-AC49-95EE-3C868E9F96B0}"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080329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16F0EE5B-E948-F240-A4B9-6C0A8351C4BE}"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47D5EF33-F7D3-8648-8A02-BFE30BB07839}"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440650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92150"/>
            <a:ext cx="2057400" cy="55594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92150"/>
            <a:ext cx="6019800" cy="55594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550F6D0F-2676-2740-BA9B-5F74AE5BBDA8}"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E1CABB49-FCE5-6D43-800D-ACB3048142A7}" type="slidenum">
              <a:rPr lang="de-DE"/>
              <a:pPr>
                <a:defRPr/>
              </a:pPr>
              <a:t>‹Nr.›</a:t>
            </a:fld>
            <a:endParaRPr 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625702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150"/>
            <a:ext cx="8229600" cy="60325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E464AE85-4AFF-0946-88BF-9EB05B444C17}"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33CF380-54D4-0248-BC8D-0B0AB65F50C7}" type="slidenum">
              <a:rPr lang="de-DE"/>
              <a:pPr>
                <a:defRPr/>
              </a:pPr>
              <a:t>‹Nr.›</a:t>
            </a:fld>
            <a:endParaRPr 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558912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4213" y="4625975"/>
            <a:ext cx="7772400" cy="963613"/>
          </a:xfrm>
        </p:spPr>
        <p:txBody>
          <a:bodyPr/>
          <a:lstStyle>
            <a:lvl1pPr algn="ctr">
              <a:defRPr sz="3100" b="0"/>
            </a:lvl1pPr>
          </a:lstStyle>
          <a:p>
            <a:pPr lvl="0"/>
            <a:r>
              <a:rPr lang="de-DE" noProof="0" smtClean="0"/>
              <a:t>Titelmasterformat durch Klicken bearbeiten</a:t>
            </a:r>
          </a:p>
        </p:txBody>
      </p:sp>
      <p:sp>
        <p:nvSpPr>
          <p:cNvPr id="87043" name="Rectangle 3"/>
          <p:cNvSpPr>
            <a:spLocks noGrp="1" noChangeArrowheads="1"/>
          </p:cNvSpPr>
          <p:nvPr>
            <p:ph type="subTitle" idx="1"/>
          </p:nvPr>
        </p:nvSpPr>
        <p:spPr>
          <a:xfrm>
            <a:off x="1371600" y="5661025"/>
            <a:ext cx="6400800" cy="720725"/>
          </a:xfrm>
        </p:spPr>
        <p:txBody>
          <a:bodyPr/>
          <a:lstStyle>
            <a:lvl1pPr marL="0" indent="0" algn="ctr">
              <a:buFont typeface="Arial" charset="0"/>
              <a:buNone/>
              <a:defRPr sz="2200" b="1"/>
            </a:lvl1pPr>
          </a:lstStyle>
          <a:p>
            <a:pPr lvl="0"/>
            <a:r>
              <a:rPr lang="de-DE" noProof="0" smtClean="0"/>
              <a:t>Formatvorlage des Untertitelmasters durch Klicken bearbeiten</a:t>
            </a:r>
          </a:p>
        </p:txBody>
      </p:sp>
      <p:sp>
        <p:nvSpPr>
          <p:cNvPr id="5" name="Rectangle 4"/>
          <p:cNvSpPr>
            <a:spLocks noGrp="1" noChangeArrowheads="1"/>
          </p:cNvSpPr>
          <p:nvPr>
            <p:ph type="dt" sz="half" idx="10"/>
          </p:nvPr>
        </p:nvSpPr>
        <p:spPr/>
        <p:txBody>
          <a:bodyPr/>
          <a:lstStyle>
            <a:lvl1pPr>
              <a:defRPr/>
            </a:lvl1pPr>
          </a:lstStyle>
          <a:p>
            <a:pPr>
              <a:defRPr/>
            </a:pPr>
            <a:fld id="{26DA089F-81A9-4540-A7DC-BE7BE83600D9}" type="datetime1">
              <a:rPr lang="de-DE" altLang="de-DE" smtClean="0"/>
              <a:pPr>
                <a:defRPr/>
              </a:pPr>
              <a:t>31.01.2016</a:t>
            </a:fld>
            <a:endParaRPr lang="de-DE" altLang="de-DE"/>
          </a:p>
        </p:txBody>
      </p:sp>
      <p:sp>
        <p:nvSpPr>
          <p:cNvPr id="6" name="Rectangle 6"/>
          <p:cNvSpPr>
            <a:spLocks noGrp="1" noChangeArrowheads="1"/>
          </p:cNvSpPr>
          <p:nvPr>
            <p:ph type="sldNum" sz="quarter" idx="11"/>
          </p:nvPr>
        </p:nvSpPr>
        <p:spPr/>
        <p:txBody>
          <a:bodyPr/>
          <a:lstStyle>
            <a:lvl1pPr>
              <a:defRPr smtClean="0"/>
            </a:lvl1pPr>
          </a:lstStyle>
          <a:p>
            <a:pPr>
              <a:defRPr/>
            </a:pPr>
            <a:fld id="{F65C7867-33D6-4D8C-B889-C92E739D0A00}" type="slidenum">
              <a:rPr lang="de-DE" altLang="de-DE"/>
              <a:pPr>
                <a:defRPr/>
              </a:pPr>
              <a:t>‹Nr.›</a:t>
            </a:fld>
            <a:endParaRPr lang="de-DE" altLang="de-DE"/>
          </a:p>
        </p:txBody>
      </p:sp>
      <p:sp>
        <p:nvSpPr>
          <p:cNvPr id="7" name="Rectangle 5"/>
          <p:cNvSpPr>
            <a:spLocks noGrp="1" noChangeArrowheads="1"/>
          </p:cNvSpPr>
          <p:nvPr>
            <p:ph type="ftr" sz="quarter" idx="12"/>
          </p:nvPr>
        </p:nvSpPr>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18886858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6D190B4D-6B6A-EF4F-A3E4-2FB03709F5F0}" type="datetime1">
              <a:rPr lang="de-DE" altLang="de-DE" smtClean="0"/>
              <a:pPr>
                <a:defRPr/>
              </a:pPr>
              <a:t>31.01.2016</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C151CB44-5716-4A8B-B92B-347FA79A72AE}"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131587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fld id="{7B0CBAC2-D0EC-8A40-BCF8-C4A16AFFF008}" type="datetime1">
              <a:rPr lang="de-DE" altLang="de-DE" smtClean="0"/>
              <a:pPr>
                <a:defRPr/>
              </a:pPr>
              <a:t>31.01.2016</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EAD79CB0-6FC7-438E-87CF-B20A15143A0F}"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177697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9B7AE5F7-9F1C-D44D-A453-74C4EF502315}" type="datetime1">
              <a:rPr lang="de-DE" altLang="de-DE" smtClean="0"/>
              <a:pPr>
                <a:defRPr/>
              </a:pPr>
              <a:t>31.01.2016</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55D8A3F4-B4D4-4A4C-91BB-1C7B3401D368}"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864897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BA4BBD7D-B79C-FA4A-A973-0D75E6331663}" type="datetime1">
              <a:rPr lang="de-DE" altLang="de-DE" smtClean="0"/>
              <a:pPr>
                <a:defRPr/>
              </a:pPr>
              <a:t>31.01.2016</a:t>
            </a:fld>
            <a:endParaRPr lang="de-DE" altLang="de-DE"/>
          </a:p>
        </p:txBody>
      </p:sp>
      <p:sp>
        <p:nvSpPr>
          <p:cNvPr id="8" name="Rectangle 6"/>
          <p:cNvSpPr>
            <a:spLocks noGrp="1" noChangeArrowheads="1"/>
          </p:cNvSpPr>
          <p:nvPr>
            <p:ph type="sldNum" sz="quarter" idx="11"/>
          </p:nvPr>
        </p:nvSpPr>
        <p:spPr>
          <a:ln/>
        </p:spPr>
        <p:txBody>
          <a:bodyPr/>
          <a:lstStyle>
            <a:lvl1pPr>
              <a:defRPr/>
            </a:lvl1pPr>
          </a:lstStyle>
          <a:p>
            <a:pPr>
              <a:defRPr/>
            </a:pPr>
            <a:fld id="{21A4EB47-BFA4-41EF-B6E0-4F75CFDE8497}" type="slidenum">
              <a:rPr lang="de-DE" altLang="de-DE"/>
              <a:pPr>
                <a:defRPr/>
              </a:pPr>
              <a:t>‹Nr.›</a:t>
            </a:fld>
            <a:endParaRPr lang="de-DE" altLang="de-DE"/>
          </a:p>
        </p:txBody>
      </p:sp>
      <p:sp>
        <p:nvSpPr>
          <p:cNvPr id="9"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85510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71E2F509-9C5D-0A4A-9430-AB5AC0967E60}" type="datetime1">
              <a:rPr lang="de-DE" smtClean="0"/>
              <a:pPr>
                <a:defRPr/>
              </a:pPr>
              <a:t>31.01.2016</a:t>
            </a:fld>
            <a:endParaRPr lang="de-DE"/>
          </a:p>
        </p:txBody>
      </p:sp>
      <p:sp>
        <p:nvSpPr>
          <p:cNvPr id="5" name="Rectangle 6"/>
          <p:cNvSpPr>
            <a:spLocks noGrp="1" noChangeArrowheads="1"/>
          </p:cNvSpPr>
          <p:nvPr>
            <p:ph type="sldNum" sz="quarter" idx="11"/>
          </p:nvPr>
        </p:nvSpPr>
        <p:spPr>
          <a:ln/>
        </p:spPr>
        <p:txBody>
          <a:bodyPr/>
          <a:lstStyle>
            <a:lvl1pPr>
              <a:defRPr/>
            </a:lvl1pPr>
          </a:lstStyle>
          <a:p>
            <a:pPr>
              <a:defRPr/>
            </a:pPr>
            <a:fld id="{04C363A6-4B1D-A141-A7B5-F3853D9C942C}" type="slidenum">
              <a:rPr lang="de-DE"/>
              <a:pPr>
                <a:defRPr/>
              </a:pPr>
              <a:t>‹Nr.›</a:t>
            </a:fld>
            <a:endParaRPr lang="de-DE"/>
          </a:p>
        </p:txBody>
      </p:sp>
      <p:sp>
        <p:nvSpPr>
          <p:cNvPr id="6"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266845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512D6D42-3494-E042-A042-E718F8542234}" type="datetime1">
              <a:rPr lang="de-DE" altLang="de-DE" smtClean="0"/>
              <a:pPr>
                <a:defRPr/>
              </a:pPr>
              <a:t>31.01.2016</a:t>
            </a:fld>
            <a:endParaRPr lang="de-DE" altLang="de-DE"/>
          </a:p>
        </p:txBody>
      </p:sp>
      <p:sp>
        <p:nvSpPr>
          <p:cNvPr id="4" name="Rectangle 6"/>
          <p:cNvSpPr>
            <a:spLocks noGrp="1" noChangeArrowheads="1"/>
          </p:cNvSpPr>
          <p:nvPr>
            <p:ph type="sldNum" sz="quarter" idx="11"/>
          </p:nvPr>
        </p:nvSpPr>
        <p:spPr>
          <a:ln/>
        </p:spPr>
        <p:txBody>
          <a:bodyPr/>
          <a:lstStyle>
            <a:lvl1pPr>
              <a:defRPr/>
            </a:lvl1pPr>
          </a:lstStyle>
          <a:p>
            <a:pPr>
              <a:defRPr/>
            </a:pPr>
            <a:fld id="{AECECF7F-BF29-4AD0-91BE-4A6D3A60477D}" type="slidenum">
              <a:rPr lang="de-DE" altLang="de-DE"/>
              <a:pPr>
                <a:defRPr/>
              </a:pPr>
              <a:t>‹Nr.›</a:t>
            </a:fld>
            <a:endParaRPr lang="de-DE" altLang="de-DE"/>
          </a:p>
        </p:txBody>
      </p:sp>
      <p:sp>
        <p:nvSpPr>
          <p:cNvPr id="5"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2317858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83F7DA-C115-F74A-B655-536FBFF3D53D}" type="datetime1">
              <a:rPr lang="de-DE" altLang="de-DE" smtClean="0"/>
              <a:pPr>
                <a:defRPr/>
              </a:pPr>
              <a:t>31.01.2016</a:t>
            </a:fld>
            <a:endParaRPr lang="de-DE" altLang="de-DE"/>
          </a:p>
        </p:txBody>
      </p:sp>
      <p:sp>
        <p:nvSpPr>
          <p:cNvPr id="3" name="Rectangle 6"/>
          <p:cNvSpPr>
            <a:spLocks noGrp="1" noChangeArrowheads="1"/>
          </p:cNvSpPr>
          <p:nvPr>
            <p:ph type="sldNum" sz="quarter" idx="11"/>
          </p:nvPr>
        </p:nvSpPr>
        <p:spPr>
          <a:ln/>
        </p:spPr>
        <p:txBody>
          <a:bodyPr/>
          <a:lstStyle>
            <a:lvl1pPr>
              <a:defRPr/>
            </a:lvl1pPr>
          </a:lstStyle>
          <a:p>
            <a:pPr>
              <a:defRPr/>
            </a:pPr>
            <a:fld id="{2980BD6D-3D5E-4DA1-8FCC-77D2E0A9AF90}" type="slidenum">
              <a:rPr lang="de-DE" altLang="de-DE"/>
              <a:pPr>
                <a:defRPr/>
              </a:pPr>
              <a:t>‹Nr.›</a:t>
            </a:fld>
            <a:endParaRPr lang="de-DE" altLang="de-DE"/>
          </a:p>
        </p:txBody>
      </p:sp>
      <p:sp>
        <p:nvSpPr>
          <p:cNvPr id="4"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2608111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EBB8351D-EECB-7B4B-968D-3108AA161052}" type="datetime1">
              <a:rPr lang="de-DE" altLang="de-DE" smtClean="0"/>
              <a:pPr>
                <a:defRPr/>
              </a:pPr>
              <a:t>31.01.2016</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CAC99A9E-A7BB-4CD4-83B9-8E7A2E61A8DA}"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584834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A3E6557A-0F65-EE48-8462-33A0C27D4F80}" type="datetime1">
              <a:rPr lang="de-DE" altLang="de-DE" smtClean="0"/>
              <a:pPr>
                <a:defRPr/>
              </a:pPr>
              <a:t>31.01.2016</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248731D0-AD1C-49A3-B2D4-F343F951D03A}"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8662399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05BEE14D-8C34-0546-A858-1F22B5AA8AF9}" type="datetime1">
              <a:rPr lang="de-DE" altLang="de-DE" smtClean="0"/>
              <a:pPr>
                <a:defRPr/>
              </a:pPr>
              <a:t>31.01.2016</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48DBBE96-E3BC-4C94-B65C-F1A2370A0B42}"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1347263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92150"/>
            <a:ext cx="2057400" cy="55594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92150"/>
            <a:ext cx="6019800" cy="55594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2E843219-CE5C-6B43-834F-D8E4B4F15086}" type="datetime1">
              <a:rPr lang="de-DE" altLang="de-DE" smtClean="0"/>
              <a:pPr>
                <a:defRPr/>
              </a:pPr>
              <a:t>31.01.2016</a:t>
            </a:fld>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8E20C38E-009A-4734-94B9-37939FEC07AA}" type="slidenum">
              <a:rPr lang="de-DE" altLang="de-DE"/>
              <a:pPr>
                <a:defRPr/>
              </a:pPr>
              <a:t>‹Nr.›</a:t>
            </a:fld>
            <a:endParaRPr lang="de-DE" altLang="de-DE"/>
          </a:p>
        </p:txBody>
      </p:sp>
      <p:sp>
        <p:nvSpPr>
          <p:cNvPr id="6"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2148584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150"/>
            <a:ext cx="8229600" cy="60325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1892115D-E70D-3C4E-B01F-44BBB910A7DB}" type="datetime1">
              <a:rPr lang="de-DE" altLang="de-DE" smtClean="0"/>
              <a:pPr>
                <a:defRPr/>
              </a:pPr>
              <a:t>31.01.2016</a:t>
            </a:fld>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B9737530-6B7F-4B7A-962B-06672F6794BB}" type="slidenum">
              <a:rPr lang="de-DE" altLang="de-DE"/>
              <a:pPr>
                <a:defRPr/>
              </a:pPr>
              <a:t>‹Nr.›</a:t>
            </a:fld>
            <a:endParaRPr lang="de-DE" altLang="de-DE"/>
          </a:p>
        </p:txBody>
      </p:sp>
      <p:sp>
        <p:nvSpPr>
          <p:cNvPr id="7" name="Rectangle 5"/>
          <p:cNvSpPr>
            <a:spLocks noGrp="1" noChangeArrowheads="1"/>
          </p:cNvSpPr>
          <p:nvPr>
            <p:ph type="ftr" sz="quarter" idx="12"/>
          </p:nvPr>
        </p:nvSpPr>
        <p:spPr>
          <a:ln/>
        </p:spPr>
        <p:txBody>
          <a:bodyPr/>
          <a:lstStyle>
            <a:lvl1pPr>
              <a:defRPr/>
            </a:lvl1pPr>
          </a:lstStyle>
          <a:p>
            <a:pPr>
              <a:defRPr/>
            </a:pPr>
            <a:r>
              <a:rPr lang="de-DE" altLang="de-DE" smtClean="0"/>
              <a:t>Ergebnispräsentation Mitarbeiterbefragung </a:t>
            </a:r>
            <a:endParaRPr lang="de-DE" altLang="de-DE"/>
          </a:p>
        </p:txBody>
      </p:sp>
    </p:spTree>
    <p:extLst>
      <p:ext uri="{BB962C8B-B14F-4D97-AF65-F5344CB8AC3E}">
        <p14:creationId xmlns:p14="http://schemas.microsoft.com/office/powerpoint/2010/main" val="219654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414463"/>
            <a:ext cx="4038600" cy="4837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0F4BC7CB-94C2-924A-8453-23908E155DEC}"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9027FEF1-0402-2F48-9141-BE354BE38C45}" type="slidenum">
              <a:rPr lang="de-DE"/>
              <a:pPr>
                <a:defRPr/>
              </a:pPr>
              <a:t>‹Nr.›</a:t>
            </a:fld>
            <a:endParaRPr lang="de-DE"/>
          </a:p>
        </p:txBody>
      </p:sp>
      <p:sp>
        <p:nvSpPr>
          <p:cNvPr id="7"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75742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8EA97100-7AEE-F246-BBD7-DF79005C6B56}" type="datetime1">
              <a:rPr lang="de-DE" smtClean="0"/>
              <a:pPr>
                <a:defRPr/>
              </a:pPr>
              <a:t>31.01.2016</a:t>
            </a:fld>
            <a:endParaRPr lang="de-DE"/>
          </a:p>
        </p:txBody>
      </p:sp>
      <p:sp>
        <p:nvSpPr>
          <p:cNvPr id="8" name="Rectangle 6"/>
          <p:cNvSpPr>
            <a:spLocks noGrp="1" noChangeArrowheads="1"/>
          </p:cNvSpPr>
          <p:nvPr>
            <p:ph type="sldNum" sz="quarter" idx="11"/>
          </p:nvPr>
        </p:nvSpPr>
        <p:spPr>
          <a:ln/>
        </p:spPr>
        <p:txBody>
          <a:bodyPr/>
          <a:lstStyle>
            <a:lvl1pPr>
              <a:defRPr/>
            </a:lvl1pPr>
          </a:lstStyle>
          <a:p>
            <a:pPr>
              <a:defRPr/>
            </a:pPr>
            <a:fld id="{0D093E22-E9DC-9946-A884-A341FE3850AE}" type="slidenum">
              <a:rPr lang="de-DE"/>
              <a:pPr>
                <a:defRPr/>
              </a:pPr>
              <a:t>‹Nr.›</a:t>
            </a:fld>
            <a:endParaRPr lang="de-DE"/>
          </a:p>
        </p:txBody>
      </p:sp>
      <p:sp>
        <p:nvSpPr>
          <p:cNvPr id="9"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88139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C1E0A277-2432-A948-BDD0-EE9D82266059}" type="datetime1">
              <a:rPr lang="de-DE" smtClean="0"/>
              <a:pPr>
                <a:defRPr/>
              </a:pPr>
              <a:t>31.01.2016</a:t>
            </a:fld>
            <a:endParaRPr lang="de-DE"/>
          </a:p>
        </p:txBody>
      </p:sp>
      <p:sp>
        <p:nvSpPr>
          <p:cNvPr id="4" name="Rectangle 6"/>
          <p:cNvSpPr>
            <a:spLocks noGrp="1" noChangeArrowheads="1"/>
          </p:cNvSpPr>
          <p:nvPr>
            <p:ph type="sldNum" sz="quarter" idx="11"/>
          </p:nvPr>
        </p:nvSpPr>
        <p:spPr>
          <a:ln/>
        </p:spPr>
        <p:txBody>
          <a:bodyPr/>
          <a:lstStyle>
            <a:lvl1pPr>
              <a:defRPr/>
            </a:lvl1pPr>
          </a:lstStyle>
          <a:p>
            <a:pPr>
              <a:defRPr/>
            </a:pPr>
            <a:fld id="{C945ED58-03FE-8641-B615-332F09C80150}" type="slidenum">
              <a:rPr lang="de-DE"/>
              <a:pPr>
                <a:defRPr/>
              </a:pPr>
              <a:t>‹Nr.›</a:t>
            </a:fld>
            <a:endParaRPr lang="de-DE"/>
          </a:p>
        </p:txBody>
      </p:sp>
      <p:sp>
        <p:nvSpPr>
          <p:cNvPr id="5"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48951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9D94876A-D987-564A-8949-6448F5B338A4}" type="datetime1">
              <a:rPr lang="de-DE" smtClean="0"/>
              <a:pPr>
                <a:defRPr/>
              </a:pPr>
              <a:t>31.01.2016</a:t>
            </a:fld>
            <a:endParaRPr lang="de-DE"/>
          </a:p>
        </p:txBody>
      </p:sp>
      <p:sp>
        <p:nvSpPr>
          <p:cNvPr id="3" name="Rectangle 6"/>
          <p:cNvSpPr>
            <a:spLocks noGrp="1" noChangeArrowheads="1"/>
          </p:cNvSpPr>
          <p:nvPr>
            <p:ph type="sldNum" sz="quarter" idx="11"/>
          </p:nvPr>
        </p:nvSpPr>
        <p:spPr>
          <a:ln/>
        </p:spPr>
        <p:txBody>
          <a:bodyPr/>
          <a:lstStyle>
            <a:lvl1pPr>
              <a:defRPr/>
            </a:lvl1pPr>
          </a:lstStyle>
          <a:p>
            <a:pPr>
              <a:defRPr/>
            </a:pPr>
            <a:fld id="{246A07B9-2812-6447-ABAB-083B5E76DFDB}" type="slidenum">
              <a:rPr lang="de-DE"/>
              <a:pPr>
                <a:defRPr/>
              </a:pPr>
              <a:t>‹Nr.›</a:t>
            </a:fld>
            <a:endParaRPr lang="de-DE"/>
          </a:p>
        </p:txBody>
      </p:sp>
      <p:sp>
        <p:nvSpPr>
          <p:cNvPr id="4"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66185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D44B2872-9D45-3446-A8E2-148842C06455}"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8A87FE6E-B387-7045-AEE7-A9BDD07D9E43}" type="slidenum">
              <a:rPr lang="de-DE"/>
              <a:pPr>
                <a:defRPr/>
              </a:pPr>
              <a:t>‹Nr.›</a:t>
            </a:fld>
            <a:endParaRPr lang="de-DE"/>
          </a:p>
        </p:txBody>
      </p:sp>
      <p:sp>
        <p:nvSpPr>
          <p:cNvPr id="7"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266828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xfrm>
            <a:off x="6781800" y="6356350"/>
            <a:ext cx="1371600" cy="365125"/>
          </a:xfrm>
          <a:prstGeom prst="rect">
            <a:avLst/>
          </a:prstGeom>
          <a:ln/>
        </p:spPr>
        <p:txBody>
          <a:bodyPr/>
          <a:lstStyle>
            <a:lvl1pPr>
              <a:defRPr/>
            </a:lvl1pPr>
          </a:lstStyle>
          <a:p>
            <a:pPr>
              <a:defRPr/>
            </a:pPr>
            <a:fld id="{763A980D-E152-8048-A734-D2CE0F6C74C3}" type="datetime1">
              <a:rPr lang="de-DE" smtClean="0"/>
              <a:pPr>
                <a:defRPr/>
              </a:pPr>
              <a:t>31.01.2016</a:t>
            </a:fld>
            <a:endParaRPr lang="de-DE"/>
          </a:p>
        </p:txBody>
      </p:sp>
      <p:sp>
        <p:nvSpPr>
          <p:cNvPr id="6" name="Rectangle 6"/>
          <p:cNvSpPr>
            <a:spLocks noGrp="1" noChangeArrowheads="1"/>
          </p:cNvSpPr>
          <p:nvPr>
            <p:ph type="sldNum" sz="quarter" idx="11"/>
          </p:nvPr>
        </p:nvSpPr>
        <p:spPr>
          <a:ln/>
        </p:spPr>
        <p:txBody>
          <a:bodyPr/>
          <a:lstStyle>
            <a:lvl1pPr>
              <a:defRPr/>
            </a:lvl1pPr>
          </a:lstStyle>
          <a:p>
            <a:pPr>
              <a:defRPr/>
            </a:pPr>
            <a:fld id="{A372D51F-2912-AC49-95EE-3C868E9F96B0}" type="slidenum">
              <a:rPr lang="de-DE"/>
              <a:pPr>
                <a:defRPr/>
              </a:pPr>
              <a:t>‹Nr.›</a:t>
            </a:fld>
            <a:endParaRPr lang="de-DE"/>
          </a:p>
        </p:txBody>
      </p:sp>
      <p:sp>
        <p:nvSpPr>
          <p:cNvPr id="7" name="Rectangle 5"/>
          <p:cNvSpPr>
            <a:spLocks noGrp="1" noChangeArrowheads="1"/>
          </p:cNvSpPr>
          <p:nvPr>
            <p:ph type="ftr" sz="quarter" idx="12"/>
          </p:nvPr>
        </p:nvSpPr>
        <p:spPr>
          <a:xfrm>
            <a:off x="457200" y="6356350"/>
            <a:ext cx="6324600" cy="365125"/>
          </a:xfrm>
          <a:prstGeom prst="rect">
            <a:avLst/>
          </a:prstGeom>
          <a:ln/>
        </p:spPr>
        <p:txBody>
          <a:bodyPr/>
          <a:lstStyle>
            <a:lvl1pPr>
              <a:defRPr/>
            </a:lvl1pPr>
          </a:lstStyle>
          <a:p>
            <a:pPr>
              <a:defRPr/>
            </a:pPr>
            <a:r>
              <a:rPr lang="de-DE" smtClean="0"/>
              <a:t>Ergebnispräsentation Mitarbeiterbefragung </a:t>
            </a:r>
            <a:endParaRPr lang="de-DE"/>
          </a:p>
        </p:txBody>
      </p:sp>
    </p:spTree>
    <p:extLst>
      <p:ext uri="{BB962C8B-B14F-4D97-AF65-F5344CB8AC3E}">
        <p14:creationId xmlns:p14="http://schemas.microsoft.com/office/powerpoint/2010/main" val="118808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92150"/>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6443" tIns="48222" rIns="96443" bIns="48222" numCol="1" anchor="t"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57200" y="1414463"/>
            <a:ext cx="82296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6443" tIns="48222" rIns="96443" bIns="48222"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30" name="Rectangle 6"/>
          <p:cNvSpPr>
            <a:spLocks noGrp="1" noChangeArrowheads="1"/>
          </p:cNvSpPr>
          <p:nvPr>
            <p:ph type="sldNum" sz="quarter" idx="4"/>
          </p:nvPr>
        </p:nvSpPr>
        <p:spPr bwMode="auto">
          <a:xfrm>
            <a:off x="8153400" y="6356350"/>
            <a:ext cx="53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8222" numCol="1" anchor="ctr" anchorCtr="0" compatLnSpc="1">
            <a:prstTxWarp prst="textNoShape">
              <a:avLst/>
            </a:prstTxWarp>
          </a:bodyPr>
          <a:lstStyle>
            <a:lvl1pPr algn="r" defTabSz="957263">
              <a:defRPr sz="1000">
                <a:solidFill>
                  <a:srgbClr val="3F3F3F"/>
                </a:solidFill>
                <a:latin typeface="Arial" charset="0"/>
                <a:cs typeface="Arial" charset="0"/>
              </a:defRPr>
            </a:lvl1pPr>
          </a:lstStyle>
          <a:p>
            <a:pPr>
              <a:defRPr/>
            </a:pPr>
            <a:fld id="{0B7D1FD4-3D70-1B44-88E3-D3F3582F31B2}" type="slidenum">
              <a:rPr lang="de-DE"/>
              <a:pPr>
                <a:defRPr/>
              </a:pPr>
              <a:t>‹Nr.›</a:t>
            </a:fld>
            <a:endParaRPr lang="de-DE"/>
          </a:p>
        </p:txBody>
      </p:sp>
      <p:sp>
        <p:nvSpPr>
          <p:cNvPr id="86024" name="Rectangle 8"/>
          <p:cNvSpPr>
            <a:spLocks noChangeArrowheads="1"/>
          </p:cNvSpPr>
          <p:nvPr/>
        </p:nvSpPr>
        <p:spPr bwMode="auto">
          <a:xfrm>
            <a:off x="674688" y="673100"/>
            <a:ext cx="7785100" cy="73025"/>
          </a:xfrm>
          <a:prstGeom prst="rect">
            <a:avLst/>
          </a:prstGeom>
          <a:solidFill>
            <a:schemeClr val="bg1"/>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de-DE">
              <a:ea typeface="+mn-ea"/>
              <a:cs typeface="+mn-cs"/>
            </a:endParaRPr>
          </a:p>
        </p:txBody>
      </p:sp>
    </p:spTree>
  </p:cSld>
  <p:clrMap bg1="lt1" tx1="dk1" bg2="lt2" tx2="dk2" accent1="accent1" accent2="accent2" accent3="accent3" accent4="accent4" accent5="accent5" accent6="accent6" hlink="hlink" folHlink="folHlink"/>
  <p:sldLayoutIdLst>
    <p:sldLayoutId id="2147484009"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Lst>
  <p:hf hdr="0"/>
  <p:txStyles>
    <p:title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p:titleStyle>
    <p:bodyStyle>
      <a:lvl1pPr marL="358775" indent="-358775" algn="l" defTabSz="957263" rtl="0" eaLnBrk="0" fontAlgn="base" hangingPunct="0">
        <a:spcBef>
          <a:spcPct val="20000"/>
        </a:spcBef>
        <a:spcAft>
          <a:spcPct val="0"/>
        </a:spcAft>
        <a:buFont typeface="Arial" charset="0"/>
        <a:buBlip>
          <a:blip r:embed="rId14"/>
        </a:buBlip>
        <a:defRPr sz="2000">
          <a:solidFill>
            <a:srgbClr val="3F3F3F"/>
          </a:solidFill>
          <a:latin typeface="+mn-lt"/>
          <a:ea typeface="ＭＳ Ｐゴシック" charset="0"/>
          <a:cs typeface="+mn-cs"/>
        </a:defRPr>
      </a:lvl1pPr>
      <a:lvl2pPr marL="777875" indent="-298450" algn="l" defTabSz="957263" rtl="0" eaLnBrk="0" fontAlgn="base" hangingPunct="0">
        <a:spcBef>
          <a:spcPct val="20000"/>
        </a:spcBef>
        <a:spcAft>
          <a:spcPct val="0"/>
        </a:spcAft>
        <a:buFont typeface="Arial" charset="0"/>
        <a:buBlip>
          <a:blip r:embed="rId14"/>
        </a:buBlip>
        <a:defRPr>
          <a:solidFill>
            <a:srgbClr val="3F3F3F"/>
          </a:solidFill>
          <a:latin typeface="+mn-lt"/>
          <a:ea typeface="Arial" charset="0"/>
          <a:cs typeface="+mn-cs"/>
        </a:defRPr>
      </a:lvl2pPr>
      <a:lvl3pPr marL="1196975" indent="-239713" algn="l" defTabSz="957263" rtl="0" eaLnBrk="0" fontAlgn="base" hangingPunct="0">
        <a:spcBef>
          <a:spcPct val="20000"/>
        </a:spcBef>
        <a:spcAft>
          <a:spcPct val="0"/>
        </a:spcAft>
        <a:buFont typeface="Arial" charset="0"/>
        <a:buBlip>
          <a:blip r:embed="rId14"/>
        </a:buBlip>
        <a:defRPr sz="1600">
          <a:solidFill>
            <a:srgbClr val="3F3F3F"/>
          </a:solidFill>
          <a:latin typeface="+mn-lt"/>
          <a:ea typeface="Arial" charset="0"/>
          <a:cs typeface="+mn-cs"/>
        </a:defRPr>
      </a:lvl3pPr>
      <a:lvl4pPr marL="1676400" indent="-239713"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4pPr>
      <a:lvl5pPr marL="2154238" indent="-238125"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5pPr>
      <a:lvl6pPr marL="26114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6pPr>
      <a:lvl7pPr marL="30686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7pPr>
      <a:lvl8pPr marL="35258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8pPr>
      <a:lvl9pPr marL="39830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92150"/>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6443" tIns="48222" rIns="96443" bIns="48222" numCol="1" anchor="t"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57200" y="1414463"/>
            <a:ext cx="82296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6443" tIns="48222" rIns="96443" bIns="48222"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Rectangle 4"/>
          <p:cNvSpPr>
            <a:spLocks noGrp="1" noChangeArrowheads="1"/>
          </p:cNvSpPr>
          <p:nvPr>
            <p:ph type="dt" sz="half" idx="2"/>
          </p:nvPr>
        </p:nvSpPr>
        <p:spPr bwMode="auto">
          <a:xfrm>
            <a:off x="6781800" y="6356350"/>
            <a:ext cx="1371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defTabSz="957263">
              <a:defRPr sz="1000" smtClean="0">
                <a:solidFill>
                  <a:srgbClr val="3F3F3F"/>
                </a:solidFill>
                <a:latin typeface="Arial" charset="0"/>
                <a:cs typeface="Arial" charset="0"/>
              </a:defRPr>
            </a:lvl1pPr>
          </a:lstStyle>
          <a:p>
            <a:pPr>
              <a:defRPr/>
            </a:pPr>
            <a:fld id="{F1A342A3-64EC-E140-B2F8-EA1C09F7578F}" type="datetime1">
              <a:rPr lang="de-DE" smtClean="0"/>
              <a:pPr>
                <a:defRPr/>
              </a:pPr>
              <a:t>31.01.2016</a:t>
            </a:fld>
            <a:endParaRPr lang="de-DE"/>
          </a:p>
        </p:txBody>
      </p:sp>
      <p:sp>
        <p:nvSpPr>
          <p:cNvPr id="1030" name="Rectangle 6"/>
          <p:cNvSpPr>
            <a:spLocks noGrp="1" noChangeArrowheads="1"/>
          </p:cNvSpPr>
          <p:nvPr>
            <p:ph type="sldNum" sz="quarter" idx="4"/>
          </p:nvPr>
        </p:nvSpPr>
        <p:spPr bwMode="auto">
          <a:xfrm>
            <a:off x="8153400" y="6356350"/>
            <a:ext cx="53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8222" numCol="1" anchor="ctr" anchorCtr="0" compatLnSpc="1">
            <a:prstTxWarp prst="textNoShape">
              <a:avLst/>
            </a:prstTxWarp>
          </a:bodyPr>
          <a:lstStyle>
            <a:lvl1pPr algn="r" defTabSz="957263">
              <a:defRPr sz="1000">
                <a:solidFill>
                  <a:srgbClr val="3F3F3F"/>
                </a:solidFill>
                <a:latin typeface="Arial" charset="0"/>
                <a:cs typeface="Arial" charset="0"/>
              </a:defRPr>
            </a:lvl1pPr>
          </a:lstStyle>
          <a:p>
            <a:pPr>
              <a:defRPr/>
            </a:pPr>
            <a:fld id="{0B7D1FD4-3D70-1B44-88E3-D3F3582F31B2}" type="slidenum">
              <a:rPr lang="de-DE"/>
              <a:pPr>
                <a:defRPr/>
              </a:pPr>
              <a:t>‹Nr.›</a:t>
            </a:fld>
            <a:endParaRPr lang="de-DE"/>
          </a:p>
        </p:txBody>
      </p:sp>
      <p:sp>
        <p:nvSpPr>
          <p:cNvPr id="1029" name="Rectangle 5"/>
          <p:cNvSpPr>
            <a:spLocks noGrp="1" noChangeArrowheads="1"/>
          </p:cNvSpPr>
          <p:nvPr>
            <p:ph type="ftr" sz="quarter" idx="3"/>
          </p:nvPr>
        </p:nvSpPr>
        <p:spPr bwMode="auto">
          <a:xfrm>
            <a:off x="457200" y="6356350"/>
            <a:ext cx="632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defTabSz="957263" eaLnBrk="0" hangingPunct="0">
              <a:spcBef>
                <a:spcPct val="20000"/>
              </a:spcBef>
              <a:buFont typeface="Arial" charset="0"/>
              <a:buNone/>
              <a:defRPr sz="1000" smtClean="0">
                <a:solidFill>
                  <a:srgbClr val="3F3F3F"/>
                </a:solidFill>
                <a:latin typeface="Arial" charset="0"/>
                <a:cs typeface="Arial" charset="0"/>
              </a:defRPr>
            </a:lvl1pPr>
          </a:lstStyle>
          <a:p>
            <a:pPr>
              <a:defRPr/>
            </a:pPr>
            <a:r>
              <a:rPr lang="de-DE" smtClean="0"/>
              <a:t>Ergebnispräsentation Mitarbeiterbefragung </a:t>
            </a:r>
            <a:endParaRPr lang="de-DE"/>
          </a:p>
        </p:txBody>
      </p:sp>
      <p:sp>
        <p:nvSpPr>
          <p:cNvPr id="86024" name="Rectangle 8"/>
          <p:cNvSpPr>
            <a:spLocks noChangeArrowheads="1"/>
          </p:cNvSpPr>
          <p:nvPr/>
        </p:nvSpPr>
        <p:spPr bwMode="auto">
          <a:xfrm>
            <a:off x="674688" y="673100"/>
            <a:ext cx="7785100" cy="73025"/>
          </a:xfrm>
          <a:prstGeom prst="rect">
            <a:avLst/>
          </a:prstGeom>
          <a:solidFill>
            <a:schemeClr val="bg1"/>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de-DE">
              <a:solidFill>
                <a:srgbClr val="000000"/>
              </a:solidFill>
              <a:cs typeface="Arial"/>
            </a:endParaRPr>
          </a:p>
        </p:txBody>
      </p:sp>
    </p:spTree>
    <p:extLst>
      <p:ext uri="{BB962C8B-B14F-4D97-AF65-F5344CB8AC3E}">
        <p14:creationId xmlns:p14="http://schemas.microsoft.com/office/powerpoint/2010/main" val="4218025633"/>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hf hdr="0"/>
  <p:txStyles>
    <p:title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p:titleStyle>
    <p:bodyStyle>
      <a:lvl1pPr marL="358775" indent="-358775" algn="l" defTabSz="957263" rtl="0" eaLnBrk="0" fontAlgn="base" hangingPunct="0">
        <a:spcBef>
          <a:spcPct val="20000"/>
        </a:spcBef>
        <a:spcAft>
          <a:spcPct val="0"/>
        </a:spcAft>
        <a:buFont typeface="Arial" charset="0"/>
        <a:buBlip>
          <a:blip r:embed="rId14"/>
        </a:buBlip>
        <a:defRPr sz="2000">
          <a:solidFill>
            <a:srgbClr val="3F3F3F"/>
          </a:solidFill>
          <a:latin typeface="+mn-lt"/>
          <a:ea typeface="ＭＳ Ｐゴシック" charset="0"/>
          <a:cs typeface="+mn-cs"/>
        </a:defRPr>
      </a:lvl1pPr>
      <a:lvl2pPr marL="777875" indent="-298450" algn="l" defTabSz="957263" rtl="0" eaLnBrk="0" fontAlgn="base" hangingPunct="0">
        <a:spcBef>
          <a:spcPct val="20000"/>
        </a:spcBef>
        <a:spcAft>
          <a:spcPct val="0"/>
        </a:spcAft>
        <a:buFont typeface="Arial" charset="0"/>
        <a:buBlip>
          <a:blip r:embed="rId14"/>
        </a:buBlip>
        <a:defRPr>
          <a:solidFill>
            <a:srgbClr val="3F3F3F"/>
          </a:solidFill>
          <a:latin typeface="+mn-lt"/>
          <a:ea typeface="Arial" charset="0"/>
          <a:cs typeface="+mn-cs"/>
        </a:defRPr>
      </a:lvl2pPr>
      <a:lvl3pPr marL="1196975" indent="-239713" algn="l" defTabSz="957263" rtl="0" eaLnBrk="0" fontAlgn="base" hangingPunct="0">
        <a:spcBef>
          <a:spcPct val="20000"/>
        </a:spcBef>
        <a:spcAft>
          <a:spcPct val="0"/>
        </a:spcAft>
        <a:buFont typeface="Arial" charset="0"/>
        <a:buBlip>
          <a:blip r:embed="rId14"/>
        </a:buBlip>
        <a:defRPr sz="1600">
          <a:solidFill>
            <a:srgbClr val="3F3F3F"/>
          </a:solidFill>
          <a:latin typeface="+mn-lt"/>
          <a:ea typeface="Arial" charset="0"/>
          <a:cs typeface="+mn-cs"/>
        </a:defRPr>
      </a:lvl3pPr>
      <a:lvl4pPr marL="1676400" indent="-239713"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4pPr>
      <a:lvl5pPr marL="2154238" indent="-238125" algn="l" defTabSz="957263" rtl="0" eaLnBrk="0" fontAlgn="base" hangingPunct="0">
        <a:spcBef>
          <a:spcPct val="20000"/>
        </a:spcBef>
        <a:spcAft>
          <a:spcPct val="0"/>
        </a:spcAft>
        <a:buFont typeface="Arial" charset="0"/>
        <a:buBlip>
          <a:blip r:embed="rId14"/>
        </a:buBlip>
        <a:defRPr sz="1500">
          <a:solidFill>
            <a:srgbClr val="3F3F3F"/>
          </a:solidFill>
          <a:latin typeface="+mn-lt"/>
          <a:ea typeface="Arial" charset="0"/>
          <a:cs typeface="+mn-cs"/>
        </a:defRPr>
      </a:lvl5pPr>
      <a:lvl6pPr marL="26114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6pPr>
      <a:lvl7pPr marL="30686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7pPr>
      <a:lvl8pPr marL="35258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8pPr>
      <a:lvl9pPr marL="39830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92150"/>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43" tIns="48222" rIns="96443" bIns="48222" numCol="1" anchor="t" anchorCtr="0" compatLnSpc="1">
            <a:prstTxWarp prst="textNoShape">
              <a:avLst/>
            </a:prstTxWarp>
          </a:bodyPr>
          <a:lstStyle/>
          <a:p>
            <a:pPr lvl="0"/>
            <a:r>
              <a:rPr lang="de-DE" altLang="de-DE" smtClean="0"/>
              <a:t>Mastertitelformat bearbeiten</a:t>
            </a:r>
          </a:p>
        </p:txBody>
      </p:sp>
      <p:sp>
        <p:nvSpPr>
          <p:cNvPr id="1027" name="Rectangle 3"/>
          <p:cNvSpPr>
            <a:spLocks noGrp="1" noChangeArrowheads="1"/>
          </p:cNvSpPr>
          <p:nvPr>
            <p:ph type="body" idx="1"/>
          </p:nvPr>
        </p:nvSpPr>
        <p:spPr bwMode="auto">
          <a:xfrm>
            <a:off x="457200" y="1414463"/>
            <a:ext cx="82296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43" tIns="48222" rIns="96443" bIns="48222"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2" name="Rectangle 4"/>
          <p:cNvSpPr>
            <a:spLocks noGrp="1" noChangeArrowheads="1"/>
          </p:cNvSpPr>
          <p:nvPr>
            <p:ph type="dt" sz="half" idx="2"/>
          </p:nvPr>
        </p:nvSpPr>
        <p:spPr bwMode="auto">
          <a:xfrm>
            <a:off x="6781800" y="6356350"/>
            <a:ext cx="1371600" cy="365125"/>
          </a:xfrm>
          <a:prstGeom prst="rect">
            <a:avLst/>
          </a:prstGeom>
          <a:noFill/>
          <a:ln>
            <a:noFill/>
          </a:ln>
          <a:extLst/>
        </p:spPr>
        <p:txBody>
          <a:bodyPr vert="horz" wrap="square" lIns="0" tIns="0" rIns="0" bIns="0" numCol="1" anchor="ctr" anchorCtr="0" compatLnSpc="1">
            <a:prstTxWarp prst="textNoShape">
              <a:avLst/>
            </a:prstTxWarp>
          </a:bodyPr>
          <a:lstStyle>
            <a:lvl1pPr algn="r" eaLnBrk="1" hangingPunct="1">
              <a:defRPr sz="1000">
                <a:solidFill>
                  <a:srgbClr val="3F3F3F"/>
                </a:solidFill>
                <a:latin typeface="Arial" panose="020B0604020202020204" pitchFamily="34" charset="0"/>
                <a:cs typeface="+mn-cs"/>
              </a:defRPr>
            </a:lvl1pPr>
          </a:lstStyle>
          <a:p>
            <a:pPr>
              <a:defRPr/>
            </a:pPr>
            <a:fld id="{84437A32-3F74-1844-98AF-B4D1782439A8}" type="datetime1">
              <a:rPr lang="de-DE" altLang="de-DE" smtClean="0">
                <a:ea typeface="ＭＳ Ｐゴシック" panose="020B0600070205080204" pitchFamily="34" charset="-128"/>
              </a:rPr>
              <a:pPr>
                <a:defRPr/>
              </a:pPr>
              <a:t>31.01.2016</a:t>
            </a:fld>
            <a:endParaRPr lang="de-DE" altLang="de-DE">
              <a:ea typeface="ＭＳ Ｐゴシック" panose="020B0600070205080204" pitchFamily="34" charset="-128"/>
            </a:endParaRPr>
          </a:p>
        </p:txBody>
      </p:sp>
      <p:sp>
        <p:nvSpPr>
          <p:cNvPr id="1030" name="Rectangle 6"/>
          <p:cNvSpPr>
            <a:spLocks noGrp="1" noChangeArrowheads="1"/>
          </p:cNvSpPr>
          <p:nvPr>
            <p:ph type="sldNum" sz="quarter" idx="4"/>
          </p:nvPr>
        </p:nvSpPr>
        <p:spPr bwMode="auto">
          <a:xfrm>
            <a:off x="8153400" y="6356350"/>
            <a:ext cx="533400" cy="365125"/>
          </a:xfrm>
          <a:prstGeom prst="rect">
            <a:avLst/>
          </a:prstGeom>
          <a:noFill/>
          <a:ln>
            <a:noFill/>
          </a:ln>
          <a:extLst/>
        </p:spPr>
        <p:txBody>
          <a:bodyPr vert="horz" wrap="square" lIns="0" tIns="0" rIns="0" bIns="48222" numCol="1" anchor="ctr" anchorCtr="0" compatLnSpc="1">
            <a:prstTxWarp prst="textNoShape">
              <a:avLst/>
            </a:prstTxWarp>
          </a:bodyPr>
          <a:lstStyle>
            <a:lvl1pPr algn="r" eaLnBrk="1" hangingPunct="1">
              <a:defRPr sz="1000" smtClean="0">
                <a:solidFill>
                  <a:srgbClr val="3F3F3F"/>
                </a:solidFill>
                <a:latin typeface="Arial" panose="020B0604020202020204" pitchFamily="34" charset="0"/>
                <a:cs typeface="+mn-cs"/>
              </a:defRPr>
            </a:lvl1pPr>
          </a:lstStyle>
          <a:p>
            <a:pPr>
              <a:defRPr/>
            </a:pPr>
            <a:fld id="{CBD61EA8-1EF4-4F1D-802C-62BF5E73C680}" type="slidenum">
              <a:rPr lang="de-DE" altLang="de-DE">
                <a:ea typeface="ＭＳ Ｐゴシック" panose="020B0600070205080204" pitchFamily="34" charset="-128"/>
              </a:rPr>
              <a:pPr>
                <a:defRPr/>
              </a:pPr>
              <a:t>‹Nr.›</a:t>
            </a:fld>
            <a:endParaRPr lang="de-DE" altLang="de-DE">
              <a:ea typeface="ＭＳ Ｐゴシック" panose="020B0600070205080204" pitchFamily="34" charset="-128"/>
            </a:endParaRPr>
          </a:p>
        </p:txBody>
      </p:sp>
      <p:sp>
        <p:nvSpPr>
          <p:cNvPr id="1029" name="Rectangle 5"/>
          <p:cNvSpPr>
            <a:spLocks noGrp="1" noChangeArrowheads="1"/>
          </p:cNvSpPr>
          <p:nvPr>
            <p:ph type="ftr" sz="quarter" idx="3"/>
          </p:nvPr>
        </p:nvSpPr>
        <p:spPr bwMode="auto">
          <a:xfrm>
            <a:off x="457200" y="6356350"/>
            <a:ext cx="6324600" cy="365125"/>
          </a:xfrm>
          <a:prstGeom prst="rect">
            <a:avLst/>
          </a:prstGeom>
          <a:noFill/>
          <a:ln>
            <a:noFill/>
          </a:ln>
          <a:extLst/>
        </p:spPr>
        <p:txBody>
          <a:bodyPr vert="horz" wrap="square" lIns="0" tIns="0" rIns="0" bIns="0" numCol="1" anchor="ctr" anchorCtr="0" compatLnSpc="1">
            <a:prstTxWarp prst="textNoShape">
              <a:avLst/>
            </a:prstTxWarp>
          </a:bodyPr>
          <a:lstStyle>
            <a:lvl1pPr eaLnBrk="0" hangingPunct="0">
              <a:spcBef>
                <a:spcPct val="20000"/>
              </a:spcBef>
              <a:buFont typeface="Arial" panose="020B0604020202020204" pitchFamily="34" charset="0"/>
              <a:buNone/>
              <a:defRPr sz="1000">
                <a:solidFill>
                  <a:srgbClr val="3F3F3F"/>
                </a:solidFill>
                <a:latin typeface="Arial" panose="020B0604020202020204" pitchFamily="34" charset="0"/>
                <a:cs typeface="+mn-cs"/>
              </a:defRPr>
            </a:lvl1pPr>
          </a:lstStyle>
          <a:p>
            <a:pPr>
              <a:defRPr/>
            </a:pPr>
            <a:r>
              <a:rPr lang="de-DE" altLang="de-DE" smtClean="0">
                <a:ea typeface="ＭＳ Ｐゴシック" panose="020B0600070205080204" pitchFamily="34" charset="-128"/>
              </a:rPr>
              <a:t>Ergebnispräsentation Mitarbeiterbefragung </a:t>
            </a:r>
            <a:endParaRPr lang="de-DE" altLang="de-DE">
              <a:ea typeface="ＭＳ Ｐゴシック" panose="020B0600070205080204" pitchFamily="34" charset="-128"/>
            </a:endParaRPr>
          </a:p>
        </p:txBody>
      </p:sp>
      <p:sp>
        <p:nvSpPr>
          <p:cNvPr id="1031" name="Rectangle 8"/>
          <p:cNvSpPr>
            <a:spLocks noChangeArrowheads="1"/>
          </p:cNvSpPr>
          <p:nvPr/>
        </p:nvSpPr>
        <p:spPr bwMode="auto">
          <a:xfrm>
            <a:off x="674688" y="673100"/>
            <a:ext cx="7785100" cy="73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imes" pitchFamily="18" charset="0"/>
                <a:ea typeface="ＭＳ Ｐゴシック" pitchFamily="34" charset="-128"/>
              </a:defRPr>
            </a:lvl1pPr>
            <a:lvl2pPr marL="742950" indent="-285750">
              <a:defRPr sz="1600">
                <a:solidFill>
                  <a:schemeClr val="tx1"/>
                </a:solidFill>
                <a:latin typeface="Times" pitchFamily="18" charset="0"/>
                <a:ea typeface="ＭＳ Ｐゴシック" pitchFamily="34" charset="-128"/>
              </a:defRPr>
            </a:lvl2pPr>
            <a:lvl3pPr marL="1143000" indent="-228600">
              <a:defRPr sz="1600">
                <a:solidFill>
                  <a:schemeClr val="tx1"/>
                </a:solidFill>
                <a:latin typeface="Times" pitchFamily="18" charset="0"/>
                <a:ea typeface="ＭＳ Ｐゴシック" pitchFamily="34" charset="-128"/>
              </a:defRPr>
            </a:lvl3pPr>
            <a:lvl4pPr marL="1600200" indent="-228600">
              <a:defRPr sz="1600">
                <a:solidFill>
                  <a:schemeClr val="tx1"/>
                </a:solidFill>
                <a:latin typeface="Times" pitchFamily="18" charset="0"/>
                <a:ea typeface="ＭＳ Ｐゴシック" pitchFamily="34" charset="-128"/>
              </a:defRPr>
            </a:lvl4pPr>
            <a:lvl5pPr marL="2057400" indent="-228600">
              <a:defRPr sz="1600">
                <a:solidFill>
                  <a:schemeClr val="tx1"/>
                </a:solidFill>
                <a:latin typeface="Times" pitchFamily="18"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Times" pitchFamily="18" charset="0"/>
                <a:ea typeface="ＭＳ Ｐゴシック" pitchFamily="34" charset="-128"/>
              </a:defRPr>
            </a:lvl9pPr>
          </a:lstStyle>
          <a:p>
            <a:pPr eaLnBrk="0" hangingPunct="0">
              <a:defRPr/>
            </a:pPr>
            <a:endParaRPr lang="de-DE" altLang="de-DE" smtClean="0">
              <a:solidFill>
                <a:srgbClr val="000000"/>
              </a:solidFill>
              <a:cs typeface="Arial"/>
            </a:endParaRPr>
          </a:p>
        </p:txBody>
      </p:sp>
    </p:spTree>
    <p:extLst>
      <p:ext uri="{BB962C8B-B14F-4D97-AF65-F5344CB8AC3E}">
        <p14:creationId xmlns:p14="http://schemas.microsoft.com/office/powerpoint/2010/main" val="1480500617"/>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p:hf hdr="0"/>
  <p:txStyles>
    <p:title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p:titleStyle>
    <p:bodyStyle>
      <a:lvl1pPr marL="358775" indent="-358775" algn="l" defTabSz="957263" rtl="0" eaLnBrk="0" fontAlgn="base" hangingPunct="0">
        <a:spcBef>
          <a:spcPct val="20000"/>
        </a:spcBef>
        <a:spcAft>
          <a:spcPct val="0"/>
        </a:spcAft>
        <a:buFont typeface="Arial" panose="020B0604020202020204" pitchFamily="34" charset="0"/>
        <a:buBlip>
          <a:blip r:embed="rId14"/>
        </a:buBlip>
        <a:defRPr sz="2000">
          <a:solidFill>
            <a:srgbClr val="3F3F3F"/>
          </a:solidFill>
          <a:latin typeface="+mn-lt"/>
          <a:ea typeface="ＭＳ Ｐゴシック" charset="0"/>
          <a:cs typeface="+mn-cs"/>
        </a:defRPr>
      </a:lvl1pPr>
      <a:lvl2pPr marL="777875" indent="-298450" algn="l" defTabSz="957263" rtl="0" eaLnBrk="0" fontAlgn="base" hangingPunct="0">
        <a:spcBef>
          <a:spcPct val="20000"/>
        </a:spcBef>
        <a:spcAft>
          <a:spcPct val="0"/>
        </a:spcAft>
        <a:buFont typeface="Arial" panose="020B0604020202020204" pitchFamily="34" charset="0"/>
        <a:buBlip>
          <a:blip r:embed="rId14"/>
        </a:buBlip>
        <a:defRPr>
          <a:solidFill>
            <a:srgbClr val="3F3F3F"/>
          </a:solidFill>
          <a:latin typeface="+mn-lt"/>
          <a:ea typeface="Arial" charset="0"/>
          <a:cs typeface="+mn-cs"/>
        </a:defRPr>
      </a:lvl2pPr>
      <a:lvl3pPr marL="1196975" indent="-239713" algn="l" defTabSz="957263" rtl="0" eaLnBrk="0" fontAlgn="base" hangingPunct="0">
        <a:spcBef>
          <a:spcPct val="20000"/>
        </a:spcBef>
        <a:spcAft>
          <a:spcPct val="0"/>
        </a:spcAft>
        <a:buFont typeface="Arial" panose="020B0604020202020204" pitchFamily="34" charset="0"/>
        <a:buBlip>
          <a:blip r:embed="rId14"/>
        </a:buBlip>
        <a:defRPr sz="1600">
          <a:solidFill>
            <a:srgbClr val="3F3F3F"/>
          </a:solidFill>
          <a:latin typeface="+mn-lt"/>
          <a:ea typeface="Arial" charset="0"/>
          <a:cs typeface="+mn-cs"/>
        </a:defRPr>
      </a:lvl3pPr>
      <a:lvl4pPr marL="1676400" indent="-239713" algn="l" defTabSz="957263" rtl="0" eaLnBrk="0" fontAlgn="base" hangingPunct="0">
        <a:spcBef>
          <a:spcPct val="20000"/>
        </a:spcBef>
        <a:spcAft>
          <a:spcPct val="0"/>
        </a:spcAft>
        <a:buFont typeface="Arial" panose="020B0604020202020204" pitchFamily="34" charset="0"/>
        <a:buBlip>
          <a:blip r:embed="rId14"/>
        </a:buBlip>
        <a:defRPr sz="1500">
          <a:solidFill>
            <a:srgbClr val="3F3F3F"/>
          </a:solidFill>
          <a:latin typeface="+mn-lt"/>
          <a:ea typeface="Arial" charset="0"/>
          <a:cs typeface="+mn-cs"/>
        </a:defRPr>
      </a:lvl4pPr>
      <a:lvl5pPr marL="2154238" indent="-238125" algn="l" defTabSz="957263" rtl="0" eaLnBrk="0" fontAlgn="base" hangingPunct="0">
        <a:spcBef>
          <a:spcPct val="20000"/>
        </a:spcBef>
        <a:spcAft>
          <a:spcPct val="0"/>
        </a:spcAft>
        <a:buFont typeface="Arial" panose="020B0604020202020204" pitchFamily="34" charset="0"/>
        <a:buBlip>
          <a:blip r:embed="rId14"/>
        </a:buBlip>
        <a:defRPr sz="1500">
          <a:solidFill>
            <a:srgbClr val="3F3F3F"/>
          </a:solidFill>
          <a:latin typeface="+mn-lt"/>
          <a:ea typeface="Arial" charset="0"/>
          <a:cs typeface="+mn-cs"/>
        </a:defRPr>
      </a:lvl5pPr>
      <a:lvl6pPr marL="26114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6pPr>
      <a:lvl7pPr marL="30686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7pPr>
      <a:lvl8pPr marL="35258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8pPr>
      <a:lvl9pPr marL="3983038" indent="-238125" algn="l" defTabSz="957263" rtl="0" fontAlgn="base">
        <a:spcBef>
          <a:spcPct val="20000"/>
        </a:spcBef>
        <a:spcAft>
          <a:spcPct val="0"/>
        </a:spcAft>
        <a:buFont typeface="Arial" charset="0"/>
        <a:buBlip>
          <a:blip r:embed="rId14"/>
        </a:buBlip>
        <a:defRPr sz="1500">
          <a:solidFill>
            <a:srgbClr val="3F3F3F"/>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467544" y="2852936"/>
            <a:ext cx="8280920" cy="2308324"/>
          </a:xfrm>
          <a:prstGeom prst="rect">
            <a:avLst/>
          </a:prstGeom>
          <a:noFill/>
        </p:spPr>
        <p:txBody>
          <a:bodyPr wrap="square" rtlCol="0">
            <a:spAutoFit/>
          </a:bodyPr>
          <a:lstStyle/>
          <a:p>
            <a:r>
              <a:rPr lang="de-DE" sz="2800" b="1" dirty="0" smtClean="0">
                <a:solidFill>
                  <a:srgbClr val="008000"/>
                </a:solidFill>
                <a:latin typeface="Arial"/>
                <a:cs typeface="Arial"/>
              </a:rPr>
              <a:t>Ergebnispräsentation </a:t>
            </a:r>
            <a:r>
              <a:rPr lang="de-DE" sz="2800" b="1" dirty="0">
                <a:solidFill>
                  <a:srgbClr val="008000"/>
                </a:solidFill>
                <a:latin typeface="Arial"/>
                <a:cs typeface="Arial"/>
              </a:rPr>
              <a:t>zur Mitarbeiterbefragung</a:t>
            </a:r>
            <a:endParaRPr lang="de-DE" sz="2800" dirty="0">
              <a:solidFill>
                <a:srgbClr val="008000"/>
              </a:solidFill>
              <a:latin typeface="Arial"/>
              <a:cs typeface="Arial"/>
            </a:endParaRPr>
          </a:p>
          <a:p>
            <a:pPr>
              <a:lnSpc>
                <a:spcPct val="110000"/>
              </a:lnSpc>
            </a:pPr>
            <a:endParaRPr lang="de-DE" sz="2000" dirty="0">
              <a:solidFill>
                <a:schemeClr val="bg1">
                  <a:lumMod val="50000"/>
                </a:schemeClr>
              </a:solidFill>
              <a:latin typeface="Arial"/>
              <a:cs typeface="Arial"/>
            </a:endParaRPr>
          </a:p>
          <a:p>
            <a:r>
              <a:rPr lang="de-DE" sz="2400" dirty="0" smtClean="0">
                <a:latin typeface="Arial"/>
                <a:cs typeface="Arial"/>
              </a:rPr>
              <a:t>MEDIKUS</a:t>
            </a:r>
          </a:p>
          <a:p>
            <a:endParaRPr lang="de-DE" sz="2400" dirty="0" smtClean="0">
              <a:latin typeface="Arial"/>
              <a:cs typeface="Arial"/>
            </a:endParaRPr>
          </a:p>
          <a:p>
            <a:r>
              <a:rPr lang="de-DE" sz="2400" dirty="0" smtClean="0">
                <a:latin typeface="Arial"/>
                <a:cs typeface="Arial"/>
              </a:rPr>
              <a:t>[[EINRICHTUNG]]</a:t>
            </a:r>
            <a:endParaRPr lang="de-DE" sz="2400" dirty="0">
              <a:latin typeface="Arial"/>
              <a:cs typeface="Arial"/>
            </a:endParaRPr>
          </a:p>
          <a:p>
            <a:pPr>
              <a:lnSpc>
                <a:spcPct val="110000"/>
              </a:lnSpc>
            </a:pPr>
            <a:r>
              <a:rPr lang="de-DE" sz="2000" dirty="0" smtClean="0">
                <a:solidFill>
                  <a:schemeClr val="bg1">
                    <a:lumMod val="50000"/>
                  </a:schemeClr>
                </a:solidFill>
                <a:latin typeface="Arial"/>
                <a:cs typeface="Arial"/>
              </a:rPr>
              <a:t> </a:t>
            </a:r>
            <a:endParaRPr lang="de-DE" sz="2000" dirty="0">
              <a:solidFill>
                <a:schemeClr val="bg1">
                  <a:lumMod val="50000"/>
                </a:schemeClr>
              </a:solidFill>
              <a:latin typeface="Arial"/>
              <a:cs typeface="Arial"/>
            </a:endParaRPr>
          </a:p>
        </p:txBody>
      </p:sp>
      <p:pic>
        <p:nvPicPr>
          <p:cNvPr id="13" name="Bild 12" descr="logo_cic.png"/>
          <p:cNvPicPr>
            <a:picLocks noChangeAspect="1"/>
          </p:cNvPicPr>
          <p:nvPr/>
        </p:nvPicPr>
        <p:blipFill rotWithShape="1">
          <a:blip r:embed="rId2" cstate="email">
            <a:extLst>
              <a:ext uri="{28A0092B-C50C-407E-A947-70E740481C1C}">
                <a14:useLocalDpi xmlns:a14="http://schemas.microsoft.com/office/drawing/2010/main" val="0"/>
              </a:ext>
            </a:extLst>
          </a:blip>
          <a:srcRect r="25734"/>
          <a:stretch/>
        </p:blipFill>
        <p:spPr>
          <a:xfrm>
            <a:off x="6948264" y="548857"/>
            <a:ext cx="1607977" cy="1583999"/>
          </a:xfrm>
          <a:prstGeom prst="rect">
            <a:avLst/>
          </a:prstGeom>
        </p:spPr>
      </p:pic>
      <p:sp>
        <p:nvSpPr>
          <p:cNvPr id="5" name="Datumsplatzhalter 4"/>
          <p:cNvSpPr>
            <a:spLocks noGrp="1"/>
          </p:cNvSpPr>
          <p:nvPr>
            <p:ph type="dt" sz="half" idx="10"/>
          </p:nvPr>
        </p:nvSpPr>
        <p:spPr/>
        <p:txBody>
          <a:bodyPr/>
          <a:lstStyle/>
          <a:p>
            <a:pPr>
              <a:defRPr/>
            </a:pPr>
            <a:fld id="{E58A2CB6-649C-6843-81FD-C7159F84C13B}" type="datetime1">
              <a:rPr lang="de-DE" sz="1400" smtClean="0">
                <a:latin typeface="Calibri" pitchFamily="34" charset="0"/>
              </a:rPr>
              <a:pPr>
                <a:defRPr/>
              </a:pPr>
              <a:t>31.01.2016</a:t>
            </a:fld>
            <a:endParaRPr lang="de-DE" sz="1400">
              <a:latin typeface="Calibri" pitchFamily="34" charset="0"/>
            </a:endParaRPr>
          </a:p>
        </p:txBody>
      </p:sp>
      <p:sp>
        <p:nvSpPr>
          <p:cNvPr id="6" name="Fußzeilenplatzhalter 5"/>
          <p:cNvSpPr>
            <a:spLocks noGrp="1"/>
          </p:cNvSpPr>
          <p:nvPr>
            <p:ph type="ftr" sz="quarter" idx="12"/>
          </p:nvPr>
        </p:nvSpPr>
        <p:spPr/>
        <p:txBody>
          <a:bodyPr/>
          <a:lstStyle/>
          <a:p>
            <a:pPr>
              <a:defRPr/>
            </a:pPr>
            <a:r>
              <a:rPr lang="de-DE" sz="1400" dirty="0" smtClean="0">
                <a:latin typeface="Calibri" pitchFamily="34" charset="0"/>
              </a:rPr>
              <a:t>Ergebnispräsentation Mitarbeiterbefragung </a:t>
            </a:r>
            <a:endParaRPr lang="de-DE" sz="1400" dirty="0">
              <a:latin typeface="Calibri" pitchFamily="34" charset="0"/>
            </a:endParaRPr>
          </a:p>
        </p:txBody>
      </p:sp>
      <p:sp>
        <p:nvSpPr>
          <p:cNvPr id="7" name="Foliennummernplatzhalter 6"/>
          <p:cNvSpPr>
            <a:spLocks noGrp="1"/>
          </p:cNvSpPr>
          <p:nvPr>
            <p:ph type="sldNum" sz="quarter" idx="11"/>
          </p:nvPr>
        </p:nvSpPr>
        <p:spPr/>
        <p:txBody>
          <a:bodyPr/>
          <a:lstStyle/>
          <a:p>
            <a:pPr>
              <a:defRPr/>
            </a:pPr>
            <a:fld id="{5EE5B8A4-20B5-884D-84AD-3C94BCD9D64D}" type="slidenum">
              <a:rPr lang="de-DE" smtClean="0"/>
              <a:pPr>
                <a:defRPr/>
              </a:pPr>
              <a:t>1</a:t>
            </a:fld>
            <a:endParaRPr lang="de-DE"/>
          </a:p>
        </p:txBody>
      </p:sp>
    </p:spTree>
    <p:extLst>
      <p:ext uri="{BB962C8B-B14F-4D97-AF65-F5344CB8AC3E}">
        <p14:creationId xmlns:p14="http://schemas.microsoft.com/office/powerpoint/2010/main" val="246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txBox="1">
            <a:spLocks noGrp="1"/>
          </p:cNvSpPr>
          <p:nvPr/>
        </p:nvSpPr>
        <p:spPr bwMode="auto">
          <a:xfrm>
            <a:off x="7029450" y="6400800"/>
            <a:ext cx="1905000" cy="457200"/>
          </a:xfrm>
          <a:prstGeom prst="rect">
            <a:avLst/>
          </a:prstGeom>
          <a:noFill/>
          <a:ln>
            <a:miter lim="800000"/>
            <a:headEnd/>
            <a:tailEnd/>
          </a:ln>
        </p:spPr>
        <p:txBody>
          <a:bodyPr/>
          <a:lstStyle/>
          <a:p>
            <a:pPr algn="r">
              <a:buClr>
                <a:srgbClr val="000000"/>
              </a:buClr>
              <a:buSzPct val="100000"/>
              <a:buFont typeface="Times New Roman" pitchFamily="18" charset="0"/>
              <a:buNone/>
              <a:defRPr/>
            </a:pPr>
            <a:endParaRPr lang="de-DE" sz="1200" dirty="0">
              <a:latin typeface="+mn-lt"/>
            </a:endParaRPr>
          </a:p>
        </p:txBody>
      </p:sp>
      <p:sp>
        <p:nvSpPr>
          <p:cNvPr id="15363" name="Rectangle 4"/>
          <p:cNvSpPr>
            <a:spLocks noChangeArrowheads="1"/>
          </p:cNvSpPr>
          <p:nvPr/>
        </p:nvSpPr>
        <p:spPr bwMode="auto">
          <a:xfrm>
            <a:off x="1833563" y="3212976"/>
            <a:ext cx="54721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buClr>
                <a:srgbClr val="000000"/>
              </a:buClr>
              <a:buSzPct val="100000"/>
              <a:buFont typeface="Times New Roman" pitchFamily="18" charset="0"/>
              <a:buNone/>
            </a:pPr>
            <a:r>
              <a:rPr lang="de-DE" sz="2400" b="1" dirty="0">
                <a:solidFill>
                  <a:srgbClr val="008000"/>
                </a:solidFill>
                <a:latin typeface="Arial"/>
                <a:cs typeface="Arial"/>
              </a:rPr>
              <a:t>Ergebnisse </a:t>
            </a: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10</a:t>
            </a:fld>
            <a:endParaRPr lang="de-DE"/>
          </a:p>
        </p:txBody>
      </p:sp>
    </p:spTree>
    <p:extLst>
      <p:ext uri="{BB962C8B-B14F-4D97-AF65-F5344CB8AC3E}">
        <p14:creationId xmlns:p14="http://schemas.microsoft.com/office/powerpoint/2010/main" val="4281314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Folie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568" y="1053336"/>
            <a:ext cx="7200000" cy="5400000"/>
          </a:xfrm>
          <a:prstGeom prst="rect">
            <a:avLst/>
          </a:prstGeom>
        </p:spPr>
      </p:pic>
      <p:sp>
        <p:nvSpPr>
          <p:cNvPr id="16387" name="Rectangle 4"/>
          <p:cNvSpPr>
            <a:spLocks noChangeArrowheads="1"/>
          </p:cNvSpPr>
          <p:nvPr/>
        </p:nvSpPr>
        <p:spPr bwMode="auto">
          <a:xfrm>
            <a:off x="1691680" y="722453"/>
            <a:ext cx="5472113"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buClr>
                <a:srgbClr val="000000"/>
              </a:buClr>
              <a:buSzPct val="100000"/>
              <a:buFont typeface="Times New Roman" pitchFamily="18" charset="0"/>
              <a:buNone/>
            </a:pPr>
            <a:r>
              <a:rPr lang="de-DE" sz="1800" b="1" dirty="0">
                <a:solidFill>
                  <a:srgbClr val="393938"/>
                </a:solidFill>
                <a:latin typeface="Arial"/>
                <a:cs typeface="Arial"/>
              </a:rPr>
              <a:t>I. </a:t>
            </a:r>
            <a:r>
              <a:rPr lang="de-DE" sz="1800" b="1" dirty="0" smtClean="0">
                <a:solidFill>
                  <a:srgbClr val="393938"/>
                </a:solidFill>
                <a:latin typeface="Arial"/>
                <a:cs typeface="Arial"/>
              </a:rPr>
              <a:t>Zielgrößen </a:t>
            </a:r>
            <a:br>
              <a:rPr lang="de-DE" sz="1800" b="1" dirty="0" smtClean="0">
                <a:solidFill>
                  <a:srgbClr val="393938"/>
                </a:solidFill>
                <a:latin typeface="Arial"/>
                <a:cs typeface="Arial"/>
              </a:rPr>
            </a:br>
            <a:r>
              <a:rPr lang="de-DE" sz="1800" b="1" dirty="0" smtClean="0">
                <a:solidFill>
                  <a:srgbClr val="393938"/>
                </a:solidFill>
                <a:latin typeface="Arial"/>
                <a:cs typeface="Arial"/>
              </a:rPr>
              <a:t>(Indikatoren der Arbeitgeberattraktivität)</a:t>
            </a:r>
            <a:endParaRPr lang="de-DE" sz="1800" b="1" dirty="0">
              <a:solidFill>
                <a:srgbClr val="393938"/>
              </a:solidFill>
              <a:latin typeface="Arial"/>
              <a:cs typeface="Arial"/>
            </a:endParaRP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11</a:t>
            </a:fld>
            <a:endParaRPr lang="de-DE" dirty="0"/>
          </a:p>
        </p:txBody>
      </p:sp>
      <p:sp>
        <p:nvSpPr>
          <p:cNvPr id="8" name="Inhaltsplatzhalter 2"/>
          <p:cNvSpPr txBox="1">
            <a:spLocks/>
          </p:cNvSpPr>
          <p:nvPr/>
        </p:nvSpPr>
        <p:spPr bwMode="auto">
          <a:xfrm>
            <a:off x="395536" y="1988840"/>
            <a:ext cx="3744416"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buFont typeface="Wingdings" charset="0"/>
              <a:buAutoNum type="arabicPeriod"/>
            </a:pPr>
            <a:r>
              <a:rPr lang="de-DE" sz="1800" dirty="0" smtClean="0">
                <a:latin typeface="Arial"/>
                <a:cs typeface="Arial"/>
              </a:rPr>
              <a:t>Emotionale Bindung (= affektives </a:t>
            </a:r>
            <a:r>
              <a:rPr lang="de-DE" sz="1800" dirty="0" err="1" smtClean="0">
                <a:latin typeface="Arial"/>
                <a:cs typeface="Arial"/>
              </a:rPr>
              <a:t>Commitment</a:t>
            </a:r>
            <a:r>
              <a:rPr lang="de-DE" sz="1800" dirty="0" smtClean="0">
                <a:latin typeface="Arial"/>
                <a:cs typeface="Arial"/>
              </a:rPr>
              <a:t>)</a:t>
            </a:r>
          </a:p>
          <a:p>
            <a:pPr marL="355600" indent="-355600">
              <a:lnSpc>
                <a:spcPct val="110000"/>
              </a:lnSpc>
              <a:buFont typeface="Wingdings" charset="0"/>
              <a:buAutoNum type="arabicPeriod"/>
            </a:pPr>
            <a:r>
              <a:rPr lang="de-DE" sz="1800" dirty="0" err="1" smtClean="0">
                <a:latin typeface="Arial"/>
                <a:cs typeface="Arial"/>
              </a:rPr>
              <a:t>Kalkulative</a:t>
            </a:r>
            <a:r>
              <a:rPr lang="de-DE" sz="1800" dirty="0" smtClean="0">
                <a:latin typeface="Arial"/>
                <a:cs typeface="Arial"/>
              </a:rPr>
              <a:t> Bindung (= </a:t>
            </a:r>
            <a:r>
              <a:rPr lang="de-DE" sz="1800" dirty="0" err="1" smtClean="0">
                <a:latin typeface="Arial"/>
                <a:cs typeface="Arial"/>
              </a:rPr>
              <a:t>Kalkulatives</a:t>
            </a:r>
            <a:r>
              <a:rPr lang="de-DE" sz="1800" dirty="0" smtClean="0">
                <a:latin typeface="Arial"/>
                <a:cs typeface="Arial"/>
              </a:rPr>
              <a:t> Commitment</a:t>
            </a:r>
          </a:p>
          <a:p>
            <a:pPr marL="355600" indent="-355600">
              <a:lnSpc>
                <a:spcPct val="110000"/>
              </a:lnSpc>
              <a:buFont typeface="Wingdings" charset="0"/>
              <a:buAutoNum type="arabicPeriod"/>
            </a:pPr>
            <a:r>
              <a:rPr lang="de-DE" sz="1800" dirty="0" smtClean="0">
                <a:latin typeface="Arial"/>
                <a:cs typeface="Arial"/>
              </a:rPr>
              <a:t>Eigeninitiative</a:t>
            </a:r>
          </a:p>
          <a:p>
            <a:pPr marL="355600" indent="-355600">
              <a:lnSpc>
                <a:spcPct val="110000"/>
              </a:lnSpc>
              <a:buFont typeface="Wingdings" charset="0"/>
              <a:buAutoNum type="arabicPeriod"/>
            </a:pPr>
            <a:r>
              <a:rPr lang="de-DE" sz="1800" dirty="0" smtClean="0">
                <a:latin typeface="Arial"/>
                <a:cs typeface="Arial"/>
              </a:rPr>
              <a:t>Veränderungsbereitschaft</a:t>
            </a:r>
          </a:p>
          <a:p>
            <a:pPr marL="355600" indent="-355600">
              <a:lnSpc>
                <a:spcPct val="110000"/>
              </a:lnSpc>
              <a:buFont typeface="Wingdings" charset="0"/>
              <a:buAutoNum type="arabicPeriod"/>
            </a:pPr>
            <a:r>
              <a:rPr lang="de-DE" sz="1800" dirty="0" smtClean="0">
                <a:latin typeface="Arial"/>
                <a:cs typeface="Arial"/>
              </a:rPr>
              <a:t>Gesundheitszustand</a:t>
            </a:r>
          </a:p>
          <a:p>
            <a:pPr marL="228600" indent="-228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0" indent="0">
              <a:lnSpc>
                <a:spcPct val="110000"/>
              </a:lnSpc>
              <a:buFont typeface="Wingdings" charset="0"/>
              <a:buNone/>
            </a:pPr>
            <a:endParaRPr lang="de-DE" sz="1800" dirty="0">
              <a:latin typeface="Arial"/>
              <a:cs typeface="Arial"/>
            </a:endParaRPr>
          </a:p>
          <a:p>
            <a:pPr marL="0" indent="0">
              <a:lnSpc>
                <a:spcPct val="110000"/>
              </a:lnSpc>
              <a:buFont typeface="Wingdings" charset="0"/>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a:lnSpc>
                <a:spcPct val="110000"/>
              </a:lnSpc>
            </a:pPr>
            <a:endParaRPr lang="de-DE" sz="1800" dirty="0">
              <a:latin typeface="Arial"/>
              <a:cs typeface="Arial"/>
            </a:endParaRPr>
          </a:p>
        </p:txBody>
      </p:sp>
    </p:spTree>
    <p:extLst>
      <p:ext uri="{BB962C8B-B14F-4D97-AF65-F5344CB8AC3E}">
        <p14:creationId xmlns:p14="http://schemas.microsoft.com/office/powerpoint/2010/main" val="1772801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74848" y="665510"/>
            <a:ext cx="8229600" cy="603250"/>
          </a:xfrm>
        </p:spPr>
        <p:txBody>
          <a:bodyPr/>
          <a:lstStyle/>
          <a:p>
            <a:pPr>
              <a:lnSpc>
                <a:spcPct val="110000"/>
              </a:lnSpc>
            </a:pPr>
            <a:r>
              <a:rPr lang="de-DE" sz="1600" dirty="0" smtClean="0"/>
              <a:t>Affektives </a:t>
            </a:r>
            <a:r>
              <a:rPr lang="de-DE" sz="1600" dirty="0" err="1" smtClean="0"/>
              <a:t>Commitment</a:t>
            </a:r>
            <a:r>
              <a:rPr lang="de-DE" sz="1600" dirty="0" smtClean="0"/>
              <a:t> als zentraler Indikator </a:t>
            </a:r>
            <a:br>
              <a:rPr lang="de-DE" sz="1600" dirty="0" smtClean="0"/>
            </a:br>
            <a:r>
              <a:rPr lang="de-DE" sz="1600" dirty="0" smtClean="0"/>
              <a:t>der Arbeitgeberattraktivität</a:t>
            </a:r>
            <a:endParaRPr lang="de-DE" sz="1600" dirty="0"/>
          </a:p>
        </p:txBody>
      </p:sp>
      <p:sp>
        <p:nvSpPr>
          <p:cNvPr id="3" name="Inhaltsplatzhalter 2"/>
          <p:cNvSpPr>
            <a:spLocks noGrp="1"/>
          </p:cNvSpPr>
          <p:nvPr>
            <p:ph idx="1"/>
          </p:nvPr>
        </p:nvSpPr>
        <p:spPr>
          <a:xfrm>
            <a:off x="374848" y="1616224"/>
            <a:ext cx="8229600" cy="4837112"/>
          </a:xfrm>
        </p:spPr>
        <p:txBody>
          <a:bodyPr/>
          <a:lstStyle/>
          <a:p>
            <a:pPr>
              <a:lnSpc>
                <a:spcPct val="110000"/>
              </a:lnSpc>
              <a:spcBef>
                <a:spcPts val="600"/>
              </a:spcBef>
              <a:buFont typeface="Wingdings" charset="2"/>
              <a:buChar char="§"/>
            </a:pPr>
            <a:r>
              <a:rPr lang="de-DE" sz="1600" dirty="0" smtClean="0"/>
              <a:t>Commitment = Ausmaß </a:t>
            </a:r>
            <a:r>
              <a:rPr lang="de-DE" sz="1600" dirty="0"/>
              <a:t>der Bindung von Mitarbeitern an eine </a:t>
            </a:r>
            <a:r>
              <a:rPr lang="de-DE" sz="1600" dirty="0" smtClean="0"/>
              <a:t>Organisation.</a:t>
            </a:r>
            <a:br>
              <a:rPr lang="de-DE" sz="1600" dirty="0" smtClean="0"/>
            </a:br>
            <a:r>
              <a:rPr lang="de-DE" sz="1600" dirty="0" smtClean="0"/>
              <a:t>→ Erklärt</a:t>
            </a:r>
            <a:r>
              <a:rPr lang="de-DE" sz="1600" dirty="0"/>
              <a:t>, warum Mitarbeiter in Organisationen </a:t>
            </a:r>
            <a:r>
              <a:rPr lang="de-DE" sz="1600" dirty="0" smtClean="0"/>
              <a:t>bleiben</a:t>
            </a:r>
          </a:p>
          <a:p>
            <a:pPr>
              <a:lnSpc>
                <a:spcPct val="110000"/>
              </a:lnSpc>
              <a:spcBef>
                <a:spcPts val="600"/>
              </a:spcBef>
              <a:buFont typeface="Wingdings" charset="2"/>
              <a:buChar char="§"/>
            </a:pPr>
            <a:r>
              <a:rPr lang="de-DE" sz="1600" dirty="0" smtClean="0"/>
              <a:t>Zwei wesentliche Formen: </a:t>
            </a:r>
          </a:p>
          <a:p>
            <a:pPr lvl="1">
              <a:lnSpc>
                <a:spcPct val="110000"/>
              </a:lnSpc>
              <a:spcBef>
                <a:spcPts val="600"/>
              </a:spcBef>
              <a:buFont typeface="Wingdings" charset="2"/>
              <a:buChar char="§"/>
            </a:pPr>
            <a:r>
              <a:rPr lang="de-DE" sz="1600" b="1" dirty="0">
                <a:solidFill>
                  <a:srgbClr val="7E0018"/>
                </a:solidFill>
              </a:rPr>
              <a:t>Affektives </a:t>
            </a:r>
            <a:r>
              <a:rPr lang="de-DE" sz="1600" b="1" dirty="0" err="1">
                <a:solidFill>
                  <a:srgbClr val="7E0018"/>
                </a:solidFill>
              </a:rPr>
              <a:t>Commitment</a:t>
            </a:r>
            <a:r>
              <a:rPr lang="de-DE" sz="1600" dirty="0">
                <a:solidFill>
                  <a:schemeClr val="accent2"/>
                </a:solidFill>
              </a:rPr>
              <a:t>:</a:t>
            </a:r>
            <a:r>
              <a:rPr lang="de-DE" sz="1600" dirty="0"/>
              <a:t> MA </a:t>
            </a:r>
            <a:r>
              <a:rPr lang="de-DE" sz="1600" u="sng" dirty="0"/>
              <a:t>wollen </a:t>
            </a:r>
            <a:r>
              <a:rPr lang="de-DE" sz="1600" dirty="0"/>
              <a:t>bleiben: Emotionale Verbundenheit + Identifikation mit Zielen und Werten der Einrichtung</a:t>
            </a:r>
          </a:p>
          <a:p>
            <a:pPr lvl="2">
              <a:lnSpc>
                <a:spcPct val="110000"/>
              </a:lnSpc>
              <a:spcBef>
                <a:spcPts val="600"/>
              </a:spcBef>
              <a:buFont typeface="Wingdings" charset="2"/>
              <a:buChar char="§"/>
            </a:pPr>
            <a:r>
              <a:rPr lang="de-DE" dirty="0"/>
              <a:t> Effekte: hohes Engagement, hohe </a:t>
            </a:r>
            <a:r>
              <a:rPr lang="de-DE" dirty="0" smtClean="0"/>
              <a:t>Leistung</a:t>
            </a:r>
          </a:p>
          <a:p>
            <a:pPr lvl="2">
              <a:lnSpc>
                <a:spcPct val="110000"/>
              </a:lnSpc>
              <a:spcBef>
                <a:spcPts val="600"/>
              </a:spcBef>
              <a:buFont typeface="Wingdings" charset="2"/>
              <a:buChar char="§"/>
            </a:pPr>
            <a:endParaRPr lang="de-DE" sz="800" dirty="0" smtClean="0"/>
          </a:p>
          <a:p>
            <a:pPr lvl="1">
              <a:lnSpc>
                <a:spcPct val="110000"/>
              </a:lnSpc>
              <a:spcBef>
                <a:spcPts val="600"/>
              </a:spcBef>
              <a:buFont typeface="Wingdings" charset="2"/>
              <a:buChar char="§"/>
            </a:pPr>
            <a:r>
              <a:rPr lang="de-DE" sz="1600" b="1" dirty="0" err="1" smtClean="0">
                <a:solidFill>
                  <a:srgbClr val="7E0018"/>
                </a:solidFill>
              </a:rPr>
              <a:t>Kalkulatives</a:t>
            </a:r>
            <a:r>
              <a:rPr lang="de-DE" sz="1600" b="1" dirty="0" smtClean="0">
                <a:solidFill>
                  <a:srgbClr val="7E0018"/>
                </a:solidFill>
              </a:rPr>
              <a:t> </a:t>
            </a:r>
            <a:r>
              <a:rPr lang="de-DE" sz="1600" b="1" dirty="0">
                <a:solidFill>
                  <a:srgbClr val="7E0018"/>
                </a:solidFill>
              </a:rPr>
              <a:t>Commitment</a:t>
            </a:r>
            <a:r>
              <a:rPr lang="de-DE" sz="1600" dirty="0"/>
              <a:t>: </a:t>
            </a:r>
            <a:r>
              <a:rPr lang="de-DE" sz="1600" dirty="0" smtClean="0"/>
              <a:t>Mitarbeiter </a:t>
            </a:r>
            <a:r>
              <a:rPr lang="de-DE" sz="1600" u="sng" dirty="0"/>
              <a:t>müssen</a:t>
            </a:r>
            <a:r>
              <a:rPr lang="de-DE" sz="1600" dirty="0"/>
              <a:t> bleiben: Mangel an Alternativen und/oder hohe Kosten bei Wechsel</a:t>
            </a:r>
          </a:p>
          <a:p>
            <a:pPr lvl="2">
              <a:lnSpc>
                <a:spcPct val="110000"/>
              </a:lnSpc>
              <a:spcBef>
                <a:spcPts val="600"/>
              </a:spcBef>
              <a:buFont typeface="Wingdings" charset="2"/>
              <a:buChar char="§"/>
            </a:pPr>
            <a:r>
              <a:rPr lang="de-DE" dirty="0"/>
              <a:t> Effekte: geringes Engagement, geringe Leistung</a:t>
            </a:r>
          </a:p>
          <a:p>
            <a:pPr lvl="1">
              <a:lnSpc>
                <a:spcPct val="110000"/>
              </a:lnSpc>
              <a:spcBef>
                <a:spcPts val="600"/>
              </a:spcBef>
              <a:buFont typeface="Wingdings" charset="2"/>
              <a:buChar char="§"/>
            </a:pPr>
            <a:endParaRPr lang="de-DE" sz="1600" b="1" dirty="0" smtClean="0">
              <a:solidFill>
                <a:srgbClr val="7E0018"/>
              </a:solidFill>
            </a:endParaRPr>
          </a:p>
          <a:p>
            <a:pPr lvl="1">
              <a:lnSpc>
                <a:spcPct val="110000"/>
              </a:lnSpc>
              <a:spcBef>
                <a:spcPts val="600"/>
              </a:spcBef>
              <a:buFont typeface="Wingdings" charset="2"/>
              <a:buChar char="§"/>
            </a:pPr>
            <a:endParaRPr lang="de-DE" sz="1600" dirty="0" smtClean="0"/>
          </a:p>
          <a:p>
            <a:pPr>
              <a:lnSpc>
                <a:spcPct val="110000"/>
              </a:lnSpc>
              <a:spcBef>
                <a:spcPts val="600"/>
              </a:spcBef>
              <a:buFont typeface="Wingdings" charset="2"/>
              <a:buChar char="§"/>
            </a:pPr>
            <a:endParaRPr lang="de-DE" sz="1600" dirty="0"/>
          </a:p>
        </p:txBody>
      </p:sp>
      <p:sp>
        <p:nvSpPr>
          <p:cNvPr id="7" name="Foliennummernplatzhalter 6"/>
          <p:cNvSpPr>
            <a:spLocks noGrp="1"/>
          </p:cNvSpPr>
          <p:nvPr>
            <p:ph type="sldNum" sz="quarter" idx="11"/>
          </p:nvPr>
        </p:nvSpPr>
        <p:spPr/>
        <p:txBody>
          <a:bodyPr/>
          <a:lstStyle/>
          <a:p>
            <a:pPr>
              <a:defRPr/>
            </a:pPr>
            <a:fld id="{0D9AF5BA-DB93-4E90-AB09-2B741E1DE14D}" type="slidenum">
              <a:rPr lang="de-DE" smtClean="0"/>
              <a:pPr>
                <a:defRPr/>
              </a:pPr>
              <a:t>12</a:t>
            </a:fld>
            <a:endParaRPr lang="de-DE"/>
          </a:p>
        </p:txBody>
      </p:sp>
    </p:spTree>
    <p:extLst>
      <p:ext uri="{BB962C8B-B14F-4D97-AF65-F5344CB8AC3E}">
        <p14:creationId xmlns:p14="http://schemas.microsoft.com/office/powerpoint/2010/main" val="3606943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74848" y="665510"/>
            <a:ext cx="8229600" cy="603250"/>
          </a:xfrm>
        </p:spPr>
        <p:txBody>
          <a:bodyPr/>
          <a:lstStyle/>
          <a:p>
            <a:pPr eaLnBrk="1" hangingPunct="1"/>
            <a:r>
              <a:rPr lang="de-DE" sz="1600" dirty="0">
                <a:latin typeface="Arial" charset="0"/>
              </a:rPr>
              <a:t>Effekte affektiver Bindung</a:t>
            </a:r>
          </a:p>
        </p:txBody>
      </p:sp>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13</a:t>
            </a:fld>
            <a:endParaRPr lang="de-DE"/>
          </a:p>
        </p:txBody>
      </p:sp>
      <p:grpSp>
        <p:nvGrpSpPr>
          <p:cNvPr id="24" name="Gruppierung 23"/>
          <p:cNvGrpSpPr/>
          <p:nvPr/>
        </p:nvGrpSpPr>
        <p:grpSpPr>
          <a:xfrm>
            <a:off x="1129481" y="1289268"/>
            <a:ext cx="6287588" cy="4632419"/>
            <a:chOff x="1129481" y="1289268"/>
            <a:chExt cx="6287588" cy="4632419"/>
          </a:xfrm>
        </p:grpSpPr>
        <p:sp>
          <p:nvSpPr>
            <p:cNvPr id="25" name="Rechteck 24"/>
            <p:cNvSpPr/>
            <p:nvPr/>
          </p:nvSpPr>
          <p:spPr>
            <a:xfrm>
              <a:off x="1129481" y="3281398"/>
              <a:ext cx="2059057" cy="591791"/>
            </a:xfrm>
            <a:prstGeom prst="rect">
              <a:avLst/>
            </a:prstGeom>
            <a:solidFill>
              <a:srgbClr val="008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t>Affektive Bindung</a:t>
              </a:r>
              <a:endParaRPr lang="de-DE" dirty="0"/>
            </a:p>
          </p:txBody>
        </p:sp>
        <p:sp>
          <p:nvSpPr>
            <p:cNvPr id="26" name="Rechteck 25"/>
            <p:cNvSpPr/>
            <p:nvPr/>
          </p:nvSpPr>
          <p:spPr>
            <a:xfrm>
              <a:off x="5049364" y="1289268"/>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Arbeitsleistung</a:t>
              </a:r>
              <a:endParaRPr lang="de-DE" dirty="0">
                <a:solidFill>
                  <a:srgbClr val="008000"/>
                </a:solidFill>
              </a:endParaRPr>
            </a:p>
          </p:txBody>
        </p:sp>
        <p:sp>
          <p:nvSpPr>
            <p:cNvPr id="27" name="Rechteck 26"/>
            <p:cNvSpPr/>
            <p:nvPr/>
          </p:nvSpPr>
          <p:spPr>
            <a:xfrm>
              <a:off x="5049364" y="2078952"/>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solidFill>
                    <a:srgbClr val="008000"/>
                  </a:solidFill>
                </a:rPr>
                <a:t>Organizational</a:t>
              </a:r>
              <a:r>
                <a:rPr lang="de-DE" dirty="0" smtClean="0">
                  <a:solidFill>
                    <a:srgbClr val="008000"/>
                  </a:solidFill>
                </a:rPr>
                <a:t> </a:t>
              </a:r>
              <a:r>
                <a:rPr lang="de-DE" dirty="0" err="1" smtClean="0">
                  <a:solidFill>
                    <a:srgbClr val="008000"/>
                  </a:solidFill>
                </a:rPr>
                <a:t>Citizenship</a:t>
              </a:r>
              <a:r>
                <a:rPr lang="de-DE" dirty="0" smtClean="0">
                  <a:solidFill>
                    <a:srgbClr val="008000"/>
                  </a:solidFill>
                </a:rPr>
                <a:t> </a:t>
              </a:r>
              <a:r>
                <a:rPr lang="de-DE" dirty="0" err="1" smtClean="0">
                  <a:solidFill>
                    <a:srgbClr val="008000"/>
                  </a:solidFill>
                </a:rPr>
                <a:t>Behaviour</a:t>
              </a:r>
              <a:endParaRPr lang="de-DE" dirty="0">
                <a:solidFill>
                  <a:srgbClr val="008000"/>
                </a:solidFill>
              </a:endParaRPr>
            </a:p>
          </p:txBody>
        </p:sp>
        <p:sp>
          <p:nvSpPr>
            <p:cNvPr id="28" name="Rechteck 27"/>
            <p:cNvSpPr/>
            <p:nvPr/>
          </p:nvSpPr>
          <p:spPr>
            <a:xfrm>
              <a:off x="5049364" y="2868636"/>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Veränderungs-bereitschaft</a:t>
              </a:r>
              <a:endParaRPr lang="de-DE" dirty="0">
                <a:solidFill>
                  <a:srgbClr val="008000"/>
                </a:solidFill>
              </a:endParaRPr>
            </a:p>
          </p:txBody>
        </p:sp>
        <p:sp>
          <p:nvSpPr>
            <p:cNvPr id="29" name="Rechteck 28"/>
            <p:cNvSpPr/>
            <p:nvPr/>
          </p:nvSpPr>
          <p:spPr>
            <a:xfrm>
              <a:off x="5049364" y="3658320"/>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solidFill>
                    <a:srgbClr val="008000"/>
                  </a:solidFill>
                </a:rPr>
                <a:t>g</a:t>
              </a:r>
              <a:r>
                <a:rPr lang="de-DE" dirty="0" smtClean="0">
                  <a:solidFill>
                    <a:srgbClr val="008000"/>
                  </a:solidFill>
                </a:rPr>
                <a:t>eringe Wechselabsicht</a:t>
              </a:r>
              <a:endParaRPr lang="de-DE" dirty="0">
                <a:solidFill>
                  <a:srgbClr val="008000"/>
                </a:solidFill>
              </a:endParaRPr>
            </a:p>
          </p:txBody>
        </p:sp>
        <p:sp>
          <p:nvSpPr>
            <p:cNvPr id="30" name="Rechteck 29"/>
            <p:cNvSpPr/>
            <p:nvPr/>
          </p:nvSpPr>
          <p:spPr>
            <a:xfrm>
              <a:off x="5049364" y="4448004"/>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Wohlbefinden und Gesundheit</a:t>
              </a:r>
              <a:endParaRPr lang="de-DE" dirty="0">
                <a:solidFill>
                  <a:srgbClr val="008000"/>
                </a:solidFill>
              </a:endParaRPr>
            </a:p>
          </p:txBody>
        </p:sp>
        <p:sp>
          <p:nvSpPr>
            <p:cNvPr id="31" name="Rechteck 30"/>
            <p:cNvSpPr/>
            <p:nvPr/>
          </p:nvSpPr>
          <p:spPr>
            <a:xfrm>
              <a:off x="5049364" y="5237687"/>
              <a:ext cx="2367705" cy="684000"/>
            </a:xfrm>
            <a:prstGeom prst="rect">
              <a:avLst/>
            </a:prstGeom>
            <a:solidFill>
              <a:srgbClr val="008000">
                <a:alpha val="7000"/>
              </a:srgbClr>
            </a:solidFill>
            <a:ln w="190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rgbClr val="008000"/>
                  </a:solidFill>
                </a:rPr>
                <a:t>Fürsprecher des Unternehmens</a:t>
              </a:r>
              <a:endParaRPr lang="de-DE" dirty="0">
                <a:solidFill>
                  <a:srgbClr val="008000"/>
                </a:solidFill>
              </a:endParaRPr>
            </a:p>
          </p:txBody>
        </p:sp>
        <p:cxnSp>
          <p:nvCxnSpPr>
            <p:cNvPr id="32" name="Gerade Verbindung 31"/>
            <p:cNvCxnSpPr/>
            <p:nvPr/>
          </p:nvCxnSpPr>
          <p:spPr>
            <a:xfrm>
              <a:off x="4093454" y="1606715"/>
              <a:ext cx="0" cy="3996000"/>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a:stCxn id="25" idx="3"/>
            </p:cNvCxnSpPr>
            <p:nvPr/>
          </p:nvCxnSpPr>
          <p:spPr>
            <a:xfrm>
              <a:off x="3188538" y="3577294"/>
              <a:ext cx="904916" cy="0"/>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33"/>
            <p:cNvCxnSpPr/>
            <p:nvPr/>
          </p:nvCxnSpPr>
          <p:spPr>
            <a:xfrm>
              <a:off x="4068551" y="1631268"/>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p:nvCxnSpPr>
          <p:spPr>
            <a:xfrm>
              <a:off x="4068551" y="5579687"/>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p:nvCxnSpPr>
          <p:spPr>
            <a:xfrm>
              <a:off x="4068551" y="4790004"/>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36"/>
            <p:cNvCxnSpPr/>
            <p:nvPr/>
          </p:nvCxnSpPr>
          <p:spPr>
            <a:xfrm>
              <a:off x="4068551" y="4000320"/>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4068551" y="3210636"/>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Gerade Verbindung 38"/>
            <p:cNvCxnSpPr/>
            <p:nvPr/>
          </p:nvCxnSpPr>
          <p:spPr>
            <a:xfrm>
              <a:off x="4068551" y="2420952"/>
              <a:ext cx="904916" cy="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0761341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14</a:t>
            </a:fld>
            <a:endParaRPr lang="de-DE"/>
          </a:p>
        </p:txBody>
      </p:sp>
      <p:sp>
        <p:nvSpPr>
          <p:cNvPr id="2" name="Titel 1"/>
          <p:cNvSpPr>
            <a:spLocks noGrp="1"/>
          </p:cNvSpPr>
          <p:nvPr>
            <p:ph type="title"/>
          </p:nvPr>
        </p:nvSpPr>
        <p:spPr>
          <a:xfrm>
            <a:off x="302840" y="332656"/>
            <a:ext cx="8229600" cy="603250"/>
          </a:xfrm>
        </p:spPr>
        <p:txBody>
          <a:bodyPr/>
          <a:lstStyle/>
          <a:p>
            <a:r>
              <a:rPr lang="de-DE" sz="1600" dirty="0" smtClean="0"/>
              <a:t>Emotionale Bindung an die Einrichtung</a:t>
            </a:r>
            <a:endParaRPr lang="de-DE" sz="1600" dirty="0"/>
          </a:p>
        </p:txBody>
      </p:sp>
      <p:sp>
        <p:nvSpPr>
          <p:cNvPr id="8089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b=180]]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2877499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15</a:t>
            </a:fld>
            <a:endParaRPr lang="de-DE"/>
          </a:p>
        </p:txBody>
      </p:sp>
      <p:sp>
        <p:nvSpPr>
          <p:cNvPr id="2" name="Titel 1"/>
          <p:cNvSpPr>
            <a:spLocks noGrp="1"/>
          </p:cNvSpPr>
          <p:nvPr>
            <p:ph type="title"/>
          </p:nvPr>
        </p:nvSpPr>
        <p:spPr>
          <a:xfrm>
            <a:off x="302840" y="332656"/>
            <a:ext cx="8517632" cy="603250"/>
          </a:xfrm>
        </p:spPr>
        <p:txBody>
          <a:bodyPr/>
          <a:lstStyle/>
          <a:p>
            <a:r>
              <a:rPr lang="de-DE" sz="1600" dirty="0" smtClean="0"/>
              <a:t>Emotionale Bindung an die Einrichtung –  nach Altersgruppen &amp; Tätigkeitsbereichen</a:t>
            </a:r>
            <a:endParaRPr lang="de-DE" sz="1600" dirty="0"/>
          </a:p>
        </p:txBody>
      </p:sp>
      <p:sp>
        <p:nvSpPr>
          <p:cNvPr id="8" name="Rechteck 7"/>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b=180]]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638323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16</a:t>
            </a:fld>
            <a:endParaRPr lang="de-DE"/>
          </a:p>
        </p:txBody>
      </p:sp>
      <p:sp>
        <p:nvSpPr>
          <p:cNvPr id="2" name="Titel 1"/>
          <p:cNvSpPr>
            <a:spLocks noGrp="1"/>
          </p:cNvSpPr>
          <p:nvPr>
            <p:ph type="title"/>
          </p:nvPr>
        </p:nvSpPr>
        <p:spPr>
          <a:xfrm>
            <a:off x="302840" y="332656"/>
            <a:ext cx="8229600" cy="603250"/>
          </a:xfrm>
        </p:spPr>
        <p:txBody>
          <a:bodyPr/>
          <a:lstStyle/>
          <a:p>
            <a:r>
              <a:rPr lang="de-DE" sz="1600" dirty="0" smtClean="0"/>
              <a:t>Emotionale Bindung an die Einrichtung</a:t>
            </a:r>
            <a:endParaRPr lang="de-DE" sz="1600" dirty="0"/>
          </a:p>
        </p:txBody>
      </p:sp>
      <p:sp>
        <p:nvSpPr>
          <p:cNvPr id="8089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b=220]]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1152929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17</a:t>
            </a:fld>
            <a:endParaRPr lang="de-DE"/>
          </a:p>
        </p:txBody>
      </p:sp>
      <p:sp>
        <p:nvSpPr>
          <p:cNvPr id="2" name="Titel 1"/>
          <p:cNvSpPr>
            <a:spLocks noGrp="1"/>
          </p:cNvSpPr>
          <p:nvPr>
            <p:ph type="title"/>
          </p:nvPr>
        </p:nvSpPr>
        <p:spPr>
          <a:xfrm>
            <a:off x="302840" y="332656"/>
            <a:ext cx="8517632" cy="603250"/>
          </a:xfrm>
        </p:spPr>
        <p:txBody>
          <a:bodyPr/>
          <a:lstStyle/>
          <a:p>
            <a:r>
              <a:rPr lang="de-DE" sz="1600" dirty="0" smtClean="0"/>
              <a:t>Emotionale Bindung an die Einrichtung –  nach Altersgruppen &amp; Tätigkeitsbereichen</a:t>
            </a:r>
            <a:endParaRPr lang="de-DE" sz="1600" dirty="0"/>
          </a:p>
        </p:txBody>
      </p:sp>
      <p:sp>
        <p:nvSpPr>
          <p:cNvPr id="8" name="Rechteck 7"/>
          <p:cNvSpPr/>
          <p:nvPr/>
        </p:nvSpPr>
        <p:spPr>
          <a:xfrm>
            <a:off x="2153324" y="3259723"/>
            <a:ext cx="4837350"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b=220]]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540957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18</a:t>
            </a:fld>
            <a:endParaRPr lang="de-DE"/>
          </a:p>
        </p:txBody>
      </p:sp>
      <p:sp>
        <p:nvSpPr>
          <p:cNvPr id="2" name="Titel 1"/>
          <p:cNvSpPr>
            <a:spLocks noGrp="1"/>
          </p:cNvSpPr>
          <p:nvPr>
            <p:ph type="title"/>
          </p:nvPr>
        </p:nvSpPr>
        <p:spPr>
          <a:xfrm>
            <a:off x="323528" y="332656"/>
            <a:ext cx="8229600" cy="603250"/>
          </a:xfrm>
        </p:spPr>
        <p:txBody>
          <a:bodyPr/>
          <a:lstStyle/>
          <a:p>
            <a:r>
              <a:rPr lang="de-DE" sz="1600" dirty="0" err="1" smtClean="0"/>
              <a:t>Kalkulative</a:t>
            </a:r>
            <a:r>
              <a:rPr lang="de-DE" sz="1600" dirty="0" smtClean="0"/>
              <a:t> Bindung an die Einrichtung</a:t>
            </a:r>
            <a:endParaRPr lang="de-DE" sz="1600" dirty="0"/>
          </a:p>
        </p:txBody>
      </p:sp>
      <p:sp>
        <p:nvSpPr>
          <p:cNvPr id="8"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b=190]]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1367418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19</a:t>
            </a:fld>
            <a:endParaRPr lang="de-DE"/>
          </a:p>
        </p:txBody>
      </p:sp>
      <p:sp>
        <p:nvSpPr>
          <p:cNvPr id="2" name="Titel 1"/>
          <p:cNvSpPr>
            <a:spLocks noGrp="1"/>
          </p:cNvSpPr>
          <p:nvPr>
            <p:ph type="title"/>
          </p:nvPr>
        </p:nvSpPr>
        <p:spPr>
          <a:xfrm>
            <a:off x="323528" y="332656"/>
            <a:ext cx="8373616" cy="603250"/>
          </a:xfrm>
        </p:spPr>
        <p:txBody>
          <a:bodyPr/>
          <a:lstStyle/>
          <a:p>
            <a:r>
              <a:rPr lang="de-DE" sz="1600" dirty="0" err="1" smtClean="0"/>
              <a:t>Kalkulative</a:t>
            </a:r>
            <a:r>
              <a:rPr lang="de-DE" sz="1600" dirty="0" smtClean="0"/>
              <a:t> Bindung an die Einrichtung – nach Altersgruppen &amp; Tätigkeitsbereichen</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b=190]]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45614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665510"/>
            <a:ext cx="8229600" cy="603250"/>
          </a:xfrm>
        </p:spPr>
        <p:txBody>
          <a:bodyPr/>
          <a:lstStyle/>
          <a:p>
            <a:r>
              <a:rPr lang="de-DE" sz="1600" dirty="0" smtClean="0"/>
              <a:t>Warum eine Mitarbeiterbefragung?</a:t>
            </a:r>
            <a:endParaRPr lang="de-DE" sz="1600" dirty="0"/>
          </a:p>
        </p:txBody>
      </p:sp>
      <p:sp>
        <p:nvSpPr>
          <p:cNvPr id="3" name="Inhaltsplatzhalter 2"/>
          <p:cNvSpPr>
            <a:spLocks noGrp="1"/>
          </p:cNvSpPr>
          <p:nvPr>
            <p:ph idx="1"/>
          </p:nvPr>
        </p:nvSpPr>
        <p:spPr/>
        <p:txBody>
          <a:bodyPr/>
          <a:lstStyle/>
          <a:p>
            <a:pPr marL="358775" lvl="1" indent="-358775">
              <a:lnSpc>
                <a:spcPct val="110000"/>
              </a:lnSpc>
              <a:spcBef>
                <a:spcPts val="600"/>
              </a:spcBef>
              <a:buFont typeface="Wingdings" charset="2"/>
              <a:buChar char="§"/>
            </a:pPr>
            <a:r>
              <a:rPr lang="de-DE" sz="1600" i="1" dirty="0" smtClean="0">
                <a:solidFill>
                  <a:srgbClr val="008000"/>
                </a:solidFill>
              </a:rPr>
              <a:t>Diagnose des Ist-Zustands</a:t>
            </a:r>
            <a:r>
              <a:rPr lang="de-DE" sz="1600" i="1" dirty="0" smtClean="0"/>
              <a:t>: </a:t>
            </a:r>
            <a:r>
              <a:rPr lang="de-DE" sz="1600" dirty="0" smtClean="0"/>
              <a:t>Identifikation von Stärken und Schwächen der Einrichtung aus Sicht der Organisationsmitglieder</a:t>
            </a:r>
          </a:p>
          <a:p>
            <a:pPr marL="358775" lvl="1" indent="-358775">
              <a:lnSpc>
                <a:spcPct val="110000"/>
              </a:lnSpc>
              <a:spcBef>
                <a:spcPts val="600"/>
              </a:spcBef>
              <a:buFont typeface="Wingdings" charset="2"/>
              <a:buChar char="§"/>
            </a:pPr>
            <a:r>
              <a:rPr lang="de-DE" sz="1600" i="1" dirty="0" smtClean="0">
                <a:solidFill>
                  <a:srgbClr val="008000"/>
                </a:solidFill>
              </a:rPr>
              <a:t>„Daten für Taten“</a:t>
            </a:r>
            <a:r>
              <a:rPr lang="de-DE" sz="1600" i="1" dirty="0" smtClean="0"/>
              <a:t>: </a:t>
            </a:r>
            <a:r>
              <a:rPr lang="de-DE" sz="1600" dirty="0" smtClean="0"/>
              <a:t>Bestimmung von Handlungsfeldern für gezielte Personal- und Organisationsentwicklungsmaßnahmen aus Basis der Diagnose</a:t>
            </a:r>
          </a:p>
          <a:p>
            <a:pPr>
              <a:lnSpc>
                <a:spcPct val="110000"/>
              </a:lnSpc>
              <a:spcBef>
                <a:spcPts val="600"/>
              </a:spcBef>
              <a:buFont typeface="Wingdings" charset="2"/>
              <a:buChar char="§"/>
            </a:pPr>
            <a:r>
              <a:rPr lang="de-DE" sz="1600" i="1" dirty="0" smtClean="0">
                <a:solidFill>
                  <a:srgbClr val="008000"/>
                </a:solidFill>
              </a:rPr>
              <a:t>Förderung eines offenen Diskurses und Schaffung von Beteiligungsmöglichkeiten</a:t>
            </a:r>
            <a:r>
              <a:rPr lang="de-DE" sz="1600" dirty="0" smtClean="0"/>
              <a:t>: Diskussion der Ergebnisse und gemeinsame Bestimmung von Entwicklungszielen und Maßnahmen</a:t>
            </a:r>
          </a:p>
          <a:p>
            <a:pPr>
              <a:lnSpc>
                <a:spcPct val="110000"/>
              </a:lnSpc>
              <a:spcBef>
                <a:spcPts val="600"/>
              </a:spcBef>
            </a:pPr>
            <a:endParaRPr lang="de-DE" sz="1600" dirty="0"/>
          </a:p>
        </p:txBody>
      </p:sp>
      <p:sp>
        <p:nvSpPr>
          <p:cNvPr id="7" name="Foliennummernplatzhalter 6"/>
          <p:cNvSpPr>
            <a:spLocks noGrp="1"/>
          </p:cNvSpPr>
          <p:nvPr>
            <p:ph type="sldNum" sz="quarter" idx="11"/>
          </p:nvPr>
        </p:nvSpPr>
        <p:spPr/>
        <p:txBody>
          <a:bodyPr/>
          <a:lstStyle/>
          <a:p>
            <a:pPr>
              <a:defRPr/>
            </a:pPr>
            <a:fld id="{0D9AF5BA-DB93-4E90-AB09-2B741E1DE14D}" type="slidenum">
              <a:rPr lang="de-DE" smtClean="0"/>
              <a:pPr>
                <a:defRPr/>
              </a:pPr>
              <a:t>2</a:t>
            </a:fld>
            <a:endParaRPr lang="de-DE"/>
          </a:p>
        </p:txBody>
      </p:sp>
    </p:spTree>
    <p:extLst>
      <p:ext uri="{BB962C8B-B14F-4D97-AF65-F5344CB8AC3E}">
        <p14:creationId xmlns:p14="http://schemas.microsoft.com/office/powerpoint/2010/main" val="1718056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iennummernplatzhalter 7"/>
          <p:cNvSpPr>
            <a:spLocks noGrp="1"/>
          </p:cNvSpPr>
          <p:nvPr>
            <p:ph type="sldNum" sz="quarter" idx="11"/>
          </p:nvPr>
        </p:nvSpPr>
        <p:spPr/>
        <p:txBody>
          <a:bodyPr/>
          <a:lstStyle/>
          <a:p>
            <a:pPr>
              <a:defRPr/>
            </a:pPr>
            <a:fld id="{0D9AF5BA-DB93-4E90-AB09-2B741E1DE14D}" type="slidenum">
              <a:rPr lang="de-DE" smtClean="0"/>
              <a:pPr>
                <a:defRPr/>
              </a:pPr>
              <a:t>20</a:t>
            </a:fld>
            <a:endParaRPr lang="de-DE"/>
          </a:p>
        </p:txBody>
      </p:sp>
      <p:sp>
        <p:nvSpPr>
          <p:cNvPr id="2" name="Titel 1"/>
          <p:cNvSpPr>
            <a:spLocks noGrp="1"/>
          </p:cNvSpPr>
          <p:nvPr>
            <p:ph type="title"/>
          </p:nvPr>
        </p:nvSpPr>
        <p:spPr>
          <a:xfrm>
            <a:off x="323528" y="332656"/>
            <a:ext cx="8229600" cy="603250"/>
          </a:xfrm>
        </p:spPr>
        <p:txBody>
          <a:bodyPr/>
          <a:lstStyle/>
          <a:p>
            <a:r>
              <a:rPr lang="de-DE" sz="1600" dirty="0" smtClean="0"/>
              <a:t>Eigeninitiative</a:t>
            </a:r>
            <a:endParaRPr lang="de-DE" sz="1600" dirty="0"/>
          </a:p>
        </p:txBody>
      </p:sp>
      <p:sp>
        <p:nvSpPr>
          <p:cNvPr id="9"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b=200]]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735747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iennummernplatzhalter 7"/>
          <p:cNvSpPr>
            <a:spLocks noGrp="1"/>
          </p:cNvSpPr>
          <p:nvPr>
            <p:ph type="sldNum" sz="quarter" idx="11"/>
          </p:nvPr>
        </p:nvSpPr>
        <p:spPr/>
        <p:txBody>
          <a:bodyPr/>
          <a:lstStyle/>
          <a:p>
            <a:pPr>
              <a:defRPr/>
            </a:pPr>
            <a:fld id="{0D9AF5BA-DB93-4E90-AB09-2B741E1DE14D}" type="slidenum">
              <a:rPr lang="de-DE" smtClean="0"/>
              <a:pPr>
                <a:defRPr/>
              </a:pPr>
              <a:t>21</a:t>
            </a:fld>
            <a:endParaRPr lang="de-DE"/>
          </a:p>
        </p:txBody>
      </p:sp>
      <p:sp>
        <p:nvSpPr>
          <p:cNvPr id="2" name="Titel 1"/>
          <p:cNvSpPr>
            <a:spLocks noGrp="1"/>
          </p:cNvSpPr>
          <p:nvPr>
            <p:ph type="title"/>
          </p:nvPr>
        </p:nvSpPr>
        <p:spPr>
          <a:xfrm>
            <a:off x="323528" y="332656"/>
            <a:ext cx="8229600" cy="603250"/>
          </a:xfrm>
        </p:spPr>
        <p:txBody>
          <a:bodyPr/>
          <a:lstStyle/>
          <a:p>
            <a:r>
              <a:rPr lang="de-DE" sz="1600" dirty="0"/>
              <a:t>Eigeninitiative – </a:t>
            </a:r>
            <a:r>
              <a:rPr lang="de-DE" sz="1600" dirty="0" smtClean="0"/>
              <a:t>nach Altersgruppen </a:t>
            </a:r>
            <a:r>
              <a:rPr lang="de-DE" sz="1600" dirty="0"/>
              <a:t>&amp; </a:t>
            </a:r>
            <a:r>
              <a:rPr lang="de-DE" sz="1600" dirty="0" smtClean="0"/>
              <a:t>Tätigkeitsbereichen</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b=200]]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1438322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95536" y="6237312"/>
            <a:ext cx="7920880" cy="576064"/>
          </a:xfrm>
          <a:noFill/>
          <a:ln>
            <a:noFill/>
          </a:ln>
        </p:spPr>
        <p:txBody>
          <a:bodyPr/>
          <a:lstStyle/>
          <a:p>
            <a:pPr marL="0" indent="0">
              <a:lnSpc>
                <a:spcPct val="110000"/>
              </a:lnSpc>
              <a:buNone/>
            </a:pPr>
            <a:r>
              <a:rPr lang="de-DE" sz="1400" dirty="0" smtClean="0"/>
              <a:t>Für den Erfolg von Organisationsentwicklungs-prozessen ist die Veränderungsbereitschaft der Mitarbeiter/-innen entscheidend.</a:t>
            </a:r>
          </a:p>
        </p:txBody>
      </p:sp>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22</a:t>
            </a:fld>
            <a:endParaRPr lang="de-DE"/>
          </a:p>
        </p:txBody>
      </p:sp>
      <p:sp>
        <p:nvSpPr>
          <p:cNvPr id="2" name="Titel 1"/>
          <p:cNvSpPr>
            <a:spLocks noGrp="1"/>
          </p:cNvSpPr>
          <p:nvPr>
            <p:ph type="title"/>
          </p:nvPr>
        </p:nvSpPr>
        <p:spPr>
          <a:xfrm>
            <a:off x="302840" y="44624"/>
            <a:ext cx="8661648" cy="603250"/>
          </a:xfrm>
        </p:spPr>
        <p:txBody>
          <a:bodyPr/>
          <a:lstStyle/>
          <a:p>
            <a:r>
              <a:rPr lang="de-DE" sz="1600" dirty="0"/>
              <a:t>Bereitschaft </a:t>
            </a:r>
            <a:r>
              <a:rPr lang="de-DE" sz="1600" dirty="0" smtClean="0"/>
              <a:t>zur. Mitwirkung </a:t>
            </a:r>
            <a:r>
              <a:rPr lang="de-DE" sz="1600" dirty="0"/>
              <a:t>an </a:t>
            </a:r>
            <a:r>
              <a:rPr lang="de-DE" sz="1600" dirty="0" smtClean="0"/>
              <a:t>weiteren Veränderungsprozessen (Veränderungsbereitschaft)</a:t>
            </a:r>
            <a:endParaRPr lang="de-DE" sz="1600" dirty="0"/>
          </a:p>
        </p:txBody>
      </p:sp>
      <p:sp>
        <p:nvSpPr>
          <p:cNvPr id="10"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b=210]]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1063161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23</a:t>
            </a:fld>
            <a:endParaRPr lang="de-DE"/>
          </a:p>
        </p:txBody>
      </p:sp>
      <p:sp>
        <p:nvSpPr>
          <p:cNvPr id="2" name="Titel 1"/>
          <p:cNvSpPr>
            <a:spLocks noGrp="1"/>
          </p:cNvSpPr>
          <p:nvPr>
            <p:ph type="title"/>
          </p:nvPr>
        </p:nvSpPr>
        <p:spPr>
          <a:xfrm>
            <a:off x="302840" y="44624"/>
            <a:ext cx="8229600" cy="603250"/>
          </a:xfrm>
        </p:spPr>
        <p:txBody>
          <a:bodyPr/>
          <a:lstStyle/>
          <a:p>
            <a:r>
              <a:rPr lang="de-DE" sz="1600" dirty="0" smtClean="0"/>
              <a:t>Bereitschaft zur Mitwirkung an weiteren Veränderungsprozessen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b=210]]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765221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24</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Gesundheitszustand</a:t>
            </a:r>
            <a:endParaRPr lang="de-DE" sz="1600" dirty="0"/>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b=170]]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844725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25</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Gesundheitszustand – nach Altersgruppen </a:t>
            </a:r>
            <a:r>
              <a:rPr lang="de-DE" sz="1600" dirty="0"/>
              <a:t>&amp; </a:t>
            </a:r>
            <a:r>
              <a:rPr lang="de-DE" sz="1600" dirty="0" smtClean="0"/>
              <a:t>Tätigkeitsbereiche</a:t>
            </a:r>
            <a:r>
              <a:rPr lang="de-DE" sz="1600" dirty="0"/>
              <a:t>n</a:t>
            </a:r>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b=170]]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343051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Folie2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908720"/>
            <a:ext cx="7200000" cy="5400000"/>
          </a:xfrm>
          <a:prstGeom prst="rect">
            <a:avLst/>
          </a:prstGeom>
        </p:spPr>
      </p:pic>
      <p:sp>
        <p:nvSpPr>
          <p:cNvPr id="31747" name="Rectangle 4"/>
          <p:cNvSpPr>
            <a:spLocks noChangeArrowheads="1"/>
          </p:cNvSpPr>
          <p:nvPr/>
        </p:nvSpPr>
        <p:spPr bwMode="auto">
          <a:xfrm>
            <a:off x="1619672" y="692696"/>
            <a:ext cx="547211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buClr>
                <a:srgbClr val="000000"/>
              </a:buClr>
              <a:buSzPct val="100000"/>
              <a:buFont typeface="Times New Roman" pitchFamily="18" charset="0"/>
              <a:buNone/>
            </a:pPr>
            <a:r>
              <a:rPr lang="de-DE" sz="1800" b="1" dirty="0">
                <a:solidFill>
                  <a:srgbClr val="393938"/>
                </a:solidFill>
                <a:latin typeface="Arial"/>
                <a:cs typeface="Arial"/>
              </a:rPr>
              <a:t>II. Bewertung der </a:t>
            </a:r>
            <a:r>
              <a:rPr lang="de-DE" sz="1800" b="1" dirty="0" smtClean="0">
                <a:solidFill>
                  <a:srgbClr val="393938"/>
                </a:solidFill>
                <a:latin typeface="Arial"/>
                <a:cs typeface="Arial"/>
              </a:rPr>
              <a:t>Einrichtung</a:t>
            </a:r>
            <a:endParaRPr lang="de-DE" sz="1800" b="1" dirty="0">
              <a:solidFill>
                <a:srgbClr val="393938"/>
              </a:solidFill>
              <a:latin typeface="Arial"/>
              <a:cs typeface="Arial"/>
            </a:endParaRP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26</a:t>
            </a:fld>
            <a:endParaRPr lang="de-DE"/>
          </a:p>
        </p:txBody>
      </p:sp>
      <p:sp>
        <p:nvSpPr>
          <p:cNvPr id="8" name="Inhaltsplatzhalter 2"/>
          <p:cNvSpPr txBox="1">
            <a:spLocks/>
          </p:cNvSpPr>
          <p:nvPr/>
        </p:nvSpPr>
        <p:spPr bwMode="auto">
          <a:xfrm>
            <a:off x="323528" y="1412776"/>
            <a:ext cx="4104456"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buFont typeface="Wingdings" charset="0"/>
              <a:buAutoNum type="arabicPeriod"/>
            </a:pPr>
            <a:r>
              <a:rPr lang="de-DE" sz="1600" dirty="0" smtClean="0">
                <a:latin typeface="Arial"/>
                <a:cs typeface="Arial"/>
              </a:rPr>
              <a:t>Veränderungsdruck</a:t>
            </a:r>
          </a:p>
          <a:p>
            <a:pPr marL="355600" indent="-355600">
              <a:lnSpc>
                <a:spcPct val="110000"/>
              </a:lnSpc>
              <a:buFont typeface="Wingdings" charset="0"/>
              <a:buAutoNum type="arabicPeriod"/>
            </a:pPr>
            <a:r>
              <a:rPr lang="de-DE" sz="1600" dirty="0" smtClean="0">
                <a:latin typeface="Arial"/>
                <a:cs typeface="Arial"/>
              </a:rPr>
              <a:t>Reputation der Einrichtung</a:t>
            </a:r>
          </a:p>
          <a:p>
            <a:pPr marL="355600" indent="-355600">
              <a:lnSpc>
                <a:spcPct val="110000"/>
              </a:lnSpc>
              <a:buFont typeface="Wingdings" charset="0"/>
              <a:buAutoNum type="arabicPeriod"/>
            </a:pPr>
            <a:r>
              <a:rPr lang="de-DE" sz="1600" dirty="0" smtClean="0">
                <a:latin typeface="Arial"/>
                <a:cs typeface="Arial"/>
              </a:rPr>
              <a:t>Bindung an strategische Ziele</a:t>
            </a:r>
          </a:p>
          <a:p>
            <a:pPr marL="355600" indent="-355600">
              <a:lnSpc>
                <a:spcPct val="110000"/>
              </a:lnSpc>
              <a:buFont typeface="Wingdings" charset="0"/>
              <a:buAutoNum type="arabicPeriod"/>
            </a:pPr>
            <a:r>
              <a:rPr lang="de-DE" sz="1600" dirty="0" smtClean="0">
                <a:latin typeface="Arial"/>
                <a:cs typeface="Arial"/>
              </a:rPr>
              <a:t>Bindung an das Pflegeleitbild</a:t>
            </a:r>
          </a:p>
          <a:p>
            <a:pPr marL="355600" indent="-355600">
              <a:lnSpc>
                <a:spcPct val="110000"/>
              </a:lnSpc>
              <a:buFont typeface="Wingdings" charset="0"/>
              <a:buAutoNum type="arabicPeriod"/>
            </a:pPr>
            <a:r>
              <a:rPr lang="de-DE" sz="1600" dirty="0" smtClean="0">
                <a:latin typeface="Arial"/>
                <a:cs typeface="Arial"/>
              </a:rPr>
              <a:t>Vertrauen in die Leitung</a:t>
            </a:r>
          </a:p>
          <a:p>
            <a:pPr marL="355600" indent="-355600">
              <a:lnSpc>
                <a:spcPct val="110000"/>
              </a:lnSpc>
              <a:buFont typeface="Wingdings" charset="0"/>
              <a:buAutoNum type="arabicPeriod"/>
            </a:pPr>
            <a:r>
              <a:rPr lang="de-DE" sz="1600" dirty="0" smtClean="0">
                <a:latin typeface="Arial"/>
                <a:cs typeface="Arial"/>
              </a:rPr>
              <a:t>Partizipation und Information</a:t>
            </a:r>
          </a:p>
          <a:p>
            <a:pPr marL="355600" indent="-355600">
              <a:lnSpc>
                <a:spcPct val="110000"/>
              </a:lnSpc>
              <a:buFont typeface="Wingdings" charset="0"/>
              <a:buAutoNum type="arabicPeriod"/>
            </a:pPr>
            <a:r>
              <a:rPr lang="de-DE" sz="1600" dirty="0" smtClean="0">
                <a:latin typeface="Arial"/>
                <a:cs typeface="Arial"/>
              </a:rPr>
              <a:t>Familienfreundlichkeit </a:t>
            </a:r>
          </a:p>
          <a:p>
            <a:pPr marL="355600" indent="-355600">
              <a:lnSpc>
                <a:spcPct val="110000"/>
              </a:lnSpc>
              <a:buFont typeface="Wingdings" charset="0"/>
              <a:buAutoNum type="arabicPeriod"/>
            </a:pPr>
            <a:r>
              <a:rPr lang="de-DE" sz="1600" dirty="0" smtClean="0">
                <a:latin typeface="Arial"/>
                <a:cs typeface="Arial"/>
              </a:rPr>
              <a:t>Entwicklungs- und Aufstiegsmöglichkeiten &amp; Gesundheitsförderung</a:t>
            </a:r>
          </a:p>
          <a:p>
            <a:pPr marL="355600" indent="-355600">
              <a:lnSpc>
                <a:spcPct val="110000"/>
              </a:lnSpc>
              <a:buFont typeface="Wingdings" charset="0"/>
              <a:buAutoNum type="arabicPeriod"/>
            </a:pPr>
            <a:r>
              <a:rPr lang="de-DE" sz="1600" dirty="0" smtClean="0">
                <a:latin typeface="Arial"/>
                <a:cs typeface="Arial"/>
              </a:rPr>
              <a:t>Wertschätzung &amp; Würdigung von Engagement</a:t>
            </a:r>
          </a:p>
          <a:p>
            <a:pPr marL="228600" indent="-228600">
              <a:lnSpc>
                <a:spcPct val="110000"/>
              </a:lnSpc>
              <a:buFont typeface="Wingdings" charset="0"/>
              <a:buAutoNum type="arabicPeriod"/>
            </a:pPr>
            <a:endParaRPr lang="de-DE" sz="1600" dirty="0" smtClean="0">
              <a:latin typeface="Arial"/>
              <a:cs typeface="Arial"/>
            </a:endParaRPr>
          </a:p>
          <a:p>
            <a:pPr marL="228600" indent="-228600">
              <a:lnSpc>
                <a:spcPct val="110000"/>
              </a:lnSpc>
              <a:buFont typeface="Wingdings" charset="0"/>
              <a:buAutoNum type="arabicPeriod"/>
            </a:pPr>
            <a:endParaRPr lang="de-DE" sz="1600" dirty="0" smtClean="0">
              <a:latin typeface="Arial"/>
              <a:cs typeface="Arial"/>
            </a:endParaRPr>
          </a:p>
          <a:p>
            <a:pPr marL="228600" indent="-228600">
              <a:lnSpc>
                <a:spcPct val="110000"/>
              </a:lnSpc>
              <a:buFont typeface="Wingdings" charset="0"/>
              <a:buAutoNum type="arabicPeriod"/>
            </a:pPr>
            <a:endParaRPr lang="de-DE" sz="1600" dirty="0" smtClean="0">
              <a:latin typeface="Arial"/>
              <a:cs typeface="Arial"/>
            </a:endParaRPr>
          </a:p>
          <a:p>
            <a:pPr marL="228600" indent="-228600">
              <a:lnSpc>
                <a:spcPct val="110000"/>
              </a:lnSpc>
              <a:buFont typeface="Wingdings" charset="0"/>
              <a:buAutoNum type="arabicPeriod"/>
            </a:pPr>
            <a:endParaRPr lang="de-DE" sz="1600" dirty="0" smtClean="0">
              <a:latin typeface="Arial"/>
              <a:cs typeface="Arial"/>
            </a:endParaRPr>
          </a:p>
          <a:p>
            <a:pPr marL="0" indent="0">
              <a:lnSpc>
                <a:spcPct val="110000"/>
              </a:lnSpc>
              <a:buFont typeface="Wingdings" charset="0"/>
              <a:buNone/>
            </a:pPr>
            <a:endParaRPr lang="de-DE" sz="1600" dirty="0">
              <a:latin typeface="Arial"/>
              <a:cs typeface="Arial"/>
            </a:endParaRPr>
          </a:p>
          <a:p>
            <a:pPr marL="0" indent="0">
              <a:lnSpc>
                <a:spcPct val="110000"/>
              </a:lnSpc>
              <a:buFont typeface="Wingdings" charset="0"/>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marL="0" indent="0">
              <a:lnSpc>
                <a:spcPct val="110000"/>
              </a:lnSpc>
              <a:buNone/>
            </a:pPr>
            <a:endParaRPr lang="de-DE" sz="1600" dirty="0" smtClean="0">
              <a:latin typeface="Arial"/>
              <a:cs typeface="Arial"/>
            </a:endParaRPr>
          </a:p>
          <a:p>
            <a:pPr>
              <a:lnSpc>
                <a:spcPct val="110000"/>
              </a:lnSpc>
            </a:pPr>
            <a:endParaRPr lang="de-DE" sz="1600" dirty="0">
              <a:latin typeface="Arial"/>
              <a:cs typeface="Arial"/>
            </a:endParaRPr>
          </a:p>
        </p:txBody>
      </p:sp>
    </p:spTree>
    <p:extLst>
      <p:ext uri="{BB962C8B-B14F-4D97-AF65-F5344CB8AC3E}">
        <p14:creationId xmlns:p14="http://schemas.microsoft.com/office/powerpoint/2010/main" val="966693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27</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Veränderungsdruck für die Einrichtung</a:t>
            </a:r>
            <a:endParaRPr lang="de-DE" sz="1600" dirty="0"/>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842520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28</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Veränderungsdruck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b=20]]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393843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504" y="692696"/>
            <a:ext cx="8229600" cy="603250"/>
          </a:xfrm>
        </p:spPr>
        <p:txBody>
          <a:bodyPr/>
          <a:lstStyle/>
          <a:p>
            <a:r>
              <a:rPr lang="de-DE" sz="1600" dirty="0" smtClean="0"/>
              <a:t>Wie sehen Andere die Einrichtung und wie bewerte ich sie selbst?</a:t>
            </a:r>
          </a:p>
        </p:txBody>
      </p:sp>
      <p:sp>
        <p:nvSpPr>
          <p:cNvPr id="32771" name="Rectangle 3"/>
          <p:cNvSpPr>
            <a:spLocks noGrp="1" noChangeArrowheads="1"/>
          </p:cNvSpPr>
          <p:nvPr>
            <p:ph type="body" idx="1"/>
          </p:nvPr>
        </p:nvSpPr>
        <p:spPr>
          <a:xfrm>
            <a:off x="180156" y="1485577"/>
            <a:ext cx="8496300" cy="2303463"/>
          </a:xfrm>
        </p:spPr>
        <p:txBody>
          <a:bodyPr/>
          <a:lstStyle/>
          <a:p>
            <a:pPr>
              <a:lnSpc>
                <a:spcPct val="105000"/>
              </a:lnSpc>
              <a:spcBef>
                <a:spcPct val="30000"/>
              </a:spcBef>
              <a:buFont typeface="Wingdings" pitchFamily="2" charset="2"/>
              <a:buChar char="§"/>
            </a:pPr>
            <a:r>
              <a:rPr lang="de-DE" sz="1600" dirty="0" smtClean="0"/>
              <a:t>Ein Organisation mit hoher Reputation / Prestige besitzt eine hohe Anziehungskraft =&gt; günstig für die Gewinnung und Bindung leistungsstarker Mitarbeiter/-innen</a:t>
            </a:r>
          </a:p>
          <a:p>
            <a:pPr>
              <a:lnSpc>
                <a:spcPct val="105000"/>
              </a:lnSpc>
              <a:spcBef>
                <a:spcPct val="30000"/>
              </a:spcBef>
              <a:buFont typeface="Wingdings" pitchFamily="2" charset="2"/>
              <a:buChar char="§"/>
            </a:pPr>
            <a:r>
              <a:rPr lang="de-DE" sz="1600" i="1" dirty="0" smtClean="0"/>
              <a:t>Empirische Studien</a:t>
            </a:r>
            <a:r>
              <a:rPr lang="de-DE" sz="1600" dirty="0" smtClean="0"/>
              <a:t>: Reputation eines Unternehmens wirkt sich positiv auf dessen langfristigen (wirtschaftlichen) Erfolg aus</a:t>
            </a:r>
          </a:p>
        </p:txBody>
      </p:sp>
      <p:sp>
        <p:nvSpPr>
          <p:cNvPr id="3" name="Foliennummernplatzhalter 2"/>
          <p:cNvSpPr>
            <a:spLocks noGrp="1"/>
          </p:cNvSpPr>
          <p:nvPr>
            <p:ph type="sldNum" sz="quarter" idx="11"/>
          </p:nvPr>
        </p:nvSpPr>
        <p:spPr/>
        <p:txBody>
          <a:bodyPr/>
          <a:lstStyle/>
          <a:p>
            <a:pPr>
              <a:defRPr/>
            </a:pPr>
            <a:fld id="{0D9AF5BA-DB93-4E90-AB09-2B741E1DE14D}" type="slidenum">
              <a:rPr lang="de-DE" smtClean="0"/>
              <a:pPr>
                <a:defRPr/>
              </a:pPr>
              <a:t>29</a:t>
            </a:fld>
            <a:endParaRPr lang="de-DE"/>
          </a:p>
        </p:txBody>
      </p:sp>
      <p:grpSp>
        <p:nvGrpSpPr>
          <p:cNvPr id="24" name="Gruppierung 23"/>
          <p:cNvGrpSpPr/>
          <p:nvPr/>
        </p:nvGrpSpPr>
        <p:grpSpPr>
          <a:xfrm>
            <a:off x="902865" y="3177165"/>
            <a:ext cx="7266262" cy="3060147"/>
            <a:chOff x="499444" y="2154947"/>
            <a:chExt cx="8198061" cy="4001050"/>
          </a:xfrm>
        </p:grpSpPr>
        <p:cxnSp>
          <p:nvCxnSpPr>
            <p:cNvPr id="25" name="Gerade Verbindung 24"/>
            <p:cNvCxnSpPr/>
            <p:nvPr/>
          </p:nvCxnSpPr>
          <p:spPr>
            <a:xfrm flipH="1">
              <a:off x="1317707" y="6128828"/>
              <a:ext cx="6498735" cy="1"/>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Gerade Verbindung 25"/>
            <p:cNvCxnSpPr>
              <a:stCxn id="38" idx="3"/>
              <a:endCxn id="35" idx="0"/>
            </p:cNvCxnSpPr>
            <p:nvPr/>
          </p:nvCxnSpPr>
          <p:spPr>
            <a:xfrm>
              <a:off x="4399779" y="2682792"/>
              <a:ext cx="1061747" cy="662021"/>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26"/>
            <p:cNvCxnSpPr/>
            <p:nvPr/>
          </p:nvCxnSpPr>
          <p:spPr>
            <a:xfrm flipV="1">
              <a:off x="4251523" y="4668910"/>
              <a:ext cx="1191495" cy="756209"/>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p:nvCxnSpPr>
          <p:spPr>
            <a:xfrm flipV="1">
              <a:off x="1147774" y="2682791"/>
              <a:ext cx="1116000" cy="1080000"/>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Gerade Verbindung 28"/>
            <p:cNvCxnSpPr>
              <a:endCxn id="34" idx="1"/>
            </p:cNvCxnSpPr>
            <p:nvPr/>
          </p:nvCxnSpPr>
          <p:spPr>
            <a:xfrm>
              <a:off x="1229273" y="4298241"/>
              <a:ext cx="1039765" cy="1014891"/>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p:nvCxnSpPr>
          <p:spPr>
            <a:xfrm>
              <a:off x="7816442" y="4325409"/>
              <a:ext cx="0" cy="1830587"/>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p:nvCxnSpPr>
          <p:spPr>
            <a:xfrm>
              <a:off x="5462774" y="4654798"/>
              <a:ext cx="0" cy="1474031"/>
            </a:xfrm>
            <a:prstGeom prst="line">
              <a:avLst/>
            </a:prstGeom>
            <a:ln w="571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31"/>
            <p:cNvCxnSpPr/>
            <p:nvPr/>
          </p:nvCxnSpPr>
          <p:spPr>
            <a:xfrm flipV="1">
              <a:off x="1342631" y="4419442"/>
              <a:ext cx="0" cy="1736555"/>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Rechteck 32"/>
            <p:cNvSpPr/>
            <p:nvPr/>
          </p:nvSpPr>
          <p:spPr>
            <a:xfrm>
              <a:off x="499444" y="3566585"/>
              <a:ext cx="1762127" cy="86644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Reputation der Organisation</a:t>
              </a:r>
              <a:endParaRPr lang="de-DE" sz="1500" dirty="0">
                <a:solidFill>
                  <a:schemeClr val="tx1"/>
                </a:solidFill>
              </a:endParaRPr>
            </a:p>
          </p:txBody>
        </p:sp>
        <p:sp>
          <p:nvSpPr>
            <p:cNvPr id="34" name="Rechteck 33"/>
            <p:cNvSpPr/>
            <p:nvPr/>
          </p:nvSpPr>
          <p:spPr>
            <a:xfrm>
              <a:off x="2269038" y="4658562"/>
              <a:ext cx="2130742" cy="130913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Identifikation und emotionale Bindung der Mitarbeiter</a:t>
              </a:r>
              <a:endParaRPr lang="de-DE" sz="1500" dirty="0">
                <a:solidFill>
                  <a:schemeClr val="tx1"/>
                </a:solidFill>
              </a:endParaRPr>
            </a:p>
          </p:txBody>
        </p:sp>
        <p:sp>
          <p:nvSpPr>
            <p:cNvPr id="35" name="Rechteck 34"/>
            <p:cNvSpPr/>
            <p:nvPr/>
          </p:nvSpPr>
          <p:spPr>
            <a:xfrm>
              <a:off x="4444442" y="3344813"/>
              <a:ext cx="2034168" cy="130998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Anteil an leistungsstarken und engagierten Mitarbeitern</a:t>
              </a:r>
              <a:endParaRPr lang="de-DE" sz="1500" dirty="0">
                <a:solidFill>
                  <a:schemeClr val="tx1"/>
                </a:solidFill>
              </a:endParaRPr>
            </a:p>
          </p:txBody>
        </p:sp>
        <p:sp>
          <p:nvSpPr>
            <p:cNvPr id="36" name="Rechteck 35"/>
            <p:cNvSpPr/>
            <p:nvPr/>
          </p:nvSpPr>
          <p:spPr>
            <a:xfrm>
              <a:off x="6935378" y="3641772"/>
              <a:ext cx="1762127" cy="7160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t>Erfolg der Einrichtung</a:t>
              </a:r>
              <a:endParaRPr lang="de-DE" sz="1500" dirty="0"/>
            </a:p>
          </p:txBody>
        </p:sp>
        <p:cxnSp>
          <p:nvCxnSpPr>
            <p:cNvPr id="37" name="Gerade Verbindung 36"/>
            <p:cNvCxnSpPr/>
            <p:nvPr/>
          </p:nvCxnSpPr>
          <p:spPr>
            <a:xfrm>
              <a:off x="4251523" y="2628419"/>
              <a:ext cx="3528918" cy="938166"/>
            </a:xfrm>
            <a:prstGeom prst="line">
              <a:avLst/>
            </a:prstGeom>
            <a:ln w="57150" cmpd="sng">
              <a:solidFill>
                <a:schemeClr val="bg1">
                  <a:lumMod val="6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Rechteck 37"/>
            <p:cNvSpPr/>
            <p:nvPr/>
          </p:nvSpPr>
          <p:spPr>
            <a:xfrm>
              <a:off x="2269038" y="2154947"/>
              <a:ext cx="2130742" cy="105568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500" dirty="0" smtClean="0">
                  <a:solidFill>
                    <a:schemeClr val="tx1"/>
                  </a:solidFill>
                </a:rPr>
                <a:t>Gewinnung neuer Mitarbeiter, </a:t>
              </a:r>
            </a:p>
            <a:p>
              <a:pPr algn="ctr"/>
              <a:r>
                <a:rPr lang="de-DE" sz="1500" dirty="0" smtClean="0">
                  <a:solidFill>
                    <a:schemeClr val="tx1"/>
                  </a:solidFill>
                </a:rPr>
                <a:t>Kunden &amp; Partner</a:t>
              </a:r>
              <a:endParaRPr lang="de-DE" sz="1500" dirty="0">
                <a:solidFill>
                  <a:schemeClr val="tx1"/>
                </a:solidFill>
              </a:endParaRPr>
            </a:p>
          </p:txBody>
        </p:sp>
      </p:grpSp>
    </p:spTree>
    <p:extLst>
      <p:ext uri="{BB962C8B-B14F-4D97-AF65-F5344CB8AC3E}">
        <p14:creationId xmlns:p14="http://schemas.microsoft.com/office/powerpoint/2010/main" val="1150574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665510"/>
            <a:ext cx="8229600" cy="603250"/>
          </a:xfrm>
        </p:spPr>
        <p:txBody>
          <a:bodyPr/>
          <a:lstStyle/>
          <a:p>
            <a:r>
              <a:rPr lang="de-DE" sz="1600" dirty="0" smtClean="0"/>
              <a:t>Diagnose = Symptombeschreibung + Erklärung</a:t>
            </a:r>
            <a:endParaRPr lang="de-DE" sz="1600" dirty="0"/>
          </a:p>
        </p:txBody>
      </p:sp>
      <p:sp>
        <p:nvSpPr>
          <p:cNvPr id="3" name="Inhaltsplatzhalter 2"/>
          <p:cNvSpPr>
            <a:spLocks noGrp="1"/>
          </p:cNvSpPr>
          <p:nvPr>
            <p:ph idx="1"/>
          </p:nvPr>
        </p:nvSpPr>
        <p:spPr/>
        <p:txBody>
          <a:bodyPr/>
          <a:lstStyle/>
          <a:p>
            <a:endParaRPr lang="de-DE" dirty="0" smtClean="0"/>
          </a:p>
          <a:p>
            <a:pPr marL="0" indent="0">
              <a:buNone/>
            </a:pPr>
            <a:endParaRPr lang="de-DE" dirty="0"/>
          </a:p>
        </p:txBody>
      </p:sp>
      <p:sp>
        <p:nvSpPr>
          <p:cNvPr id="14" name="Foliennummernplatzhalter 13"/>
          <p:cNvSpPr>
            <a:spLocks noGrp="1"/>
          </p:cNvSpPr>
          <p:nvPr>
            <p:ph type="sldNum" sz="quarter" idx="11"/>
          </p:nvPr>
        </p:nvSpPr>
        <p:spPr/>
        <p:txBody>
          <a:bodyPr/>
          <a:lstStyle/>
          <a:p>
            <a:pPr>
              <a:defRPr/>
            </a:pPr>
            <a:fld id="{0D9AF5BA-DB93-4E90-AB09-2B741E1DE14D}" type="slidenum">
              <a:rPr lang="de-DE" smtClean="0"/>
              <a:pPr>
                <a:defRPr/>
              </a:pPr>
              <a:t>3</a:t>
            </a:fld>
            <a:endParaRPr lang="de-DE"/>
          </a:p>
        </p:txBody>
      </p:sp>
      <p:grpSp>
        <p:nvGrpSpPr>
          <p:cNvPr id="15" name="Gruppierung 14"/>
          <p:cNvGrpSpPr/>
          <p:nvPr/>
        </p:nvGrpSpPr>
        <p:grpSpPr>
          <a:xfrm>
            <a:off x="338724" y="2324100"/>
            <a:ext cx="8466553" cy="2318464"/>
            <a:chOff x="539948" y="2514994"/>
            <a:chExt cx="7769447" cy="2127570"/>
          </a:xfrm>
        </p:grpSpPr>
        <p:sp>
          <p:nvSpPr>
            <p:cNvPr id="16" name="Text Box 5"/>
            <p:cNvSpPr txBox="1">
              <a:spLocks noChangeArrowheads="1"/>
            </p:cNvSpPr>
            <p:nvPr/>
          </p:nvSpPr>
          <p:spPr bwMode="auto">
            <a:xfrm>
              <a:off x="539948" y="2603726"/>
              <a:ext cx="5343170" cy="404855"/>
            </a:xfrm>
            <a:prstGeom prst="rect">
              <a:avLst/>
            </a:prstGeom>
            <a:solidFill>
              <a:srgbClr val="008000"/>
            </a:solidFill>
            <a:ln>
              <a:solidFill>
                <a:schemeClr val="bg1">
                  <a:lumMod val="75000"/>
                </a:schemeClr>
              </a:solidFill>
            </a:ln>
            <a:effectLst/>
          </p:spPr>
          <p:txBody>
            <a:bodyPr wrap="square" lIns="90000" tIns="46800" rIns="90000" bIns="46800" anchor="ctr">
              <a:noAutofit/>
            </a:bodyPr>
            <a:lstStyle/>
            <a:p>
              <a:pPr algn="ctr" fontAlgn="base">
                <a:spcAft>
                  <a:spcPts val="0"/>
                </a:spcAft>
              </a:pPr>
              <a:r>
                <a:rPr lang="de-DE" sz="1600" b="1" kern="1200" dirty="0">
                  <a:solidFill>
                    <a:srgbClr val="FFFFFF"/>
                  </a:solidFill>
                  <a:effectLst/>
                  <a:latin typeface="Calibri"/>
                  <a:ea typeface="MS PGothic"/>
                  <a:cs typeface="Times New Roman"/>
                </a:rPr>
                <a:t>Diagnose</a:t>
              </a:r>
              <a:endParaRPr lang="de-DE" sz="1600" dirty="0">
                <a:effectLst/>
                <a:latin typeface="Calibri"/>
                <a:ea typeface="Times New Roman"/>
                <a:cs typeface="Times New Roman"/>
              </a:endParaRPr>
            </a:p>
          </p:txBody>
        </p:sp>
        <p:sp>
          <p:nvSpPr>
            <p:cNvPr id="17" name="Text Box 6"/>
            <p:cNvSpPr txBox="1">
              <a:spLocks noChangeArrowheads="1"/>
            </p:cNvSpPr>
            <p:nvPr/>
          </p:nvSpPr>
          <p:spPr bwMode="auto">
            <a:xfrm>
              <a:off x="6789689" y="2514994"/>
              <a:ext cx="1519706" cy="582319"/>
            </a:xfrm>
            <a:prstGeom prst="rect">
              <a:avLst/>
            </a:prstGeom>
            <a:solidFill>
              <a:srgbClr val="008000"/>
            </a:solidFill>
            <a:ln>
              <a:solidFill>
                <a:schemeClr val="bg1">
                  <a:lumMod val="75000"/>
                </a:schemeClr>
              </a:solidFill>
            </a:ln>
            <a:effectLst/>
          </p:spPr>
          <p:txBody>
            <a:bodyPr wrap="square" lIns="90000" tIns="46800" rIns="90000" bIns="46800" anchor="ctr">
              <a:noAutofit/>
            </a:bodyPr>
            <a:lstStyle/>
            <a:p>
              <a:pPr algn="ctr" fontAlgn="base">
                <a:spcAft>
                  <a:spcPts val="0"/>
                </a:spcAft>
              </a:pPr>
              <a:r>
                <a:rPr lang="de-DE" sz="1600" b="1" kern="1200" dirty="0">
                  <a:solidFill>
                    <a:srgbClr val="FFFFFF"/>
                  </a:solidFill>
                  <a:effectLst/>
                  <a:latin typeface="Calibri"/>
                  <a:ea typeface="MS PGothic"/>
                  <a:cs typeface="Times New Roman"/>
                </a:rPr>
                <a:t>Bestimmung von Maßnahmen</a:t>
              </a:r>
              <a:endParaRPr lang="de-DE" sz="1600" dirty="0">
                <a:effectLst/>
                <a:latin typeface="Calibri"/>
                <a:ea typeface="Times New Roman"/>
                <a:cs typeface="Times New Roman"/>
              </a:endParaRPr>
            </a:p>
          </p:txBody>
        </p:sp>
        <p:sp>
          <p:nvSpPr>
            <p:cNvPr id="18" name="Pfeil nach rechts 17"/>
            <p:cNvSpPr/>
            <p:nvPr/>
          </p:nvSpPr>
          <p:spPr bwMode="auto">
            <a:xfrm>
              <a:off x="6039944" y="2527678"/>
              <a:ext cx="634451" cy="556950"/>
            </a:xfrm>
            <a:prstGeom prst="rightArrow">
              <a:avLst/>
            </a:prstGeom>
            <a:solidFill>
              <a:srgbClr val="008000"/>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just">
                <a:spcAft>
                  <a:spcPts val="600"/>
                </a:spcAft>
              </a:pPr>
              <a:r>
                <a:rPr lang="de-DE" sz="1200">
                  <a:effectLst/>
                  <a:latin typeface="Calibri"/>
                  <a:ea typeface="Times New Roman"/>
                  <a:cs typeface="Times New Roman"/>
                </a:rPr>
                <a:t> </a:t>
              </a:r>
            </a:p>
          </p:txBody>
        </p:sp>
        <p:sp>
          <p:nvSpPr>
            <p:cNvPr id="19" name="Text Box 7"/>
            <p:cNvSpPr txBox="1">
              <a:spLocks noChangeArrowheads="1"/>
            </p:cNvSpPr>
            <p:nvPr/>
          </p:nvSpPr>
          <p:spPr bwMode="auto">
            <a:xfrm>
              <a:off x="539948" y="3126512"/>
              <a:ext cx="2613291" cy="1516052"/>
            </a:xfrm>
            <a:prstGeom prst="rect">
              <a:avLst/>
            </a:prstGeom>
            <a:solidFill>
              <a:schemeClr val="bg1">
                <a:lumMod val="95000"/>
              </a:schemeClr>
            </a:solidFill>
            <a:ln w="9525">
              <a:solidFill>
                <a:schemeClr val="bg1">
                  <a:lumMod val="75000"/>
                </a:schemeClr>
              </a:solidFill>
              <a:miter lim="800000"/>
              <a:headEnd/>
              <a:tailEnd/>
            </a:ln>
            <a:effectLst/>
          </p:spPr>
          <p:txBody>
            <a:bodyPr wrap="square" lIns="180000" tIns="187200" rIns="144000" bIns="93600" anchor="t">
              <a:noAutofit/>
            </a:bodyPr>
            <a:lstStyle/>
            <a:p>
              <a:pPr marL="342900" lvl="0" indent="-342900" fontAlgn="base">
                <a:lnSpc>
                  <a:spcPct val="110000"/>
                </a:lnSpc>
                <a:spcBef>
                  <a:spcPts val="575"/>
                </a:spcBef>
                <a:spcAft>
                  <a:spcPts val="0"/>
                </a:spcAft>
                <a:buClr>
                  <a:srgbClr val="000000"/>
                </a:buClr>
                <a:buSzPts val="1200"/>
                <a:buFont typeface="+mj-lt"/>
                <a:buAutoNum type="arabicParenBoth"/>
              </a:pPr>
              <a:r>
                <a:rPr lang="de-DE" sz="1600" b="1" kern="1200" dirty="0" smtClean="0">
                  <a:solidFill>
                    <a:srgbClr val="000000"/>
                  </a:solidFill>
                  <a:effectLst/>
                  <a:latin typeface="Calibri"/>
                  <a:ea typeface="MS PGothic"/>
                  <a:cs typeface="Times New Roman"/>
                </a:rPr>
                <a:t>Symptom-Beschreibung</a:t>
              </a:r>
              <a:endParaRPr lang="de-DE" sz="1600" b="1" dirty="0">
                <a:effectLst/>
                <a:latin typeface="Calibri"/>
                <a:ea typeface="MS PGothic"/>
                <a:cs typeface="Times New Roman"/>
              </a:endParaRPr>
            </a:p>
            <a:p>
              <a:pPr marL="342900" lvl="0" indent="-342900" algn="l" fontAlgn="base">
                <a:lnSpc>
                  <a:spcPct val="110000"/>
                </a:lnSpc>
                <a:spcAft>
                  <a:spcPts val="0"/>
                </a:spcAft>
                <a:buFont typeface="Wingdings"/>
                <a:buChar char=""/>
                <a:tabLst>
                  <a:tab pos="457200" algn="l"/>
                </a:tabLst>
              </a:pPr>
              <a:r>
                <a:rPr lang="de-DE" sz="1500" kern="1200" dirty="0" smtClean="0">
                  <a:solidFill>
                    <a:srgbClr val="000000"/>
                  </a:solidFill>
                  <a:effectLst/>
                  <a:latin typeface="Calibri"/>
                  <a:ea typeface="MS PGothic"/>
                  <a:cs typeface="Times New Roman"/>
                </a:rPr>
                <a:t>Bestimmung von </a:t>
              </a:r>
              <a:r>
                <a:rPr lang="de-DE" sz="1500" kern="1200" dirty="0">
                  <a:solidFill>
                    <a:srgbClr val="000000"/>
                  </a:solidFill>
                  <a:effectLst/>
                  <a:latin typeface="Calibri"/>
                  <a:ea typeface="MS PGothic"/>
                  <a:cs typeface="Times New Roman"/>
                </a:rPr>
                <a:t>Stärken und Schwächen</a:t>
              </a:r>
              <a:endParaRPr lang="de-DE" sz="1500" dirty="0">
                <a:effectLst/>
                <a:latin typeface="Calibri"/>
                <a:ea typeface="Times New Roman"/>
                <a:cs typeface="Times New Roman"/>
              </a:endParaRPr>
            </a:p>
            <a:p>
              <a:pPr marL="342900" lvl="0" indent="-342900" algn="l" fontAlgn="base">
                <a:lnSpc>
                  <a:spcPct val="110000"/>
                </a:lnSpc>
                <a:spcAft>
                  <a:spcPts val="0"/>
                </a:spcAft>
                <a:buFont typeface="Wingdings"/>
                <a:buChar char=""/>
                <a:tabLst>
                  <a:tab pos="457200" algn="l"/>
                </a:tabLst>
              </a:pPr>
              <a:r>
                <a:rPr lang="de-DE" sz="1500" kern="1200" dirty="0">
                  <a:solidFill>
                    <a:srgbClr val="000000"/>
                  </a:solidFill>
                  <a:effectLst/>
                  <a:latin typeface="Calibri"/>
                  <a:ea typeface="MS PGothic"/>
                  <a:cs typeface="Times New Roman"/>
                </a:rPr>
                <a:t>Verdeutlichung von Handlungsnotwendigkeiten</a:t>
              </a:r>
              <a:endParaRPr lang="de-DE" sz="1500" dirty="0">
                <a:effectLst/>
                <a:latin typeface="Calibri"/>
                <a:ea typeface="Times New Roman"/>
                <a:cs typeface="Times New Roman"/>
              </a:endParaRPr>
            </a:p>
          </p:txBody>
        </p:sp>
        <p:sp>
          <p:nvSpPr>
            <p:cNvPr id="20" name="Textfeld 19"/>
            <p:cNvSpPr txBox="1"/>
            <p:nvPr/>
          </p:nvSpPr>
          <p:spPr>
            <a:xfrm>
              <a:off x="3154513" y="3705294"/>
              <a:ext cx="313764" cy="358489"/>
            </a:xfrm>
            <a:prstGeom prst="rect">
              <a:avLst/>
            </a:prstGeom>
            <a:noFill/>
          </p:spPr>
          <p:txBody>
            <a:bodyPr wrap="square" rtlCol="0">
              <a:noAutofit/>
            </a:bodyPr>
            <a:lstStyle/>
            <a:p>
              <a:pPr fontAlgn="base">
                <a:spcAft>
                  <a:spcPts val="0"/>
                </a:spcAft>
              </a:pPr>
              <a:r>
                <a:rPr lang="de-DE" sz="2000" b="1" kern="1200" dirty="0">
                  <a:solidFill>
                    <a:srgbClr val="000000"/>
                  </a:solidFill>
                  <a:effectLst/>
                  <a:latin typeface="Arial"/>
                  <a:ea typeface="MS PGothic"/>
                  <a:cs typeface="Times New Roman"/>
                </a:rPr>
                <a:t>+</a:t>
              </a:r>
              <a:endParaRPr lang="de-DE" sz="2000" dirty="0">
                <a:effectLst/>
                <a:latin typeface="Calibri"/>
                <a:ea typeface="Times New Roman"/>
                <a:cs typeface="Times New Roman"/>
              </a:endParaRPr>
            </a:p>
          </p:txBody>
        </p:sp>
        <p:sp>
          <p:nvSpPr>
            <p:cNvPr id="21" name="Text Box 7"/>
            <p:cNvSpPr txBox="1">
              <a:spLocks noChangeArrowheads="1"/>
            </p:cNvSpPr>
            <p:nvPr/>
          </p:nvSpPr>
          <p:spPr bwMode="auto">
            <a:xfrm>
              <a:off x="3512289" y="3126511"/>
              <a:ext cx="2370829" cy="1516053"/>
            </a:xfrm>
            <a:prstGeom prst="rect">
              <a:avLst/>
            </a:prstGeom>
            <a:solidFill>
              <a:schemeClr val="bg1">
                <a:lumMod val="95000"/>
              </a:schemeClr>
            </a:solidFill>
            <a:ln w="9525">
              <a:solidFill>
                <a:schemeClr val="bg1">
                  <a:lumMod val="75000"/>
                </a:schemeClr>
              </a:solidFill>
              <a:miter lim="800000"/>
              <a:headEnd/>
              <a:tailEnd/>
            </a:ln>
            <a:effectLst/>
          </p:spPr>
          <p:txBody>
            <a:bodyPr wrap="square" lIns="180000" tIns="187200" rIns="144000" bIns="93600" anchor="t">
              <a:noAutofit/>
            </a:bodyPr>
            <a:lstStyle/>
            <a:p>
              <a:pPr marL="342900" lvl="0" indent="-342900" fontAlgn="base">
                <a:lnSpc>
                  <a:spcPct val="110000"/>
                </a:lnSpc>
                <a:spcBef>
                  <a:spcPts val="575"/>
                </a:spcBef>
                <a:spcAft>
                  <a:spcPts val="0"/>
                </a:spcAft>
                <a:buClr>
                  <a:srgbClr val="000000"/>
                </a:buClr>
                <a:buSzPts val="1200"/>
                <a:buFont typeface="+mj-lt"/>
                <a:buAutoNum type="arabicParenBoth" startAt="2"/>
              </a:pPr>
              <a:r>
                <a:rPr lang="de-DE" sz="1600" b="1" kern="1200" dirty="0">
                  <a:solidFill>
                    <a:srgbClr val="000000"/>
                  </a:solidFill>
                  <a:effectLst/>
                  <a:latin typeface="Calibri"/>
                  <a:ea typeface="MS PGothic"/>
                  <a:cs typeface="Times New Roman"/>
                </a:rPr>
                <a:t>Erklärung</a:t>
              </a:r>
              <a:endParaRPr lang="de-DE" sz="1600" b="1" dirty="0">
                <a:effectLst/>
                <a:latin typeface="Calibri"/>
                <a:ea typeface="MS PGothic"/>
                <a:cs typeface="Times New Roman"/>
              </a:endParaRPr>
            </a:p>
            <a:p>
              <a:pPr marL="342900" lvl="0" indent="-342900" algn="l" fontAlgn="base">
                <a:lnSpc>
                  <a:spcPct val="110000"/>
                </a:lnSpc>
                <a:spcAft>
                  <a:spcPts val="0"/>
                </a:spcAft>
                <a:buFont typeface="Wingdings"/>
                <a:buChar char=""/>
                <a:tabLst>
                  <a:tab pos="457200" algn="l"/>
                </a:tabLst>
              </a:pPr>
              <a:r>
                <a:rPr lang="de-DE" sz="1500" kern="1200" dirty="0">
                  <a:solidFill>
                    <a:srgbClr val="000000"/>
                  </a:solidFill>
                  <a:effectLst/>
                  <a:latin typeface="Calibri"/>
                  <a:ea typeface="MS PGothic"/>
                  <a:cs typeface="Times New Roman"/>
                </a:rPr>
                <a:t>Wissen der Mitarbeiter/-innen über Gründe für Stärken und </a:t>
              </a:r>
              <a:r>
                <a:rPr lang="de-DE" sz="1500" kern="1200" dirty="0" smtClean="0">
                  <a:solidFill>
                    <a:srgbClr val="000000"/>
                  </a:solidFill>
                  <a:effectLst/>
                  <a:latin typeface="Calibri"/>
                  <a:ea typeface="MS PGothic"/>
                  <a:cs typeface="Times New Roman"/>
                </a:rPr>
                <a:t>Schwächen</a:t>
              </a:r>
              <a:r>
                <a:rPr lang="de-DE" sz="1500" dirty="0">
                  <a:solidFill>
                    <a:srgbClr val="000000"/>
                  </a:solidFill>
                  <a:effectLst/>
                  <a:latin typeface="Calibri"/>
                  <a:ea typeface="Times New Roman"/>
                  <a:cs typeface="Times New Roman"/>
                </a:rPr>
                <a:t> </a:t>
              </a:r>
              <a:endParaRPr lang="de-DE" sz="1500" dirty="0">
                <a:effectLst/>
                <a:latin typeface="Calibri"/>
                <a:ea typeface="Times New Roman"/>
                <a:cs typeface="Times New Roman"/>
              </a:endParaRPr>
            </a:p>
          </p:txBody>
        </p:sp>
      </p:grpSp>
    </p:spTree>
    <p:extLst>
      <p:ext uri="{BB962C8B-B14F-4D97-AF65-F5344CB8AC3E}">
        <p14:creationId xmlns:p14="http://schemas.microsoft.com/office/powerpoint/2010/main" val="247149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30</a:t>
            </a:fld>
            <a:endParaRPr lang="de-DE"/>
          </a:p>
        </p:txBody>
      </p:sp>
      <p:sp>
        <p:nvSpPr>
          <p:cNvPr id="2" name="Titel 1"/>
          <p:cNvSpPr>
            <a:spLocks noGrp="1"/>
          </p:cNvSpPr>
          <p:nvPr>
            <p:ph type="title"/>
          </p:nvPr>
        </p:nvSpPr>
        <p:spPr>
          <a:xfrm>
            <a:off x="302840" y="305470"/>
            <a:ext cx="8229600" cy="603250"/>
          </a:xfrm>
        </p:spPr>
        <p:txBody>
          <a:bodyPr/>
          <a:lstStyle/>
          <a:p>
            <a:r>
              <a:rPr lang="de-DE" sz="1600" dirty="0"/>
              <a:t>Reputation der Einrichtung aus Sicht der Mitarbeiter/-innen</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842520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31</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Reputation der Einrichtung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393843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32</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die strategischen Ziele der Einrichtung</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b=40]]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295867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33</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die strategischen </a:t>
            </a:r>
            <a:r>
              <a:rPr lang="de-DE" sz="1600" dirty="0" smtClean="0"/>
              <a:t>Ziele – nach Altersgruppen </a:t>
            </a:r>
            <a:r>
              <a:rPr lang="de-DE" sz="1600" dirty="0"/>
              <a:t>&amp; </a:t>
            </a:r>
            <a:r>
              <a:rPr lang="de-DE" sz="1600" dirty="0" smtClean="0"/>
              <a:t>Tätigkeitsbereichen </a:t>
            </a:r>
            <a:endParaRPr lang="de-DE" sz="1600" dirty="0"/>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b=40]]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1471556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34</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das Pflegeleitbild der Einrichtung</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b=30]]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2276572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35</a:t>
            </a:fld>
            <a:endParaRPr lang="de-DE"/>
          </a:p>
        </p:txBody>
      </p:sp>
      <p:sp>
        <p:nvSpPr>
          <p:cNvPr id="2" name="Titel 1"/>
          <p:cNvSpPr>
            <a:spLocks noGrp="1"/>
          </p:cNvSpPr>
          <p:nvPr>
            <p:ph type="title"/>
          </p:nvPr>
        </p:nvSpPr>
        <p:spPr>
          <a:xfrm>
            <a:off x="302840" y="305470"/>
            <a:ext cx="8229600" cy="603250"/>
          </a:xfrm>
        </p:spPr>
        <p:txBody>
          <a:bodyPr/>
          <a:lstStyle/>
          <a:p>
            <a:r>
              <a:rPr lang="de-DE" sz="1600" dirty="0"/>
              <a:t>Bindung an das </a:t>
            </a:r>
            <a:r>
              <a:rPr lang="de-DE" sz="1600" dirty="0" smtClean="0"/>
              <a:t>Pflegeleitbild – nach Altersgruppen </a:t>
            </a:r>
            <a:r>
              <a:rPr lang="de-DE" sz="1600" dirty="0"/>
              <a:t>&amp; </a:t>
            </a:r>
            <a:r>
              <a:rPr lang="de-DE" sz="1600" dirty="0" smtClean="0"/>
              <a:t>Tätigkeitsbereichen </a:t>
            </a:r>
            <a:endParaRPr lang="de-DE" sz="1600" dirty="0"/>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b=30]]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121535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36</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die </a:t>
            </a:r>
            <a:r>
              <a:rPr lang="de-DE" sz="1600" dirty="0" smtClean="0"/>
              <a:t>Leitung</a:t>
            </a:r>
            <a:endParaRPr lang="de-DE" sz="1600" dirty="0"/>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b=51]]</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1957497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37</a:t>
            </a:fld>
            <a:endParaRPr lang="de-DE"/>
          </a:p>
        </p:txBody>
      </p:sp>
      <p:sp>
        <p:nvSpPr>
          <p:cNvPr id="2" name="Titel 1"/>
          <p:cNvSpPr>
            <a:spLocks noGrp="1"/>
          </p:cNvSpPr>
          <p:nvPr>
            <p:ph type="title"/>
          </p:nvPr>
        </p:nvSpPr>
        <p:spPr>
          <a:xfrm>
            <a:off x="302840" y="305470"/>
            <a:ext cx="8589640" cy="603250"/>
          </a:xfrm>
        </p:spPr>
        <p:txBody>
          <a:bodyPr/>
          <a:lstStyle/>
          <a:p>
            <a:r>
              <a:rPr lang="de-DE" sz="1600" dirty="0"/>
              <a:t>Vertrauen in die </a:t>
            </a:r>
            <a:r>
              <a:rPr lang="de-DE" sz="1600" dirty="0" smtClean="0"/>
              <a:t>Leitung – nach Altersgruppen </a:t>
            </a:r>
            <a:r>
              <a:rPr lang="de-DE" sz="1600" dirty="0"/>
              <a:t>&amp; </a:t>
            </a:r>
            <a:r>
              <a:rPr lang="de-DE" sz="1600" dirty="0" smtClean="0"/>
              <a:t>Tätigkeitsbereichen </a:t>
            </a:r>
            <a:endParaRPr lang="de-DE" sz="1600" dirty="0"/>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b=51]]</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71735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38</a:t>
            </a:fld>
            <a:endParaRPr lang="de-DE"/>
          </a:p>
        </p:txBody>
      </p:sp>
      <p:sp>
        <p:nvSpPr>
          <p:cNvPr id="2" name="Titel 1"/>
          <p:cNvSpPr>
            <a:spLocks noGrp="1"/>
          </p:cNvSpPr>
          <p:nvPr>
            <p:ph type="title"/>
          </p:nvPr>
        </p:nvSpPr>
        <p:spPr>
          <a:xfrm>
            <a:off x="302840" y="305470"/>
            <a:ext cx="8229600" cy="603250"/>
          </a:xfrm>
        </p:spPr>
        <p:txBody>
          <a:bodyPr/>
          <a:lstStyle/>
          <a:p>
            <a:r>
              <a:rPr lang="de-DE" sz="1600" dirty="0"/>
              <a:t>Vertrauen in die Leitung</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b=230]]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4064966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39</a:t>
            </a:fld>
            <a:endParaRPr lang="de-DE"/>
          </a:p>
        </p:txBody>
      </p:sp>
      <p:sp>
        <p:nvSpPr>
          <p:cNvPr id="2" name="Titel 1"/>
          <p:cNvSpPr>
            <a:spLocks noGrp="1"/>
          </p:cNvSpPr>
          <p:nvPr>
            <p:ph type="title"/>
          </p:nvPr>
        </p:nvSpPr>
        <p:spPr>
          <a:xfrm>
            <a:off x="302840" y="44624"/>
            <a:ext cx="8229600" cy="603250"/>
          </a:xfrm>
        </p:spPr>
        <p:txBody>
          <a:bodyPr/>
          <a:lstStyle/>
          <a:p>
            <a:r>
              <a:rPr lang="de-DE" sz="1600" dirty="0"/>
              <a:t>Vertrauen in die </a:t>
            </a:r>
            <a:r>
              <a:rPr lang="de-DE" sz="1600" dirty="0" smtClean="0"/>
              <a:t>Leitung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smtClean="0">
                <a:solidFill>
                  <a:srgbClr val="FF0000"/>
                </a:solidFill>
                <a:latin typeface="Calibri" pitchFamily="34" charset="0"/>
              </a:rPr>
              <a:t> b=230</a:t>
            </a:r>
            <a:r>
              <a:rPr lang="de-DE" sz="2000" dirty="0" smtClean="0">
                <a:solidFill>
                  <a:srgbClr val="FF0000"/>
                </a:solidFill>
                <a:latin typeface="Calibri" pitchFamily="34" charset="0"/>
              </a:rPr>
              <a:t>]]</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102790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57200" y="1414463"/>
            <a:ext cx="8218488"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200" tIns="0" rIns="97200" bIns="0" numCol="1" anchor="t" anchorCtr="0" compatLnSpc="1">
            <a:prstTxWarp prst="textNoShape">
              <a:avLst/>
            </a:prstTxWarp>
          </a:bodyPr>
          <a:lstStyle>
            <a:lvl1pPr marL="358775" indent="-358775"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1pPr>
            <a:lvl2pPr marL="777875" indent="-298450"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2pPr>
            <a:lvl3pPr marL="1196975" indent="-239713"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3pPr>
            <a:lvl4pPr marL="1676400" indent="-239713"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4pPr>
            <a:lvl5pPr marL="2154238" indent="-238125" algn="l" defTabSz="957263" rtl="0" eaLnBrk="0" fontAlgn="base" hangingPunct="0">
              <a:spcBef>
                <a:spcPct val="20000"/>
              </a:spcBef>
              <a:spcAft>
                <a:spcPct val="0"/>
              </a:spcAft>
              <a:buFont typeface="Arial" charset="0"/>
              <a:buBlip>
                <a:blip r:embed="rId2"/>
              </a:buBlip>
              <a:defRPr sz="1200">
                <a:solidFill>
                  <a:srgbClr val="393938"/>
                </a:solidFill>
                <a:latin typeface="+mn-lt"/>
                <a:ea typeface="Arial" pitchFamily="-112" charset="0"/>
                <a:cs typeface="+mn-cs"/>
              </a:defRPr>
            </a:lvl5pPr>
            <a:lvl6pPr marL="26114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6pPr>
            <a:lvl7pPr marL="30686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7pPr>
            <a:lvl8pPr marL="35258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8pPr>
            <a:lvl9pPr marL="3983038" indent="-238125" algn="l" defTabSz="957263" rtl="0" eaLnBrk="1" fontAlgn="base" hangingPunct="1">
              <a:spcBef>
                <a:spcPct val="20000"/>
              </a:spcBef>
              <a:spcAft>
                <a:spcPct val="0"/>
              </a:spcAft>
              <a:buFont typeface="Arial" charset="0"/>
              <a:buBlip>
                <a:blip r:embed="rId2"/>
              </a:buBlip>
              <a:defRPr sz="1200">
                <a:solidFill>
                  <a:srgbClr val="393938"/>
                </a:solidFill>
                <a:latin typeface="+mn-lt"/>
                <a:cs typeface="+mn-cs"/>
              </a:defRPr>
            </a:lvl9pPr>
          </a:lstStyle>
          <a:p>
            <a:endParaRPr lang="de-DE" sz="2400" b="1" dirty="0" smtClean="0"/>
          </a:p>
          <a:p>
            <a:endParaRPr lang="de-DE" sz="2400" b="1" dirty="0" smtClean="0"/>
          </a:p>
          <a:p>
            <a:endParaRPr lang="de-DE" sz="2400" b="1" dirty="0" smtClean="0"/>
          </a:p>
          <a:p>
            <a:endParaRPr lang="de-DE" sz="2400" b="1" dirty="0" smtClean="0"/>
          </a:p>
          <a:p>
            <a:pPr algn="ctr">
              <a:buFont typeface="Wingdings" pitchFamily="2" charset="2"/>
              <a:buNone/>
            </a:pPr>
            <a:r>
              <a:rPr lang="de-DE" sz="2400" b="1" dirty="0" smtClean="0">
                <a:solidFill>
                  <a:srgbClr val="008000"/>
                </a:solidFill>
              </a:rPr>
              <a:t>Datenbasis und Auswertungsstrategie</a:t>
            </a:r>
          </a:p>
        </p:txBody>
      </p:sp>
      <p:sp>
        <p:nvSpPr>
          <p:cNvPr id="6" name="Foliennummernplatzhalter 5"/>
          <p:cNvSpPr>
            <a:spLocks noGrp="1"/>
          </p:cNvSpPr>
          <p:nvPr>
            <p:ph type="sldNum" sz="quarter" idx="11"/>
          </p:nvPr>
        </p:nvSpPr>
        <p:spPr/>
        <p:txBody>
          <a:bodyPr/>
          <a:lstStyle/>
          <a:p>
            <a:pPr>
              <a:defRPr/>
            </a:pPr>
            <a:fld id="{580FD8E1-A7CA-434E-ACCD-04628D422370}" type="slidenum">
              <a:rPr lang="de-DE" smtClean="0"/>
              <a:pPr>
                <a:defRPr/>
              </a:pPr>
              <a:t>4</a:t>
            </a:fld>
            <a:endParaRPr lang="de-DE"/>
          </a:p>
        </p:txBody>
      </p:sp>
    </p:spTree>
    <p:extLst>
      <p:ext uri="{BB962C8B-B14F-4D97-AF65-F5344CB8AC3E}">
        <p14:creationId xmlns:p14="http://schemas.microsoft.com/office/powerpoint/2010/main" val="2628992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40</a:t>
            </a:fld>
            <a:endParaRPr lang="de-DE"/>
          </a:p>
        </p:txBody>
      </p:sp>
      <p:sp>
        <p:nvSpPr>
          <p:cNvPr id="2" name="Titel 1"/>
          <p:cNvSpPr>
            <a:spLocks noGrp="1"/>
          </p:cNvSpPr>
          <p:nvPr>
            <p:ph type="title"/>
          </p:nvPr>
        </p:nvSpPr>
        <p:spPr>
          <a:xfrm>
            <a:off x="302840" y="305470"/>
            <a:ext cx="8229600" cy="603250"/>
          </a:xfrm>
        </p:spPr>
        <p:txBody>
          <a:bodyPr/>
          <a:lstStyle/>
          <a:p>
            <a:r>
              <a:rPr lang="de-DE" sz="1600" dirty="0"/>
              <a:t>Information und Partizipation im Unternehmen</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b=60]]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12725464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41</a:t>
            </a:fld>
            <a:endParaRPr lang="de-DE"/>
          </a:p>
        </p:txBody>
      </p:sp>
      <p:sp>
        <p:nvSpPr>
          <p:cNvPr id="2" name="Titel 1"/>
          <p:cNvSpPr>
            <a:spLocks noGrp="1"/>
          </p:cNvSpPr>
          <p:nvPr>
            <p:ph type="title"/>
          </p:nvPr>
        </p:nvSpPr>
        <p:spPr>
          <a:xfrm>
            <a:off x="302840" y="44624"/>
            <a:ext cx="8841160" cy="603250"/>
          </a:xfrm>
        </p:spPr>
        <p:txBody>
          <a:bodyPr/>
          <a:lstStyle/>
          <a:p>
            <a:r>
              <a:rPr lang="de-DE" sz="1600" dirty="0"/>
              <a:t>Information und Partizipation im </a:t>
            </a:r>
            <a:r>
              <a:rPr lang="de-DE" sz="1600" dirty="0" smtClean="0"/>
              <a:t>Unternehmen – nach Altersgruppen </a:t>
            </a:r>
            <a:r>
              <a:rPr lang="de-DE" sz="1600" dirty="0"/>
              <a:t>&amp; </a:t>
            </a:r>
            <a:r>
              <a:rPr lang="de-DE" sz="1600" dirty="0" smtClean="0"/>
              <a:t>Tätigkeitsbereichen </a:t>
            </a:r>
            <a:endParaRPr lang="de-DE" sz="1600" dirty="0"/>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b=60]]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1394877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txBox="1">
            <a:spLocks noChangeArrowheads="1"/>
          </p:cNvSpPr>
          <p:nvPr/>
        </p:nvSpPr>
        <p:spPr bwMode="auto">
          <a:xfrm>
            <a:off x="158824" y="593502"/>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1600">
                <a:solidFill>
                  <a:schemeClr val="tx1"/>
                </a:solidFill>
                <a:latin typeface="Times" charset="0"/>
                <a:ea typeface="ＭＳ Ｐゴシック" charset="0"/>
                <a:cs typeface="ＭＳ Ｐゴシック" charset="0"/>
              </a:defRPr>
            </a:lvl1pPr>
            <a:lvl2pPr marL="742950" indent="-285750" defTabSz="957263" eaLnBrk="0" hangingPunct="0">
              <a:defRPr sz="1600">
                <a:solidFill>
                  <a:schemeClr val="tx1"/>
                </a:solidFill>
                <a:latin typeface="Times" charset="0"/>
                <a:ea typeface="ＭＳ Ｐゴシック" charset="0"/>
              </a:defRPr>
            </a:lvl2pPr>
            <a:lvl3pPr marL="1143000" indent="-228600" defTabSz="957263" eaLnBrk="0" hangingPunct="0">
              <a:defRPr sz="1600">
                <a:solidFill>
                  <a:schemeClr val="tx1"/>
                </a:solidFill>
                <a:latin typeface="Times" charset="0"/>
                <a:ea typeface="ＭＳ Ｐゴシック" charset="0"/>
              </a:defRPr>
            </a:lvl3pPr>
            <a:lvl4pPr marL="1600200" indent="-228600" defTabSz="957263" eaLnBrk="0" hangingPunct="0">
              <a:defRPr sz="1600">
                <a:solidFill>
                  <a:schemeClr val="tx1"/>
                </a:solidFill>
                <a:latin typeface="Times" charset="0"/>
                <a:ea typeface="ＭＳ Ｐゴシック" charset="0"/>
              </a:defRPr>
            </a:lvl4pPr>
            <a:lvl5pPr marL="2057400" indent="-228600" defTabSz="957263" eaLnBrk="0" hangingPunct="0">
              <a:defRPr sz="1600">
                <a:solidFill>
                  <a:schemeClr val="tx1"/>
                </a:solidFill>
                <a:latin typeface="Times" charset="0"/>
                <a:ea typeface="ＭＳ Ｐゴシック" charset="0"/>
              </a:defRPr>
            </a:lvl5pPr>
            <a:lvl6pPr marL="2514600" indent="-228600" defTabSz="957263" eaLnBrk="0" fontAlgn="base" hangingPunct="0">
              <a:spcBef>
                <a:spcPct val="0"/>
              </a:spcBef>
              <a:spcAft>
                <a:spcPct val="0"/>
              </a:spcAft>
              <a:defRPr sz="1600">
                <a:solidFill>
                  <a:schemeClr val="tx1"/>
                </a:solidFill>
                <a:latin typeface="Times" charset="0"/>
                <a:ea typeface="ＭＳ Ｐゴシック" charset="0"/>
              </a:defRPr>
            </a:lvl6pPr>
            <a:lvl7pPr marL="2971800" indent="-228600" defTabSz="957263" eaLnBrk="0" fontAlgn="base" hangingPunct="0">
              <a:spcBef>
                <a:spcPct val="0"/>
              </a:spcBef>
              <a:spcAft>
                <a:spcPct val="0"/>
              </a:spcAft>
              <a:defRPr sz="1600">
                <a:solidFill>
                  <a:schemeClr val="tx1"/>
                </a:solidFill>
                <a:latin typeface="Times" charset="0"/>
                <a:ea typeface="ＭＳ Ｐゴシック" charset="0"/>
              </a:defRPr>
            </a:lvl7pPr>
            <a:lvl8pPr marL="3429000" indent="-228600" defTabSz="957263" eaLnBrk="0" fontAlgn="base" hangingPunct="0">
              <a:spcBef>
                <a:spcPct val="0"/>
              </a:spcBef>
              <a:spcAft>
                <a:spcPct val="0"/>
              </a:spcAft>
              <a:defRPr sz="1600">
                <a:solidFill>
                  <a:schemeClr val="tx1"/>
                </a:solidFill>
                <a:latin typeface="Times" charset="0"/>
                <a:ea typeface="ＭＳ Ｐゴシック" charset="0"/>
              </a:defRPr>
            </a:lvl8pPr>
            <a:lvl9pPr marL="3886200" indent="-228600" defTabSz="957263" eaLnBrk="0" fontAlgn="base" hangingPunct="0">
              <a:spcBef>
                <a:spcPct val="0"/>
              </a:spcBef>
              <a:spcAft>
                <a:spcPct val="0"/>
              </a:spcAft>
              <a:defRPr sz="1600">
                <a:solidFill>
                  <a:schemeClr val="tx1"/>
                </a:solidFill>
                <a:latin typeface="Times" charset="0"/>
                <a:ea typeface="ＭＳ Ｐゴシック" charset="0"/>
              </a:defRPr>
            </a:lvl9pPr>
          </a:lstStyle>
          <a:p>
            <a:pPr eaLnBrk="1" hangingPunct="1"/>
            <a:r>
              <a:rPr lang="de-DE" b="1" dirty="0">
                <a:solidFill>
                  <a:srgbClr val="393938"/>
                </a:solidFill>
                <a:latin typeface="Arial"/>
                <a:cs typeface="Arial"/>
              </a:rPr>
              <a:t>Familienfreundlichkeit ist </a:t>
            </a:r>
            <a:r>
              <a:rPr lang="de-DE" b="1" dirty="0" smtClean="0">
                <a:solidFill>
                  <a:srgbClr val="393938"/>
                </a:solidFill>
                <a:latin typeface="Arial"/>
                <a:cs typeface="Arial"/>
              </a:rPr>
              <a:t>gerade für </a:t>
            </a:r>
            <a:r>
              <a:rPr lang="de-DE" b="1" dirty="0">
                <a:solidFill>
                  <a:srgbClr val="393938"/>
                </a:solidFill>
                <a:latin typeface="Arial"/>
                <a:cs typeface="Arial"/>
              </a:rPr>
              <a:t>junge Berufstägige ein </a:t>
            </a:r>
            <a:r>
              <a:rPr lang="de-DE" b="1" dirty="0" smtClean="0">
                <a:solidFill>
                  <a:srgbClr val="393938"/>
                </a:solidFill>
                <a:latin typeface="Arial"/>
                <a:cs typeface="Arial"/>
              </a:rPr>
              <a:t/>
            </a:r>
            <a:br>
              <a:rPr lang="de-DE" b="1" dirty="0" smtClean="0">
                <a:solidFill>
                  <a:srgbClr val="393938"/>
                </a:solidFill>
                <a:latin typeface="Arial"/>
                <a:cs typeface="Arial"/>
              </a:rPr>
            </a:br>
            <a:r>
              <a:rPr lang="de-DE" b="1" dirty="0" smtClean="0">
                <a:solidFill>
                  <a:srgbClr val="393938"/>
                </a:solidFill>
                <a:latin typeface="Arial"/>
                <a:cs typeface="Arial"/>
              </a:rPr>
              <a:t>entscheidender </a:t>
            </a:r>
            <a:r>
              <a:rPr lang="de-DE" b="1" dirty="0">
                <a:solidFill>
                  <a:srgbClr val="393938"/>
                </a:solidFill>
                <a:latin typeface="Arial"/>
                <a:cs typeface="Arial"/>
              </a:rPr>
              <a:t>Faktor bei der </a:t>
            </a:r>
            <a:r>
              <a:rPr lang="de-DE" b="1" dirty="0" smtClean="0">
                <a:solidFill>
                  <a:srgbClr val="393938"/>
                </a:solidFill>
                <a:latin typeface="Arial"/>
                <a:cs typeface="Arial"/>
              </a:rPr>
              <a:t>Arbeitgeberwahl.</a:t>
            </a:r>
            <a:endParaRPr lang="de-DE" b="1" dirty="0">
              <a:solidFill>
                <a:srgbClr val="393938"/>
              </a:solidFill>
              <a:latin typeface="Arial"/>
              <a:cs typeface="Arial"/>
            </a:endParaRPr>
          </a:p>
        </p:txBody>
      </p:sp>
      <p:pic>
        <p:nvPicPr>
          <p:cNvPr id="2458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18573"/>
          <a:stretch>
            <a:fillRect/>
          </a:stretch>
        </p:blipFill>
        <p:spPr bwMode="auto">
          <a:xfrm>
            <a:off x="683568" y="1383536"/>
            <a:ext cx="7757793" cy="406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feld 4"/>
          <p:cNvSpPr txBox="1"/>
          <p:nvPr/>
        </p:nvSpPr>
        <p:spPr>
          <a:xfrm>
            <a:off x="7164263" y="5445224"/>
            <a:ext cx="1800225" cy="307975"/>
          </a:xfrm>
          <a:prstGeom prst="rect">
            <a:avLst/>
          </a:prstGeom>
          <a:noFill/>
        </p:spPr>
        <p:txBody>
          <a:bodyPr>
            <a:spAutoFit/>
          </a:bodyPr>
          <a:lstStyle/>
          <a:p>
            <a:pPr>
              <a:defRPr/>
            </a:pPr>
            <a:r>
              <a:rPr lang="de-DE" sz="1400" dirty="0">
                <a:latin typeface="+mn-lt"/>
                <a:ea typeface="+mn-ea"/>
                <a:cs typeface="Arial" charset="0"/>
              </a:rPr>
              <a:t>BMFSFJ, 2008 </a:t>
            </a:r>
          </a:p>
        </p:txBody>
      </p:sp>
      <p:sp>
        <p:nvSpPr>
          <p:cNvPr id="43015" name="Textfeld 6"/>
          <p:cNvSpPr txBox="1">
            <a:spLocks noChangeArrowheads="1"/>
          </p:cNvSpPr>
          <p:nvPr/>
        </p:nvSpPr>
        <p:spPr bwMode="auto">
          <a:xfrm>
            <a:off x="603771" y="5661248"/>
            <a:ext cx="7640637" cy="62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charset="0"/>
                <a:ea typeface="ＭＳ Ｐゴシック" charset="0"/>
                <a:cs typeface="ＭＳ Ｐゴシック" charset="0"/>
              </a:defRPr>
            </a:lvl1pPr>
            <a:lvl2pPr marL="742950" indent="-285750" eaLnBrk="0" hangingPunct="0">
              <a:defRPr sz="1600">
                <a:solidFill>
                  <a:schemeClr val="tx1"/>
                </a:solidFill>
                <a:latin typeface="Times" charset="0"/>
                <a:ea typeface="ＭＳ Ｐゴシック" charset="0"/>
              </a:defRPr>
            </a:lvl2pPr>
            <a:lvl3pPr marL="1143000" indent="-228600" eaLnBrk="0" hangingPunct="0">
              <a:defRPr sz="1600">
                <a:solidFill>
                  <a:schemeClr val="tx1"/>
                </a:solidFill>
                <a:latin typeface="Times" charset="0"/>
                <a:ea typeface="ＭＳ Ｐゴシック" charset="0"/>
              </a:defRPr>
            </a:lvl3pPr>
            <a:lvl4pPr marL="1600200" indent="-228600" eaLnBrk="0" hangingPunct="0">
              <a:defRPr sz="1600">
                <a:solidFill>
                  <a:schemeClr val="tx1"/>
                </a:solidFill>
                <a:latin typeface="Times" charset="0"/>
                <a:ea typeface="ＭＳ Ｐゴシック" charset="0"/>
              </a:defRPr>
            </a:lvl4pPr>
            <a:lvl5pPr marL="2057400" indent="-228600" eaLnBrk="0" hangingPunct="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pPr eaLnBrk="1" hangingPunct="1">
              <a:lnSpc>
                <a:spcPct val="110000"/>
              </a:lnSpc>
            </a:pPr>
            <a:r>
              <a:rPr lang="de-DE" dirty="0">
                <a:latin typeface="Arial" charset="0"/>
              </a:rPr>
              <a:t>78 Prozent der Arbeitnehmer können sich vorstellen, für eine bessere Vereinbarkeit von Familie und Beruf den Arbeitgeber zu wechseln. </a:t>
            </a: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42</a:t>
            </a:fld>
            <a:endParaRPr lang="de-DE"/>
          </a:p>
        </p:txBody>
      </p:sp>
    </p:spTree>
    <p:extLst>
      <p:ext uri="{BB962C8B-B14F-4D97-AF65-F5344CB8AC3E}">
        <p14:creationId xmlns:p14="http://schemas.microsoft.com/office/powerpoint/2010/main" val="2795279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43</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Familienfreundlichkeit &amp; Fürsorge</a:t>
            </a:r>
            <a:endParaRPr lang="de-DE" sz="1600" dirty="0"/>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b=80]]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4259942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44</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Familienfreundlichkeit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b=80]]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37735368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45</a:t>
            </a:fld>
            <a:endParaRPr lang="de-DE"/>
          </a:p>
        </p:txBody>
      </p:sp>
      <p:sp>
        <p:nvSpPr>
          <p:cNvPr id="2" name="Titel 1"/>
          <p:cNvSpPr>
            <a:spLocks noGrp="1"/>
          </p:cNvSpPr>
          <p:nvPr>
            <p:ph type="title"/>
          </p:nvPr>
        </p:nvSpPr>
        <p:spPr>
          <a:xfrm>
            <a:off x="302840" y="305470"/>
            <a:ext cx="8229600" cy="603250"/>
          </a:xfrm>
        </p:spPr>
        <p:txBody>
          <a:bodyPr/>
          <a:lstStyle/>
          <a:p>
            <a:r>
              <a:rPr lang="de-DE" sz="1600" dirty="0"/>
              <a:t>Entwicklungs- und Aufstiegsmöglichkeiten </a:t>
            </a:r>
            <a:r>
              <a:rPr lang="de-DE" sz="1600" dirty="0" smtClean="0"/>
              <a:t>&amp; </a:t>
            </a:r>
            <a:r>
              <a:rPr lang="de-DE" sz="1600" dirty="0"/>
              <a:t>Gesundheitsförderung</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b=90]]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1428464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46</a:t>
            </a:fld>
            <a:endParaRPr lang="de-DE"/>
          </a:p>
        </p:txBody>
      </p:sp>
      <p:sp>
        <p:nvSpPr>
          <p:cNvPr id="2" name="Titel 1"/>
          <p:cNvSpPr>
            <a:spLocks noGrp="1"/>
          </p:cNvSpPr>
          <p:nvPr>
            <p:ph type="title"/>
          </p:nvPr>
        </p:nvSpPr>
        <p:spPr>
          <a:xfrm>
            <a:off x="302840" y="44624"/>
            <a:ext cx="8229600" cy="603250"/>
          </a:xfrm>
        </p:spPr>
        <p:txBody>
          <a:bodyPr/>
          <a:lstStyle/>
          <a:p>
            <a:r>
              <a:rPr lang="de-DE" sz="1600" dirty="0"/>
              <a:t>Entwicklungs- und Aufstiegsmöglichkeiten </a:t>
            </a:r>
            <a:r>
              <a:rPr lang="de-DE" sz="1600" dirty="0" smtClean="0"/>
              <a:t>&amp; Gesundheitsförderung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b=90]]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937006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47</a:t>
            </a:fld>
            <a:endParaRPr lang="de-DE"/>
          </a:p>
        </p:txBody>
      </p:sp>
      <p:sp>
        <p:nvSpPr>
          <p:cNvPr id="2" name="Titel 1"/>
          <p:cNvSpPr>
            <a:spLocks noGrp="1"/>
          </p:cNvSpPr>
          <p:nvPr>
            <p:ph type="title"/>
          </p:nvPr>
        </p:nvSpPr>
        <p:spPr>
          <a:xfrm>
            <a:off x="302840" y="305470"/>
            <a:ext cx="8229600" cy="603250"/>
          </a:xfrm>
        </p:spPr>
        <p:txBody>
          <a:bodyPr/>
          <a:lstStyle/>
          <a:p>
            <a:r>
              <a:rPr lang="de-DE" sz="1600" dirty="0"/>
              <a:t>Unternehmenskultur: Wertschätzung, Respekt und Würdigung</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b=70]]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3418725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48</a:t>
            </a:fld>
            <a:endParaRPr lang="de-DE"/>
          </a:p>
        </p:txBody>
      </p:sp>
      <p:sp>
        <p:nvSpPr>
          <p:cNvPr id="2" name="Titel 1"/>
          <p:cNvSpPr>
            <a:spLocks noGrp="1"/>
          </p:cNvSpPr>
          <p:nvPr>
            <p:ph type="title"/>
          </p:nvPr>
        </p:nvSpPr>
        <p:spPr>
          <a:xfrm>
            <a:off x="302840" y="44624"/>
            <a:ext cx="8229600" cy="603250"/>
          </a:xfrm>
        </p:spPr>
        <p:txBody>
          <a:bodyPr/>
          <a:lstStyle/>
          <a:p>
            <a:r>
              <a:rPr lang="de-DE" sz="1600" dirty="0"/>
              <a:t>Unternehmenskultur: Wertschätzung, Respekt und Würdigung</a:t>
            </a:r>
            <a:r>
              <a:rPr lang="de-DE" sz="1600" dirty="0" smtClean="0"/>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7" name="Rechteck 6"/>
          <p:cNvSpPr/>
          <p:nvPr/>
        </p:nvSpPr>
        <p:spPr>
          <a:xfrm>
            <a:off x="2218597" y="3259723"/>
            <a:ext cx="4706802"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b=70]]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1964223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 6" descr="Folie2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908720"/>
            <a:ext cx="7200000" cy="5400000"/>
          </a:xfrm>
          <a:prstGeom prst="rect">
            <a:avLst/>
          </a:prstGeom>
        </p:spPr>
      </p:pic>
      <p:sp>
        <p:nvSpPr>
          <p:cNvPr id="52227" name="Rectangle 4"/>
          <p:cNvSpPr>
            <a:spLocks noChangeArrowheads="1"/>
          </p:cNvSpPr>
          <p:nvPr/>
        </p:nvSpPr>
        <p:spPr bwMode="auto">
          <a:xfrm>
            <a:off x="611560" y="826980"/>
            <a:ext cx="756084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gn="ctr">
              <a:buClr>
                <a:srgbClr val="000000"/>
              </a:buClr>
              <a:buSzPct val="100000"/>
            </a:pPr>
            <a:r>
              <a:rPr lang="de-DE" sz="2000" b="1" dirty="0">
                <a:solidFill>
                  <a:srgbClr val="393938"/>
                </a:solidFill>
                <a:latin typeface="Arial"/>
                <a:cs typeface="Arial"/>
              </a:rPr>
              <a:t>III. </a:t>
            </a:r>
            <a:r>
              <a:rPr lang="de-DE" sz="2000" b="1" dirty="0" smtClean="0">
                <a:solidFill>
                  <a:srgbClr val="393938"/>
                </a:solidFill>
                <a:latin typeface="Arial"/>
                <a:cs typeface="Arial"/>
              </a:rPr>
              <a:t>Bewertung der eigenen Organisationseinheit</a:t>
            </a:r>
          </a:p>
          <a:p>
            <a:pPr algn="ctr">
              <a:buClr>
                <a:srgbClr val="000000"/>
              </a:buClr>
              <a:buSzPct val="100000"/>
            </a:pPr>
            <a:r>
              <a:rPr lang="de-DE" sz="2000" b="1" dirty="0" smtClean="0">
                <a:solidFill>
                  <a:srgbClr val="393938"/>
                </a:solidFill>
                <a:latin typeface="Arial"/>
                <a:cs typeface="Arial"/>
              </a:rPr>
              <a:t>(Führung &amp; Team)</a:t>
            </a:r>
            <a:endParaRPr lang="de-DE" sz="2000" b="1" dirty="0">
              <a:solidFill>
                <a:srgbClr val="393938"/>
              </a:solidFill>
              <a:latin typeface="Arial"/>
              <a:cs typeface="Arial"/>
            </a:endParaRPr>
          </a:p>
          <a:p>
            <a:pPr algn="ctr">
              <a:buClr>
                <a:srgbClr val="000000"/>
              </a:buClr>
              <a:buSzPct val="100000"/>
              <a:buFont typeface="Times New Roman" pitchFamily="18" charset="0"/>
              <a:buNone/>
            </a:pPr>
            <a:endParaRPr lang="de-DE" sz="2000" b="1" dirty="0">
              <a:solidFill>
                <a:srgbClr val="393938"/>
              </a:solidFill>
              <a:latin typeface="Arial"/>
              <a:cs typeface="Arial"/>
            </a:endParaRP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49</a:t>
            </a:fld>
            <a:endParaRPr lang="de-DE" dirty="0"/>
          </a:p>
        </p:txBody>
      </p:sp>
      <p:sp>
        <p:nvSpPr>
          <p:cNvPr id="6" name="Inhaltsplatzhalter 2"/>
          <p:cNvSpPr txBox="1">
            <a:spLocks/>
          </p:cNvSpPr>
          <p:nvPr/>
        </p:nvSpPr>
        <p:spPr bwMode="auto">
          <a:xfrm>
            <a:off x="323528" y="1916832"/>
            <a:ext cx="4104456"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buFont typeface="Wingdings" charset="0"/>
              <a:buAutoNum type="arabicPeriod"/>
            </a:pPr>
            <a:r>
              <a:rPr lang="de-DE" sz="1800" dirty="0" smtClean="0">
                <a:latin typeface="Arial"/>
                <a:cs typeface="Arial"/>
              </a:rPr>
              <a:t>Bewertung des Führungsverhaltens</a:t>
            </a:r>
          </a:p>
          <a:p>
            <a:pPr marL="355600" indent="-355600">
              <a:lnSpc>
                <a:spcPct val="110000"/>
              </a:lnSpc>
              <a:buFont typeface="Wingdings" charset="0"/>
              <a:buAutoNum type="arabicPeriod"/>
            </a:pPr>
            <a:r>
              <a:rPr lang="de-DE" sz="1800" dirty="0" smtClean="0">
                <a:latin typeface="Arial"/>
                <a:cs typeface="Arial"/>
              </a:rPr>
              <a:t>Wertschätzung, Zusammenhalt &amp; Zusammenarbeit im Team</a:t>
            </a:r>
          </a:p>
          <a:p>
            <a:pPr marL="355600" indent="-355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228600" indent="-228600">
              <a:lnSpc>
                <a:spcPct val="110000"/>
              </a:lnSpc>
              <a:buFont typeface="Wingdings" charset="0"/>
              <a:buAutoNum type="arabicPeriod"/>
            </a:pPr>
            <a:endParaRPr lang="de-DE" sz="1800" dirty="0" smtClean="0">
              <a:latin typeface="Arial"/>
              <a:cs typeface="Arial"/>
            </a:endParaRPr>
          </a:p>
          <a:p>
            <a:pPr marL="0" indent="0">
              <a:lnSpc>
                <a:spcPct val="110000"/>
              </a:lnSpc>
              <a:buFont typeface="Wingdings" charset="0"/>
              <a:buNone/>
            </a:pPr>
            <a:endParaRPr lang="de-DE" sz="1800" dirty="0">
              <a:latin typeface="Arial"/>
              <a:cs typeface="Arial"/>
            </a:endParaRPr>
          </a:p>
          <a:p>
            <a:pPr marL="0" indent="0">
              <a:lnSpc>
                <a:spcPct val="110000"/>
              </a:lnSpc>
              <a:buFont typeface="Wingdings" charset="0"/>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marL="0" indent="0">
              <a:lnSpc>
                <a:spcPct val="110000"/>
              </a:lnSpc>
              <a:buNone/>
            </a:pPr>
            <a:endParaRPr lang="de-DE" sz="1800" dirty="0" smtClean="0">
              <a:latin typeface="Arial"/>
              <a:cs typeface="Arial"/>
            </a:endParaRPr>
          </a:p>
          <a:p>
            <a:pPr>
              <a:lnSpc>
                <a:spcPct val="110000"/>
              </a:lnSpc>
            </a:pPr>
            <a:endParaRPr lang="de-DE" sz="1800" dirty="0">
              <a:latin typeface="Arial"/>
              <a:cs typeface="Arial"/>
            </a:endParaRPr>
          </a:p>
        </p:txBody>
      </p:sp>
    </p:spTree>
    <p:extLst>
      <p:ext uri="{BB962C8B-B14F-4D97-AF65-F5344CB8AC3E}">
        <p14:creationId xmlns:p14="http://schemas.microsoft.com/office/powerpoint/2010/main" val="1531567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p>
            <a:pPr>
              <a:defRPr/>
            </a:pPr>
            <a:fld id="{580FD8E1-A7CA-434E-ACCD-04628D422370}" type="slidenum">
              <a:rPr lang="de-DE" smtClean="0"/>
              <a:pPr>
                <a:defRPr/>
              </a:pPr>
              <a:t>5</a:t>
            </a:fld>
            <a:endParaRPr lang="de-DE"/>
          </a:p>
        </p:txBody>
      </p:sp>
      <p:sp>
        <p:nvSpPr>
          <p:cNvPr id="11" name="Titel 1"/>
          <p:cNvSpPr txBox="1">
            <a:spLocks/>
          </p:cNvSpPr>
          <p:nvPr/>
        </p:nvSpPr>
        <p:spPr>
          <a:xfrm>
            <a:off x="251520" y="377478"/>
            <a:ext cx="3168352" cy="603250"/>
          </a:xfrm>
          <a:prstGeom prst="rect">
            <a:avLst/>
          </a:prstGeom>
        </p:spPr>
        <p:txBody>
          <a:bodyPr/>
          <a:lst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a:lstStyle>
          <a:p>
            <a:endParaRPr lang="de-DE" sz="1800" dirty="0" smtClean="0"/>
          </a:p>
        </p:txBody>
      </p:sp>
      <p:sp>
        <p:nvSpPr>
          <p:cNvPr id="14" name="Titel 1"/>
          <p:cNvSpPr txBox="1">
            <a:spLocks/>
          </p:cNvSpPr>
          <p:nvPr/>
        </p:nvSpPr>
        <p:spPr>
          <a:xfrm>
            <a:off x="251520" y="377478"/>
            <a:ext cx="7992888" cy="603250"/>
          </a:xfrm>
          <a:prstGeom prst="rect">
            <a:avLst/>
          </a:prstGeom>
        </p:spPr>
        <p:txBody>
          <a:bodyPr/>
          <a:lstStyle>
            <a:lvl1pPr algn="l" defTabSz="957263" rtl="0" eaLnBrk="0" fontAlgn="base" hangingPunct="0">
              <a:spcBef>
                <a:spcPct val="0"/>
              </a:spcBef>
              <a:spcAft>
                <a:spcPct val="0"/>
              </a:spcAft>
              <a:defRPr sz="2000" b="1">
                <a:solidFill>
                  <a:srgbClr val="3F3F3F"/>
                </a:solidFill>
                <a:latin typeface="+mj-lt"/>
                <a:ea typeface="ＭＳ Ｐゴシック" charset="0"/>
                <a:cs typeface="+mj-cs"/>
              </a:defRPr>
            </a:lvl1pPr>
            <a:lvl2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2pPr>
            <a:lvl3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3pPr>
            <a:lvl4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4pPr>
            <a:lvl5pPr algn="l" defTabSz="957263" rtl="0" eaLnBrk="0" fontAlgn="base" hangingPunct="0">
              <a:spcBef>
                <a:spcPct val="0"/>
              </a:spcBef>
              <a:spcAft>
                <a:spcPct val="0"/>
              </a:spcAft>
              <a:defRPr sz="2000" b="1">
                <a:solidFill>
                  <a:srgbClr val="3F3F3F"/>
                </a:solidFill>
                <a:latin typeface="Arial" charset="0"/>
                <a:ea typeface="ＭＳ Ｐゴシック" charset="0"/>
                <a:cs typeface="Arial" charset="0"/>
              </a:defRPr>
            </a:lvl5pPr>
            <a:lvl6pPr marL="457200" algn="l" defTabSz="957263" rtl="0" fontAlgn="base">
              <a:spcBef>
                <a:spcPct val="0"/>
              </a:spcBef>
              <a:spcAft>
                <a:spcPct val="0"/>
              </a:spcAft>
              <a:defRPr sz="2000" b="1">
                <a:solidFill>
                  <a:srgbClr val="3F3F3F"/>
                </a:solidFill>
                <a:latin typeface="Arial" charset="0"/>
                <a:cs typeface="Arial" charset="0"/>
              </a:defRPr>
            </a:lvl6pPr>
            <a:lvl7pPr marL="914400" algn="l" defTabSz="957263" rtl="0" fontAlgn="base">
              <a:spcBef>
                <a:spcPct val="0"/>
              </a:spcBef>
              <a:spcAft>
                <a:spcPct val="0"/>
              </a:spcAft>
              <a:defRPr sz="2000" b="1">
                <a:solidFill>
                  <a:srgbClr val="3F3F3F"/>
                </a:solidFill>
                <a:latin typeface="Arial" charset="0"/>
                <a:cs typeface="Arial" charset="0"/>
              </a:defRPr>
            </a:lvl7pPr>
            <a:lvl8pPr marL="1371600" algn="l" defTabSz="957263" rtl="0" fontAlgn="base">
              <a:spcBef>
                <a:spcPct val="0"/>
              </a:spcBef>
              <a:spcAft>
                <a:spcPct val="0"/>
              </a:spcAft>
              <a:defRPr sz="2000" b="1">
                <a:solidFill>
                  <a:srgbClr val="3F3F3F"/>
                </a:solidFill>
                <a:latin typeface="Arial" charset="0"/>
                <a:cs typeface="Arial" charset="0"/>
              </a:defRPr>
            </a:lvl8pPr>
            <a:lvl9pPr marL="1828800" algn="l" defTabSz="957263" rtl="0" fontAlgn="base">
              <a:spcBef>
                <a:spcPct val="0"/>
              </a:spcBef>
              <a:spcAft>
                <a:spcPct val="0"/>
              </a:spcAft>
              <a:defRPr sz="2000" b="1">
                <a:solidFill>
                  <a:srgbClr val="3F3F3F"/>
                </a:solidFill>
                <a:latin typeface="Arial" charset="0"/>
                <a:cs typeface="Arial" charset="0"/>
              </a:defRPr>
            </a:lvl9pPr>
          </a:lstStyle>
          <a:p>
            <a:r>
              <a:rPr lang="de-DE" sz="1800" dirty="0" smtClean="0"/>
              <a:t>Wer hat teilgenommen (Gesamtunternehmen MEDIKUS)?</a:t>
            </a:r>
          </a:p>
        </p:txBody>
      </p:sp>
      <p:graphicFrame>
        <p:nvGraphicFramePr>
          <p:cNvPr id="8" name="Tabelle 7"/>
          <p:cNvGraphicFramePr>
            <a:graphicFrameLocks noGrp="1"/>
          </p:cNvGraphicFramePr>
          <p:nvPr>
            <p:extLst>
              <p:ext uri="{D42A27DB-BD31-4B8C-83A1-F6EECF244321}">
                <p14:modId xmlns:p14="http://schemas.microsoft.com/office/powerpoint/2010/main" val="373491548"/>
              </p:ext>
            </p:extLst>
          </p:nvPr>
        </p:nvGraphicFramePr>
        <p:xfrm>
          <a:off x="683568" y="908736"/>
          <a:ext cx="7920880" cy="5544600"/>
        </p:xfrm>
        <a:graphic>
          <a:graphicData uri="http://schemas.openxmlformats.org/drawingml/2006/table">
            <a:tbl>
              <a:tblPr/>
              <a:tblGrid>
                <a:gridCol w="2879309"/>
                <a:gridCol w="2422928"/>
                <a:gridCol w="1332397"/>
                <a:gridCol w="1286246"/>
              </a:tblGrid>
              <a:tr h="270171">
                <a:tc>
                  <a:txBody>
                    <a:bodyPr/>
                    <a:lstStyle/>
                    <a:p>
                      <a:pPr algn="l">
                        <a:spcAft>
                          <a:spcPts val="600"/>
                        </a:spcAft>
                      </a:pPr>
                      <a:r>
                        <a:rPr lang="de-DE" sz="1500" b="1" kern="1600" dirty="0">
                          <a:effectLst/>
                          <a:latin typeface="Calibri"/>
                          <a:ea typeface="Times New Roman"/>
                          <a:cs typeface="Arial"/>
                        </a:rPr>
                        <a:t> </a:t>
                      </a:r>
                      <a:endParaRPr lang="de-DE" sz="1500" dirty="0">
                        <a:effectLst/>
                        <a:latin typeface="Calibri"/>
                        <a:ea typeface="Times New Roman"/>
                        <a:cs typeface="Times New Roman"/>
                      </a:endParaRPr>
                    </a:p>
                  </a:txBody>
                  <a:tcPr marL="68580" marR="68580" marT="0" marB="0">
                    <a:lnL>
                      <a:noFill/>
                    </a:lnL>
                    <a:lnR>
                      <a:noFill/>
                    </a:lnR>
                    <a:lnT>
                      <a:noFill/>
                    </a:lnT>
                    <a:lnB w="12700" cap="flat" cmpd="sng" algn="ctr">
                      <a:solidFill>
                        <a:srgbClr val="9BBB59"/>
                      </a:solidFill>
                      <a:prstDash val="solid"/>
                      <a:round/>
                      <a:headEnd type="none" w="med" len="med"/>
                      <a:tailEnd type="none" w="med" len="med"/>
                    </a:lnB>
                    <a:solidFill>
                      <a:srgbClr val="008000"/>
                    </a:solidFill>
                  </a:tcPr>
                </a:tc>
                <a:tc>
                  <a:txBody>
                    <a:bodyPr/>
                    <a:lstStyle/>
                    <a:p>
                      <a:pPr algn="ctr">
                        <a:spcAft>
                          <a:spcPts val="600"/>
                        </a:spcAft>
                      </a:pPr>
                      <a:r>
                        <a:rPr lang="de-DE" sz="1500"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lnL>
                      <a:noFill/>
                    </a:lnL>
                    <a:lnR>
                      <a:noFill/>
                    </a:lnR>
                    <a:lnT>
                      <a:noFill/>
                    </a:lnT>
                    <a:lnB w="12700" cap="flat" cmpd="sng" algn="ctr">
                      <a:solidFill>
                        <a:srgbClr val="9BBB59"/>
                      </a:solidFill>
                      <a:prstDash val="solid"/>
                      <a:round/>
                      <a:headEnd type="none" w="med" len="med"/>
                      <a:tailEnd type="none" w="med" len="med"/>
                    </a:lnB>
                    <a:solidFill>
                      <a:srgbClr val="008000"/>
                    </a:solidFill>
                  </a:tcPr>
                </a:tc>
                <a:tc>
                  <a:txBody>
                    <a:bodyPr/>
                    <a:lstStyle/>
                    <a:p>
                      <a:pPr algn="ctr">
                        <a:spcAft>
                          <a:spcPts val="600"/>
                        </a:spcAft>
                      </a:pPr>
                      <a:r>
                        <a:rPr lang="de-DE" sz="1500" b="1" kern="1600">
                          <a:solidFill>
                            <a:srgbClr val="FFFFFF"/>
                          </a:solidFill>
                          <a:effectLst/>
                          <a:latin typeface="Calibri"/>
                          <a:ea typeface="Times New Roman"/>
                          <a:cs typeface="Arial"/>
                        </a:rPr>
                        <a:t>MEDIKUS</a:t>
                      </a:r>
                      <a:endParaRPr lang="de-DE" sz="1500">
                        <a:effectLst/>
                        <a:latin typeface="Calibri"/>
                        <a:ea typeface="Times New Roman"/>
                        <a:cs typeface="Times New Roman"/>
                      </a:endParaRPr>
                    </a:p>
                  </a:txBody>
                  <a:tcPr marL="68580" marR="68580" marT="0" marB="0">
                    <a:lnL>
                      <a:noFill/>
                    </a:lnL>
                    <a:lnR>
                      <a:noFill/>
                    </a:lnR>
                    <a:lnT>
                      <a:noFill/>
                    </a:lnT>
                    <a:lnB w="12700" cap="flat" cmpd="sng" algn="ctr">
                      <a:solidFill>
                        <a:srgbClr val="9BBB59"/>
                      </a:solidFill>
                      <a:prstDash val="solid"/>
                      <a:round/>
                      <a:headEnd type="none" w="med" len="med"/>
                      <a:tailEnd type="none" w="med" len="med"/>
                    </a:lnB>
                    <a:solidFill>
                      <a:srgbClr val="008000"/>
                    </a:solidFill>
                  </a:tcPr>
                </a:tc>
                <a:tc>
                  <a:txBody>
                    <a:bodyPr/>
                    <a:lstStyle/>
                    <a:p>
                      <a:pPr algn="ctr">
                        <a:spcAft>
                          <a:spcPts val="600"/>
                        </a:spcAft>
                      </a:pPr>
                      <a:r>
                        <a:rPr lang="de-DE" sz="1500" b="1" kern="1600">
                          <a:solidFill>
                            <a:srgbClr val="FFFFFF"/>
                          </a:solidFill>
                          <a:effectLst/>
                          <a:latin typeface="Calibri"/>
                          <a:ea typeface="Times New Roman"/>
                          <a:cs typeface="Arial"/>
                        </a:rPr>
                        <a:t>Andere</a:t>
                      </a:r>
                      <a:endParaRPr lang="de-DE" sz="1500">
                        <a:effectLst/>
                        <a:latin typeface="Calibri"/>
                        <a:ea typeface="Times New Roman"/>
                        <a:cs typeface="Times New Roman"/>
                      </a:endParaRPr>
                    </a:p>
                  </a:txBody>
                  <a:tcPr marL="68580" marR="68580" marT="0" marB="0">
                    <a:lnL>
                      <a:noFill/>
                    </a:lnL>
                    <a:lnR>
                      <a:noFill/>
                    </a:lnR>
                    <a:lnT>
                      <a:noFill/>
                    </a:lnT>
                    <a:lnB w="12700" cap="flat" cmpd="sng" algn="ctr">
                      <a:solidFill>
                        <a:srgbClr val="9BBB59"/>
                      </a:solidFill>
                      <a:prstDash val="solid"/>
                      <a:round/>
                      <a:headEnd type="none" w="med" len="med"/>
                      <a:tailEnd type="none" w="med" len="med"/>
                    </a:lnB>
                    <a:solidFill>
                      <a:srgbClr val="008000"/>
                    </a:solidFill>
                  </a:tcPr>
                </a:tc>
              </a:tr>
              <a:tr h="229323">
                <a:tc>
                  <a:txBody>
                    <a:bodyPr/>
                    <a:lstStyle/>
                    <a:p>
                      <a:pPr algn="l">
                        <a:spcAft>
                          <a:spcPts val="600"/>
                        </a:spcAft>
                      </a:pPr>
                      <a:r>
                        <a:rPr lang="de-DE" sz="1500" b="1" dirty="0">
                          <a:solidFill>
                            <a:srgbClr val="000000"/>
                          </a:solidFill>
                          <a:effectLst/>
                          <a:latin typeface="Calibri"/>
                          <a:ea typeface="Times New Roman"/>
                          <a:cs typeface="Times New Roman"/>
                        </a:rPr>
                        <a:t>Teilnahme</a:t>
                      </a:r>
                      <a:endParaRPr lang="de-DE" sz="150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algn="l">
                        <a:spcAft>
                          <a:spcPts val="600"/>
                        </a:spcAft>
                      </a:pPr>
                      <a:r>
                        <a:rPr lang="de-DE" sz="1500" b="0" dirty="0">
                          <a:solidFill>
                            <a:srgbClr val="000000"/>
                          </a:solidFill>
                          <a:effectLst/>
                          <a:latin typeface="Calibri"/>
                          <a:ea typeface="Times New Roman"/>
                          <a:cs typeface="Times New Roman"/>
                        </a:rPr>
                        <a:t>Anzahl Einrichtungen</a:t>
                      </a:r>
                      <a:endParaRPr lang="de-DE" sz="1500" b="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201295" algn="r">
                        <a:spcAft>
                          <a:spcPts val="600"/>
                        </a:spcAft>
                      </a:pPr>
                      <a:r>
                        <a:rPr lang="de-DE" sz="1500" b="0" dirty="0">
                          <a:solidFill>
                            <a:srgbClr val="000000"/>
                          </a:solidFill>
                          <a:effectLst/>
                          <a:latin typeface="Calibri"/>
                          <a:ea typeface="Times New Roman"/>
                          <a:cs typeface="Times New Roman"/>
                        </a:rPr>
                        <a:t>5</a:t>
                      </a:r>
                      <a:endParaRPr lang="de-DE" sz="1500" b="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167005" algn="r">
                        <a:spcAft>
                          <a:spcPts val="600"/>
                        </a:spcAft>
                      </a:pPr>
                      <a:r>
                        <a:rPr lang="de-DE" sz="1500" b="0" dirty="0">
                          <a:solidFill>
                            <a:srgbClr val="000000"/>
                          </a:solidFill>
                          <a:effectLst/>
                          <a:latin typeface="Calibri"/>
                          <a:ea typeface="Times New Roman"/>
                          <a:cs typeface="Times New Roman"/>
                        </a:rPr>
                        <a:t>50</a:t>
                      </a:r>
                      <a:endParaRPr lang="de-DE" sz="1500" b="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r>
              <a:tr h="229323">
                <a:tc>
                  <a:txBody>
                    <a:bodyPr/>
                    <a:lstStyle/>
                    <a:p>
                      <a:pPr algn="l">
                        <a:spcAft>
                          <a:spcPts val="600"/>
                        </a:spcAft>
                      </a:pPr>
                      <a:r>
                        <a:rPr lang="de-DE" sz="1500" b="1" kern="1600" dirty="0">
                          <a:effectLst/>
                          <a:latin typeface="Calibri"/>
                          <a:ea typeface="Times New Roman"/>
                          <a:cs typeface="Arial"/>
                        </a:rPr>
                        <a:t>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Mögliche Teilnehmer</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129</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3689</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dirty="0">
                          <a:effectLst/>
                          <a:latin typeface="Calibri"/>
                          <a:ea typeface="Times New Roman"/>
                          <a:cs typeface="Arial"/>
                        </a:rPr>
                        <a:t>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Teilgenommen haben</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52</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1660</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dirty="0">
                          <a:effectLst/>
                          <a:latin typeface="Calibri"/>
                          <a:ea typeface="Times New Roman"/>
                          <a:cs typeface="Arial"/>
                        </a:rPr>
                        <a:t> </a:t>
                      </a:r>
                      <a:endParaRPr lang="de-DE" sz="1500" dirty="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Teilnahmequote</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40.3 %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45.0 %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r>
              <a:tr h="229323">
                <a:tc>
                  <a:txBody>
                    <a:bodyPr/>
                    <a:lstStyle/>
                    <a:p>
                      <a:pPr algn="l">
                        <a:spcAft>
                          <a:spcPts val="600"/>
                        </a:spcAft>
                      </a:pPr>
                      <a:r>
                        <a:rPr lang="de-DE" sz="1500" b="1" dirty="0">
                          <a:solidFill>
                            <a:srgbClr val="000000"/>
                          </a:solidFill>
                          <a:effectLst/>
                          <a:latin typeface="Calibri"/>
                          <a:ea typeface="Times New Roman"/>
                          <a:cs typeface="Times New Roman"/>
                        </a:rPr>
                        <a:t>Geschlecht</a:t>
                      </a:r>
                      <a:endParaRPr lang="de-DE" sz="150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algn="l">
                        <a:spcAft>
                          <a:spcPts val="600"/>
                        </a:spcAft>
                      </a:pPr>
                      <a:r>
                        <a:rPr lang="de-DE" sz="1500">
                          <a:solidFill>
                            <a:srgbClr val="000000"/>
                          </a:solidFill>
                          <a:effectLst/>
                          <a:latin typeface="Calibri"/>
                          <a:ea typeface="Times New Roman"/>
                          <a:cs typeface="Times New Roman"/>
                        </a:rPr>
                        <a:t>männlich</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marR="201295" algn="r">
                        <a:spcAft>
                          <a:spcPts val="600"/>
                        </a:spcAft>
                      </a:pPr>
                      <a:r>
                        <a:rPr lang="de-DE" sz="1500">
                          <a:solidFill>
                            <a:srgbClr val="000000"/>
                          </a:solidFill>
                          <a:effectLst/>
                          <a:latin typeface="Calibri"/>
                          <a:ea typeface="Times New Roman"/>
                          <a:cs typeface="Times New Roman"/>
                        </a:rPr>
                        <a:t>8.7 %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marR="167005" algn="r">
                        <a:spcAft>
                          <a:spcPts val="600"/>
                        </a:spcAft>
                      </a:pPr>
                      <a:r>
                        <a:rPr lang="de-DE" sz="1500">
                          <a:solidFill>
                            <a:srgbClr val="000000"/>
                          </a:solidFill>
                          <a:effectLst/>
                          <a:latin typeface="Calibri"/>
                          <a:ea typeface="Times New Roman"/>
                          <a:cs typeface="Times New Roman"/>
                        </a:rPr>
                        <a:t>14.4 %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r>
              <a:tr h="229323">
                <a:tc>
                  <a:txBody>
                    <a:bodyPr/>
                    <a:lstStyle/>
                    <a:p>
                      <a:pPr algn="l">
                        <a:spcAft>
                          <a:spcPts val="600"/>
                        </a:spcAft>
                      </a:pPr>
                      <a:r>
                        <a:rPr lang="de-DE" sz="1500" b="1" kern="1600" dirty="0">
                          <a:effectLst/>
                          <a:latin typeface="Calibri"/>
                          <a:ea typeface="Times New Roman"/>
                          <a:cs typeface="Arial"/>
                        </a:rPr>
                        <a:t> </a:t>
                      </a:r>
                      <a:endParaRPr lang="de-DE" sz="1500" dirty="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algn="l">
                        <a:spcAft>
                          <a:spcPts val="600"/>
                        </a:spcAft>
                      </a:pPr>
                      <a:r>
                        <a:rPr lang="de-DE" sz="1500">
                          <a:solidFill>
                            <a:srgbClr val="000000"/>
                          </a:solidFill>
                          <a:effectLst/>
                          <a:latin typeface="Calibri"/>
                          <a:ea typeface="Times New Roman"/>
                          <a:cs typeface="Times New Roman"/>
                        </a:rPr>
                        <a:t>weiblich</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marR="201295" algn="r">
                        <a:spcAft>
                          <a:spcPts val="600"/>
                        </a:spcAft>
                      </a:pPr>
                      <a:r>
                        <a:rPr lang="de-DE" sz="1500">
                          <a:solidFill>
                            <a:srgbClr val="000000"/>
                          </a:solidFill>
                          <a:effectLst/>
                          <a:latin typeface="Calibri"/>
                          <a:ea typeface="Times New Roman"/>
                          <a:cs typeface="Times New Roman"/>
                        </a:rPr>
                        <a:t>91.3 %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marR="167005" algn="r">
                        <a:spcAft>
                          <a:spcPts val="600"/>
                        </a:spcAft>
                      </a:pPr>
                      <a:r>
                        <a:rPr lang="de-DE" sz="1500">
                          <a:solidFill>
                            <a:srgbClr val="000000"/>
                          </a:solidFill>
                          <a:effectLst/>
                          <a:latin typeface="Calibri"/>
                          <a:ea typeface="Times New Roman"/>
                          <a:cs typeface="Times New Roman"/>
                        </a:rPr>
                        <a:t>85.6 %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r>
              <a:tr h="229323">
                <a:tc>
                  <a:txBody>
                    <a:bodyPr/>
                    <a:lstStyle/>
                    <a:p>
                      <a:pPr algn="l">
                        <a:spcAft>
                          <a:spcPts val="600"/>
                        </a:spcAft>
                      </a:pPr>
                      <a:r>
                        <a:rPr lang="de-DE" sz="1500" b="1">
                          <a:solidFill>
                            <a:srgbClr val="000000"/>
                          </a:solidFill>
                          <a:effectLst/>
                          <a:latin typeface="Calibri"/>
                          <a:ea typeface="Times New Roman"/>
                          <a:cs typeface="Times New Roman"/>
                        </a:rPr>
                        <a:t>Alter</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algn="l">
                        <a:spcAft>
                          <a:spcPts val="600"/>
                        </a:spcAft>
                      </a:pPr>
                      <a:r>
                        <a:rPr lang="de-DE" sz="1500" dirty="0">
                          <a:solidFill>
                            <a:srgbClr val="000000"/>
                          </a:solidFill>
                          <a:effectLst/>
                          <a:latin typeface="Calibri"/>
                          <a:ea typeface="Times New Roman"/>
                          <a:cs typeface="Times New Roman"/>
                        </a:rPr>
                        <a:t>bis 25 Jahre</a:t>
                      </a:r>
                      <a:endParaRPr lang="de-DE" sz="150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10.3 %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6.6 %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26 - 35 Jahre</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20.5 %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20.6 %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dirty="0">
                          <a:solidFill>
                            <a:srgbClr val="000000"/>
                          </a:solidFill>
                          <a:effectLst/>
                          <a:latin typeface="Calibri"/>
                          <a:ea typeface="Times New Roman"/>
                          <a:cs typeface="Times New Roman"/>
                        </a:rPr>
                        <a:t>36 - 45 Jahre</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23.1 %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20.0 %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algn="l">
                        <a:spcAft>
                          <a:spcPts val="600"/>
                        </a:spcAft>
                      </a:pPr>
                      <a:r>
                        <a:rPr lang="de-DE" sz="1500" dirty="0">
                          <a:solidFill>
                            <a:srgbClr val="000000"/>
                          </a:solidFill>
                          <a:effectLst/>
                          <a:latin typeface="Calibri"/>
                          <a:ea typeface="Times New Roman"/>
                          <a:cs typeface="Times New Roman"/>
                        </a:rPr>
                        <a:t>46 Jahre und älter</a:t>
                      </a:r>
                      <a:endParaRPr lang="de-DE" sz="1500" dirty="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46.2 %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52.7 %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r>
              <a:tr h="229323">
                <a:tc>
                  <a:txBody>
                    <a:bodyPr/>
                    <a:lstStyle/>
                    <a:p>
                      <a:pPr algn="l">
                        <a:spcAft>
                          <a:spcPts val="600"/>
                        </a:spcAft>
                      </a:pPr>
                      <a:r>
                        <a:rPr lang="de-DE" sz="1500" b="1">
                          <a:solidFill>
                            <a:srgbClr val="000000"/>
                          </a:solidFill>
                          <a:effectLst/>
                          <a:latin typeface="Calibri"/>
                          <a:ea typeface="Times New Roman"/>
                          <a:cs typeface="Times New Roman"/>
                        </a:rPr>
                        <a:t>Position</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algn="l">
                        <a:spcAft>
                          <a:spcPts val="600"/>
                        </a:spcAft>
                      </a:pPr>
                      <a:r>
                        <a:rPr lang="de-DE" sz="1500" dirty="0">
                          <a:solidFill>
                            <a:srgbClr val="000000"/>
                          </a:solidFill>
                          <a:effectLst/>
                          <a:latin typeface="Calibri"/>
                          <a:ea typeface="Times New Roman"/>
                          <a:cs typeface="Times New Roman"/>
                        </a:rPr>
                        <a:t>Mitarbeiter</a:t>
                      </a:r>
                      <a:endParaRPr lang="de-DE" sz="150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marR="201295" algn="r">
                        <a:spcAft>
                          <a:spcPts val="600"/>
                        </a:spcAft>
                      </a:pPr>
                      <a:r>
                        <a:rPr lang="de-DE" sz="1500">
                          <a:solidFill>
                            <a:srgbClr val="000000"/>
                          </a:solidFill>
                          <a:effectLst/>
                          <a:latin typeface="Calibri"/>
                          <a:ea typeface="Times New Roman"/>
                          <a:cs typeface="Times New Roman"/>
                        </a:rPr>
                        <a:t>70.6 %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marR="167005" algn="r">
                        <a:spcAft>
                          <a:spcPts val="600"/>
                        </a:spcAft>
                      </a:pPr>
                      <a:r>
                        <a:rPr lang="de-DE" sz="1500">
                          <a:solidFill>
                            <a:srgbClr val="000000"/>
                          </a:solidFill>
                          <a:effectLst/>
                          <a:latin typeface="Calibri"/>
                          <a:ea typeface="Times New Roman"/>
                          <a:cs typeface="Times New Roman"/>
                        </a:rPr>
                        <a:t>91.9 %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algn="l">
                        <a:spcAft>
                          <a:spcPts val="600"/>
                        </a:spcAft>
                      </a:pPr>
                      <a:r>
                        <a:rPr lang="de-DE" sz="1500" dirty="0">
                          <a:solidFill>
                            <a:srgbClr val="000000"/>
                          </a:solidFill>
                          <a:effectLst/>
                          <a:latin typeface="Calibri"/>
                          <a:ea typeface="Times New Roman"/>
                          <a:cs typeface="Times New Roman"/>
                        </a:rPr>
                        <a:t>Führungskraft</a:t>
                      </a:r>
                      <a:endParaRPr lang="de-DE" sz="1500" dirty="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marR="201295" algn="r">
                        <a:spcAft>
                          <a:spcPts val="600"/>
                        </a:spcAft>
                      </a:pPr>
                      <a:r>
                        <a:rPr lang="de-DE" sz="1500">
                          <a:solidFill>
                            <a:srgbClr val="000000"/>
                          </a:solidFill>
                          <a:effectLst/>
                          <a:latin typeface="Calibri"/>
                          <a:ea typeface="Times New Roman"/>
                          <a:cs typeface="Times New Roman"/>
                        </a:rPr>
                        <a:t>29.4 %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marR="167005" algn="r">
                        <a:spcAft>
                          <a:spcPts val="600"/>
                        </a:spcAft>
                      </a:pPr>
                      <a:r>
                        <a:rPr lang="de-DE" sz="1500">
                          <a:solidFill>
                            <a:srgbClr val="000000"/>
                          </a:solidFill>
                          <a:effectLst/>
                          <a:latin typeface="Calibri"/>
                          <a:ea typeface="Times New Roman"/>
                          <a:cs typeface="Times New Roman"/>
                        </a:rPr>
                        <a:t>8.1 %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r>
              <a:tr h="229323">
                <a:tc>
                  <a:txBody>
                    <a:bodyPr/>
                    <a:lstStyle/>
                    <a:p>
                      <a:pPr algn="l">
                        <a:spcAft>
                          <a:spcPts val="600"/>
                        </a:spcAft>
                      </a:pPr>
                      <a:r>
                        <a:rPr lang="de-DE" sz="1500" b="1">
                          <a:solidFill>
                            <a:srgbClr val="000000"/>
                          </a:solidFill>
                          <a:effectLst/>
                          <a:latin typeface="Calibri"/>
                          <a:ea typeface="Times New Roman"/>
                          <a:cs typeface="Times New Roman"/>
                        </a:rPr>
                        <a:t>Beschäftigungsverhältnis</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algn="l">
                        <a:spcAft>
                          <a:spcPts val="600"/>
                        </a:spcAft>
                      </a:pPr>
                      <a:r>
                        <a:rPr lang="de-DE" sz="1500" dirty="0">
                          <a:solidFill>
                            <a:srgbClr val="000000"/>
                          </a:solidFill>
                          <a:effectLst/>
                          <a:latin typeface="Calibri"/>
                          <a:ea typeface="Times New Roman"/>
                          <a:cs typeface="Times New Roman"/>
                        </a:rPr>
                        <a:t>Vollzeit</a:t>
                      </a:r>
                      <a:endParaRPr lang="de-DE" sz="150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53.5 %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36.9 %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dirty="0">
                          <a:solidFill>
                            <a:srgbClr val="000000"/>
                          </a:solidFill>
                          <a:effectLst/>
                          <a:latin typeface="Calibri"/>
                          <a:ea typeface="Times New Roman"/>
                          <a:cs typeface="Times New Roman"/>
                        </a:rPr>
                        <a:t>Teilzeit</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dirty="0">
                          <a:solidFill>
                            <a:srgbClr val="000000"/>
                          </a:solidFill>
                          <a:effectLst/>
                          <a:latin typeface="Calibri"/>
                          <a:ea typeface="Times New Roman"/>
                          <a:cs typeface="Times New Roman"/>
                        </a:rPr>
                        <a:t>46.5 %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60.7 %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Mini-Job</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201295" algn="r">
                        <a:spcAft>
                          <a:spcPts val="600"/>
                        </a:spcAft>
                      </a:pPr>
                      <a:r>
                        <a:rPr lang="de-DE" sz="1500" dirty="0">
                          <a:solidFill>
                            <a:srgbClr val="000000"/>
                          </a:solidFill>
                          <a:effectLst/>
                          <a:latin typeface="Calibri"/>
                          <a:ea typeface="Times New Roman"/>
                          <a:cs typeface="Times New Roman"/>
                        </a:rPr>
                        <a:t>0.0 %</a:t>
                      </a:r>
                      <a:endParaRPr lang="de-DE" sz="1500" dirty="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2.4 %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r>
              <a:tr h="229323">
                <a:tc>
                  <a:txBody>
                    <a:bodyPr/>
                    <a:lstStyle/>
                    <a:p>
                      <a:pPr algn="l">
                        <a:spcAft>
                          <a:spcPts val="600"/>
                        </a:spcAft>
                      </a:pPr>
                      <a:r>
                        <a:rPr lang="de-DE" sz="1500" b="1">
                          <a:solidFill>
                            <a:srgbClr val="000000"/>
                          </a:solidFill>
                          <a:effectLst/>
                          <a:latin typeface="Calibri"/>
                          <a:ea typeface="Times New Roman"/>
                          <a:cs typeface="Times New Roman"/>
                        </a:rPr>
                        <a:t>Arbeitsverhältnis</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algn="l">
                        <a:spcAft>
                          <a:spcPts val="600"/>
                        </a:spcAft>
                      </a:pPr>
                      <a:r>
                        <a:rPr lang="de-DE" sz="1500">
                          <a:solidFill>
                            <a:srgbClr val="000000"/>
                          </a:solidFill>
                          <a:effectLst/>
                          <a:latin typeface="Calibri"/>
                          <a:ea typeface="Times New Roman"/>
                          <a:cs typeface="Times New Roman"/>
                        </a:rPr>
                        <a:t>befristet</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marR="201295" algn="r">
                        <a:spcAft>
                          <a:spcPts val="600"/>
                        </a:spcAft>
                      </a:pPr>
                      <a:r>
                        <a:rPr lang="de-DE" sz="1500" dirty="0">
                          <a:solidFill>
                            <a:srgbClr val="000000"/>
                          </a:solidFill>
                          <a:effectLst/>
                          <a:latin typeface="Calibri"/>
                          <a:ea typeface="Times New Roman"/>
                          <a:cs typeface="Times New Roman"/>
                        </a:rPr>
                        <a:t>36.6 %</a:t>
                      </a:r>
                      <a:endParaRPr lang="de-DE" sz="150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c>
                  <a:txBody>
                    <a:bodyPr/>
                    <a:lstStyle/>
                    <a:p>
                      <a:pPr marR="167005" algn="r">
                        <a:spcAft>
                          <a:spcPts val="600"/>
                        </a:spcAft>
                      </a:pPr>
                      <a:r>
                        <a:rPr lang="de-DE" sz="1500">
                          <a:solidFill>
                            <a:srgbClr val="000000"/>
                          </a:solidFill>
                          <a:effectLst/>
                          <a:latin typeface="Calibri"/>
                          <a:ea typeface="Times New Roman"/>
                          <a:cs typeface="Times New Roman"/>
                        </a:rPr>
                        <a:t>20.7 %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D6E3BC"/>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algn="l">
                        <a:spcAft>
                          <a:spcPts val="600"/>
                        </a:spcAft>
                      </a:pPr>
                      <a:r>
                        <a:rPr lang="de-DE" sz="1500">
                          <a:solidFill>
                            <a:srgbClr val="000000"/>
                          </a:solidFill>
                          <a:effectLst/>
                          <a:latin typeface="Calibri"/>
                          <a:ea typeface="Times New Roman"/>
                          <a:cs typeface="Times New Roman"/>
                        </a:rPr>
                        <a:t>unbefristet</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marR="201295" algn="r">
                        <a:spcAft>
                          <a:spcPts val="600"/>
                        </a:spcAft>
                      </a:pPr>
                      <a:r>
                        <a:rPr lang="de-DE" sz="1500" dirty="0">
                          <a:solidFill>
                            <a:srgbClr val="000000"/>
                          </a:solidFill>
                          <a:effectLst/>
                          <a:latin typeface="Calibri"/>
                          <a:ea typeface="Times New Roman"/>
                          <a:cs typeface="Times New Roman"/>
                        </a:rPr>
                        <a:t>63.4 %</a:t>
                      </a:r>
                      <a:endParaRPr lang="de-DE" sz="1500" dirty="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c>
                  <a:txBody>
                    <a:bodyPr/>
                    <a:lstStyle/>
                    <a:p>
                      <a:pPr marR="167005" algn="r">
                        <a:spcAft>
                          <a:spcPts val="600"/>
                        </a:spcAft>
                      </a:pPr>
                      <a:r>
                        <a:rPr lang="de-DE" sz="1500">
                          <a:solidFill>
                            <a:srgbClr val="000000"/>
                          </a:solidFill>
                          <a:effectLst/>
                          <a:latin typeface="Calibri"/>
                          <a:ea typeface="Times New Roman"/>
                          <a:cs typeface="Times New Roman"/>
                        </a:rPr>
                        <a:t>79.3 %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D6E3BC"/>
                    </a:solidFill>
                  </a:tcPr>
                </a:tc>
              </a:tr>
              <a:tr h="229323">
                <a:tc>
                  <a:txBody>
                    <a:bodyPr/>
                    <a:lstStyle/>
                    <a:p>
                      <a:pPr algn="l">
                        <a:spcAft>
                          <a:spcPts val="600"/>
                        </a:spcAft>
                      </a:pPr>
                      <a:r>
                        <a:rPr lang="de-DE" sz="1500" b="1">
                          <a:solidFill>
                            <a:srgbClr val="000000"/>
                          </a:solidFill>
                          <a:effectLst/>
                          <a:latin typeface="Calibri"/>
                          <a:ea typeface="Times New Roman"/>
                          <a:cs typeface="Times New Roman"/>
                        </a:rPr>
                        <a:t>Tätigkeitsbereich</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Pflege</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201295" algn="r">
                        <a:spcAft>
                          <a:spcPts val="600"/>
                        </a:spcAft>
                      </a:pPr>
                      <a:r>
                        <a:rPr lang="de-DE" sz="1500" dirty="0">
                          <a:solidFill>
                            <a:srgbClr val="000000"/>
                          </a:solidFill>
                          <a:effectLst/>
                          <a:latin typeface="Calibri"/>
                          <a:ea typeface="Times New Roman"/>
                          <a:cs typeface="Times New Roman"/>
                        </a:rPr>
                        <a:t>82.1 %</a:t>
                      </a:r>
                      <a:endParaRPr lang="de-DE" sz="1500" dirty="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c>
                  <a:txBody>
                    <a:bodyPr/>
                    <a:lstStyle/>
                    <a:p>
                      <a:pPr marR="167005" algn="r">
                        <a:spcAft>
                          <a:spcPts val="600"/>
                        </a:spcAft>
                      </a:pPr>
                      <a:r>
                        <a:rPr lang="de-DE" sz="1500">
                          <a:solidFill>
                            <a:srgbClr val="000000"/>
                          </a:solidFill>
                          <a:effectLst/>
                          <a:latin typeface="Calibri"/>
                          <a:ea typeface="Times New Roman"/>
                          <a:cs typeface="Times New Roman"/>
                        </a:rPr>
                        <a:t>66.1 %</a:t>
                      </a:r>
                      <a:endParaRPr lang="de-DE" sz="1500">
                        <a:effectLst/>
                        <a:latin typeface="Calibri"/>
                        <a:ea typeface="Times New Roman"/>
                        <a:cs typeface="Times New Roman"/>
                      </a:endParaRPr>
                    </a:p>
                  </a:txBody>
                  <a:tcPr marL="68580" marR="68580" marT="0" marB="0" anchor="b">
                    <a:lnL>
                      <a:noFill/>
                    </a:lnL>
                    <a:lnR>
                      <a:noFill/>
                    </a:lnR>
                    <a:lnT w="12700" cap="flat" cmpd="sng" algn="ctr">
                      <a:solidFill>
                        <a:srgbClr val="9BBB59"/>
                      </a:solidFill>
                      <a:prstDash val="solid"/>
                      <a:round/>
                      <a:headEnd type="none" w="med" len="med"/>
                      <a:tailEnd type="none" w="med" len="med"/>
                    </a:lnT>
                    <a:lnB>
                      <a:noFill/>
                    </a:lnB>
                    <a:solidFill>
                      <a:srgbClr val="EAF1DD"/>
                    </a:solidFill>
                  </a:tcPr>
                </a:tc>
              </a:tr>
              <a:tr h="229323">
                <a:tc>
                  <a:txBody>
                    <a:bodyPr/>
                    <a:lstStyle/>
                    <a:p>
                      <a:pPr algn="l">
                        <a:spcAft>
                          <a:spcPts val="600"/>
                        </a:spcAft>
                      </a:pPr>
                      <a:r>
                        <a:rPr lang="de-DE" sz="1500" b="1">
                          <a:solidFill>
                            <a:srgbClr val="000000"/>
                          </a:solidFill>
                          <a:effectLst/>
                          <a:latin typeface="Calibri"/>
                          <a:ea typeface="Times New Roman"/>
                          <a:cs typeface="Times New Roman"/>
                        </a:rPr>
                        <a:t>(Mehrfachnennung möglich)</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Therapie</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dirty="0">
                          <a:solidFill>
                            <a:srgbClr val="000000"/>
                          </a:solidFill>
                          <a:effectLst/>
                          <a:latin typeface="Calibri"/>
                          <a:ea typeface="Times New Roman"/>
                          <a:cs typeface="Times New Roman"/>
                        </a:rPr>
                        <a:t>0.0 %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dirty="0">
                          <a:solidFill>
                            <a:srgbClr val="000000"/>
                          </a:solidFill>
                          <a:effectLst/>
                          <a:latin typeface="Calibri"/>
                          <a:ea typeface="Times New Roman"/>
                          <a:cs typeface="Times New Roman"/>
                        </a:rPr>
                        <a:t>1.3 %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Betreuung</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32.1 %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dirty="0">
                          <a:solidFill>
                            <a:srgbClr val="000000"/>
                          </a:solidFill>
                          <a:effectLst/>
                          <a:latin typeface="Calibri"/>
                          <a:ea typeface="Times New Roman"/>
                          <a:cs typeface="Times New Roman"/>
                        </a:rPr>
                        <a:t>18.7 %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Verwaltung/Leitung</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0.0 %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dirty="0">
                          <a:solidFill>
                            <a:srgbClr val="000000"/>
                          </a:solidFill>
                          <a:effectLst/>
                          <a:latin typeface="Calibri"/>
                          <a:ea typeface="Times New Roman"/>
                          <a:cs typeface="Times New Roman"/>
                        </a:rPr>
                        <a:t>9.4 %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Hauswirtschaft</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39.3 %</a:t>
                      </a:r>
                      <a:endParaRPr lang="de-DE" sz="150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c>
                  <a:txBody>
                    <a:bodyPr/>
                    <a:lstStyle/>
                    <a:p>
                      <a:pPr marR="167005" algn="r">
                        <a:spcAft>
                          <a:spcPts val="600"/>
                        </a:spcAft>
                      </a:pPr>
                      <a:r>
                        <a:rPr lang="de-DE" sz="1500" dirty="0">
                          <a:solidFill>
                            <a:srgbClr val="000000"/>
                          </a:solidFill>
                          <a:effectLst/>
                          <a:latin typeface="Calibri"/>
                          <a:ea typeface="Times New Roman"/>
                          <a:cs typeface="Times New Roman"/>
                        </a:rPr>
                        <a:t>13.5 %</a:t>
                      </a:r>
                      <a:endParaRPr lang="de-DE" sz="1500" dirty="0">
                        <a:effectLst/>
                        <a:latin typeface="Calibri"/>
                        <a:ea typeface="Times New Roman"/>
                        <a:cs typeface="Times New Roman"/>
                      </a:endParaRPr>
                    </a:p>
                  </a:txBody>
                  <a:tcPr marL="68580" marR="68580" marT="0" marB="0" anchor="b">
                    <a:lnL>
                      <a:noFill/>
                    </a:lnL>
                    <a:lnR>
                      <a:noFill/>
                    </a:lnR>
                    <a:lnT>
                      <a:noFill/>
                    </a:lnT>
                    <a:lnB>
                      <a:noFill/>
                    </a:lnB>
                    <a:solidFill>
                      <a:srgbClr val="EAF1DD"/>
                    </a:solidFill>
                  </a:tcPr>
                </a:tc>
              </a:tr>
              <a:tr h="229323">
                <a:tc>
                  <a:txBody>
                    <a:bodyPr/>
                    <a:lstStyle/>
                    <a:p>
                      <a:pPr algn="l">
                        <a:spcAft>
                          <a:spcPts val="600"/>
                        </a:spcAft>
                      </a:pPr>
                      <a:r>
                        <a:rPr lang="de-DE" sz="1500" b="1" kern="1600">
                          <a:effectLst/>
                          <a:latin typeface="Calibri"/>
                          <a:ea typeface="Times New Roman"/>
                          <a:cs typeface="Arial"/>
                        </a:rPr>
                        <a:t>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algn="l">
                        <a:spcAft>
                          <a:spcPts val="600"/>
                        </a:spcAft>
                      </a:pPr>
                      <a:r>
                        <a:rPr lang="de-DE" sz="1500">
                          <a:solidFill>
                            <a:srgbClr val="000000"/>
                          </a:solidFill>
                          <a:effectLst/>
                          <a:latin typeface="Calibri"/>
                          <a:ea typeface="Times New Roman"/>
                          <a:cs typeface="Times New Roman"/>
                        </a:rPr>
                        <a:t>Sonstiger Bereich</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201295" algn="r">
                        <a:spcAft>
                          <a:spcPts val="600"/>
                        </a:spcAft>
                      </a:pPr>
                      <a:r>
                        <a:rPr lang="de-DE" sz="1500">
                          <a:solidFill>
                            <a:srgbClr val="000000"/>
                          </a:solidFill>
                          <a:effectLst/>
                          <a:latin typeface="Calibri"/>
                          <a:ea typeface="Times New Roman"/>
                          <a:cs typeface="Times New Roman"/>
                        </a:rPr>
                        <a:t>17.9 %</a:t>
                      </a:r>
                      <a:endParaRPr lang="de-DE" sz="150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c>
                  <a:txBody>
                    <a:bodyPr/>
                    <a:lstStyle/>
                    <a:p>
                      <a:pPr marR="167005" algn="r">
                        <a:spcAft>
                          <a:spcPts val="600"/>
                        </a:spcAft>
                      </a:pPr>
                      <a:r>
                        <a:rPr lang="de-DE" sz="1500" dirty="0">
                          <a:solidFill>
                            <a:srgbClr val="000000"/>
                          </a:solidFill>
                          <a:effectLst/>
                          <a:latin typeface="Calibri"/>
                          <a:ea typeface="Times New Roman"/>
                          <a:cs typeface="Times New Roman"/>
                        </a:rPr>
                        <a:t>6.8 %</a:t>
                      </a:r>
                      <a:endParaRPr lang="de-DE" sz="1500" dirty="0">
                        <a:effectLst/>
                        <a:latin typeface="Calibri"/>
                        <a:ea typeface="Times New Roman"/>
                        <a:cs typeface="Times New Roman"/>
                      </a:endParaRPr>
                    </a:p>
                  </a:txBody>
                  <a:tcPr marL="68580" marR="68580" marT="0" marB="0" anchor="b">
                    <a:lnL>
                      <a:noFill/>
                    </a:lnL>
                    <a:lnR>
                      <a:noFill/>
                    </a:lnR>
                    <a:lnT>
                      <a:noFill/>
                    </a:lnT>
                    <a:lnB w="12700" cap="flat" cmpd="sng" algn="ctr">
                      <a:solidFill>
                        <a:srgbClr val="9BBB59"/>
                      </a:solidFill>
                      <a:prstDash val="solid"/>
                      <a:round/>
                      <a:headEnd type="none" w="med" len="med"/>
                      <a:tailEnd type="none" w="med" len="med"/>
                    </a:lnB>
                    <a:solidFill>
                      <a:srgbClr val="EAF1DD"/>
                    </a:solidFill>
                  </a:tcPr>
                </a:tc>
              </a:tr>
            </a:tbl>
          </a:graphicData>
        </a:graphic>
      </p:graphicFrame>
    </p:spTree>
    <p:extLst>
      <p:ext uri="{BB962C8B-B14F-4D97-AF65-F5344CB8AC3E}">
        <p14:creationId xmlns:p14="http://schemas.microsoft.com/office/powerpoint/2010/main" val="15339566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07504" y="640234"/>
            <a:ext cx="8496300" cy="844550"/>
          </a:xfrm>
        </p:spPr>
        <p:txBody>
          <a:bodyPr/>
          <a:lstStyle/>
          <a:p>
            <a:r>
              <a:rPr lang="de-CH" sz="1800" dirty="0" err="1">
                <a:latin typeface="Arial Hebrew" charset="0"/>
                <a:ea typeface="Arial Hebrew" charset="0"/>
                <a:cs typeface="Arial Hebrew" charset="0"/>
              </a:rPr>
              <a:t>Transformationale</a:t>
            </a:r>
            <a:r>
              <a:rPr lang="de-CH" sz="1800" dirty="0">
                <a:latin typeface="Arial Hebrew" charset="0"/>
                <a:ea typeface="Arial Hebrew" charset="0"/>
                <a:cs typeface="Arial Hebrew" charset="0"/>
              </a:rPr>
              <a:t> Führung – Führen im Wandel</a:t>
            </a:r>
            <a:endParaRPr lang="de-DE" sz="1800" dirty="0">
              <a:latin typeface="Arial Hebrew" charset="0"/>
              <a:ea typeface="Arial Hebrew" charset="0"/>
              <a:cs typeface="Arial Hebrew" charset="0"/>
            </a:endParaRPr>
          </a:p>
        </p:txBody>
      </p:sp>
      <p:sp>
        <p:nvSpPr>
          <p:cNvPr id="3" name="Foliennummernplatzhalter 2"/>
          <p:cNvSpPr>
            <a:spLocks noGrp="1"/>
          </p:cNvSpPr>
          <p:nvPr>
            <p:ph type="sldNum" sz="quarter" idx="11"/>
          </p:nvPr>
        </p:nvSpPr>
        <p:spPr/>
        <p:txBody>
          <a:bodyPr/>
          <a:lstStyle/>
          <a:p>
            <a:pPr>
              <a:defRPr/>
            </a:pPr>
            <a:fld id="{0D9AF5BA-DB93-4E90-AB09-2B741E1DE14D}" type="slidenum">
              <a:rPr lang="de-DE" smtClean="0"/>
              <a:pPr>
                <a:defRPr/>
              </a:pPr>
              <a:t>50</a:t>
            </a:fld>
            <a:endParaRPr lang="de-DE"/>
          </a:p>
        </p:txBody>
      </p:sp>
      <p:grpSp>
        <p:nvGrpSpPr>
          <p:cNvPr id="10" name="Gruppierung 9"/>
          <p:cNvGrpSpPr/>
          <p:nvPr/>
        </p:nvGrpSpPr>
        <p:grpSpPr>
          <a:xfrm>
            <a:off x="537090" y="2204864"/>
            <a:ext cx="8069821" cy="3096344"/>
            <a:chOff x="409814" y="3281398"/>
            <a:chExt cx="8069821" cy="2786380"/>
          </a:xfrm>
        </p:grpSpPr>
        <p:sp>
          <p:nvSpPr>
            <p:cNvPr id="11" name="Rechteck 10"/>
            <p:cNvSpPr/>
            <p:nvPr/>
          </p:nvSpPr>
          <p:spPr>
            <a:xfrm>
              <a:off x="409814" y="3281398"/>
              <a:ext cx="3922297" cy="2786380"/>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lIns="252000" rtlCol="0" anchor="ctr"/>
            <a:lstStyle/>
            <a:p>
              <a:pPr algn="ctr">
                <a:spcAft>
                  <a:spcPts val="1200"/>
                </a:spcAft>
              </a:pPr>
              <a:r>
                <a:rPr lang="de-DE" sz="2000" b="1" dirty="0" err="1" smtClean="0"/>
                <a:t>Transformationale</a:t>
              </a:r>
              <a:r>
                <a:rPr lang="de-DE" sz="2000" b="1" dirty="0" smtClean="0"/>
                <a:t> Führung</a:t>
              </a:r>
            </a:p>
            <a:p>
              <a:pPr marL="285750" indent="-285750">
                <a:lnSpc>
                  <a:spcPct val="120000"/>
                </a:lnSpc>
                <a:buFont typeface="Arial"/>
                <a:buChar char="•"/>
              </a:pPr>
              <a:r>
                <a:rPr lang="de-DE" dirty="0" smtClean="0"/>
                <a:t>Idealisierter Einfluss </a:t>
              </a:r>
              <a:r>
                <a:rPr lang="de-DE" dirty="0" smtClean="0">
                  <a:sym typeface="Wingdings"/>
                </a:rPr>
                <a:t> Visionen aufzeigen</a:t>
              </a:r>
            </a:p>
            <a:p>
              <a:pPr marL="285750" indent="-285750">
                <a:lnSpc>
                  <a:spcPct val="120000"/>
                </a:lnSpc>
                <a:buFont typeface="Arial"/>
                <a:buChar char="•"/>
              </a:pPr>
              <a:r>
                <a:rPr lang="de-DE" dirty="0" smtClean="0">
                  <a:sym typeface="Wingdings"/>
                </a:rPr>
                <a:t>Geistige Anregung  Inspiration</a:t>
              </a:r>
            </a:p>
            <a:p>
              <a:pPr marL="285750" indent="-285750">
                <a:lnSpc>
                  <a:spcPct val="120000"/>
                </a:lnSpc>
                <a:buFont typeface="Arial"/>
                <a:buChar char="•"/>
              </a:pPr>
              <a:r>
                <a:rPr lang="de-DE" dirty="0" smtClean="0">
                  <a:sym typeface="Wingdings"/>
                </a:rPr>
                <a:t>Vorbild sein</a:t>
              </a:r>
            </a:p>
            <a:p>
              <a:pPr marL="285750" indent="-285750">
                <a:lnSpc>
                  <a:spcPct val="120000"/>
                </a:lnSpc>
                <a:buFont typeface="Arial"/>
                <a:buChar char="•"/>
              </a:pPr>
              <a:r>
                <a:rPr lang="de-DE" dirty="0" smtClean="0">
                  <a:sym typeface="Wingdings"/>
                </a:rPr>
                <a:t>Individuelle Unterstützung</a:t>
              </a:r>
            </a:p>
            <a:p>
              <a:pPr marL="285750" indent="-285750">
                <a:lnSpc>
                  <a:spcPct val="120000"/>
                </a:lnSpc>
                <a:buFont typeface="Arial"/>
                <a:buChar char="•"/>
              </a:pPr>
              <a:r>
                <a:rPr lang="de-DE" dirty="0" smtClean="0">
                  <a:sym typeface="Wingdings"/>
                </a:rPr>
                <a:t>Gruppenziele fördern</a:t>
              </a:r>
            </a:p>
            <a:p>
              <a:pPr marL="285750" indent="-285750">
                <a:lnSpc>
                  <a:spcPct val="120000"/>
                </a:lnSpc>
                <a:buFont typeface="Arial"/>
                <a:buChar char="•"/>
              </a:pPr>
              <a:r>
                <a:rPr lang="de-DE" dirty="0" smtClean="0">
                  <a:sym typeface="Wingdings"/>
                </a:rPr>
                <a:t>Hohe Leistungserwartung</a:t>
              </a:r>
              <a:endParaRPr lang="de-DE" dirty="0"/>
            </a:p>
          </p:txBody>
        </p:sp>
        <p:sp>
          <p:nvSpPr>
            <p:cNvPr id="12" name="Rechteck 11"/>
            <p:cNvSpPr/>
            <p:nvPr/>
          </p:nvSpPr>
          <p:spPr>
            <a:xfrm>
              <a:off x="5192338" y="3281398"/>
              <a:ext cx="3287297" cy="278638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52000" rIns="108000" rtlCol="0" anchor="ctr"/>
            <a:lstStyle/>
            <a:p>
              <a:pPr marL="285750" indent="-285750">
                <a:lnSpc>
                  <a:spcPct val="120000"/>
                </a:lnSpc>
                <a:buFont typeface="Arial"/>
                <a:buChar char="•"/>
              </a:pPr>
              <a:r>
                <a:rPr lang="de-DE" dirty="0" err="1" smtClean="0">
                  <a:solidFill>
                    <a:schemeClr val="tx1"/>
                  </a:solidFill>
                </a:rPr>
                <a:t>Mitarbeitermovitation</a:t>
              </a:r>
              <a:r>
                <a:rPr lang="de-DE" dirty="0" smtClean="0">
                  <a:solidFill>
                    <a:schemeClr val="tx1"/>
                  </a:solidFill>
                </a:rPr>
                <a:t> und –</a:t>
              </a:r>
              <a:r>
                <a:rPr lang="de-DE" dirty="0" err="1" smtClean="0">
                  <a:solidFill>
                    <a:schemeClr val="tx1"/>
                  </a:solidFill>
                </a:rPr>
                <a:t>zufriedenheit</a:t>
              </a:r>
              <a:endParaRPr lang="de-DE" dirty="0" smtClean="0">
                <a:solidFill>
                  <a:schemeClr val="tx1"/>
                </a:solidFill>
              </a:endParaRPr>
            </a:p>
            <a:p>
              <a:pPr marL="285750" indent="-285750">
                <a:lnSpc>
                  <a:spcPct val="120000"/>
                </a:lnSpc>
                <a:buFont typeface="Arial"/>
                <a:buChar char="•"/>
              </a:pPr>
              <a:r>
                <a:rPr lang="de-DE" b="1" dirty="0" smtClean="0">
                  <a:solidFill>
                    <a:schemeClr val="tx1"/>
                  </a:solidFill>
                  <a:sym typeface="Wingdings"/>
                </a:rPr>
                <a:t>Bindung der Mitarbeiter</a:t>
              </a:r>
            </a:p>
            <a:p>
              <a:pPr marL="285750" indent="-285750">
                <a:lnSpc>
                  <a:spcPct val="120000"/>
                </a:lnSpc>
                <a:buFont typeface="Arial"/>
                <a:buChar char="•"/>
              </a:pPr>
              <a:r>
                <a:rPr lang="de-DE" dirty="0" smtClean="0">
                  <a:solidFill>
                    <a:schemeClr val="tx1"/>
                  </a:solidFill>
                </a:rPr>
                <a:t>Positive Beurteilung der Leistung der Führungskraft</a:t>
              </a:r>
            </a:p>
            <a:p>
              <a:pPr marL="285750" indent="-285750">
                <a:lnSpc>
                  <a:spcPct val="120000"/>
                </a:lnSpc>
                <a:buFont typeface="Arial"/>
                <a:buChar char="•"/>
              </a:pPr>
              <a:r>
                <a:rPr lang="de-DE" dirty="0" smtClean="0">
                  <a:solidFill>
                    <a:schemeClr val="tx1"/>
                  </a:solidFill>
                </a:rPr>
                <a:t>Leistung der Organisations-einheit</a:t>
              </a:r>
            </a:p>
            <a:p>
              <a:pPr marL="285750" indent="-285750">
                <a:lnSpc>
                  <a:spcPct val="120000"/>
                </a:lnSpc>
                <a:buFont typeface="Arial"/>
                <a:buChar char="•"/>
              </a:pPr>
              <a:r>
                <a:rPr lang="de-DE" dirty="0" err="1" smtClean="0">
                  <a:solidFill>
                    <a:schemeClr val="tx1"/>
                  </a:solidFill>
                </a:rPr>
                <a:t>Innovativität</a:t>
              </a:r>
              <a:endParaRPr lang="de-DE" dirty="0" smtClean="0">
                <a:solidFill>
                  <a:schemeClr val="tx1"/>
                </a:solidFill>
              </a:endParaRPr>
            </a:p>
          </p:txBody>
        </p:sp>
        <p:sp>
          <p:nvSpPr>
            <p:cNvPr id="13" name="Pfeil nach rechts 12"/>
            <p:cNvSpPr/>
            <p:nvPr/>
          </p:nvSpPr>
          <p:spPr bwMode="auto">
            <a:xfrm>
              <a:off x="4459110" y="4396113"/>
              <a:ext cx="634451" cy="556950"/>
            </a:xfrm>
            <a:prstGeom prst="rightArrow">
              <a:avLst/>
            </a:prstGeom>
            <a:solidFill>
              <a:srgbClr val="008000"/>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just">
                <a:spcAft>
                  <a:spcPts val="600"/>
                </a:spcAft>
              </a:pPr>
              <a:r>
                <a:rPr lang="de-DE" sz="1200">
                  <a:effectLst/>
                  <a:latin typeface="Calibri"/>
                  <a:ea typeface="Times New Roman"/>
                  <a:cs typeface="Times New Roman"/>
                </a:rPr>
                <a:t> </a:t>
              </a:r>
            </a:p>
          </p:txBody>
        </p:sp>
      </p:grpSp>
    </p:spTree>
    <p:extLst>
      <p:ext uri="{BB962C8B-B14F-4D97-AF65-F5344CB8AC3E}">
        <p14:creationId xmlns:p14="http://schemas.microsoft.com/office/powerpoint/2010/main" val="105832892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51</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a:t>
            </a:r>
            <a:r>
              <a:rPr lang="de-DE" sz="1600" dirty="0" smtClean="0"/>
              <a:t>Führungsverhaltens der</a:t>
            </a:r>
            <a:r>
              <a:rPr lang="de-DE" sz="1600" dirty="0"/>
              <a:t>/des </a:t>
            </a:r>
            <a:r>
              <a:rPr lang="de-DE" sz="1600" dirty="0" smtClean="0"/>
              <a:t>direkten Vorgesetzten </a:t>
            </a:r>
            <a:r>
              <a:rPr lang="de-DE" sz="1600" dirty="0"/>
              <a:t>(1)</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b=100]]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29461254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52</a:t>
            </a:fld>
            <a:endParaRPr lang="de-DE"/>
          </a:p>
        </p:txBody>
      </p:sp>
      <p:sp>
        <p:nvSpPr>
          <p:cNvPr id="2" name="Titel 1"/>
          <p:cNvSpPr>
            <a:spLocks noGrp="1"/>
          </p:cNvSpPr>
          <p:nvPr>
            <p:ph type="title"/>
          </p:nvPr>
        </p:nvSpPr>
        <p:spPr>
          <a:xfrm>
            <a:off x="302840" y="44624"/>
            <a:ext cx="8229600" cy="603250"/>
          </a:xfrm>
        </p:spPr>
        <p:txBody>
          <a:bodyPr/>
          <a:lstStyle/>
          <a:p>
            <a:r>
              <a:rPr lang="de-DE" sz="1600" dirty="0"/>
              <a:t>Bewertung des Führungsverhaltens der/des direkten Vorgesetzten (1)</a:t>
            </a:r>
            <a:r>
              <a:rPr lang="de-DE" sz="1600" dirty="0" smtClean="0"/>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b=100]]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3704472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53</a:t>
            </a:fld>
            <a:endParaRPr lang="de-DE"/>
          </a:p>
        </p:txBody>
      </p:sp>
      <p:sp>
        <p:nvSpPr>
          <p:cNvPr id="2" name="Titel 1"/>
          <p:cNvSpPr>
            <a:spLocks noGrp="1"/>
          </p:cNvSpPr>
          <p:nvPr>
            <p:ph type="title"/>
          </p:nvPr>
        </p:nvSpPr>
        <p:spPr>
          <a:xfrm>
            <a:off x="302840" y="305470"/>
            <a:ext cx="8229600" cy="603250"/>
          </a:xfrm>
        </p:spPr>
        <p:txBody>
          <a:bodyPr/>
          <a:lstStyle/>
          <a:p>
            <a:r>
              <a:rPr lang="de-DE" sz="1600" dirty="0"/>
              <a:t>Bewertung des </a:t>
            </a:r>
            <a:r>
              <a:rPr lang="de-DE" sz="1600" dirty="0" smtClean="0"/>
              <a:t>Führungsverhaltens der</a:t>
            </a:r>
            <a:r>
              <a:rPr lang="de-DE" sz="1600" dirty="0"/>
              <a:t>/des </a:t>
            </a:r>
            <a:r>
              <a:rPr lang="de-DE" sz="1600" dirty="0" smtClean="0"/>
              <a:t>direkten Vorgesetzten (2)</a:t>
            </a:r>
            <a:endParaRPr lang="de-DE" sz="1600" dirty="0"/>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b=101]]</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2926557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54</a:t>
            </a:fld>
            <a:endParaRPr lang="de-DE"/>
          </a:p>
        </p:txBody>
      </p:sp>
      <p:sp>
        <p:nvSpPr>
          <p:cNvPr id="2" name="Titel 1"/>
          <p:cNvSpPr>
            <a:spLocks noGrp="1"/>
          </p:cNvSpPr>
          <p:nvPr>
            <p:ph type="title"/>
          </p:nvPr>
        </p:nvSpPr>
        <p:spPr>
          <a:xfrm>
            <a:off x="302840" y="44624"/>
            <a:ext cx="8229600" cy="603250"/>
          </a:xfrm>
        </p:spPr>
        <p:txBody>
          <a:bodyPr/>
          <a:lstStyle/>
          <a:p>
            <a:r>
              <a:rPr lang="de-DE" sz="1600" dirty="0"/>
              <a:t>Bewertung des Führungsverhaltens der/des direkten Vorgesetzten </a:t>
            </a:r>
            <a:r>
              <a:rPr lang="de-DE" sz="1600" dirty="0" smtClean="0"/>
              <a:t>(2)</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b=101]]</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2116859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158824" y="620688"/>
            <a:ext cx="8229600" cy="725488"/>
          </a:xfrm>
        </p:spPr>
        <p:txBody>
          <a:bodyPr/>
          <a:lstStyle/>
          <a:p>
            <a:r>
              <a:rPr lang="de-DE" sz="1600" dirty="0"/>
              <a:t>Teamklima beeinflusst Motivation und </a:t>
            </a:r>
            <a:r>
              <a:rPr lang="de-DE" sz="1600" dirty="0" smtClean="0"/>
              <a:t>Bindung</a:t>
            </a:r>
            <a:r>
              <a:rPr lang="de-DE" sz="1600" dirty="0"/>
              <a:t/>
            </a:r>
            <a:br>
              <a:rPr lang="de-DE" sz="1600" dirty="0"/>
            </a:br>
            <a:endParaRPr lang="de-DE" sz="1600" dirty="0"/>
          </a:p>
        </p:txBody>
      </p:sp>
      <p:sp>
        <p:nvSpPr>
          <p:cNvPr id="3" name="Inhaltsplatzhalter 2"/>
          <p:cNvSpPr txBox="1">
            <a:spLocks/>
          </p:cNvSpPr>
          <p:nvPr/>
        </p:nvSpPr>
        <p:spPr bwMode="auto">
          <a:xfrm>
            <a:off x="467544" y="1412776"/>
            <a:ext cx="8064896"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600"/>
              </a:spcBef>
              <a:buFont typeface="Wingdings" charset="2"/>
              <a:buChar char="§"/>
            </a:pPr>
            <a:r>
              <a:rPr lang="de-DE" sz="1600" dirty="0">
                <a:latin typeface="Arial"/>
                <a:cs typeface="Arial"/>
              </a:rPr>
              <a:t>Das psychologische Klima in Teams beeinflusst maßgeblich das Wohlbefinden </a:t>
            </a:r>
            <a:r>
              <a:rPr lang="de-DE" sz="1600" dirty="0" smtClean="0">
                <a:latin typeface="Arial"/>
                <a:cs typeface="Arial"/>
              </a:rPr>
              <a:t/>
            </a:r>
            <a:br>
              <a:rPr lang="de-DE" sz="1600" dirty="0" smtClean="0">
                <a:latin typeface="Arial"/>
                <a:cs typeface="Arial"/>
              </a:rPr>
            </a:br>
            <a:r>
              <a:rPr lang="de-DE" sz="1600" dirty="0" smtClean="0">
                <a:latin typeface="Arial"/>
                <a:cs typeface="Arial"/>
              </a:rPr>
              <a:t>und </a:t>
            </a:r>
            <a:r>
              <a:rPr lang="de-DE" sz="1600" dirty="0">
                <a:latin typeface="Arial"/>
                <a:cs typeface="Arial"/>
              </a:rPr>
              <a:t>die Arbeitsleistung von Mitarbeitern. </a:t>
            </a:r>
          </a:p>
          <a:p>
            <a:pPr>
              <a:lnSpc>
                <a:spcPct val="110000"/>
              </a:lnSpc>
              <a:spcBef>
                <a:spcPts val="600"/>
              </a:spcBef>
              <a:buFont typeface="Wingdings" charset="2"/>
              <a:buChar char="§"/>
            </a:pPr>
            <a:r>
              <a:rPr lang="de-DE" sz="1600" dirty="0" smtClean="0">
                <a:latin typeface="Arial"/>
                <a:cs typeface="Arial"/>
              </a:rPr>
              <a:t>Konflikte </a:t>
            </a:r>
            <a:r>
              <a:rPr lang="de-DE" sz="1600" dirty="0">
                <a:latin typeface="Arial"/>
                <a:cs typeface="Arial"/>
              </a:rPr>
              <a:t>und Unstimmigkeiten in Teams untergraben die </a:t>
            </a:r>
            <a:r>
              <a:rPr lang="de-DE" sz="1600" dirty="0" smtClean="0">
                <a:latin typeface="Arial"/>
                <a:cs typeface="Arial"/>
              </a:rPr>
              <a:t>Motivation, das </a:t>
            </a:r>
            <a:r>
              <a:rPr lang="de-DE" sz="1600" dirty="0">
                <a:latin typeface="Arial"/>
                <a:cs typeface="Arial"/>
              </a:rPr>
              <a:t>Engagement der </a:t>
            </a:r>
            <a:r>
              <a:rPr lang="de-DE" sz="1600" dirty="0" smtClean="0">
                <a:latin typeface="Arial"/>
                <a:cs typeface="Arial"/>
              </a:rPr>
              <a:t>Teammitglieder</a:t>
            </a:r>
            <a:r>
              <a:rPr lang="de-DE" sz="1600" dirty="0">
                <a:latin typeface="Arial"/>
                <a:cs typeface="Arial"/>
              </a:rPr>
              <a:t> </a:t>
            </a:r>
            <a:r>
              <a:rPr lang="de-DE" sz="1600" dirty="0" smtClean="0">
                <a:latin typeface="Arial"/>
                <a:cs typeface="Arial"/>
              </a:rPr>
              <a:t>und deren emotionale Bindung an ihre Einrichtung. </a:t>
            </a:r>
          </a:p>
          <a:p>
            <a:pPr>
              <a:lnSpc>
                <a:spcPct val="110000"/>
              </a:lnSpc>
              <a:spcBef>
                <a:spcPts val="600"/>
              </a:spcBef>
              <a:buFont typeface="Wingdings" charset="2"/>
              <a:buChar char="§"/>
            </a:pPr>
            <a:r>
              <a:rPr lang="de-DE" sz="1600" dirty="0" smtClean="0">
                <a:latin typeface="Arial"/>
                <a:cs typeface="Arial"/>
              </a:rPr>
              <a:t>In schwierigen Situationen auf die Hilfe von Kolleg/-innen bauen zu können, wertvolle Rückmeldungen zu erhalten und Anerkennung für die eigene Arbeit zu erhalten, ist motivierend und hilft Überforderung und Stress vorzubeugen und stärkt die Identifikation mit dem eigenen Arbeitsteam und der Einrichtung. </a:t>
            </a:r>
          </a:p>
          <a:p>
            <a:pPr>
              <a:lnSpc>
                <a:spcPct val="110000"/>
              </a:lnSpc>
              <a:spcBef>
                <a:spcPts val="600"/>
              </a:spcBef>
              <a:buFont typeface="Wingdings" charset="2"/>
              <a:buChar char="§"/>
            </a:pPr>
            <a:r>
              <a:rPr lang="de-DE" sz="1600" dirty="0" smtClean="0">
                <a:latin typeface="Arial"/>
                <a:cs typeface="Arial"/>
              </a:rPr>
              <a:t>Für die Entwicklung des Teams und deren Fähigkeit, aus Fehlern zu lernen, ist eine offene und angstfreie Kommunikation vonnöten. </a:t>
            </a: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a:latin typeface="Arial"/>
              <a:cs typeface="Arial"/>
            </a:endParaRP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a:latin typeface="Arial"/>
              <a:cs typeface="Arial"/>
            </a:endParaRP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smtClean="0">
              <a:latin typeface="Arial"/>
              <a:cs typeface="Arial"/>
            </a:endParaRPr>
          </a:p>
          <a:p>
            <a:pPr>
              <a:lnSpc>
                <a:spcPct val="110000"/>
              </a:lnSpc>
              <a:spcBef>
                <a:spcPts val="600"/>
              </a:spcBef>
              <a:buFont typeface="Wingdings" charset="2"/>
              <a:buChar char="§"/>
            </a:pPr>
            <a:endParaRPr lang="de-DE" sz="1600" dirty="0">
              <a:latin typeface="Arial"/>
              <a:cs typeface="Arial"/>
            </a:endParaRPr>
          </a:p>
        </p:txBody>
      </p:sp>
      <p:sp>
        <p:nvSpPr>
          <p:cNvPr id="5" name="Foliennummernplatzhalter 4"/>
          <p:cNvSpPr>
            <a:spLocks noGrp="1"/>
          </p:cNvSpPr>
          <p:nvPr>
            <p:ph type="sldNum" sz="quarter" idx="11"/>
          </p:nvPr>
        </p:nvSpPr>
        <p:spPr/>
        <p:txBody>
          <a:bodyPr/>
          <a:lstStyle/>
          <a:p>
            <a:pPr>
              <a:defRPr/>
            </a:pPr>
            <a:fld id="{C945ED58-03FE-8641-B615-332F09C80150}" type="slidenum">
              <a:rPr lang="de-DE" smtClean="0"/>
              <a:pPr>
                <a:defRPr/>
              </a:pPr>
              <a:t>55</a:t>
            </a:fld>
            <a:endParaRPr lang="de-DE"/>
          </a:p>
        </p:txBody>
      </p:sp>
    </p:spTree>
    <p:extLst>
      <p:ext uri="{BB962C8B-B14F-4D97-AF65-F5344CB8AC3E}">
        <p14:creationId xmlns:p14="http://schemas.microsoft.com/office/powerpoint/2010/main" val="212758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56</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Wertschätzung, </a:t>
            </a:r>
            <a:r>
              <a:rPr lang="de-DE" sz="1600" dirty="0"/>
              <a:t>Zusammenhalt </a:t>
            </a:r>
            <a:r>
              <a:rPr lang="de-DE" sz="1600" dirty="0" smtClean="0"/>
              <a:t>und offene Kommunikation im </a:t>
            </a:r>
            <a:r>
              <a:rPr lang="de-DE" sz="1600" dirty="0"/>
              <a:t>Team</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b=110]]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2926557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57</a:t>
            </a:fld>
            <a:endParaRPr lang="de-DE"/>
          </a:p>
        </p:txBody>
      </p:sp>
      <p:sp>
        <p:nvSpPr>
          <p:cNvPr id="2" name="Titel 1"/>
          <p:cNvSpPr>
            <a:spLocks noGrp="1"/>
          </p:cNvSpPr>
          <p:nvPr>
            <p:ph type="title"/>
          </p:nvPr>
        </p:nvSpPr>
        <p:spPr>
          <a:xfrm>
            <a:off x="302840" y="44624"/>
            <a:ext cx="8229600" cy="603250"/>
          </a:xfrm>
        </p:spPr>
        <p:txBody>
          <a:bodyPr/>
          <a:lstStyle/>
          <a:p>
            <a:r>
              <a:rPr lang="de-DE" sz="1600" dirty="0"/>
              <a:t>Wertschätzung, Zusammenhalt und offene Kommunikation im </a:t>
            </a:r>
            <a:r>
              <a:rPr lang="de-DE" sz="1600" dirty="0" smtClean="0"/>
              <a:t>Team</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b=110]]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2116859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58</a:t>
            </a:fld>
            <a:endParaRPr lang="de-DE"/>
          </a:p>
        </p:txBody>
      </p:sp>
      <p:sp>
        <p:nvSpPr>
          <p:cNvPr id="2" name="Titel 1"/>
          <p:cNvSpPr>
            <a:spLocks noGrp="1"/>
          </p:cNvSpPr>
          <p:nvPr>
            <p:ph type="title"/>
          </p:nvPr>
        </p:nvSpPr>
        <p:spPr>
          <a:xfrm>
            <a:off x="302840" y="305470"/>
            <a:ext cx="8229600" cy="603250"/>
          </a:xfrm>
        </p:spPr>
        <p:txBody>
          <a:bodyPr/>
          <a:lstStyle/>
          <a:p>
            <a:r>
              <a:rPr lang="de-DE" sz="1600" dirty="0"/>
              <a:t>Team: Unterstützung bei der Arbeit und Feedback</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b=120]]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6938640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59</a:t>
            </a:fld>
            <a:endParaRPr lang="de-DE"/>
          </a:p>
        </p:txBody>
      </p:sp>
      <p:sp>
        <p:nvSpPr>
          <p:cNvPr id="2" name="Titel 1"/>
          <p:cNvSpPr>
            <a:spLocks noGrp="1"/>
          </p:cNvSpPr>
          <p:nvPr>
            <p:ph type="title"/>
          </p:nvPr>
        </p:nvSpPr>
        <p:spPr>
          <a:xfrm>
            <a:off x="302840" y="44624"/>
            <a:ext cx="8229600" cy="603250"/>
          </a:xfrm>
        </p:spPr>
        <p:txBody>
          <a:bodyPr/>
          <a:lstStyle/>
          <a:p>
            <a:r>
              <a:rPr lang="de-DE" sz="1600" dirty="0"/>
              <a:t>Team: Unterstützung bei der Arbeit und Feedback</a:t>
            </a:r>
            <a:r>
              <a:rPr lang="de-DE" sz="1600" dirty="0" smtClean="0"/>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b=120]]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342086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840" y="260648"/>
            <a:ext cx="8229600" cy="603250"/>
          </a:xfrm>
        </p:spPr>
        <p:txBody>
          <a:bodyPr/>
          <a:lstStyle/>
          <a:p>
            <a:r>
              <a:rPr lang="de-DE" sz="1600" dirty="0" smtClean="0"/>
              <a:t>Mehrere Einzelaussagen bilden eine Skala</a:t>
            </a:r>
            <a:endParaRPr lang="de-DE" sz="1600" dirty="0"/>
          </a:p>
        </p:txBody>
      </p:sp>
      <p:sp>
        <p:nvSpPr>
          <p:cNvPr id="8" name="Textfeld 7"/>
          <p:cNvSpPr txBox="1"/>
          <p:nvPr/>
        </p:nvSpPr>
        <p:spPr>
          <a:xfrm>
            <a:off x="755576" y="5544418"/>
            <a:ext cx="7560840" cy="584200"/>
          </a:xfrm>
          <a:prstGeom prst="rect">
            <a:avLst/>
          </a:prstGeom>
          <a:noFill/>
          <a:ln>
            <a:noFill/>
          </a:ln>
        </p:spPr>
        <p:txBody>
          <a:bodyPr wrap="square">
            <a:spAutoFit/>
          </a:bodyPr>
          <a:lstStyle/>
          <a:p>
            <a:pPr>
              <a:buClr>
                <a:srgbClr val="000000"/>
              </a:buClr>
              <a:buSzPct val="100000"/>
              <a:buFont typeface="Times New Roman" pitchFamily="18" charset="0"/>
              <a:buNone/>
              <a:defRPr/>
            </a:pPr>
            <a:r>
              <a:rPr lang="de-DE" sz="1600" i="1" dirty="0">
                <a:solidFill>
                  <a:srgbClr val="393938"/>
                </a:solidFill>
                <a:latin typeface="+mn-lt"/>
                <a:cs typeface="Arial" pitchFamily="34" charset="0"/>
              </a:rPr>
              <a:t>Einzelaussagen</a:t>
            </a:r>
            <a:r>
              <a:rPr lang="de-DE" sz="1600" dirty="0">
                <a:solidFill>
                  <a:srgbClr val="393938"/>
                </a:solidFill>
                <a:latin typeface="+mn-lt"/>
                <a:cs typeface="Arial" pitchFamily="34" charset="0"/>
              </a:rPr>
              <a:t> (Items), die einen gemeinsamen Bedeutungskern </a:t>
            </a:r>
            <a:r>
              <a:rPr lang="de-DE" sz="1600" dirty="0" smtClean="0">
                <a:solidFill>
                  <a:srgbClr val="393938"/>
                </a:solidFill>
                <a:latin typeface="+mn-lt"/>
                <a:cs typeface="Arial" pitchFamily="34" charset="0"/>
              </a:rPr>
              <a:t>besitzen, </a:t>
            </a:r>
            <a:r>
              <a:rPr lang="de-DE" sz="1600" dirty="0">
                <a:solidFill>
                  <a:srgbClr val="393938"/>
                </a:solidFill>
                <a:latin typeface="+mn-lt"/>
                <a:cs typeface="Arial" pitchFamily="34" charset="0"/>
              </a:rPr>
              <a:t>werden zu </a:t>
            </a:r>
            <a:r>
              <a:rPr lang="de-DE" sz="1600" i="1" dirty="0">
                <a:solidFill>
                  <a:srgbClr val="393938"/>
                </a:solidFill>
                <a:latin typeface="+mn-lt"/>
                <a:cs typeface="Arial" pitchFamily="34" charset="0"/>
              </a:rPr>
              <a:t>Skalen</a:t>
            </a:r>
            <a:r>
              <a:rPr lang="de-DE" sz="1600" dirty="0">
                <a:solidFill>
                  <a:srgbClr val="393938"/>
                </a:solidFill>
                <a:latin typeface="+mn-lt"/>
                <a:cs typeface="Arial" pitchFamily="34" charset="0"/>
              </a:rPr>
              <a:t> zusammengefasst.</a:t>
            </a:r>
          </a:p>
        </p:txBody>
      </p:sp>
      <p:sp>
        <p:nvSpPr>
          <p:cNvPr id="4" name="Foliennummernplatzhalter 3"/>
          <p:cNvSpPr>
            <a:spLocks noGrp="1"/>
          </p:cNvSpPr>
          <p:nvPr>
            <p:ph type="sldNum" sz="quarter" idx="11"/>
          </p:nvPr>
        </p:nvSpPr>
        <p:spPr/>
        <p:txBody>
          <a:bodyPr/>
          <a:lstStyle/>
          <a:p>
            <a:pPr>
              <a:defRPr/>
            </a:pPr>
            <a:fld id="{0D9AF5BA-DB93-4E90-AB09-2B741E1DE14D}" type="slidenum">
              <a:rPr lang="de-DE" smtClean="0"/>
              <a:pPr>
                <a:defRPr/>
              </a:pPr>
              <a:t>6</a:t>
            </a:fld>
            <a:endParaRPr lang="de-DE"/>
          </a:p>
        </p:txBody>
      </p:sp>
      <p:grpSp>
        <p:nvGrpSpPr>
          <p:cNvPr id="10" name="Gruppierung 9"/>
          <p:cNvGrpSpPr/>
          <p:nvPr/>
        </p:nvGrpSpPr>
        <p:grpSpPr>
          <a:xfrm>
            <a:off x="769329" y="1052736"/>
            <a:ext cx="7605343" cy="4186022"/>
            <a:chOff x="1314733" y="1562723"/>
            <a:chExt cx="6391321" cy="3517818"/>
          </a:xfrm>
        </p:grpSpPr>
        <p:graphicFrame>
          <p:nvGraphicFramePr>
            <p:cNvPr id="11" name="Diagramm 10"/>
            <p:cNvGraphicFramePr/>
            <p:nvPr>
              <p:extLst>
                <p:ext uri="{D42A27DB-BD31-4B8C-83A1-F6EECF244321}">
                  <p14:modId xmlns:p14="http://schemas.microsoft.com/office/powerpoint/2010/main" val="1091433722"/>
                </p:ext>
              </p:extLst>
            </p:nvPr>
          </p:nvGraphicFramePr>
          <p:xfrm>
            <a:off x="1314733" y="2651185"/>
            <a:ext cx="6391321" cy="2429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uppierung 11"/>
            <p:cNvGrpSpPr/>
            <p:nvPr/>
          </p:nvGrpSpPr>
          <p:grpSpPr>
            <a:xfrm>
              <a:off x="5224999" y="1562723"/>
              <a:ext cx="1512838" cy="1161457"/>
              <a:chOff x="5224999" y="1562723"/>
              <a:chExt cx="1512838" cy="1161457"/>
            </a:xfrm>
          </p:grpSpPr>
          <p:cxnSp>
            <p:nvCxnSpPr>
              <p:cNvPr id="16" name="Gerade Verbindung mit Pfeil 15"/>
              <p:cNvCxnSpPr/>
              <p:nvPr/>
            </p:nvCxnSpPr>
            <p:spPr>
              <a:xfrm>
                <a:off x="5993415" y="2149505"/>
                <a:ext cx="0" cy="574675"/>
              </a:xfrm>
              <a:prstGeom prst="straightConnector1">
                <a:avLst/>
              </a:prstGeom>
              <a:ln w="31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Abgerundetes Rechteck 16"/>
              <p:cNvSpPr/>
              <p:nvPr/>
            </p:nvSpPr>
            <p:spPr>
              <a:xfrm>
                <a:off x="5224999" y="1562723"/>
                <a:ext cx="1512838" cy="586782"/>
              </a:xfrm>
              <a:prstGeom prst="round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de-DE" sz="1600" dirty="0">
                    <a:solidFill>
                      <a:srgbClr val="000000"/>
                    </a:solidFill>
                    <a:effectLst/>
                    <a:ea typeface="Times New Roman"/>
                    <a:cs typeface="Times New Roman"/>
                  </a:rPr>
                  <a:t>Einzelaussage</a:t>
                </a:r>
                <a:endParaRPr lang="de-DE" sz="1600" dirty="0">
                  <a:effectLst/>
                  <a:ea typeface="Times New Roman"/>
                  <a:cs typeface="Times New Roman"/>
                </a:endParaRPr>
              </a:p>
              <a:p>
                <a:pPr algn="ctr">
                  <a:spcAft>
                    <a:spcPts val="0"/>
                  </a:spcAft>
                </a:pPr>
                <a:r>
                  <a:rPr lang="de-DE" sz="1600" dirty="0">
                    <a:solidFill>
                      <a:srgbClr val="000000"/>
                    </a:solidFill>
                    <a:effectLst/>
                    <a:ea typeface="Times New Roman"/>
                    <a:cs typeface="Times New Roman"/>
                  </a:rPr>
                  <a:t>(Items</a:t>
                </a:r>
                <a:r>
                  <a:rPr lang="de-DE" sz="1600" dirty="0" smtClean="0">
                    <a:solidFill>
                      <a:srgbClr val="000000"/>
                    </a:solidFill>
                    <a:effectLst/>
                    <a:ea typeface="Times New Roman"/>
                    <a:cs typeface="Times New Roman"/>
                  </a:rPr>
                  <a:t>)</a:t>
                </a:r>
                <a:r>
                  <a:rPr lang="de-DE" sz="1600" dirty="0">
                    <a:effectLst/>
                    <a:ea typeface="Times New Roman"/>
                    <a:cs typeface="Times New Roman"/>
                  </a:rPr>
                  <a:t> </a:t>
                </a:r>
              </a:p>
            </p:txBody>
          </p:sp>
        </p:grpSp>
        <p:grpSp>
          <p:nvGrpSpPr>
            <p:cNvPr id="13" name="Gruppierung 12"/>
            <p:cNvGrpSpPr/>
            <p:nvPr/>
          </p:nvGrpSpPr>
          <p:grpSpPr>
            <a:xfrm>
              <a:off x="1591212" y="2149505"/>
              <a:ext cx="1868579" cy="1328456"/>
              <a:chOff x="4986194" y="1395724"/>
              <a:chExt cx="1868579" cy="1328456"/>
            </a:xfrm>
          </p:grpSpPr>
          <p:cxnSp>
            <p:nvCxnSpPr>
              <p:cNvPr id="14" name="Gerade Verbindung mit Pfeil 13"/>
              <p:cNvCxnSpPr/>
              <p:nvPr/>
            </p:nvCxnSpPr>
            <p:spPr>
              <a:xfrm>
                <a:off x="5920483" y="2149505"/>
                <a:ext cx="0" cy="574675"/>
              </a:xfrm>
              <a:prstGeom prst="straightConnector1">
                <a:avLst/>
              </a:prstGeom>
              <a:ln w="31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Abgerundetes Rechteck 14"/>
              <p:cNvSpPr/>
              <p:nvPr/>
            </p:nvSpPr>
            <p:spPr>
              <a:xfrm>
                <a:off x="4986194" y="1395724"/>
                <a:ext cx="1868579" cy="901739"/>
              </a:xfrm>
              <a:prstGeom prst="round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de-DE" sz="1600" dirty="0" smtClean="0">
                    <a:solidFill>
                      <a:srgbClr val="000000"/>
                    </a:solidFill>
                    <a:effectLst/>
                    <a:ea typeface="Times New Roman"/>
                    <a:cs typeface="Times New Roman"/>
                  </a:rPr>
                  <a:t>Zusammenfassung der Aussagen</a:t>
                </a:r>
                <a:endParaRPr lang="de-DE" sz="1600" dirty="0">
                  <a:effectLst/>
                  <a:ea typeface="Times New Roman"/>
                  <a:cs typeface="Times New Roman"/>
                </a:endParaRPr>
              </a:p>
              <a:p>
                <a:pPr algn="ctr">
                  <a:spcAft>
                    <a:spcPts val="0"/>
                  </a:spcAft>
                </a:pPr>
                <a:r>
                  <a:rPr lang="de-DE" sz="1600" dirty="0" smtClean="0">
                    <a:solidFill>
                      <a:srgbClr val="000000"/>
                    </a:solidFill>
                    <a:effectLst/>
                    <a:ea typeface="Times New Roman"/>
                    <a:cs typeface="Times New Roman"/>
                  </a:rPr>
                  <a:t>(Skala)</a:t>
                </a:r>
                <a:r>
                  <a:rPr lang="de-DE" sz="1600" dirty="0">
                    <a:effectLst/>
                    <a:ea typeface="Times New Roman"/>
                    <a:cs typeface="Times New Roman"/>
                  </a:rPr>
                  <a:t> </a:t>
                </a:r>
              </a:p>
            </p:txBody>
          </p:sp>
        </p:grpSp>
      </p:grpSp>
    </p:spTree>
    <p:extLst>
      <p:ext uri="{BB962C8B-B14F-4D97-AF65-F5344CB8AC3E}">
        <p14:creationId xmlns:p14="http://schemas.microsoft.com/office/powerpoint/2010/main" val="26785541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Folie2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764704"/>
            <a:ext cx="7200000" cy="5400000"/>
          </a:xfrm>
          <a:prstGeom prst="rect">
            <a:avLst/>
          </a:prstGeom>
        </p:spPr>
      </p:pic>
      <p:sp>
        <p:nvSpPr>
          <p:cNvPr id="63491" name="Rectangle 4"/>
          <p:cNvSpPr>
            <a:spLocks noChangeArrowheads="1"/>
          </p:cNvSpPr>
          <p:nvPr/>
        </p:nvSpPr>
        <p:spPr bwMode="auto">
          <a:xfrm>
            <a:off x="1548135" y="732906"/>
            <a:ext cx="583217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gn="ctr">
              <a:buClr>
                <a:srgbClr val="000000"/>
              </a:buClr>
              <a:buSzPct val="100000"/>
            </a:pPr>
            <a:r>
              <a:rPr lang="de-DE" sz="1800" b="1" dirty="0" smtClean="0">
                <a:solidFill>
                  <a:srgbClr val="393938"/>
                </a:solidFill>
                <a:latin typeface="Arial"/>
                <a:cs typeface="Arial"/>
              </a:rPr>
              <a:t>IV</a:t>
            </a:r>
            <a:r>
              <a:rPr lang="de-DE" sz="1800" b="1" dirty="0">
                <a:solidFill>
                  <a:srgbClr val="393938"/>
                </a:solidFill>
                <a:latin typeface="Arial"/>
                <a:cs typeface="Arial"/>
              </a:rPr>
              <a:t>. Bewertung der Qualität der Arbeit</a:t>
            </a:r>
          </a:p>
        </p:txBody>
      </p:sp>
      <p:sp>
        <p:nvSpPr>
          <p:cNvPr id="3" name="Foliennummernplatzhalter 2"/>
          <p:cNvSpPr>
            <a:spLocks noGrp="1"/>
          </p:cNvSpPr>
          <p:nvPr>
            <p:ph type="sldNum" sz="quarter" idx="11"/>
          </p:nvPr>
        </p:nvSpPr>
        <p:spPr/>
        <p:txBody>
          <a:bodyPr/>
          <a:lstStyle/>
          <a:p>
            <a:pPr>
              <a:defRPr/>
            </a:pPr>
            <a:fld id="{580FD8E1-A7CA-434E-ACCD-04628D422370}" type="slidenum">
              <a:rPr lang="de-DE" smtClean="0"/>
              <a:pPr>
                <a:defRPr/>
              </a:pPr>
              <a:t>60</a:t>
            </a:fld>
            <a:endParaRPr lang="de-DE"/>
          </a:p>
        </p:txBody>
      </p:sp>
      <p:sp>
        <p:nvSpPr>
          <p:cNvPr id="6" name="Inhaltsplatzhalter 2"/>
          <p:cNvSpPr txBox="1">
            <a:spLocks/>
          </p:cNvSpPr>
          <p:nvPr/>
        </p:nvSpPr>
        <p:spPr bwMode="auto">
          <a:xfrm>
            <a:off x="323528" y="1844824"/>
            <a:ext cx="4536504"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spcCol="180000" anchor="t" anchorCtr="0" compatLnSpc="1">
            <a:prstTxWarp prst="textNoShape">
              <a:avLst/>
            </a:prstTxWarp>
          </a:bodyPr>
          <a:lstStyle>
            <a:lvl1pPr marL="185738" indent="-185738"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1pPr>
            <a:lvl2pPr marL="450850"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2pPr>
            <a:lvl3pPr marL="715963"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3pPr>
            <a:lvl4pPr marL="981075" indent="-2651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4pPr>
            <a:lvl5pPr marL="1258888" indent="-277813" algn="l" rtl="0" eaLnBrk="1" fontAlgn="base" hangingPunct="1">
              <a:spcBef>
                <a:spcPct val="20000"/>
              </a:spcBef>
              <a:spcAft>
                <a:spcPct val="0"/>
              </a:spcAft>
              <a:buClr>
                <a:srgbClr val="742128"/>
              </a:buClr>
              <a:buFont typeface="Wingdings" charset="0"/>
              <a:buChar char="§"/>
              <a:defRPr sz="1200" kern="120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indent="-355600">
              <a:lnSpc>
                <a:spcPct val="110000"/>
              </a:lnSpc>
              <a:spcBef>
                <a:spcPts val="600"/>
              </a:spcBef>
              <a:buFont typeface="Wingdings" charset="0"/>
              <a:buAutoNum type="arabicPeriod"/>
            </a:pPr>
            <a:r>
              <a:rPr lang="de-DE" sz="1800" dirty="0" smtClean="0">
                <a:latin typeface="Arial"/>
                <a:cs typeface="Arial"/>
              </a:rPr>
              <a:t>Handlungsspielraum</a:t>
            </a:r>
          </a:p>
          <a:p>
            <a:pPr marL="355600" indent="-355600">
              <a:lnSpc>
                <a:spcPct val="110000"/>
              </a:lnSpc>
              <a:spcBef>
                <a:spcPts val="600"/>
              </a:spcBef>
              <a:buFont typeface="Wingdings" charset="0"/>
              <a:buAutoNum type="arabicPeriod"/>
            </a:pPr>
            <a:r>
              <a:rPr lang="de-DE" sz="1800" dirty="0" smtClean="0">
                <a:latin typeface="Arial"/>
                <a:cs typeface="Arial"/>
              </a:rPr>
              <a:t>Entwicklungsförderung durch Tätigkeit</a:t>
            </a:r>
          </a:p>
          <a:p>
            <a:pPr marL="355600" indent="-355600">
              <a:lnSpc>
                <a:spcPct val="110000"/>
              </a:lnSpc>
              <a:spcBef>
                <a:spcPts val="600"/>
              </a:spcBef>
              <a:buFont typeface="Wingdings" charset="0"/>
              <a:buAutoNum type="arabicPeriod"/>
            </a:pPr>
            <a:r>
              <a:rPr lang="de-DE" sz="1800" dirty="0" smtClean="0">
                <a:latin typeface="Arial"/>
                <a:cs typeface="Arial"/>
              </a:rPr>
              <a:t>(Persönliche) Bedeutsamkeit der Tätigkeit</a:t>
            </a:r>
          </a:p>
          <a:p>
            <a:pPr marL="355600" indent="-355600">
              <a:lnSpc>
                <a:spcPct val="110000"/>
              </a:lnSpc>
              <a:spcBef>
                <a:spcPts val="600"/>
              </a:spcBef>
              <a:buFont typeface="Wingdings" charset="0"/>
              <a:buAutoNum type="arabicPeriod"/>
            </a:pPr>
            <a:r>
              <a:rPr lang="de-DE" sz="1800" dirty="0" smtClean="0">
                <a:latin typeface="Arial"/>
                <a:cs typeface="Arial"/>
              </a:rPr>
              <a:t>Verletzung eigener Qualitätsansprüche</a:t>
            </a:r>
          </a:p>
          <a:p>
            <a:pPr marL="355600" indent="-355600">
              <a:lnSpc>
                <a:spcPct val="110000"/>
              </a:lnSpc>
              <a:spcBef>
                <a:spcPts val="600"/>
              </a:spcBef>
              <a:buFont typeface="Wingdings" charset="0"/>
              <a:buAutoNum type="arabicPeriod"/>
            </a:pPr>
            <a:r>
              <a:rPr lang="de-DE" sz="1800" dirty="0" smtClean="0">
                <a:latin typeface="Arial"/>
                <a:cs typeface="Arial"/>
              </a:rPr>
              <a:t>Quantitative Arbeitsbelastung</a:t>
            </a:r>
          </a:p>
          <a:p>
            <a:pPr marL="355600" indent="-355600">
              <a:lnSpc>
                <a:spcPct val="110000"/>
              </a:lnSpc>
              <a:spcBef>
                <a:spcPts val="600"/>
              </a:spcBef>
              <a:buFont typeface="Wingdings" charset="0"/>
              <a:buAutoNum type="arabicPeriod"/>
            </a:pPr>
            <a:r>
              <a:rPr lang="de-DE" sz="1800" dirty="0" smtClean="0">
                <a:latin typeface="Arial"/>
                <a:cs typeface="Arial"/>
              </a:rPr>
              <a:t>Zufriedenheit mit verschiedenen Arbeitsbedingungen</a:t>
            </a:r>
          </a:p>
          <a:p>
            <a:pPr marL="355600" indent="-355600">
              <a:lnSpc>
                <a:spcPct val="110000"/>
              </a:lnSpc>
              <a:spcBef>
                <a:spcPts val="600"/>
              </a:spcBef>
              <a:buFont typeface="Wingdings" charset="0"/>
              <a:buAutoNum type="arabicPeriod"/>
            </a:pPr>
            <a:endParaRPr lang="de-DE" sz="1800" dirty="0" smtClean="0">
              <a:latin typeface="Arial"/>
              <a:cs typeface="Arial"/>
            </a:endParaRPr>
          </a:p>
          <a:p>
            <a:pPr marL="228600" indent="-228600">
              <a:lnSpc>
                <a:spcPct val="110000"/>
              </a:lnSpc>
              <a:spcBef>
                <a:spcPts val="600"/>
              </a:spcBef>
              <a:buFont typeface="Wingdings" charset="0"/>
              <a:buAutoNum type="arabicPeriod"/>
            </a:pPr>
            <a:endParaRPr lang="de-DE" sz="1800" dirty="0" smtClean="0">
              <a:latin typeface="Arial"/>
              <a:cs typeface="Arial"/>
            </a:endParaRPr>
          </a:p>
          <a:p>
            <a:pPr marL="228600" indent="-228600">
              <a:lnSpc>
                <a:spcPct val="110000"/>
              </a:lnSpc>
              <a:spcBef>
                <a:spcPts val="600"/>
              </a:spcBef>
              <a:buFont typeface="Wingdings" charset="0"/>
              <a:buAutoNum type="arabicPeriod"/>
            </a:pPr>
            <a:endParaRPr lang="de-DE" sz="1800" dirty="0" smtClean="0">
              <a:latin typeface="Arial"/>
              <a:cs typeface="Arial"/>
            </a:endParaRPr>
          </a:p>
          <a:p>
            <a:pPr marL="0" indent="0">
              <a:lnSpc>
                <a:spcPct val="110000"/>
              </a:lnSpc>
              <a:spcBef>
                <a:spcPts val="600"/>
              </a:spcBef>
              <a:buFont typeface="Wingdings" charset="0"/>
              <a:buNone/>
            </a:pPr>
            <a:endParaRPr lang="de-DE" sz="1800" dirty="0">
              <a:latin typeface="Arial"/>
              <a:cs typeface="Arial"/>
            </a:endParaRPr>
          </a:p>
          <a:p>
            <a:pPr marL="0" indent="0">
              <a:lnSpc>
                <a:spcPct val="110000"/>
              </a:lnSpc>
              <a:spcBef>
                <a:spcPts val="600"/>
              </a:spcBef>
              <a:buFont typeface="Wingdings" charset="0"/>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marL="0" indent="0">
              <a:lnSpc>
                <a:spcPct val="110000"/>
              </a:lnSpc>
              <a:spcBef>
                <a:spcPts val="600"/>
              </a:spcBef>
              <a:buNone/>
            </a:pPr>
            <a:endParaRPr lang="de-DE" sz="1800" dirty="0" smtClean="0">
              <a:latin typeface="Arial"/>
              <a:cs typeface="Arial"/>
            </a:endParaRPr>
          </a:p>
          <a:p>
            <a:pPr>
              <a:lnSpc>
                <a:spcPct val="110000"/>
              </a:lnSpc>
              <a:spcBef>
                <a:spcPts val="600"/>
              </a:spcBef>
            </a:pPr>
            <a:endParaRPr lang="de-DE" sz="1800" dirty="0">
              <a:latin typeface="Arial"/>
              <a:cs typeface="Arial"/>
            </a:endParaRPr>
          </a:p>
        </p:txBody>
      </p:sp>
    </p:spTree>
    <p:extLst>
      <p:ext uri="{BB962C8B-B14F-4D97-AF65-F5344CB8AC3E}">
        <p14:creationId xmlns:p14="http://schemas.microsoft.com/office/powerpoint/2010/main" val="3438142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61</a:t>
            </a:fld>
            <a:endParaRPr lang="de-DE"/>
          </a:p>
        </p:txBody>
      </p:sp>
      <p:sp>
        <p:nvSpPr>
          <p:cNvPr id="2" name="Titel 1"/>
          <p:cNvSpPr>
            <a:spLocks noGrp="1"/>
          </p:cNvSpPr>
          <p:nvPr>
            <p:ph type="title"/>
          </p:nvPr>
        </p:nvSpPr>
        <p:spPr>
          <a:xfrm>
            <a:off x="302840" y="305470"/>
            <a:ext cx="8229600" cy="603250"/>
          </a:xfrm>
        </p:spPr>
        <p:txBody>
          <a:bodyPr/>
          <a:lstStyle/>
          <a:p>
            <a:r>
              <a:rPr lang="de-DE" sz="1600" dirty="0" smtClean="0"/>
              <a:t>Handlungsspielraum und Entwicklungsförderung </a:t>
            </a:r>
            <a:r>
              <a:rPr lang="de-DE" sz="1600" dirty="0"/>
              <a:t>durch </a:t>
            </a:r>
            <a:r>
              <a:rPr lang="de-DE" sz="1600" dirty="0" smtClean="0"/>
              <a:t>die </a:t>
            </a:r>
            <a:r>
              <a:rPr lang="de-DE" sz="1600" dirty="0"/>
              <a:t>eigene </a:t>
            </a:r>
            <a:r>
              <a:rPr lang="de-DE" sz="1600" dirty="0" smtClean="0"/>
              <a:t>Arbeit</a:t>
            </a:r>
            <a:endParaRPr lang="de-DE" sz="1600" dirty="0"/>
          </a:p>
        </p:txBody>
      </p:sp>
      <p:sp>
        <p:nvSpPr>
          <p:cNvPr id="7" name="Inhaltsplatzhalter 2"/>
          <p:cNvSpPr>
            <a:spLocks noGrp="1"/>
          </p:cNvSpPr>
          <p:nvPr>
            <p:ph idx="1"/>
          </p:nvPr>
        </p:nvSpPr>
        <p:spPr>
          <a:xfrm>
            <a:off x="354038" y="6052820"/>
            <a:ext cx="8538442" cy="720080"/>
          </a:xfrm>
          <a:noFill/>
          <a:ln>
            <a:noFill/>
          </a:ln>
        </p:spPr>
        <p:txBody>
          <a:bodyPr/>
          <a:lstStyle/>
          <a:p>
            <a:pPr marL="0" indent="0">
              <a:lnSpc>
                <a:spcPct val="110000"/>
              </a:lnSpc>
              <a:buSzPct val="150000"/>
              <a:buNone/>
            </a:pPr>
            <a:r>
              <a:rPr lang="de-DE" sz="1500" dirty="0" smtClean="0"/>
              <a:t>Handlungsspielräume wirken stark motivationsfördernd – ebenso das Gefühl, bei der Arbeit neues Wissen erwerben zu können und sich weiter zu entwickeln.</a:t>
            </a:r>
          </a:p>
          <a:p>
            <a:pPr marL="0" indent="0">
              <a:lnSpc>
                <a:spcPct val="110000"/>
              </a:lnSpc>
              <a:buSzPct val="150000"/>
              <a:buNone/>
            </a:pPr>
            <a:endParaRPr lang="de-DE" sz="1500" dirty="0" smtClean="0"/>
          </a:p>
        </p:txBody>
      </p:sp>
      <p:sp>
        <p:nvSpPr>
          <p:cNvPr id="10"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b=150]]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2239887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62</a:t>
            </a:fld>
            <a:endParaRPr lang="de-DE"/>
          </a:p>
        </p:txBody>
      </p:sp>
      <p:sp>
        <p:nvSpPr>
          <p:cNvPr id="2" name="Titel 1"/>
          <p:cNvSpPr>
            <a:spLocks noGrp="1"/>
          </p:cNvSpPr>
          <p:nvPr>
            <p:ph type="title"/>
          </p:nvPr>
        </p:nvSpPr>
        <p:spPr>
          <a:xfrm>
            <a:off x="302840" y="44624"/>
            <a:ext cx="8229600" cy="603250"/>
          </a:xfrm>
        </p:spPr>
        <p:txBody>
          <a:bodyPr/>
          <a:lstStyle/>
          <a:p>
            <a:r>
              <a:rPr lang="de-DE" sz="1600" dirty="0"/>
              <a:t>Handlungsspielraum und Entwicklungsförderung durch die eigene </a:t>
            </a:r>
            <a:r>
              <a:rPr lang="de-DE" sz="1600" dirty="0" smtClean="0"/>
              <a:t>Arbeit </a:t>
            </a:r>
            <a:br>
              <a:rPr lang="de-DE" sz="1600" dirty="0" smtClean="0"/>
            </a:br>
            <a:r>
              <a:rPr lang="de-DE" sz="1600" dirty="0" smtClean="0"/>
              <a:t>–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b=150]]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38694989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63</a:t>
            </a:fld>
            <a:endParaRPr lang="de-DE"/>
          </a:p>
        </p:txBody>
      </p:sp>
      <p:sp>
        <p:nvSpPr>
          <p:cNvPr id="2" name="Titel 1"/>
          <p:cNvSpPr>
            <a:spLocks noGrp="1"/>
          </p:cNvSpPr>
          <p:nvPr>
            <p:ph type="title"/>
          </p:nvPr>
        </p:nvSpPr>
        <p:spPr>
          <a:xfrm>
            <a:off x="302840" y="305470"/>
            <a:ext cx="8229600" cy="603250"/>
          </a:xfrm>
        </p:spPr>
        <p:txBody>
          <a:bodyPr/>
          <a:lstStyle/>
          <a:p>
            <a:r>
              <a:rPr lang="de-DE" sz="1600" dirty="0"/>
              <a:t>Persönliche Bedeutsamkeit der Arbeit &amp; </a:t>
            </a:r>
            <a:r>
              <a:rPr lang="de-DE" sz="1600" dirty="0" smtClean="0"/>
              <a:t>Verletzung </a:t>
            </a:r>
            <a:r>
              <a:rPr lang="de-DE" sz="1600" dirty="0"/>
              <a:t>eigener Qualitätsansprüche</a:t>
            </a:r>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b=140]]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2188489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64</a:t>
            </a:fld>
            <a:endParaRPr lang="de-DE"/>
          </a:p>
        </p:txBody>
      </p:sp>
      <p:sp>
        <p:nvSpPr>
          <p:cNvPr id="2" name="Titel 1"/>
          <p:cNvSpPr>
            <a:spLocks noGrp="1"/>
          </p:cNvSpPr>
          <p:nvPr>
            <p:ph type="title"/>
          </p:nvPr>
        </p:nvSpPr>
        <p:spPr>
          <a:xfrm>
            <a:off x="302840" y="44624"/>
            <a:ext cx="8229600" cy="603250"/>
          </a:xfrm>
        </p:spPr>
        <p:txBody>
          <a:bodyPr/>
          <a:lstStyle/>
          <a:p>
            <a:r>
              <a:rPr lang="de-DE" sz="1600" dirty="0"/>
              <a:t>Persönliche Bedeutsamkeit der Arbeit &amp; </a:t>
            </a:r>
            <a:r>
              <a:rPr lang="de-DE" sz="1600" dirty="0" smtClean="0"/>
              <a:t>Verletzung </a:t>
            </a:r>
            <a:r>
              <a:rPr lang="de-DE" sz="1600" dirty="0"/>
              <a:t>eigener </a:t>
            </a:r>
            <a:r>
              <a:rPr lang="de-DE" sz="1600" dirty="0" smtClean="0"/>
              <a:t>Qualitätsansprüche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b=140]]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28558229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65</a:t>
            </a:fld>
            <a:endParaRPr lang="de-DE"/>
          </a:p>
        </p:txBody>
      </p:sp>
      <p:sp>
        <p:nvSpPr>
          <p:cNvPr id="2" name="Titel 1"/>
          <p:cNvSpPr>
            <a:spLocks noGrp="1"/>
          </p:cNvSpPr>
          <p:nvPr>
            <p:ph type="title"/>
          </p:nvPr>
        </p:nvSpPr>
        <p:spPr>
          <a:xfrm>
            <a:off x="302840" y="305470"/>
            <a:ext cx="8229600" cy="603250"/>
          </a:xfrm>
        </p:spPr>
        <p:txBody>
          <a:bodyPr/>
          <a:lstStyle/>
          <a:p>
            <a:r>
              <a:rPr lang="de-DE" sz="1600" dirty="0"/>
              <a:t>Arbeitsbelastung </a:t>
            </a:r>
            <a:r>
              <a:rPr lang="de-DE" sz="1600" dirty="0" smtClean="0"/>
              <a:t>&amp; </a:t>
            </a:r>
            <a:r>
              <a:rPr lang="de-DE" sz="1600" dirty="0"/>
              <a:t>Bezahlung</a:t>
            </a:r>
          </a:p>
        </p:txBody>
      </p:sp>
      <p:sp>
        <p:nvSpPr>
          <p:cNvPr id="7" name="Inhaltsplatzhalter 2"/>
          <p:cNvSpPr>
            <a:spLocks noGrp="1"/>
          </p:cNvSpPr>
          <p:nvPr>
            <p:ph idx="1"/>
          </p:nvPr>
        </p:nvSpPr>
        <p:spPr>
          <a:xfrm>
            <a:off x="323528" y="6309320"/>
            <a:ext cx="8208912" cy="432048"/>
          </a:xfrm>
          <a:noFill/>
          <a:ln>
            <a:solidFill>
              <a:schemeClr val="bg1"/>
            </a:solidFill>
          </a:ln>
        </p:spPr>
        <p:txBody>
          <a:bodyPr/>
          <a:lstStyle/>
          <a:p>
            <a:pPr marL="0" indent="0">
              <a:buNone/>
            </a:pPr>
            <a:r>
              <a:rPr lang="de-DE" sz="1500" dirty="0" smtClean="0"/>
              <a:t>Eine hohe Arbeitsbelastung und eine niedrige Bezahlung können motivationshemmend wirken. </a:t>
            </a:r>
          </a:p>
        </p:txBody>
      </p:sp>
      <p:sp>
        <p:nvSpPr>
          <p:cNvPr id="10"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b=130]]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16211084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66</a:t>
            </a:fld>
            <a:endParaRPr lang="de-DE"/>
          </a:p>
        </p:txBody>
      </p:sp>
      <p:sp>
        <p:nvSpPr>
          <p:cNvPr id="2" name="Titel 1"/>
          <p:cNvSpPr>
            <a:spLocks noGrp="1"/>
          </p:cNvSpPr>
          <p:nvPr>
            <p:ph type="title"/>
          </p:nvPr>
        </p:nvSpPr>
        <p:spPr>
          <a:xfrm>
            <a:off x="302840" y="305470"/>
            <a:ext cx="8229600" cy="603250"/>
          </a:xfrm>
        </p:spPr>
        <p:txBody>
          <a:bodyPr/>
          <a:lstStyle/>
          <a:p>
            <a:r>
              <a:rPr lang="de-DE" sz="1600" dirty="0"/>
              <a:t>Arbeitsbelastung </a:t>
            </a:r>
            <a:r>
              <a:rPr lang="de-DE" sz="1600" dirty="0" smtClean="0"/>
              <a:t>&amp; Bezahlung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b=130]]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3519249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67</a:t>
            </a:fld>
            <a:endParaRPr lang="de-DE"/>
          </a:p>
        </p:txBody>
      </p:sp>
      <p:sp>
        <p:nvSpPr>
          <p:cNvPr id="2" name="Titel 1"/>
          <p:cNvSpPr>
            <a:spLocks noGrp="1"/>
          </p:cNvSpPr>
          <p:nvPr>
            <p:ph type="title"/>
          </p:nvPr>
        </p:nvSpPr>
        <p:spPr>
          <a:xfrm>
            <a:off x="302840" y="305470"/>
            <a:ext cx="8229600" cy="603250"/>
          </a:xfrm>
        </p:spPr>
        <p:txBody>
          <a:bodyPr/>
          <a:lstStyle/>
          <a:p>
            <a:r>
              <a:rPr lang="de-DE" sz="1600" dirty="0"/>
              <a:t>Zufriedenheit mit verschiedenen </a:t>
            </a:r>
            <a:r>
              <a:rPr lang="de-DE" sz="1600" dirty="0" smtClean="0"/>
              <a:t>Arbeitsbedingungen </a:t>
            </a:r>
            <a:endParaRPr lang="de-DE" sz="1600" dirty="0"/>
          </a:p>
        </p:txBody>
      </p:sp>
      <p:sp>
        <p:nvSpPr>
          <p:cNvPr id="7" name="Rectangle 1"/>
          <p:cNvSpPr>
            <a:spLocks noChangeArrowheads="1"/>
          </p:cNvSpPr>
          <p:nvPr/>
        </p:nvSpPr>
        <p:spPr bwMode="auto">
          <a:xfrm>
            <a:off x="2574032" y="3295437"/>
            <a:ext cx="399593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[[type=</a:t>
            </a:r>
            <a:r>
              <a:rPr kumimoji="0" lang="de-DE" sz="2000" b="0" i="0" u="none"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barchart</a:t>
            </a:r>
            <a:r>
              <a:rPr kumimoji="0" lang="de-DE" sz="20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b=160]]</a:t>
            </a:r>
            <a:endParaRPr kumimoji="0" lang="de-DE" sz="2000" b="0"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8916719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1"/>
          </p:nvPr>
        </p:nvSpPr>
        <p:spPr/>
        <p:txBody>
          <a:bodyPr/>
          <a:lstStyle/>
          <a:p>
            <a:pPr>
              <a:defRPr/>
            </a:pPr>
            <a:fld id="{0D9AF5BA-DB93-4E90-AB09-2B741E1DE14D}" type="slidenum">
              <a:rPr lang="de-DE" smtClean="0"/>
              <a:pPr>
                <a:defRPr/>
              </a:pPr>
              <a:t>68</a:t>
            </a:fld>
            <a:endParaRPr lang="de-DE"/>
          </a:p>
        </p:txBody>
      </p:sp>
      <p:sp>
        <p:nvSpPr>
          <p:cNvPr id="2" name="Titel 1"/>
          <p:cNvSpPr>
            <a:spLocks noGrp="1"/>
          </p:cNvSpPr>
          <p:nvPr>
            <p:ph type="title"/>
          </p:nvPr>
        </p:nvSpPr>
        <p:spPr>
          <a:xfrm>
            <a:off x="302840" y="44624"/>
            <a:ext cx="8517632" cy="603250"/>
          </a:xfrm>
        </p:spPr>
        <p:txBody>
          <a:bodyPr/>
          <a:lstStyle/>
          <a:p>
            <a:r>
              <a:rPr lang="de-DE" sz="1600" dirty="0"/>
              <a:t>Zufriedenheit mit verschiedenen </a:t>
            </a:r>
            <a:r>
              <a:rPr lang="de-DE" sz="1600" dirty="0" smtClean="0"/>
              <a:t>Arbeitsbedingungen – nach Altersgruppen </a:t>
            </a:r>
            <a:r>
              <a:rPr lang="de-DE" sz="1600" dirty="0"/>
              <a:t>&amp; </a:t>
            </a:r>
            <a:r>
              <a:rPr lang="de-DE" sz="1600" dirty="0" smtClean="0"/>
              <a:t>Tätigkeitsbereichen </a:t>
            </a:r>
            <a:endParaRPr lang="de-DE" sz="1600" dirty="0"/>
          </a:p>
        </p:txBody>
      </p:sp>
      <p:sp>
        <p:nvSpPr>
          <p:cNvPr id="7" name="Rechteck 6"/>
          <p:cNvSpPr/>
          <p:nvPr/>
        </p:nvSpPr>
        <p:spPr>
          <a:xfrm>
            <a:off x="2153676" y="3259723"/>
            <a:ext cx="4836645" cy="400110"/>
          </a:xfrm>
          <a:prstGeom prst="rect">
            <a:avLst/>
          </a:prstGeom>
        </p:spPr>
        <p:txBody>
          <a:bodyPr wrap="none">
            <a:spAutoFit/>
          </a:bodyPr>
          <a:lstStyle/>
          <a:p>
            <a:pPr algn="ctr"/>
            <a:r>
              <a:rPr lang="de-DE" sz="2000" dirty="0" smtClean="0">
                <a:solidFill>
                  <a:srgbClr val="FF0000"/>
                </a:solidFill>
                <a:latin typeface="Calibri" pitchFamily="34" charset="0"/>
              </a:rPr>
              <a:t>[[type=</a:t>
            </a:r>
            <a:r>
              <a:rPr lang="de-DE" sz="2000" dirty="0" err="1" smtClean="0">
                <a:solidFill>
                  <a:srgbClr val="FF0000"/>
                </a:solidFill>
                <a:latin typeface="Calibri" pitchFamily="34" charset="0"/>
              </a:rPr>
              <a:t>heatmap_by_alter_taetigkeit</a:t>
            </a:r>
            <a:r>
              <a:rPr lang="de-DE" sz="2000" dirty="0" smtClean="0">
                <a:solidFill>
                  <a:srgbClr val="FF0000"/>
                </a:solidFill>
                <a:latin typeface="Calibri" pitchFamily="34" charset="0"/>
              </a:rPr>
              <a:t> b=160]]</a:t>
            </a:r>
            <a:endParaRPr lang="de-DE" sz="2000" dirty="0">
              <a:solidFill>
                <a:srgbClr val="FF0000"/>
              </a:solidFill>
              <a:latin typeface="Calibri" pitchFamily="34" charset="0"/>
            </a:endParaRPr>
          </a:p>
        </p:txBody>
      </p:sp>
    </p:spTree>
    <p:extLst>
      <p:ext uri="{BB962C8B-B14F-4D97-AF65-F5344CB8AC3E}">
        <p14:creationId xmlns:p14="http://schemas.microsoft.com/office/powerpoint/2010/main" val="15030385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pPr>
              <a:defRPr/>
            </a:pPr>
            <a:fld id="{5EE5B8A4-20B5-884D-84AD-3C94BCD9D64D}" type="slidenum">
              <a:rPr lang="de-DE" smtClean="0"/>
              <a:pPr>
                <a:defRPr/>
              </a:pPr>
              <a:t>69</a:t>
            </a:fld>
            <a:endParaRPr lang="de-DE"/>
          </a:p>
        </p:txBody>
      </p:sp>
      <p:pic>
        <p:nvPicPr>
          <p:cNvPr id="7" name="Bild 12" descr="logo_cic.png"/>
          <p:cNvPicPr>
            <a:picLocks noChangeAspect="1"/>
          </p:cNvPicPr>
          <p:nvPr/>
        </p:nvPicPr>
        <p:blipFill rotWithShape="1">
          <a:blip r:embed="rId2" cstate="email">
            <a:extLst>
              <a:ext uri="{28A0092B-C50C-407E-A947-70E740481C1C}">
                <a14:useLocalDpi xmlns:a14="http://schemas.microsoft.com/office/drawing/2010/main" val="0"/>
              </a:ext>
            </a:extLst>
          </a:blip>
          <a:srcRect r="25734"/>
          <a:stretch/>
        </p:blipFill>
        <p:spPr>
          <a:xfrm>
            <a:off x="6948264" y="548857"/>
            <a:ext cx="1607977" cy="1583999"/>
          </a:xfrm>
          <a:prstGeom prst="rect">
            <a:avLst/>
          </a:prstGeom>
        </p:spPr>
      </p:pic>
      <p:sp>
        <p:nvSpPr>
          <p:cNvPr id="8" name="Textfeld 7"/>
          <p:cNvSpPr txBox="1"/>
          <p:nvPr/>
        </p:nvSpPr>
        <p:spPr>
          <a:xfrm>
            <a:off x="395536" y="1772816"/>
            <a:ext cx="7056784" cy="2592288"/>
          </a:xfrm>
          <a:prstGeom prst="rect">
            <a:avLst/>
          </a:prstGeom>
          <a:noFill/>
        </p:spPr>
        <p:txBody>
          <a:bodyPr wrap="square" rtlCol="0">
            <a:spAutoFit/>
          </a:bodyPr>
          <a:lstStyle/>
          <a:p>
            <a:r>
              <a:rPr lang="de-DE" sz="2600" dirty="0" smtClean="0">
                <a:solidFill>
                  <a:srgbClr val="006600"/>
                </a:solidFill>
                <a:latin typeface="Calibri" pitchFamily="34" charset="0"/>
              </a:rPr>
              <a:t>Sie haben noch Fragen ?</a:t>
            </a:r>
          </a:p>
          <a:p>
            <a:r>
              <a:rPr lang="de-DE" sz="2600" dirty="0" smtClean="0">
                <a:solidFill>
                  <a:srgbClr val="006600"/>
                </a:solidFill>
                <a:latin typeface="Calibri" pitchFamily="34" charset="0"/>
              </a:rPr>
              <a:t>Sie wünschen eine Vorstellung der Ergebnisse?</a:t>
            </a:r>
          </a:p>
          <a:p>
            <a:r>
              <a:rPr lang="de-DE" sz="2600" dirty="0" smtClean="0">
                <a:solidFill>
                  <a:srgbClr val="006600"/>
                </a:solidFill>
                <a:latin typeface="Calibri" pitchFamily="34" charset="0"/>
              </a:rPr>
              <a:t>Sie würden gerne einen Workshop zur Erarbeitung von Maßnahmen durchführen?</a:t>
            </a:r>
          </a:p>
          <a:p>
            <a:endParaRPr lang="de-DE" sz="2600" dirty="0" smtClean="0">
              <a:solidFill>
                <a:srgbClr val="006600"/>
              </a:solidFill>
              <a:latin typeface="Calibri" pitchFamily="34" charset="0"/>
            </a:endParaRPr>
          </a:p>
          <a:p>
            <a:r>
              <a:rPr lang="de-DE" sz="2600" dirty="0" smtClean="0">
                <a:solidFill>
                  <a:srgbClr val="006600"/>
                </a:solidFill>
                <a:latin typeface="Calibri" pitchFamily="34" charset="0"/>
              </a:rPr>
              <a:t>Kommen Sie gerne auf uns zu.</a:t>
            </a:r>
            <a:endParaRPr lang="de-DE" sz="2600" dirty="0">
              <a:solidFill>
                <a:srgbClr val="006600"/>
              </a:solidFill>
              <a:latin typeface="Calibri" pitchFamily="34" charset="0"/>
            </a:endParaRPr>
          </a:p>
        </p:txBody>
      </p:sp>
      <p:sp>
        <p:nvSpPr>
          <p:cNvPr id="9" name="Textfeld 8"/>
          <p:cNvSpPr txBox="1"/>
          <p:nvPr/>
        </p:nvSpPr>
        <p:spPr>
          <a:xfrm>
            <a:off x="395536" y="4667652"/>
            <a:ext cx="8352928" cy="1569660"/>
          </a:xfrm>
          <a:prstGeom prst="rect">
            <a:avLst/>
          </a:prstGeom>
          <a:noFill/>
        </p:spPr>
        <p:txBody>
          <a:bodyPr wrap="square" rtlCol="0">
            <a:spAutoFit/>
          </a:bodyPr>
          <a:lstStyle/>
          <a:p>
            <a:r>
              <a:rPr lang="de-DE" sz="2400" dirty="0" smtClean="0">
                <a:latin typeface="Calibri" pitchFamily="34" charset="0"/>
              </a:rPr>
              <a:t>Initiative Guter Arbeitgeber in Pflege und Gesundheit</a:t>
            </a:r>
          </a:p>
          <a:p>
            <a:r>
              <a:rPr lang="de-DE" sz="2400" dirty="0" smtClean="0">
                <a:latin typeface="Calibri" pitchFamily="34" charset="0"/>
              </a:rPr>
              <a:t>Ostertorsteinweg 10</a:t>
            </a:r>
          </a:p>
          <a:p>
            <a:r>
              <a:rPr lang="de-DE" sz="2400" dirty="0" smtClean="0">
                <a:latin typeface="Calibri" pitchFamily="34" charset="0"/>
              </a:rPr>
              <a:t>28203 Bremen</a:t>
            </a:r>
          </a:p>
          <a:p>
            <a:r>
              <a:rPr lang="de-DE" sz="2400" dirty="0" smtClean="0">
                <a:latin typeface="Calibri" pitchFamily="34" charset="0"/>
              </a:rPr>
              <a:t>office@guter-arbeitgeber-pflege.de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840" y="260648"/>
            <a:ext cx="8229600" cy="603250"/>
          </a:xfrm>
        </p:spPr>
        <p:txBody>
          <a:bodyPr/>
          <a:lstStyle/>
          <a:p>
            <a:r>
              <a:rPr lang="de-DE" sz="1600" dirty="0"/>
              <a:t>Berechnung von Zustimmungswerten</a:t>
            </a:r>
          </a:p>
        </p:txBody>
      </p:sp>
      <p:sp>
        <p:nvSpPr>
          <p:cNvPr id="5" name="Foliennummernplatzhalter 4"/>
          <p:cNvSpPr>
            <a:spLocks noGrp="1"/>
          </p:cNvSpPr>
          <p:nvPr>
            <p:ph type="sldNum" sz="quarter" idx="11"/>
          </p:nvPr>
        </p:nvSpPr>
        <p:spPr/>
        <p:txBody>
          <a:bodyPr/>
          <a:lstStyle/>
          <a:p>
            <a:pPr>
              <a:defRPr/>
            </a:pPr>
            <a:fld id="{5EE5B8A4-20B5-884D-84AD-3C94BCD9D64D}" type="slidenum">
              <a:rPr lang="de-DE" smtClean="0"/>
              <a:pPr>
                <a:defRPr/>
              </a:pPr>
              <a:t>7</a:t>
            </a:fld>
            <a:endParaRPr lang="de-DE"/>
          </a:p>
        </p:txBody>
      </p:sp>
      <p:grpSp>
        <p:nvGrpSpPr>
          <p:cNvPr id="117" name="Gruppierung 116"/>
          <p:cNvGrpSpPr/>
          <p:nvPr/>
        </p:nvGrpSpPr>
        <p:grpSpPr>
          <a:xfrm>
            <a:off x="480955" y="1268760"/>
            <a:ext cx="8224211" cy="3500259"/>
            <a:chOff x="480955" y="1794410"/>
            <a:chExt cx="8224211" cy="3500259"/>
          </a:xfrm>
        </p:grpSpPr>
        <p:sp>
          <p:nvSpPr>
            <p:cNvPr id="118" name="Rechteck 117"/>
            <p:cNvSpPr/>
            <p:nvPr/>
          </p:nvSpPr>
          <p:spPr>
            <a:xfrm>
              <a:off x="4574152" y="3276249"/>
              <a:ext cx="755280" cy="477606"/>
            </a:xfrm>
            <a:prstGeom prst="rect">
              <a:avLst/>
            </a:prstGeom>
            <a:solidFill>
              <a:srgbClr val="7D001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19" name="Rechteck 118"/>
            <p:cNvSpPr/>
            <p:nvPr/>
          </p:nvSpPr>
          <p:spPr>
            <a:xfrm>
              <a:off x="5326516" y="3276249"/>
              <a:ext cx="755280" cy="477606"/>
            </a:xfrm>
            <a:prstGeom prst="rect">
              <a:avLst/>
            </a:prstGeom>
            <a:solidFill>
              <a:srgbClr val="C43F3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0" name="Rechteck 119"/>
            <p:cNvSpPr/>
            <p:nvPr/>
          </p:nvSpPr>
          <p:spPr>
            <a:xfrm>
              <a:off x="6078879" y="3276249"/>
              <a:ext cx="755280" cy="477606"/>
            </a:xfrm>
            <a:prstGeom prst="rect">
              <a:avLst/>
            </a:prstGeom>
            <a:solidFill>
              <a:srgbClr val="FDF399"/>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1" name="Rechteck 120"/>
            <p:cNvSpPr/>
            <p:nvPr/>
          </p:nvSpPr>
          <p:spPr>
            <a:xfrm>
              <a:off x="6831240" y="3276249"/>
              <a:ext cx="755280" cy="477606"/>
            </a:xfrm>
            <a:prstGeom prst="rect">
              <a:avLst/>
            </a:prstGeom>
            <a:solidFill>
              <a:srgbClr val="9CB24C"/>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2" name="Rechteck 121"/>
            <p:cNvSpPr/>
            <p:nvPr/>
          </p:nvSpPr>
          <p:spPr>
            <a:xfrm>
              <a:off x="7583603" y="3276249"/>
              <a:ext cx="755280" cy="477606"/>
            </a:xfrm>
            <a:prstGeom prst="rect">
              <a:avLst/>
            </a:prstGeom>
            <a:solidFill>
              <a:srgbClr val="2D461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3" name="Rechteck 122"/>
            <p:cNvSpPr/>
            <p:nvPr/>
          </p:nvSpPr>
          <p:spPr>
            <a:xfrm>
              <a:off x="4574152" y="3956889"/>
              <a:ext cx="755280" cy="477606"/>
            </a:xfrm>
            <a:prstGeom prst="rect">
              <a:avLst/>
            </a:prstGeom>
            <a:solidFill>
              <a:srgbClr val="2D461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4" name="Rechteck 123"/>
            <p:cNvSpPr/>
            <p:nvPr/>
          </p:nvSpPr>
          <p:spPr>
            <a:xfrm>
              <a:off x="5326516" y="3956889"/>
              <a:ext cx="755280" cy="477606"/>
            </a:xfrm>
            <a:prstGeom prst="rect">
              <a:avLst/>
            </a:prstGeom>
            <a:solidFill>
              <a:srgbClr val="9CB24C"/>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5" name="Rechteck 124"/>
            <p:cNvSpPr/>
            <p:nvPr/>
          </p:nvSpPr>
          <p:spPr>
            <a:xfrm>
              <a:off x="6078879" y="3956889"/>
              <a:ext cx="755280" cy="477606"/>
            </a:xfrm>
            <a:prstGeom prst="rect">
              <a:avLst/>
            </a:prstGeom>
            <a:solidFill>
              <a:srgbClr val="FDF399"/>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6" name="Rechteck 125"/>
            <p:cNvSpPr/>
            <p:nvPr/>
          </p:nvSpPr>
          <p:spPr>
            <a:xfrm>
              <a:off x="6831240" y="3956889"/>
              <a:ext cx="755280" cy="477606"/>
            </a:xfrm>
            <a:prstGeom prst="rect">
              <a:avLst/>
            </a:prstGeom>
            <a:solidFill>
              <a:srgbClr val="C43F3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7" name="Rechteck 126"/>
            <p:cNvSpPr/>
            <p:nvPr/>
          </p:nvSpPr>
          <p:spPr>
            <a:xfrm>
              <a:off x="7583603" y="3956889"/>
              <a:ext cx="755280" cy="477606"/>
            </a:xfrm>
            <a:prstGeom prst="rect">
              <a:avLst/>
            </a:prstGeom>
            <a:solidFill>
              <a:srgbClr val="7D001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8" name="Rechteck 127"/>
            <p:cNvSpPr/>
            <p:nvPr/>
          </p:nvSpPr>
          <p:spPr>
            <a:xfrm>
              <a:off x="4574152" y="4662186"/>
              <a:ext cx="755280" cy="477606"/>
            </a:xfrm>
            <a:prstGeom prst="rect">
              <a:avLst/>
            </a:prstGeom>
            <a:solidFill>
              <a:srgbClr val="EBF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29" name="Rechteck 128"/>
            <p:cNvSpPr/>
            <p:nvPr/>
          </p:nvSpPr>
          <p:spPr>
            <a:xfrm>
              <a:off x="5326516" y="4662186"/>
              <a:ext cx="755280" cy="477606"/>
            </a:xfrm>
            <a:prstGeom prst="rect">
              <a:avLst/>
            </a:prstGeom>
            <a:solidFill>
              <a:srgbClr val="B0CEE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30" name="Rechteck 129"/>
            <p:cNvSpPr/>
            <p:nvPr/>
          </p:nvSpPr>
          <p:spPr>
            <a:xfrm>
              <a:off x="6078879" y="4662186"/>
              <a:ext cx="755280" cy="477606"/>
            </a:xfrm>
            <a:prstGeom prst="rect">
              <a:avLst/>
            </a:prstGeom>
            <a:solidFill>
              <a:srgbClr val="5A9EC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31" name="Rechteck 130"/>
            <p:cNvSpPr/>
            <p:nvPr/>
          </p:nvSpPr>
          <p:spPr>
            <a:xfrm>
              <a:off x="6831240" y="4662186"/>
              <a:ext cx="755280" cy="477606"/>
            </a:xfrm>
            <a:prstGeom prst="rect">
              <a:avLst/>
            </a:prstGeom>
            <a:solidFill>
              <a:srgbClr val="276DA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132" name="Rechteck 131"/>
            <p:cNvSpPr/>
            <p:nvPr/>
          </p:nvSpPr>
          <p:spPr>
            <a:xfrm>
              <a:off x="7583603" y="4662186"/>
              <a:ext cx="755280" cy="477606"/>
            </a:xfrm>
            <a:prstGeom prst="rect">
              <a:avLst/>
            </a:prstGeom>
            <a:solidFill>
              <a:srgbClr val="0B3C8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Calibri"/>
                <a:ea typeface="+mn-ea"/>
                <a:cs typeface="Calibri"/>
              </a:endParaRPr>
            </a:p>
          </p:txBody>
        </p:sp>
        <p:cxnSp>
          <p:nvCxnSpPr>
            <p:cNvPr id="133" name="Gerade Verbindung 132"/>
            <p:cNvCxnSpPr/>
            <p:nvPr/>
          </p:nvCxnSpPr>
          <p:spPr>
            <a:xfrm flipV="1">
              <a:off x="4574152" y="2653365"/>
              <a:ext cx="0" cy="396000"/>
            </a:xfrm>
            <a:prstGeom prst="line">
              <a:avLst/>
            </a:prstGeom>
            <a:noFill/>
            <a:ln w="12700" cap="flat" cmpd="sng" algn="ctr">
              <a:solidFill>
                <a:sysClr val="windowText" lastClr="000000"/>
              </a:solidFill>
              <a:prstDash val="dash"/>
            </a:ln>
            <a:effectLst/>
          </p:spPr>
        </p:cxnSp>
        <p:cxnSp>
          <p:nvCxnSpPr>
            <p:cNvPr id="134" name="Gerade Verbindung 133"/>
            <p:cNvCxnSpPr/>
            <p:nvPr/>
          </p:nvCxnSpPr>
          <p:spPr>
            <a:xfrm flipV="1">
              <a:off x="6452400" y="2653365"/>
              <a:ext cx="0" cy="396000"/>
            </a:xfrm>
            <a:prstGeom prst="line">
              <a:avLst/>
            </a:prstGeom>
            <a:noFill/>
            <a:ln w="12700" cap="flat" cmpd="sng" algn="ctr">
              <a:solidFill>
                <a:sysClr val="windowText" lastClr="000000"/>
              </a:solidFill>
              <a:prstDash val="dash"/>
            </a:ln>
            <a:effectLst/>
          </p:spPr>
        </p:cxnSp>
        <p:cxnSp>
          <p:nvCxnSpPr>
            <p:cNvPr id="135" name="Gerade Verbindung 134"/>
            <p:cNvCxnSpPr/>
            <p:nvPr/>
          </p:nvCxnSpPr>
          <p:spPr>
            <a:xfrm flipV="1">
              <a:off x="8330645" y="2653365"/>
              <a:ext cx="0" cy="396000"/>
            </a:xfrm>
            <a:prstGeom prst="line">
              <a:avLst/>
            </a:prstGeom>
            <a:noFill/>
            <a:ln w="12700" cap="flat" cmpd="sng" algn="ctr">
              <a:solidFill>
                <a:sysClr val="windowText" lastClr="000000"/>
              </a:solidFill>
              <a:prstDash val="dash"/>
            </a:ln>
            <a:effectLst/>
          </p:spPr>
        </p:cxnSp>
        <p:cxnSp>
          <p:nvCxnSpPr>
            <p:cNvPr id="136" name="Gerade Verbindung 135"/>
            <p:cNvCxnSpPr/>
            <p:nvPr/>
          </p:nvCxnSpPr>
          <p:spPr>
            <a:xfrm flipV="1">
              <a:off x="7391524" y="2653365"/>
              <a:ext cx="0" cy="396000"/>
            </a:xfrm>
            <a:prstGeom prst="line">
              <a:avLst/>
            </a:prstGeom>
            <a:noFill/>
            <a:ln w="12700" cap="flat" cmpd="sng" algn="ctr">
              <a:solidFill>
                <a:sysClr val="windowText" lastClr="000000"/>
              </a:solidFill>
              <a:prstDash val="dash"/>
            </a:ln>
            <a:effectLst/>
          </p:spPr>
        </p:cxnSp>
        <p:sp>
          <p:nvSpPr>
            <p:cNvPr id="137" name="Textfeld 136"/>
            <p:cNvSpPr txBox="1"/>
            <p:nvPr/>
          </p:nvSpPr>
          <p:spPr>
            <a:xfrm>
              <a:off x="4439028" y="2981279"/>
              <a:ext cx="27025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38" name="Textfeld 137"/>
            <p:cNvSpPr txBox="1"/>
            <p:nvPr/>
          </p:nvSpPr>
          <p:spPr>
            <a:xfrm>
              <a:off x="5159751"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20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39" name="Textfeld 138"/>
            <p:cNvSpPr txBox="1"/>
            <p:nvPr/>
          </p:nvSpPr>
          <p:spPr>
            <a:xfrm>
              <a:off x="5905861"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ysClr val="windowText" lastClr="000000"/>
                  </a:solidFill>
                  <a:effectLst/>
                  <a:uLnTx/>
                  <a:uFillTx/>
                  <a:latin typeface="Calibri"/>
                  <a:cs typeface="Calibri"/>
                </a:rPr>
                <a:t>4</a:t>
              </a: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40" name="Textfeld 139"/>
            <p:cNvSpPr txBox="1"/>
            <p:nvPr/>
          </p:nvSpPr>
          <p:spPr>
            <a:xfrm>
              <a:off x="6663366"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60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41" name="Textfeld 140"/>
            <p:cNvSpPr txBox="1"/>
            <p:nvPr/>
          </p:nvSpPr>
          <p:spPr>
            <a:xfrm>
              <a:off x="7415172" y="2981279"/>
              <a:ext cx="34065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ysClr val="windowText" lastClr="000000"/>
                  </a:solidFill>
                  <a:effectLst/>
                  <a:uLnTx/>
                  <a:uFillTx/>
                  <a:latin typeface="Calibri"/>
                  <a:cs typeface="Calibri"/>
                </a:rPr>
                <a:t>8</a:t>
              </a: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42" name="Textfeld 141"/>
            <p:cNvSpPr txBox="1"/>
            <p:nvPr/>
          </p:nvSpPr>
          <p:spPr>
            <a:xfrm>
              <a:off x="8123863" y="2981279"/>
              <a:ext cx="41865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100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cxnSp>
          <p:nvCxnSpPr>
            <p:cNvPr id="143" name="Gerade Verbindung 142"/>
            <p:cNvCxnSpPr/>
            <p:nvPr/>
          </p:nvCxnSpPr>
          <p:spPr>
            <a:xfrm>
              <a:off x="4574152" y="2652159"/>
              <a:ext cx="3756493" cy="0"/>
            </a:xfrm>
            <a:prstGeom prst="line">
              <a:avLst/>
            </a:prstGeom>
            <a:noFill/>
            <a:ln w="9525" cap="flat" cmpd="sng" algn="ctr">
              <a:solidFill>
                <a:srgbClr val="000000"/>
              </a:solidFill>
              <a:prstDash val="solid"/>
            </a:ln>
            <a:effectLst/>
          </p:spPr>
        </p:cxnSp>
        <p:cxnSp>
          <p:nvCxnSpPr>
            <p:cNvPr id="144" name="Gerade Verbindung 143"/>
            <p:cNvCxnSpPr/>
            <p:nvPr/>
          </p:nvCxnSpPr>
          <p:spPr>
            <a:xfrm flipV="1">
              <a:off x="4574152" y="2515231"/>
              <a:ext cx="0" cy="143277"/>
            </a:xfrm>
            <a:prstGeom prst="line">
              <a:avLst/>
            </a:prstGeom>
            <a:noFill/>
            <a:ln w="9525" cap="flat" cmpd="sng" algn="ctr">
              <a:solidFill>
                <a:sysClr val="windowText" lastClr="000000"/>
              </a:solidFill>
              <a:prstDash val="solid"/>
            </a:ln>
            <a:effectLst/>
          </p:spPr>
        </p:cxnSp>
        <p:cxnSp>
          <p:nvCxnSpPr>
            <p:cNvPr id="145" name="Gerade Verbindung 144"/>
            <p:cNvCxnSpPr/>
            <p:nvPr/>
          </p:nvCxnSpPr>
          <p:spPr>
            <a:xfrm flipV="1">
              <a:off x="5513277" y="2515231"/>
              <a:ext cx="0" cy="143277"/>
            </a:xfrm>
            <a:prstGeom prst="line">
              <a:avLst/>
            </a:prstGeom>
            <a:noFill/>
            <a:ln w="9525" cap="flat" cmpd="sng" algn="ctr">
              <a:solidFill>
                <a:sysClr val="windowText" lastClr="000000"/>
              </a:solidFill>
              <a:prstDash val="solid"/>
            </a:ln>
            <a:effectLst/>
          </p:spPr>
        </p:cxnSp>
        <p:cxnSp>
          <p:nvCxnSpPr>
            <p:cNvPr id="146" name="Gerade Verbindung 145"/>
            <p:cNvCxnSpPr/>
            <p:nvPr/>
          </p:nvCxnSpPr>
          <p:spPr>
            <a:xfrm flipV="1">
              <a:off x="6452400" y="2515231"/>
              <a:ext cx="0" cy="143277"/>
            </a:xfrm>
            <a:prstGeom prst="line">
              <a:avLst/>
            </a:prstGeom>
            <a:noFill/>
            <a:ln w="9525" cap="flat" cmpd="sng" algn="ctr">
              <a:solidFill>
                <a:sysClr val="windowText" lastClr="000000"/>
              </a:solidFill>
              <a:prstDash val="solid"/>
            </a:ln>
            <a:effectLst/>
          </p:spPr>
        </p:cxnSp>
        <p:cxnSp>
          <p:nvCxnSpPr>
            <p:cNvPr id="147" name="Gerade Verbindung 146"/>
            <p:cNvCxnSpPr/>
            <p:nvPr/>
          </p:nvCxnSpPr>
          <p:spPr>
            <a:xfrm flipV="1">
              <a:off x="8330645" y="2515231"/>
              <a:ext cx="0" cy="143277"/>
            </a:xfrm>
            <a:prstGeom prst="line">
              <a:avLst/>
            </a:prstGeom>
            <a:noFill/>
            <a:ln w="9525" cap="flat" cmpd="sng" algn="ctr">
              <a:solidFill>
                <a:sysClr val="windowText" lastClr="000000"/>
              </a:solidFill>
              <a:prstDash val="solid"/>
            </a:ln>
            <a:effectLst/>
          </p:spPr>
        </p:cxnSp>
        <p:cxnSp>
          <p:nvCxnSpPr>
            <p:cNvPr id="148" name="Gerade Verbindung 147"/>
            <p:cNvCxnSpPr/>
            <p:nvPr/>
          </p:nvCxnSpPr>
          <p:spPr>
            <a:xfrm flipV="1">
              <a:off x="7391524" y="2515231"/>
              <a:ext cx="0" cy="143277"/>
            </a:xfrm>
            <a:prstGeom prst="line">
              <a:avLst/>
            </a:prstGeom>
            <a:noFill/>
            <a:ln w="9525" cap="flat" cmpd="sng" algn="ctr">
              <a:solidFill>
                <a:sysClr val="windowText" lastClr="000000"/>
              </a:solidFill>
              <a:prstDash val="solid"/>
            </a:ln>
            <a:effectLst/>
          </p:spPr>
        </p:cxnSp>
        <p:sp>
          <p:nvSpPr>
            <p:cNvPr id="149" name="Textfeld 148"/>
            <p:cNvSpPr txBox="1"/>
            <p:nvPr/>
          </p:nvSpPr>
          <p:spPr>
            <a:xfrm>
              <a:off x="4379688"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1,0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0" name="Textfeld 149"/>
            <p:cNvSpPr txBox="1"/>
            <p:nvPr/>
          </p:nvSpPr>
          <p:spPr>
            <a:xfrm>
              <a:off x="5320846"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2,0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1" name="Textfeld 150"/>
            <p:cNvSpPr txBox="1"/>
            <p:nvPr/>
          </p:nvSpPr>
          <p:spPr>
            <a:xfrm>
              <a:off x="6257791"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3,0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2" name="Textfeld 151"/>
            <p:cNvSpPr txBox="1"/>
            <p:nvPr/>
          </p:nvSpPr>
          <p:spPr>
            <a:xfrm>
              <a:off x="7194737"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4,0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3" name="Textfeld 152"/>
            <p:cNvSpPr txBox="1"/>
            <p:nvPr/>
          </p:nvSpPr>
          <p:spPr>
            <a:xfrm>
              <a:off x="8151547" y="2238656"/>
              <a:ext cx="37905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ysClr val="windowText" lastClr="000000"/>
                  </a:solidFill>
                  <a:effectLst/>
                  <a:uLnTx/>
                  <a:uFillTx/>
                  <a:latin typeface="Calibri"/>
                  <a:cs typeface="Calibri"/>
                </a:rPr>
                <a:t>5,0</a:t>
              </a:r>
              <a:endParaRPr kumimoji="0" lang="de-DE" sz="12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4" name="Textfeld 153"/>
            <p:cNvSpPr txBox="1"/>
            <p:nvPr/>
          </p:nvSpPr>
          <p:spPr>
            <a:xfrm>
              <a:off x="4190370" y="1794410"/>
              <a:ext cx="759205"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rifft gar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nicht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5" name="Textfeld 154"/>
            <p:cNvSpPr txBox="1"/>
            <p:nvPr/>
          </p:nvSpPr>
          <p:spPr>
            <a:xfrm>
              <a:off x="5120012" y="1794410"/>
              <a:ext cx="78224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rifft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wenig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6" name="Textfeld 155"/>
            <p:cNvSpPr txBox="1"/>
            <p:nvPr/>
          </p:nvSpPr>
          <p:spPr>
            <a:xfrm>
              <a:off x="6028697" y="1978156"/>
              <a:ext cx="823920"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eils/teils</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7" name="Textfeld 156"/>
            <p:cNvSpPr txBox="1"/>
            <p:nvPr/>
          </p:nvSpPr>
          <p:spPr>
            <a:xfrm>
              <a:off x="6901213" y="1794410"/>
              <a:ext cx="952780"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trifft </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über-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wiegend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8" name="Textfeld 157"/>
            <p:cNvSpPr txBox="1"/>
            <p:nvPr/>
          </p:nvSpPr>
          <p:spPr>
            <a:xfrm>
              <a:off x="7972905" y="1794410"/>
              <a:ext cx="732261"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a:ln>
                    <a:noFill/>
                  </a:ln>
                  <a:solidFill>
                    <a:sysClr val="windowText" lastClr="000000"/>
                  </a:solidFill>
                  <a:effectLst/>
                  <a:uLnTx/>
                  <a:uFillTx/>
                  <a:latin typeface="Calibri"/>
                  <a:cs typeface="Calibri"/>
                </a:rPr>
                <a:t>t</a:t>
              </a: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rifft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300" b="0" i="0" u="none" strike="noStrike" kern="0" cap="none" spc="0" normalizeH="0" baseline="0" noProof="0" dirty="0" smtClean="0">
                  <a:ln>
                    <a:noFill/>
                  </a:ln>
                  <a:solidFill>
                    <a:sysClr val="windowText" lastClr="000000"/>
                  </a:solidFill>
                  <a:effectLst/>
                  <a:uLnTx/>
                  <a:uFillTx/>
                  <a:latin typeface="Calibri"/>
                  <a:cs typeface="Calibri"/>
                </a:rPr>
                <a:t>völlig zu</a:t>
              </a:r>
              <a:endParaRPr kumimoji="0" lang="de-DE" sz="13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59" name="Textfeld 158"/>
            <p:cNvSpPr txBox="1"/>
            <p:nvPr/>
          </p:nvSpPr>
          <p:spPr>
            <a:xfrm>
              <a:off x="480957" y="3247252"/>
              <a:ext cx="2015996"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Ich bin stolz, dieser Einrichtung anzugehören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0" name="Textfeld 159"/>
            <p:cNvSpPr txBox="1"/>
            <p:nvPr/>
          </p:nvSpPr>
          <p:spPr>
            <a:xfrm>
              <a:off x="2676362" y="3247252"/>
              <a:ext cx="1623850"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für </a:t>
              </a:r>
              <a:r>
                <a:rPr kumimoji="0" lang="de-DE" sz="1400" b="1" i="0" u="none" strike="noStrike" kern="0" cap="none" spc="0" normalizeH="0" baseline="0" noProof="0" dirty="0" smtClean="0">
                  <a:ln>
                    <a:noFill/>
                  </a:ln>
                  <a:solidFill>
                    <a:srgbClr val="008000"/>
                  </a:solidFill>
                  <a:effectLst/>
                  <a:uLnTx/>
                  <a:uFillTx/>
                  <a:latin typeface="Calibri"/>
                  <a:cs typeface="Calibri"/>
                </a:rPr>
                <a:t>positive</a:t>
              </a: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 Aussagen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1" name="Textfeld 160"/>
            <p:cNvSpPr txBox="1"/>
            <p:nvPr/>
          </p:nvSpPr>
          <p:spPr>
            <a:xfrm>
              <a:off x="480955" y="3825219"/>
              <a:ext cx="2428849" cy="738664"/>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Bei uns werden einige Mitarbeiter/innen benachteiligt.*</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2" name="Textfeld 161"/>
            <p:cNvSpPr txBox="1"/>
            <p:nvPr/>
          </p:nvSpPr>
          <p:spPr>
            <a:xfrm>
              <a:off x="2676362" y="3932941"/>
              <a:ext cx="1623850"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für </a:t>
              </a:r>
              <a:r>
                <a:rPr kumimoji="0" lang="de-DE" sz="1400" b="1" i="0" u="none" strike="noStrike" kern="0" cap="none" spc="0" normalizeH="0" baseline="0" noProof="0" dirty="0" smtClean="0">
                  <a:ln>
                    <a:noFill/>
                  </a:ln>
                  <a:solidFill>
                    <a:srgbClr val="FF0000"/>
                  </a:solidFill>
                  <a:effectLst/>
                  <a:uLnTx/>
                  <a:uFillTx/>
                  <a:latin typeface="Calibri"/>
                  <a:cs typeface="Calibri"/>
                </a:rPr>
                <a:t>negative</a:t>
              </a: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 Aussagen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3" name="Textfeld 162"/>
            <p:cNvSpPr txBox="1"/>
            <p:nvPr/>
          </p:nvSpPr>
          <p:spPr>
            <a:xfrm>
              <a:off x="2676362" y="4653262"/>
              <a:ext cx="1623850" cy="523220"/>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für </a:t>
              </a:r>
              <a:r>
                <a:rPr kumimoji="0" lang="de-DE" sz="1400" b="1" i="0" u="none" strike="noStrike" kern="0" cap="none" spc="0" normalizeH="0" baseline="0" noProof="0" dirty="0" smtClean="0">
                  <a:ln>
                    <a:noFill/>
                  </a:ln>
                  <a:solidFill>
                    <a:srgbClr val="1F497D">
                      <a:lumMod val="60000"/>
                      <a:lumOff val="40000"/>
                    </a:srgbClr>
                  </a:solidFill>
                  <a:effectLst/>
                  <a:uLnTx/>
                  <a:uFillTx/>
                  <a:latin typeface="Calibri"/>
                  <a:cs typeface="Calibri"/>
                </a:rPr>
                <a:t>neutrale</a:t>
              </a: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 Aussagen</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4" name="Textfeld 163"/>
            <p:cNvSpPr txBox="1"/>
            <p:nvPr/>
          </p:nvSpPr>
          <p:spPr>
            <a:xfrm>
              <a:off x="480960" y="4556005"/>
              <a:ext cx="2015996" cy="738664"/>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Text" lastClr="000000"/>
                  </a:solidFill>
                  <a:effectLst/>
                  <a:uLnTx/>
                  <a:uFillTx/>
                  <a:latin typeface="Calibri"/>
                  <a:cs typeface="Calibri"/>
                </a:rPr>
                <a:t>Die Zukunftsaussichten unserer Einrichtung sind ungewiss.</a:t>
              </a:r>
              <a:endParaRPr kumimoji="0" lang="de-DE" sz="1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65" name="Textfeld 164"/>
            <p:cNvSpPr txBox="1"/>
            <p:nvPr/>
          </p:nvSpPr>
          <p:spPr>
            <a:xfrm>
              <a:off x="2257990" y="2750558"/>
              <a:ext cx="1674587" cy="307777"/>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smtClean="0">
                  <a:ln>
                    <a:noFill/>
                  </a:ln>
                  <a:solidFill>
                    <a:sysClr val="windowText" lastClr="000000"/>
                  </a:solidFill>
                  <a:effectLst/>
                  <a:uLnTx/>
                  <a:uFillTx/>
                  <a:latin typeface="Calibri"/>
                  <a:cs typeface="Calibri"/>
                </a:rPr>
                <a:t>Zustimmungswerte</a:t>
              </a:r>
              <a:endParaRPr kumimoji="0" lang="de-DE" sz="1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66" name="Textfeld 165"/>
            <p:cNvSpPr txBox="1"/>
            <p:nvPr/>
          </p:nvSpPr>
          <p:spPr>
            <a:xfrm>
              <a:off x="2257990" y="2132424"/>
              <a:ext cx="1674587" cy="52322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smtClean="0">
                  <a:ln>
                    <a:noFill/>
                  </a:ln>
                  <a:solidFill>
                    <a:sysClr val="windowText" lastClr="000000"/>
                  </a:solidFill>
                  <a:effectLst/>
                  <a:uLnTx/>
                  <a:uFillTx/>
                  <a:latin typeface="Calibri"/>
                  <a:cs typeface="Calibri"/>
                </a:rPr>
                <a:t>Originalwerte der Antwortskala</a:t>
              </a:r>
              <a:endParaRPr kumimoji="0" lang="de-DE" sz="1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67" name="Textfeld 166"/>
            <p:cNvSpPr txBox="1"/>
            <p:nvPr/>
          </p:nvSpPr>
          <p:spPr>
            <a:xfrm>
              <a:off x="480961" y="2979851"/>
              <a:ext cx="1674587" cy="3062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smtClean="0">
                  <a:ln>
                    <a:noFill/>
                  </a:ln>
                  <a:solidFill>
                    <a:sysClr val="windowText" lastClr="000000"/>
                  </a:solidFill>
                  <a:effectLst/>
                  <a:uLnTx/>
                  <a:uFillTx/>
                  <a:latin typeface="Calibri"/>
                  <a:cs typeface="Calibri"/>
                </a:rPr>
                <a:t>Aussage (Item)</a:t>
              </a:r>
              <a:endParaRPr kumimoji="0" lang="de-DE" sz="1400" b="1" i="0" u="none" strike="noStrike" kern="0" cap="none" spc="0" normalizeH="0" baseline="0" noProof="0" dirty="0">
                <a:ln>
                  <a:noFill/>
                </a:ln>
                <a:solidFill>
                  <a:sysClr val="windowText" lastClr="000000"/>
                </a:solidFill>
                <a:effectLst/>
                <a:uLnTx/>
                <a:uFillTx/>
                <a:latin typeface="Calibri"/>
                <a:cs typeface="Calibri"/>
              </a:endParaRPr>
            </a:p>
          </p:txBody>
        </p:sp>
        <p:cxnSp>
          <p:nvCxnSpPr>
            <p:cNvPr id="168" name="Gerade Verbindung 167"/>
            <p:cNvCxnSpPr/>
            <p:nvPr/>
          </p:nvCxnSpPr>
          <p:spPr>
            <a:xfrm>
              <a:off x="3919940" y="2404251"/>
              <a:ext cx="477606" cy="0"/>
            </a:xfrm>
            <a:prstGeom prst="line">
              <a:avLst/>
            </a:prstGeom>
            <a:noFill/>
            <a:ln w="28575" cap="flat" cmpd="sng" algn="ctr">
              <a:solidFill>
                <a:sysClr val="window" lastClr="FFFFFF">
                  <a:lumMod val="65000"/>
                </a:sysClr>
              </a:solidFill>
              <a:prstDash val="solid"/>
              <a:headEnd type="none"/>
              <a:tailEnd type="triangle"/>
            </a:ln>
            <a:effectLst/>
          </p:spPr>
        </p:cxnSp>
        <p:cxnSp>
          <p:nvCxnSpPr>
            <p:cNvPr id="169" name="Gerade Verbindung 168"/>
            <p:cNvCxnSpPr>
              <a:stCxn id="165" idx="3"/>
            </p:cNvCxnSpPr>
            <p:nvPr/>
          </p:nvCxnSpPr>
          <p:spPr>
            <a:xfrm>
              <a:off x="3932577" y="2904447"/>
              <a:ext cx="464969" cy="225814"/>
            </a:xfrm>
            <a:prstGeom prst="line">
              <a:avLst/>
            </a:prstGeom>
            <a:noFill/>
            <a:ln w="28575" cap="flat" cmpd="sng" algn="ctr">
              <a:solidFill>
                <a:sysClr val="window" lastClr="FFFFFF">
                  <a:lumMod val="65000"/>
                </a:sysClr>
              </a:solidFill>
              <a:prstDash val="solid"/>
              <a:headEnd type="none"/>
              <a:tailEnd type="triangle"/>
            </a:ln>
            <a:effectLst/>
          </p:spPr>
        </p:cxnSp>
        <p:cxnSp>
          <p:nvCxnSpPr>
            <p:cNvPr id="170" name="Gerade Verbindung 169"/>
            <p:cNvCxnSpPr/>
            <p:nvPr/>
          </p:nvCxnSpPr>
          <p:spPr>
            <a:xfrm flipV="1">
              <a:off x="5513277" y="2653365"/>
              <a:ext cx="0" cy="396000"/>
            </a:xfrm>
            <a:prstGeom prst="line">
              <a:avLst/>
            </a:prstGeom>
            <a:noFill/>
            <a:ln w="12700" cap="flat" cmpd="sng" algn="ctr">
              <a:solidFill>
                <a:sysClr val="windowText" lastClr="000000"/>
              </a:solidFill>
              <a:prstDash val="dash"/>
            </a:ln>
            <a:effectLst/>
          </p:spPr>
        </p:cxnSp>
      </p:grpSp>
      <p:sp>
        <p:nvSpPr>
          <p:cNvPr id="58" name="Rechteck 57"/>
          <p:cNvSpPr/>
          <p:nvPr/>
        </p:nvSpPr>
        <p:spPr>
          <a:xfrm>
            <a:off x="539552" y="5157192"/>
            <a:ext cx="7848872" cy="907941"/>
          </a:xfrm>
          <a:prstGeom prst="rect">
            <a:avLst/>
          </a:prstGeom>
        </p:spPr>
        <p:txBody>
          <a:bodyPr wrap="square">
            <a:spAutoFit/>
          </a:bodyPr>
          <a:lstStyle/>
          <a:p>
            <a:pPr>
              <a:spcAft>
                <a:spcPts val="600"/>
              </a:spcAft>
            </a:pPr>
            <a:r>
              <a:rPr lang="de-DE" b="1" dirty="0" smtClean="0">
                <a:latin typeface="+mj-lt"/>
              </a:rPr>
              <a:t>Zustimmungswerte</a:t>
            </a:r>
            <a:r>
              <a:rPr lang="de-DE" dirty="0" smtClean="0">
                <a:latin typeface="+mj-lt"/>
              </a:rPr>
              <a:t> liegen immer zwischen 0 und 100</a:t>
            </a:r>
          </a:p>
          <a:p>
            <a:r>
              <a:rPr lang="de-DE" dirty="0" smtClean="0">
                <a:latin typeface="+mj-lt"/>
              </a:rPr>
              <a:t>100  =  alle Befragten stimmen der Aussage </a:t>
            </a:r>
            <a:r>
              <a:rPr lang="de-DE" i="1" dirty="0" smtClean="0">
                <a:latin typeface="+mj-lt"/>
              </a:rPr>
              <a:t>völlig zu</a:t>
            </a:r>
          </a:p>
          <a:p>
            <a:r>
              <a:rPr lang="de-DE" dirty="0" smtClean="0">
                <a:latin typeface="+mj-lt"/>
              </a:rPr>
              <a:t>0      =  alle Befragten stimmen der Aussage </a:t>
            </a:r>
            <a:r>
              <a:rPr lang="de-DE" i="1" dirty="0" smtClean="0">
                <a:latin typeface="+mj-lt"/>
              </a:rPr>
              <a:t>gar nicht zu</a:t>
            </a:r>
            <a:endParaRPr lang="de-DE" dirty="0">
              <a:latin typeface="+mj-lt"/>
            </a:endParaRPr>
          </a:p>
        </p:txBody>
      </p:sp>
    </p:spTree>
    <p:extLst>
      <p:ext uri="{BB962C8B-B14F-4D97-AF65-F5344CB8AC3E}">
        <p14:creationId xmlns:p14="http://schemas.microsoft.com/office/powerpoint/2010/main" val="3811447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840" y="260648"/>
            <a:ext cx="8229600" cy="603250"/>
          </a:xfrm>
        </p:spPr>
        <p:txBody>
          <a:bodyPr/>
          <a:lstStyle/>
          <a:p>
            <a:r>
              <a:rPr lang="de-DE" sz="1600" dirty="0" smtClean="0"/>
              <a:t>Erläuterung der Grafiken</a:t>
            </a:r>
            <a:endParaRPr lang="de-DE" sz="1600" dirty="0"/>
          </a:p>
        </p:txBody>
      </p:sp>
      <p:sp>
        <p:nvSpPr>
          <p:cNvPr id="5" name="Foliennummernplatzhalter 4"/>
          <p:cNvSpPr>
            <a:spLocks noGrp="1"/>
          </p:cNvSpPr>
          <p:nvPr>
            <p:ph type="sldNum" sz="quarter" idx="11"/>
          </p:nvPr>
        </p:nvSpPr>
        <p:spPr/>
        <p:txBody>
          <a:bodyPr/>
          <a:lstStyle/>
          <a:p>
            <a:pPr>
              <a:defRPr/>
            </a:pPr>
            <a:fld id="{5EE5B8A4-20B5-884D-84AD-3C94BCD9D64D}" type="slidenum">
              <a:rPr lang="de-DE" smtClean="0"/>
              <a:pPr>
                <a:defRPr/>
              </a:pPr>
              <a:t>8</a:t>
            </a:fld>
            <a:endParaRPr lang="de-DE"/>
          </a:p>
        </p:txBody>
      </p:sp>
      <p:grpSp>
        <p:nvGrpSpPr>
          <p:cNvPr id="59" name="Gruppierung 58"/>
          <p:cNvGrpSpPr/>
          <p:nvPr/>
        </p:nvGrpSpPr>
        <p:grpSpPr>
          <a:xfrm>
            <a:off x="457200" y="764704"/>
            <a:ext cx="8160382" cy="5684398"/>
            <a:chOff x="457200" y="849159"/>
            <a:chExt cx="8160382" cy="5684398"/>
          </a:xfrm>
        </p:grpSpPr>
        <p:pic>
          <p:nvPicPr>
            <p:cNvPr id="60" name="Bild 59" descr="einrichtung_07_graphic_05.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19363" y="2102568"/>
              <a:ext cx="7305274" cy="2802606"/>
            </a:xfrm>
            <a:prstGeom prst="rect">
              <a:avLst/>
            </a:prstGeom>
          </p:spPr>
        </p:pic>
        <p:sp>
          <p:nvSpPr>
            <p:cNvPr id="61" name="Rechteck 60"/>
            <p:cNvSpPr/>
            <p:nvPr/>
          </p:nvSpPr>
          <p:spPr>
            <a:xfrm>
              <a:off x="457200" y="1333500"/>
              <a:ext cx="1397000" cy="724796"/>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Bezeichnung der Skala</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2" name="Rechteck 61"/>
            <p:cNvSpPr/>
            <p:nvPr/>
          </p:nvSpPr>
          <p:spPr>
            <a:xfrm>
              <a:off x="2602232" y="5214809"/>
              <a:ext cx="1087052" cy="500577"/>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Legende</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3" name="Rechteck 62"/>
            <p:cNvSpPr/>
            <p:nvPr/>
          </p:nvSpPr>
          <p:spPr>
            <a:xfrm>
              <a:off x="2641097" y="852511"/>
              <a:ext cx="2559020" cy="824688"/>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Häufigkeitsverteilung der Antworten</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(29% sagen „trifft völlig zu“ etc.)</a:t>
              </a:r>
              <a:endParaRPr kumimoji="0" lang="de-DE" sz="14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4" name="Rechteck 63"/>
            <p:cNvSpPr/>
            <p:nvPr/>
          </p:nvSpPr>
          <p:spPr>
            <a:xfrm>
              <a:off x="5439836" y="849159"/>
              <a:ext cx="1434122" cy="82804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Mittelwert der eigenen Einrichtung</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5" name="Rechteck 64"/>
            <p:cNvSpPr/>
            <p:nvPr/>
          </p:nvSpPr>
          <p:spPr>
            <a:xfrm>
              <a:off x="7109755" y="849159"/>
              <a:ext cx="1507827" cy="82804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rPr>
                <a:t>Mittelwert </a:t>
              </a: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aller anderen Einrichtungen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6" name="Rechteck 65"/>
            <p:cNvSpPr/>
            <p:nvPr/>
          </p:nvSpPr>
          <p:spPr>
            <a:xfrm>
              <a:off x="4500334" y="5965999"/>
              <a:ext cx="2080728" cy="567558"/>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Anzahl der Antworten in Klammern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67" name="Rechteck 66"/>
            <p:cNvSpPr/>
            <p:nvPr/>
          </p:nvSpPr>
          <p:spPr>
            <a:xfrm>
              <a:off x="4123484" y="5078351"/>
              <a:ext cx="2457578" cy="814978"/>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Wert zwischen 0 und 100</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t>
              </a:r>
              <a:r>
                <a:rPr kumimoji="0" lang="de-DE" sz="1400" b="0" i="0" u="none" strike="noStrike" kern="0" cap="none" spc="0" normalizeH="0" baseline="0" noProof="0" dirty="0">
                  <a:ln>
                    <a:noFill/>
                  </a:ln>
                  <a:solidFill>
                    <a:sysClr val="window" lastClr="FFFFFF">
                      <a:lumMod val="50000"/>
                    </a:sysClr>
                  </a:solidFill>
                  <a:effectLst/>
                  <a:uLnTx/>
                  <a:uFillTx/>
                  <a:latin typeface="Calibri"/>
                  <a:ea typeface="+mn-ea"/>
                  <a:cs typeface="+mn-cs"/>
                </a:rPr>
                <a:t>0</a:t>
              </a:r>
              <a:r>
                <a:rPr kumimoji="0" lang="de-DE" sz="14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=keine Zustimmung, 100=volle Zustimmung)</a:t>
              </a:r>
              <a:endParaRPr kumimoji="0" lang="de-DE" sz="14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pic>
          <p:nvPicPr>
            <p:cNvPr id="68" name="Bild 67" descr="einrichtung_07_graphic_05.png"/>
            <p:cNvPicPr>
              <a:picLocks noChangeAspect="1"/>
            </p:cNvPicPr>
            <p:nvPr/>
          </p:nvPicPr>
          <p:blipFill rotWithShape="1">
            <a:blip r:embed="rId3" cstate="email">
              <a:extLst>
                <a:ext uri="{28A0092B-C50C-407E-A947-70E740481C1C}">
                  <a14:useLocalDpi xmlns:a14="http://schemas.microsoft.com/office/drawing/2010/main" val="0"/>
                </a:ext>
              </a:extLst>
            </a:blip>
            <a:srcRect l="86626" t="80285" r="6953" b="9991"/>
            <a:stretch/>
          </p:blipFill>
          <p:spPr>
            <a:xfrm>
              <a:off x="7109755" y="5237562"/>
              <a:ext cx="729138" cy="727855"/>
            </a:xfrm>
            <a:prstGeom prst="rect">
              <a:avLst/>
            </a:prstGeom>
            <a:ln w="19050" cmpd="sng">
              <a:noFill/>
            </a:ln>
          </p:spPr>
        </p:pic>
        <p:cxnSp>
          <p:nvCxnSpPr>
            <p:cNvPr id="69" name="Gerade Verbindung mit Pfeil 68"/>
            <p:cNvCxnSpPr/>
            <p:nvPr/>
          </p:nvCxnSpPr>
          <p:spPr>
            <a:xfrm>
              <a:off x="6873958" y="1673847"/>
              <a:ext cx="589196" cy="384449"/>
            </a:xfrm>
            <a:prstGeom prst="straightConnector1">
              <a:avLst/>
            </a:prstGeom>
            <a:noFill/>
            <a:ln w="38100" cap="flat" cmpd="sng" algn="ctr">
              <a:solidFill>
                <a:sysClr val="window" lastClr="FFFFFF">
                  <a:lumMod val="85000"/>
                </a:sysClr>
              </a:solidFill>
              <a:prstDash val="solid"/>
              <a:tailEnd type="arrow"/>
            </a:ln>
            <a:effectLst/>
          </p:spPr>
        </p:cxnSp>
        <p:cxnSp>
          <p:nvCxnSpPr>
            <p:cNvPr id="70" name="Gerade Verbindung mit Pfeil 69"/>
            <p:cNvCxnSpPr/>
            <p:nvPr/>
          </p:nvCxnSpPr>
          <p:spPr>
            <a:xfrm>
              <a:off x="7973791" y="1673847"/>
              <a:ext cx="0" cy="384449"/>
            </a:xfrm>
            <a:prstGeom prst="straightConnector1">
              <a:avLst/>
            </a:prstGeom>
            <a:noFill/>
            <a:ln w="38100" cap="flat" cmpd="sng" algn="ctr">
              <a:solidFill>
                <a:sysClr val="window" lastClr="FFFFFF">
                  <a:lumMod val="85000"/>
                </a:sysClr>
              </a:solidFill>
              <a:prstDash val="solid"/>
              <a:tailEnd type="arrow"/>
            </a:ln>
            <a:effectLst/>
          </p:spPr>
        </p:cxnSp>
        <p:cxnSp>
          <p:nvCxnSpPr>
            <p:cNvPr id="71" name="Gerade Verbindung mit Pfeil 70"/>
            <p:cNvCxnSpPr/>
            <p:nvPr/>
          </p:nvCxnSpPr>
          <p:spPr>
            <a:xfrm>
              <a:off x="4857493" y="1677199"/>
              <a:ext cx="582343" cy="761201"/>
            </a:xfrm>
            <a:prstGeom prst="straightConnector1">
              <a:avLst/>
            </a:prstGeom>
            <a:noFill/>
            <a:ln w="38100" cap="flat" cmpd="sng" algn="ctr">
              <a:solidFill>
                <a:sysClr val="window" lastClr="FFFFFF">
                  <a:lumMod val="85000"/>
                </a:sysClr>
              </a:solidFill>
              <a:prstDash val="solid"/>
              <a:tailEnd type="arrow"/>
            </a:ln>
            <a:effectLst/>
          </p:spPr>
        </p:cxnSp>
        <p:cxnSp>
          <p:nvCxnSpPr>
            <p:cNvPr id="72" name="Gerade Verbindung mit Pfeil 71"/>
            <p:cNvCxnSpPr/>
            <p:nvPr/>
          </p:nvCxnSpPr>
          <p:spPr>
            <a:xfrm>
              <a:off x="1854200" y="2058296"/>
              <a:ext cx="114300" cy="380104"/>
            </a:xfrm>
            <a:prstGeom prst="straightConnector1">
              <a:avLst/>
            </a:prstGeom>
            <a:noFill/>
            <a:ln w="38100" cap="flat" cmpd="sng" algn="ctr">
              <a:solidFill>
                <a:sysClr val="window" lastClr="FFFFFF">
                  <a:lumMod val="85000"/>
                </a:sysClr>
              </a:solidFill>
              <a:prstDash val="solid"/>
              <a:tailEnd type="arrow"/>
            </a:ln>
            <a:effectLst/>
          </p:spPr>
        </p:cxnSp>
        <p:cxnSp>
          <p:nvCxnSpPr>
            <p:cNvPr id="73" name="Gerade Verbindung mit Pfeil 72"/>
            <p:cNvCxnSpPr/>
            <p:nvPr/>
          </p:nvCxnSpPr>
          <p:spPr>
            <a:xfrm flipV="1">
              <a:off x="564821" y="4241801"/>
              <a:ext cx="354542" cy="973008"/>
            </a:xfrm>
            <a:prstGeom prst="straightConnector1">
              <a:avLst/>
            </a:prstGeom>
            <a:noFill/>
            <a:ln w="38100" cap="flat" cmpd="sng" algn="ctr">
              <a:solidFill>
                <a:sysClr val="window" lastClr="FFFFFF">
                  <a:lumMod val="85000"/>
                </a:sysClr>
              </a:solidFill>
              <a:prstDash val="solid"/>
              <a:tailEnd type="arrow"/>
            </a:ln>
            <a:effectLst/>
          </p:spPr>
        </p:cxnSp>
        <p:sp>
          <p:nvSpPr>
            <p:cNvPr id="74" name="Rechteck 73"/>
            <p:cNvSpPr/>
            <p:nvPr/>
          </p:nvSpPr>
          <p:spPr>
            <a:xfrm>
              <a:off x="919363" y="4434521"/>
              <a:ext cx="7234037" cy="507638"/>
            </a:xfrm>
            <a:prstGeom prst="rect">
              <a:avLst/>
            </a:prstGeom>
            <a:noFill/>
            <a:ln w="38100" cap="flat" cmpd="sng" algn="ctr">
              <a:solidFill>
                <a:sysClr val="window" lastClr="FFFFFF">
                  <a:lumMod val="65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75" name="Gerade Verbindung mit Pfeil 74"/>
            <p:cNvCxnSpPr>
              <a:stCxn id="67" idx="3"/>
            </p:cNvCxnSpPr>
            <p:nvPr/>
          </p:nvCxnSpPr>
          <p:spPr>
            <a:xfrm>
              <a:off x="6581062" y="5485840"/>
              <a:ext cx="454024" cy="0"/>
            </a:xfrm>
            <a:prstGeom prst="straightConnector1">
              <a:avLst/>
            </a:prstGeom>
            <a:noFill/>
            <a:ln w="38100" cap="flat" cmpd="sng" algn="ctr">
              <a:solidFill>
                <a:sysClr val="window" lastClr="FFFFFF">
                  <a:lumMod val="85000"/>
                </a:sysClr>
              </a:solidFill>
              <a:prstDash val="solid"/>
              <a:tailEnd type="arrow"/>
            </a:ln>
            <a:effectLst/>
          </p:spPr>
        </p:cxnSp>
        <p:cxnSp>
          <p:nvCxnSpPr>
            <p:cNvPr id="76" name="Gerade Verbindung mit Pfeil 75"/>
            <p:cNvCxnSpPr>
              <a:stCxn id="66" idx="3"/>
            </p:cNvCxnSpPr>
            <p:nvPr/>
          </p:nvCxnSpPr>
          <p:spPr>
            <a:xfrm flipV="1">
              <a:off x="6581062" y="5893329"/>
              <a:ext cx="454024" cy="356449"/>
            </a:xfrm>
            <a:prstGeom prst="straightConnector1">
              <a:avLst/>
            </a:prstGeom>
            <a:noFill/>
            <a:ln w="38100" cap="flat" cmpd="sng" algn="ctr">
              <a:solidFill>
                <a:sysClr val="window" lastClr="FFFFFF">
                  <a:lumMod val="85000"/>
                </a:sysClr>
              </a:solidFill>
              <a:prstDash val="solid"/>
              <a:tailEnd type="arrow"/>
            </a:ln>
            <a:effectLst/>
          </p:spPr>
        </p:cxnSp>
        <p:cxnSp>
          <p:nvCxnSpPr>
            <p:cNvPr id="77" name="Gerade Verbindung mit Pfeil 76"/>
            <p:cNvCxnSpPr/>
            <p:nvPr/>
          </p:nvCxnSpPr>
          <p:spPr>
            <a:xfrm flipV="1">
              <a:off x="7109755" y="4434522"/>
              <a:ext cx="113995" cy="803040"/>
            </a:xfrm>
            <a:prstGeom prst="straightConnector1">
              <a:avLst/>
            </a:prstGeom>
            <a:noFill/>
            <a:ln w="38100" cap="flat" cmpd="sng" algn="ctr">
              <a:solidFill>
                <a:sysClr val="window" lastClr="FFFFFF">
                  <a:lumMod val="85000"/>
                </a:sysClr>
              </a:solidFill>
              <a:prstDash val="solid"/>
              <a:headEnd type="none"/>
              <a:tailEnd type="none"/>
            </a:ln>
            <a:effectLst/>
          </p:spPr>
        </p:cxnSp>
        <p:cxnSp>
          <p:nvCxnSpPr>
            <p:cNvPr id="78" name="Gerade Verbindung mit Pfeil 77"/>
            <p:cNvCxnSpPr/>
            <p:nvPr/>
          </p:nvCxnSpPr>
          <p:spPr>
            <a:xfrm flipH="1" flipV="1">
              <a:off x="7721601" y="4434522"/>
              <a:ext cx="117292" cy="803040"/>
            </a:xfrm>
            <a:prstGeom prst="straightConnector1">
              <a:avLst/>
            </a:prstGeom>
            <a:noFill/>
            <a:ln w="38100" cap="flat" cmpd="sng" algn="ctr">
              <a:solidFill>
                <a:sysClr val="window" lastClr="FFFFFF">
                  <a:lumMod val="85000"/>
                </a:sysClr>
              </a:solidFill>
              <a:prstDash val="solid"/>
              <a:headEnd type="none"/>
              <a:tailEnd type="none"/>
            </a:ln>
            <a:effectLst/>
          </p:spPr>
        </p:cxnSp>
        <p:sp>
          <p:nvSpPr>
            <p:cNvPr id="79" name="Rechteck 78"/>
            <p:cNvSpPr>
              <a:spLocks noChangeAspect="1"/>
            </p:cNvSpPr>
            <p:nvPr/>
          </p:nvSpPr>
          <p:spPr>
            <a:xfrm>
              <a:off x="7225236" y="3950109"/>
              <a:ext cx="498176" cy="484413"/>
            </a:xfrm>
            <a:prstGeom prst="rect">
              <a:avLst/>
            </a:prstGeom>
            <a:noFill/>
            <a:ln w="38100"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dirty="0">
                <a:ln>
                  <a:solidFill>
                    <a:sysClr val="window" lastClr="FFFFFF">
                      <a:lumMod val="75000"/>
                    </a:sysClr>
                  </a:solidFill>
                </a:ln>
                <a:solidFill>
                  <a:sysClr val="window" lastClr="FFFFFF">
                    <a:lumMod val="50000"/>
                  </a:sysClr>
                </a:solidFill>
                <a:effectLst/>
                <a:uLnTx/>
                <a:uFillTx/>
                <a:latin typeface="Calibri"/>
                <a:ea typeface="+mn-ea"/>
                <a:cs typeface="+mn-cs"/>
              </a:endParaRPr>
            </a:p>
          </p:txBody>
        </p:sp>
        <p:sp>
          <p:nvSpPr>
            <p:cNvPr id="80" name="Rechteck 79"/>
            <p:cNvSpPr/>
            <p:nvPr/>
          </p:nvSpPr>
          <p:spPr>
            <a:xfrm>
              <a:off x="7109755" y="5237562"/>
              <a:ext cx="729138" cy="733952"/>
            </a:xfrm>
            <a:prstGeom prst="rect">
              <a:avLst/>
            </a:prstGeom>
            <a:noFill/>
            <a:ln w="38100"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dirty="0">
                <a:ln>
                  <a:solidFill>
                    <a:sysClr val="window" lastClr="FFFFFF">
                      <a:lumMod val="75000"/>
                    </a:sysClr>
                  </a:solidFill>
                </a:ln>
                <a:solidFill>
                  <a:sysClr val="window" lastClr="FFFFFF">
                    <a:lumMod val="50000"/>
                  </a:sysClr>
                </a:solidFill>
                <a:effectLst/>
                <a:uLnTx/>
                <a:uFillTx/>
                <a:latin typeface="Calibri"/>
                <a:ea typeface="+mn-ea"/>
                <a:cs typeface="+mn-cs"/>
              </a:endParaRPr>
            </a:p>
          </p:txBody>
        </p:sp>
        <p:sp>
          <p:nvSpPr>
            <p:cNvPr id="81" name="Rechteck 80"/>
            <p:cNvSpPr/>
            <p:nvPr/>
          </p:nvSpPr>
          <p:spPr>
            <a:xfrm>
              <a:off x="564820" y="5225610"/>
              <a:ext cx="1746579" cy="745904"/>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Einzelne Aussage zum Thema (Item)</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82" name="Gerade Verbindung mit Pfeil 81"/>
            <p:cNvCxnSpPr>
              <a:stCxn id="62" idx="0"/>
            </p:cNvCxnSpPr>
            <p:nvPr/>
          </p:nvCxnSpPr>
          <p:spPr>
            <a:xfrm flipV="1">
              <a:off x="3145758" y="4699000"/>
              <a:ext cx="308642" cy="515809"/>
            </a:xfrm>
            <a:prstGeom prst="straightConnector1">
              <a:avLst/>
            </a:prstGeom>
            <a:noFill/>
            <a:ln w="38100" cap="flat" cmpd="sng" algn="ctr">
              <a:solidFill>
                <a:sysClr val="window" lastClr="FFFFFF">
                  <a:lumMod val="85000"/>
                </a:sysClr>
              </a:solidFill>
              <a:prstDash val="solid"/>
              <a:tailEnd type="arrow"/>
            </a:ln>
            <a:effectLst/>
          </p:spPr>
        </p:cxnSp>
      </p:grpSp>
    </p:spTree>
    <p:extLst>
      <p:ext uri="{BB962C8B-B14F-4D97-AF65-F5344CB8AC3E}">
        <p14:creationId xmlns:p14="http://schemas.microsoft.com/office/powerpoint/2010/main" val="1940357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2840" y="260648"/>
            <a:ext cx="8229600" cy="603250"/>
          </a:xfrm>
        </p:spPr>
        <p:txBody>
          <a:bodyPr/>
          <a:lstStyle/>
          <a:p>
            <a:r>
              <a:rPr lang="de-DE" sz="1600" dirty="0" smtClean="0"/>
              <a:t>Erläuterung der Grafiken</a:t>
            </a:r>
            <a:endParaRPr lang="de-DE" sz="1600" dirty="0"/>
          </a:p>
        </p:txBody>
      </p:sp>
      <p:grpSp>
        <p:nvGrpSpPr>
          <p:cNvPr id="41" name="Gruppierung 40"/>
          <p:cNvGrpSpPr>
            <a:grpSpLocks noChangeAspect="1"/>
          </p:cNvGrpSpPr>
          <p:nvPr/>
        </p:nvGrpSpPr>
        <p:grpSpPr>
          <a:xfrm>
            <a:off x="1002098" y="836712"/>
            <a:ext cx="7139805" cy="5681323"/>
            <a:chOff x="630527" y="354546"/>
            <a:chExt cx="7853786" cy="6249455"/>
          </a:xfrm>
        </p:grpSpPr>
        <p:grpSp>
          <p:nvGrpSpPr>
            <p:cNvPr id="42" name="Gruppierung 41"/>
            <p:cNvGrpSpPr/>
            <p:nvPr/>
          </p:nvGrpSpPr>
          <p:grpSpPr>
            <a:xfrm>
              <a:off x="630527" y="1917906"/>
              <a:ext cx="7853786" cy="4233251"/>
              <a:chOff x="645107" y="1377895"/>
              <a:chExt cx="7853786" cy="4233251"/>
            </a:xfrm>
          </p:grpSpPr>
          <p:pic>
            <p:nvPicPr>
              <p:cNvPr id="53" name="Bild 52" descr="einrichtung_05_graphic_18.png"/>
              <p:cNvPicPr>
                <a:picLocks noChangeAspect="1"/>
              </p:cNvPicPr>
              <p:nvPr/>
            </p:nvPicPr>
            <p:blipFill rotWithShape="1">
              <a:blip r:embed="rId2" cstate="email">
                <a:extLst>
                  <a:ext uri="{28A0092B-C50C-407E-A947-70E740481C1C}">
                    <a14:useLocalDpi xmlns:a14="http://schemas.microsoft.com/office/drawing/2010/main" val="0"/>
                  </a:ext>
                </a:extLst>
              </a:blip>
              <a:srcRect b="32268"/>
              <a:stretch/>
            </p:blipFill>
            <p:spPr>
              <a:xfrm>
                <a:off x="645107" y="1377895"/>
                <a:ext cx="7853786" cy="3594155"/>
              </a:xfrm>
              <a:prstGeom prst="rect">
                <a:avLst/>
              </a:prstGeom>
            </p:spPr>
          </p:pic>
          <p:pic>
            <p:nvPicPr>
              <p:cNvPr id="54" name="Bild 53" descr="einrichtung_05_graphic_18.png"/>
              <p:cNvPicPr>
                <a:picLocks noChangeAspect="1"/>
              </p:cNvPicPr>
              <p:nvPr/>
            </p:nvPicPr>
            <p:blipFill rotWithShape="1">
              <a:blip r:embed="rId3" cstate="email">
                <a:extLst>
                  <a:ext uri="{28A0092B-C50C-407E-A947-70E740481C1C}">
                    <a14:useLocalDpi xmlns:a14="http://schemas.microsoft.com/office/drawing/2010/main" val="0"/>
                  </a:ext>
                </a:extLst>
              </a:blip>
              <a:srcRect t="88914"/>
              <a:stretch/>
            </p:blipFill>
            <p:spPr>
              <a:xfrm>
                <a:off x="645107" y="5022850"/>
                <a:ext cx="7853786" cy="588296"/>
              </a:xfrm>
              <a:prstGeom prst="rect">
                <a:avLst/>
              </a:prstGeom>
            </p:spPr>
          </p:pic>
        </p:grpSp>
        <p:sp>
          <p:nvSpPr>
            <p:cNvPr id="43" name="Rechteck 42"/>
            <p:cNvSpPr/>
            <p:nvPr/>
          </p:nvSpPr>
          <p:spPr>
            <a:xfrm>
              <a:off x="3264440" y="354547"/>
              <a:ext cx="1574260" cy="89502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Mittelwert der eigenen Einrichtung</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44" name="Rechteck 43"/>
            <p:cNvSpPr/>
            <p:nvPr/>
          </p:nvSpPr>
          <p:spPr>
            <a:xfrm>
              <a:off x="1364080" y="1103545"/>
              <a:ext cx="1584000" cy="973264"/>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rPr>
                <a:t>Mittelwert </a:t>
              </a: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aller anderen Einrichtungen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45" name="Rechteck 44"/>
            <p:cNvSpPr/>
            <p:nvPr/>
          </p:nvSpPr>
          <p:spPr>
            <a:xfrm>
              <a:off x="5078120" y="354546"/>
              <a:ext cx="1589380" cy="89502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Aufteilung  nach Altersgruppe</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sp>
          <p:nvSpPr>
            <p:cNvPr id="46" name="Rechteck 45"/>
            <p:cNvSpPr/>
            <p:nvPr/>
          </p:nvSpPr>
          <p:spPr>
            <a:xfrm>
              <a:off x="6870513" y="354547"/>
              <a:ext cx="1613800" cy="89502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Aufteilung nach </a:t>
              </a:r>
              <a:r>
                <a:rPr kumimoji="0" lang="de-DE" sz="1600" b="0" i="0" u="none" strike="noStrike" kern="0" cap="none" spc="0" normalizeH="0" baseline="0" noProof="0" dirty="0" err="1" smtClean="0">
                  <a:ln>
                    <a:noFill/>
                  </a:ln>
                  <a:solidFill>
                    <a:sysClr val="window" lastClr="FFFFFF">
                      <a:lumMod val="50000"/>
                    </a:sysClr>
                  </a:solidFill>
                  <a:effectLst/>
                  <a:uLnTx/>
                  <a:uFillTx/>
                  <a:latin typeface="Calibri"/>
                  <a:ea typeface="+mn-ea"/>
                  <a:cs typeface="+mn-cs"/>
                </a:rPr>
                <a:t>Tätikeits</a:t>
              </a: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-bereich</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47" name="Gerade Verbindung mit Pfeil 46"/>
            <p:cNvCxnSpPr/>
            <p:nvPr/>
          </p:nvCxnSpPr>
          <p:spPr>
            <a:xfrm>
              <a:off x="7915584" y="1249566"/>
              <a:ext cx="0" cy="576000"/>
            </a:xfrm>
            <a:prstGeom prst="straightConnector1">
              <a:avLst/>
            </a:prstGeom>
            <a:noFill/>
            <a:ln w="38100" cap="flat" cmpd="sng" algn="ctr">
              <a:solidFill>
                <a:sysClr val="window" lastClr="FFFFFF">
                  <a:lumMod val="85000"/>
                </a:sysClr>
              </a:solidFill>
              <a:prstDash val="solid"/>
              <a:tailEnd type="arrow"/>
            </a:ln>
            <a:effectLst/>
          </p:spPr>
        </p:cxnSp>
        <p:cxnSp>
          <p:nvCxnSpPr>
            <p:cNvPr id="48" name="Gerade Verbindung mit Pfeil 47"/>
            <p:cNvCxnSpPr/>
            <p:nvPr/>
          </p:nvCxnSpPr>
          <p:spPr>
            <a:xfrm>
              <a:off x="6146800" y="1249566"/>
              <a:ext cx="0" cy="576000"/>
            </a:xfrm>
            <a:prstGeom prst="straightConnector1">
              <a:avLst/>
            </a:prstGeom>
            <a:noFill/>
            <a:ln w="38100" cap="flat" cmpd="sng" algn="ctr">
              <a:solidFill>
                <a:sysClr val="window" lastClr="FFFFFF">
                  <a:lumMod val="85000"/>
                </a:sysClr>
              </a:solidFill>
              <a:prstDash val="solid"/>
              <a:tailEnd type="arrow"/>
            </a:ln>
            <a:effectLst/>
          </p:spPr>
        </p:cxnSp>
        <p:cxnSp>
          <p:nvCxnSpPr>
            <p:cNvPr id="49" name="Gerade Verbindung mit Pfeil 48"/>
            <p:cNvCxnSpPr/>
            <p:nvPr/>
          </p:nvCxnSpPr>
          <p:spPr>
            <a:xfrm>
              <a:off x="4696468" y="1249566"/>
              <a:ext cx="0" cy="576000"/>
            </a:xfrm>
            <a:prstGeom prst="straightConnector1">
              <a:avLst/>
            </a:prstGeom>
            <a:noFill/>
            <a:ln w="38100" cap="flat" cmpd="sng" algn="ctr">
              <a:solidFill>
                <a:sysClr val="window" lastClr="FFFFFF">
                  <a:lumMod val="85000"/>
                </a:sysClr>
              </a:solidFill>
              <a:prstDash val="solid"/>
              <a:tailEnd type="arrow"/>
            </a:ln>
            <a:effectLst/>
          </p:spPr>
        </p:cxnSp>
        <p:cxnSp>
          <p:nvCxnSpPr>
            <p:cNvPr id="50" name="Gerade Verbindung mit Pfeil 49"/>
            <p:cNvCxnSpPr>
              <a:stCxn id="44" idx="3"/>
            </p:cNvCxnSpPr>
            <p:nvPr/>
          </p:nvCxnSpPr>
          <p:spPr>
            <a:xfrm>
              <a:off x="2948080" y="1590178"/>
              <a:ext cx="828000" cy="467999"/>
            </a:xfrm>
            <a:prstGeom prst="straightConnector1">
              <a:avLst/>
            </a:prstGeom>
            <a:noFill/>
            <a:ln w="38100" cap="flat" cmpd="sng" algn="ctr">
              <a:solidFill>
                <a:sysClr val="window" lastClr="FFFFFF">
                  <a:lumMod val="85000"/>
                </a:sysClr>
              </a:solidFill>
              <a:prstDash val="solid"/>
              <a:tailEnd type="arrow"/>
            </a:ln>
            <a:effectLst/>
          </p:spPr>
        </p:cxnSp>
        <p:sp>
          <p:nvSpPr>
            <p:cNvPr id="51" name="Rechteck 50"/>
            <p:cNvSpPr/>
            <p:nvPr/>
          </p:nvSpPr>
          <p:spPr>
            <a:xfrm>
              <a:off x="6336991" y="5878201"/>
              <a:ext cx="1321109" cy="725800"/>
            </a:xfrm>
            <a:prstGeom prst="rect">
              <a:avLst/>
            </a:prstGeom>
            <a:solidFill>
              <a:sysClr val="window" lastClr="FFFFFF">
                <a:lumMod val="95000"/>
              </a:sysClr>
            </a:solidFill>
            <a:ln w="9525"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ysClr val="window" lastClr="FFFFFF">
                      <a:lumMod val="50000"/>
                    </a:sysClr>
                  </a:solidFill>
                  <a:effectLst/>
                  <a:uLnTx/>
                  <a:uFillTx/>
                  <a:latin typeface="Calibri"/>
                  <a:ea typeface="+mn-ea"/>
                  <a:cs typeface="+mn-cs"/>
                </a:rPr>
                <a:t>Weniger als 5 Personen</a:t>
              </a:r>
              <a:endParaRPr kumimoji="0" lang="de-DE" sz="1600" b="0" i="0" u="none" strike="noStrike" kern="0" cap="none" spc="0" normalizeH="0" baseline="0" noProof="0" dirty="0">
                <a:ln>
                  <a:noFill/>
                </a:ln>
                <a:solidFill>
                  <a:sysClr val="window" lastClr="FFFFFF">
                    <a:lumMod val="50000"/>
                  </a:sysClr>
                </a:solidFill>
                <a:effectLst/>
                <a:uLnTx/>
                <a:uFillTx/>
                <a:latin typeface="Calibri"/>
                <a:ea typeface="+mn-ea"/>
                <a:cs typeface="+mn-cs"/>
              </a:endParaRPr>
            </a:p>
          </p:txBody>
        </p:sp>
        <p:cxnSp>
          <p:nvCxnSpPr>
            <p:cNvPr id="52" name="Gerade Verbindung mit Pfeil 51"/>
            <p:cNvCxnSpPr/>
            <p:nvPr/>
          </p:nvCxnSpPr>
          <p:spPr>
            <a:xfrm flipV="1">
              <a:off x="6998412" y="5550471"/>
              <a:ext cx="0" cy="327729"/>
            </a:xfrm>
            <a:prstGeom prst="straightConnector1">
              <a:avLst/>
            </a:prstGeom>
            <a:noFill/>
            <a:ln w="38100" cap="flat" cmpd="sng" algn="ctr">
              <a:solidFill>
                <a:sysClr val="window" lastClr="FFFFFF">
                  <a:lumMod val="85000"/>
                </a:sysClr>
              </a:solidFill>
              <a:prstDash val="solid"/>
              <a:tailEnd type="arrow"/>
            </a:ln>
            <a:effectLst/>
          </p:spPr>
        </p:cxnSp>
      </p:grpSp>
    </p:spTree>
    <p:extLst>
      <p:ext uri="{BB962C8B-B14F-4D97-AF65-F5344CB8AC3E}">
        <p14:creationId xmlns:p14="http://schemas.microsoft.com/office/powerpoint/2010/main" val="3293211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olienmaster_090907">
  <a:themeElements>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fontScheme name="Folienmaster_090907">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lnDef>
  </a:objectDefaults>
  <a:extraClrSchemeLst>
    <a:extraClrScheme>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olienmaster_090907">
  <a:themeElements>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fontScheme name="Folienmaster_090907">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lnDef>
  </a:objectDefaults>
  <a:extraClrSchemeLst>
    <a:extraClrScheme>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Folienmaster_090907">
  <a:themeElements>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fontScheme name="Folienmaster_090907">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charset="0"/>
          </a:defRPr>
        </a:defPPr>
      </a:lstStyle>
    </a:lnDef>
  </a:objectDefaults>
  <a:extraClrSchemeLst>
    <a:extraClrScheme>
      <a:clrScheme name="Folienmaster_090907 1">
        <a:dk1>
          <a:srgbClr val="000000"/>
        </a:dk1>
        <a:lt1>
          <a:srgbClr val="FFFFFF"/>
        </a:lt1>
        <a:dk2>
          <a:srgbClr val="1F497D"/>
        </a:dk2>
        <a:lt2>
          <a:srgbClr val="EEECE1"/>
        </a:lt2>
        <a:accent1>
          <a:srgbClr val="5C2630"/>
        </a:accent1>
        <a:accent2>
          <a:srgbClr val="C0504D"/>
        </a:accent2>
        <a:accent3>
          <a:srgbClr val="FFFFFF"/>
        </a:accent3>
        <a:accent4>
          <a:srgbClr val="000000"/>
        </a:accent4>
        <a:accent5>
          <a:srgbClr val="B5ACAD"/>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1467</Words>
  <Application>Microsoft Office PowerPoint</Application>
  <PresentationFormat>Bildschirmpräsentation (4:3)</PresentationFormat>
  <Paragraphs>474</Paragraphs>
  <Slides>69</Slides>
  <Notes>1</Notes>
  <HiddenSlides>1</HiddenSlides>
  <MMClips>0</MMClips>
  <ScaleCrop>false</ScaleCrop>
  <HeadingPairs>
    <vt:vector size="4" baseType="variant">
      <vt:variant>
        <vt:lpstr>Design</vt:lpstr>
      </vt:variant>
      <vt:variant>
        <vt:i4>3</vt:i4>
      </vt:variant>
      <vt:variant>
        <vt:lpstr>Folientitel</vt:lpstr>
      </vt:variant>
      <vt:variant>
        <vt:i4>69</vt:i4>
      </vt:variant>
    </vt:vector>
  </HeadingPairs>
  <TitlesOfParts>
    <vt:vector size="72" baseType="lpstr">
      <vt:lpstr>Folienmaster_090907</vt:lpstr>
      <vt:lpstr>1_Folienmaster_090907</vt:lpstr>
      <vt:lpstr>2_Folienmaster_090907</vt:lpstr>
      <vt:lpstr>PowerPoint-Präsentation</vt:lpstr>
      <vt:lpstr>Warum eine Mitarbeiterbefragung?</vt:lpstr>
      <vt:lpstr>Diagnose = Symptombeschreibung + Erklärung</vt:lpstr>
      <vt:lpstr>PowerPoint-Präsentation</vt:lpstr>
      <vt:lpstr>PowerPoint-Präsentation</vt:lpstr>
      <vt:lpstr>Mehrere Einzelaussagen bilden eine Skala</vt:lpstr>
      <vt:lpstr>Berechnung von Zustimmungswerten</vt:lpstr>
      <vt:lpstr>Erläuterung der Grafiken</vt:lpstr>
      <vt:lpstr>Erläuterung der Grafiken</vt:lpstr>
      <vt:lpstr>PowerPoint-Präsentation</vt:lpstr>
      <vt:lpstr>PowerPoint-Präsentation</vt:lpstr>
      <vt:lpstr>Affektives Commitment als zentraler Indikator  der Arbeitgeberattraktivität</vt:lpstr>
      <vt:lpstr>Effekte affektiver Bindung</vt:lpstr>
      <vt:lpstr>Emotionale Bindung an die Einrichtung</vt:lpstr>
      <vt:lpstr>Emotionale Bindung an die Einrichtung –  nach Altersgruppen &amp; Tätigkeitsbereichen</vt:lpstr>
      <vt:lpstr>Emotionale Bindung an die Einrichtung</vt:lpstr>
      <vt:lpstr>Emotionale Bindung an die Einrichtung –  nach Altersgruppen &amp; Tätigkeitsbereichen</vt:lpstr>
      <vt:lpstr>Kalkulative Bindung an die Einrichtung</vt:lpstr>
      <vt:lpstr>Kalkulative Bindung an die Einrichtung – nach Altersgruppen &amp; Tätigkeitsbereichen</vt:lpstr>
      <vt:lpstr>Eigeninitiative</vt:lpstr>
      <vt:lpstr>Eigeninitiative – nach Altersgruppen &amp; Tätigkeitsbereichen</vt:lpstr>
      <vt:lpstr>Bereitschaft zur. Mitwirkung an weiteren Veränderungsprozessen (Veränderungsbereitschaft)</vt:lpstr>
      <vt:lpstr>Bereitschaft zur Mitwirkung an weiteren Veränderungsprozessen – nach Altersgruppen &amp; Tätigkeitsbereichen </vt:lpstr>
      <vt:lpstr>Gesundheitszustand</vt:lpstr>
      <vt:lpstr>Gesundheitszustand – nach Altersgruppen &amp; Tätigkeitsbereichen</vt:lpstr>
      <vt:lpstr>PowerPoint-Präsentation</vt:lpstr>
      <vt:lpstr>Veränderungsdruck für die Einrichtung</vt:lpstr>
      <vt:lpstr>Veränderungsdruck – nach Altersgruppen &amp; Tätigkeitsbereichen </vt:lpstr>
      <vt:lpstr>Wie sehen Andere die Einrichtung und wie bewerte ich sie selbst?</vt:lpstr>
      <vt:lpstr>Reputation der Einrichtung aus Sicht der Mitarbeiter/-innen</vt:lpstr>
      <vt:lpstr>Reputation der Einrichtung – nach Altersgruppen &amp; Tätigkeitsbereichen </vt:lpstr>
      <vt:lpstr>Bindung an die strategischen Ziele der Einrichtung</vt:lpstr>
      <vt:lpstr>Bindung an die strategischen Ziele – nach Altersgruppen &amp; Tätigkeitsbereichen </vt:lpstr>
      <vt:lpstr>Bindung an das Pflegeleitbild der Einrichtung</vt:lpstr>
      <vt:lpstr>Bindung an das Pflegeleitbild – nach Altersgruppen &amp; Tätigkeitsbereichen </vt:lpstr>
      <vt:lpstr>Vertrauen in die Leitung</vt:lpstr>
      <vt:lpstr>Vertrauen in die Leitung – nach Altersgruppen &amp; Tätigkeitsbereichen </vt:lpstr>
      <vt:lpstr>Vertrauen in die Leitung</vt:lpstr>
      <vt:lpstr>Vertrauen in die Leitung – nach Altersgruppen &amp; Tätigkeitsbereichen </vt:lpstr>
      <vt:lpstr>Information und Partizipation im Unternehmen</vt:lpstr>
      <vt:lpstr>Information und Partizipation im Unternehmen – nach Altersgruppen &amp; Tätigkeitsbereichen </vt:lpstr>
      <vt:lpstr>PowerPoint-Präsentation</vt:lpstr>
      <vt:lpstr>Familienfreundlichkeit &amp; Fürsorge</vt:lpstr>
      <vt:lpstr>Familienfreundlichkeit – nach Altersgruppen &amp; Tätigkeitsbereichen </vt:lpstr>
      <vt:lpstr>Entwicklungs- und Aufstiegsmöglichkeiten &amp; Gesundheitsförderung</vt:lpstr>
      <vt:lpstr>Entwicklungs- und Aufstiegsmöglichkeiten &amp; Gesundheitsförderung  – nach Altersgruppen &amp; Tätigkeitsbereichen </vt:lpstr>
      <vt:lpstr>Unternehmenskultur: Wertschätzung, Respekt und Würdigung</vt:lpstr>
      <vt:lpstr>Unternehmenskultur: Wertschätzung, Respekt und Würdigung – nach Altersgruppen &amp; Tätigkeitsbereichen </vt:lpstr>
      <vt:lpstr>PowerPoint-Präsentation</vt:lpstr>
      <vt:lpstr>Transformationale Führung – Führen im Wandel</vt:lpstr>
      <vt:lpstr>Bewertung des Führungsverhaltens der/des direkten Vorgesetzten (1)</vt:lpstr>
      <vt:lpstr>Bewertung des Führungsverhaltens der/des direkten Vorgesetzten (1) – nach Altersgruppen &amp; Tätigkeitsbereichen </vt:lpstr>
      <vt:lpstr>Bewertung des Führungsverhaltens der/des direkten Vorgesetzten (2)</vt:lpstr>
      <vt:lpstr>Bewertung des Führungsverhaltens der/des direkten Vorgesetzten (2) – nach Altersgruppen &amp; Tätigkeitsbereichen </vt:lpstr>
      <vt:lpstr>Teamklima beeinflusst Motivation und Bindung </vt:lpstr>
      <vt:lpstr>Wertschätzung, Zusammenhalt und offene Kommunikation im Team</vt:lpstr>
      <vt:lpstr>Wertschätzung, Zusammenhalt und offene Kommunikation im Team – nach Altersgruppen &amp; Tätigkeitsbereichen </vt:lpstr>
      <vt:lpstr>Team: Unterstützung bei der Arbeit und Feedback</vt:lpstr>
      <vt:lpstr>Team: Unterstützung bei der Arbeit und Feedback – nach Altersgruppen &amp; Tätigkeitsbereichen </vt:lpstr>
      <vt:lpstr>PowerPoint-Präsentation</vt:lpstr>
      <vt:lpstr>Handlungsspielraum und Entwicklungsförderung durch die eigene Arbeit</vt:lpstr>
      <vt:lpstr>Handlungsspielraum und Entwicklungsförderung durch die eigene Arbeit  – nach Altersgruppen &amp; Tätigkeitsbereichen </vt:lpstr>
      <vt:lpstr>Persönliche Bedeutsamkeit der Arbeit &amp; Verletzung eigener Qualitätsansprüche</vt:lpstr>
      <vt:lpstr>Persönliche Bedeutsamkeit der Arbeit &amp; Verletzung eigener Qualitätsansprüche – nach Altersgruppen &amp; Tätigkeitsbereichen </vt:lpstr>
      <vt:lpstr>Arbeitsbelastung &amp; Bezahlung</vt:lpstr>
      <vt:lpstr>Arbeitsbelastung &amp; Bezahlung – nach Altersgruppen &amp; Tätigkeitsbereichen </vt:lpstr>
      <vt:lpstr>Zufriedenheit mit verschiedenen Arbeitsbedingungen </vt:lpstr>
      <vt:lpstr>Zufriedenheit mit verschiedenen Arbeitsbedingungen – nach Altersgruppen &amp; Tätigkeitsbereichen </vt:lpstr>
      <vt:lpstr>PowerPoint-Präsentation</vt:lpstr>
    </vt:vector>
  </TitlesOfParts>
  <Company>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Daniel Rojahn</dc:creator>
  <cp:lastModifiedBy>Mark Heckmann</cp:lastModifiedBy>
  <cp:revision>416</cp:revision>
  <cp:lastPrinted>2014-10-30T19:58:50Z</cp:lastPrinted>
  <dcterms:created xsi:type="dcterms:W3CDTF">2009-05-06T11:16:17Z</dcterms:created>
  <dcterms:modified xsi:type="dcterms:W3CDTF">2016-01-31T11:31:32Z</dcterms:modified>
</cp:coreProperties>
</file>