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4010" r:id="rId2"/>
    <p:sldMasterId id="2147484023" r:id="rId3"/>
  </p:sldMasterIdLst>
  <p:notesMasterIdLst>
    <p:notesMasterId r:id="rId9"/>
  </p:notesMasterIdLst>
  <p:handoutMasterIdLst>
    <p:handoutMasterId r:id="rId10"/>
  </p:handoutMasterIdLst>
  <p:sldIdLst>
    <p:sldId id="595" r:id="rId4"/>
    <p:sldId id="612" r:id="rId5"/>
    <p:sldId id="611" r:id="rId6"/>
    <p:sldId id="613" r:id="rId7"/>
    <p:sldId id="615" r:id="rId8"/>
  </p:sldIdLst>
  <p:sldSz cx="9144000" cy="6858000" type="screen4x3"/>
  <p:notesSz cx="6794500" cy="99187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00000"/>
    <a:srgbClr val="B80000"/>
    <a:srgbClr val="8F8F8F"/>
    <a:srgbClr val="742128"/>
    <a:srgbClr val="949494"/>
    <a:srgbClr val="9E9E9E"/>
    <a:srgbClr val="D5D5D5"/>
    <a:srgbClr val="5C2630"/>
    <a:srgbClr val="3F3F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0" autoAdjust="0"/>
    <p:restoredTop sz="94660"/>
  </p:normalViewPr>
  <p:slideViewPr>
    <p:cSldViewPr>
      <p:cViewPr>
        <p:scale>
          <a:sx n="60" d="100"/>
          <a:sy n="60" d="100"/>
        </p:scale>
        <p:origin x="-1140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 eaLnBrk="0" hangingPunct="0">
              <a:defRPr sz="1200">
                <a:latin typeface="Times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367" tIns="45683" rIns="91367" bIns="4568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fld id="{6B6E51F1-7374-D644-994C-751E30661CB8}" type="datetimeFigureOut">
              <a:rPr lang="de-DE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0225"/>
            <a:ext cx="2944813" cy="496888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 eaLnBrk="0" hangingPunct="0">
              <a:defRPr sz="1200">
                <a:latin typeface="Times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20225"/>
            <a:ext cx="2944813" cy="496888"/>
          </a:xfrm>
          <a:prstGeom prst="rect">
            <a:avLst/>
          </a:prstGeom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fld id="{922D538C-07E7-234B-B13E-29754DD3E5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68640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82" tIns="45442" rIns="90882" bIns="45442" numCol="1" anchor="t" anchorCtr="0" compatLnSpc="1">
            <a:prstTxWarp prst="textNoShape">
              <a:avLst/>
            </a:prstTxWarp>
          </a:bodyPr>
          <a:lstStyle>
            <a:lvl1pPr defTabSz="908910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82" tIns="45442" rIns="90882" bIns="45442" numCol="1" anchor="t" anchorCtr="0" compatLnSpc="1">
            <a:prstTxWarp prst="textNoShape">
              <a:avLst/>
            </a:prstTxWarp>
          </a:bodyPr>
          <a:lstStyle>
            <a:lvl1pPr algn="r" defTabSz="908910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0113"/>
            <a:ext cx="543401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82" tIns="45442" rIns="90882" bIns="45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82" tIns="45442" rIns="90882" bIns="45442" numCol="1" anchor="b" anchorCtr="0" compatLnSpc="1">
            <a:prstTxWarp prst="textNoShape">
              <a:avLst/>
            </a:prstTxWarp>
          </a:bodyPr>
          <a:lstStyle>
            <a:lvl1pPr defTabSz="908910" eaLnBrk="0" hangingPunct="0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18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82" tIns="45442" rIns="90882" bIns="45442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fld id="{0C58124D-0711-0848-97E7-A6D3F8F5D1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49813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625975"/>
            <a:ext cx="7772400" cy="963613"/>
          </a:xfrm>
        </p:spPr>
        <p:txBody>
          <a:bodyPr/>
          <a:lstStyle>
            <a:lvl1pPr algn="ctr">
              <a:defRPr sz="3100" b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661025"/>
            <a:ext cx="6400800" cy="720725"/>
          </a:xfrm>
        </p:spPr>
        <p:txBody>
          <a:bodyPr/>
          <a:lstStyle>
            <a:lvl1pPr marL="0" indent="0" algn="ctr">
              <a:buFont typeface="Arial" charset="0"/>
              <a:buNone/>
              <a:defRPr sz="2200" b="1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B20399-3049-3340-82BD-6B73ADD3B5F5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8D1DF-3831-D648-8F07-943F9CE5E7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6611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F3810-1D32-1C41-9B22-D805643C02FE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EF33-F7D3-8648-8A02-BFE30BB078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9106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42F0-7C5F-3945-9455-06894AADDBC1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ABB49-FCE5-6D43-800D-ACB3048142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4040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603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414463"/>
            <a:ext cx="4038600" cy="48371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038600" cy="48371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81DA9-2377-8446-9203-74097BAF75F2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CF380-54D4-0248-BC8D-0B0AB65F50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75238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625975"/>
            <a:ext cx="7772400" cy="963613"/>
          </a:xfrm>
        </p:spPr>
        <p:txBody>
          <a:bodyPr/>
          <a:lstStyle>
            <a:lvl1pPr algn="ctr">
              <a:defRPr sz="3100" b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661025"/>
            <a:ext cx="6400800" cy="720725"/>
          </a:xfrm>
        </p:spPr>
        <p:txBody>
          <a:bodyPr/>
          <a:lstStyle>
            <a:lvl1pPr marL="0" indent="0" algn="ctr">
              <a:buFont typeface="Arial" charset="0"/>
              <a:buNone/>
              <a:defRPr sz="2200" b="1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45027D-2C66-274B-BA73-A017058C4368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8D1DF-3831-D648-8F07-943F9CE5E7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825"/>
            <a:ext cx="4022760" cy="119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755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61428-DEE0-0248-A300-4874366C1108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5B8A4-20B5-884D-84AD-3C94BCD9D6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4295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EB48F-B61B-D949-92C1-193B2CB9CEA7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363A6-4B1D-A141-A7B5-F3853D9C94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82788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14463"/>
            <a:ext cx="4038600" cy="48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038600" cy="48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60425-EFDD-594B-9050-9669558FE39F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7FEF1-0402-2F48-9141-BE354BE38C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229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E5411-F70E-D94F-A8E2-F81A0CCF6D7F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93E22-E9DC-9946-A884-A341FE3850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0884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27D12-2B89-F84B-99E8-AC9891777A92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5ED58-03FE-8641-B615-332F09C801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827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DE266-B313-6445-8B72-7E28E5754685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A07B9-2812-6447-ABAB-083B5E76DFD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751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28602-3814-6343-8FC7-A7E367BB6B03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5B8A4-20B5-884D-84AD-3C94BCD9D6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74562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856ED-0C61-2F44-9FB4-8F262D1E2149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7FE6E-B387-7045-AEE7-A9BDD07D9E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619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09A9F-5096-894C-906C-6B4335390869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2D51F-2912-AC49-95EE-3C868E9F96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80329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0EE5B-E948-F240-A4B9-6C0A8351C4BE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5EF33-F7D3-8648-8A02-BFE30BB078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40650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F6D0F-2676-2740-BA9B-5F74AE5BBDA8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ABB49-FCE5-6D43-800D-ACB3048142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570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603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414463"/>
            <a:ext cx="4038600" cy="48371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038600" cy="48371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4AE85-4AFF-0946-88BF-9EB05B444C17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CF380-54D4-0248-BC8D-0B0AB65F50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58912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625975"/>
            <a:ext cx="7772400" cy="963613"/>
          </a:xfrm>
        </p:spPr>
        <p:txBody>
          <a:bodyPr/>
          <a:lstStyle>
            <a:lvl1pPr algn="ctr">
              <a:defRPr sz="3100" b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661025"/>
            <a:ext cx="6400800" cy="720725"/>
          </a:xfrm>
        </p:spPr>
        <p:txBody>
          <a:bodyPr/>
          <a:lstStyle>
            <a:lvl1pPr marL="0" indent="0" algn="ctr">
              <a:buFont typeface="Arial" charset="0"/>
              <a:buNone/>
              <a:defRPr sz="2200" b="1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089F-81A9-4540-A7DC-BE7BE83600D9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5C7867-33D6-4D8C-B889-C92E739D0A0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1888685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90B4D-6B6A-EF4F-A3E4-2FB03709F5F0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CB44-5716-4A8B-B92B-347FA79A72A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131587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BAC2-D0EC-8A40-BCF8-C4A16AFFF008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9CB0-6FC7-438E-87CF-B20A15143A0F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177697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14463"/>
            <a:ext cx="4038600" cy="48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038600" cy="48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AE5F7-9F1C-D44D-A453-74C4EF502315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8A3F4-B4D4-4A4C-91BB-1C7B3401D36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864897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BBD7D-B79C-FA4A-A973-0D75E6331663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4EB47-BFA4-41EF-B6E0-4F75CFDE849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8551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2F509-9C5D-0A4A-9430-AB5AC0967E60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363A6-4B1D-A141-A7B5-F3853D9C94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68456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D6D42-3494-E042-A042-E718F8542234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CF7F-BF29-4AD0-91BE-4A6D3A60477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2317858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3F7DA-C115-F74A-B655-536FBFF3D53D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0BD6D-3D5E-4DA1-8FCC-77D2E0A9AF9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2608111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8351D-EECB-7B4B-968D-3108AA161052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99A9E-A7BB-4CD4-83B9-8E7A2E61A8D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5848349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6557A-0F65-EE48-8462-33A0C27D4F80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731D0-AD1C-49A3-B2D4-F343F951D03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8662399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EE14D-8C34-0546-A858-1F22B5AA8AF9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BBE96-E3BC-4C94-B65C-F1A2370A0B4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1347263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43219-CE5C-6B43-834F-D8E4B4F15086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0C38E-009A-4734-94B9-37939FEC07A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2148584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603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414463"/>
            <a:ext cx="4038600" cy="48371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038600" cy="48371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2115D-E70D-3C4E-B01F-44BBB910A7DB}" type="datetime1">
              <a:rPr lang="de-DE" altLang="de-DE" smtClean="0"/>
              <a:pPr>
                <a:defRPr/>
              </a:pPr>
              <a:t>09.09.2015</a:t>
            </a:fld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37530-6B7F-4B7A-962B-06672F6794B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smtClean="0"/>
              <a:t>Ergebnispräsentation Mitarbeiterbefragung </a:t>
            </a: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21965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14463"/>
            <a:ext cx="4038600" cy="48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14463"/>
            <a:ext cx="4038600" cy="48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BC7CB-94C2-924A-8453-23908E155DEC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7FEF1-0402-2F48-9141-BE354BE38C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7574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97100-7AEE-F246-BBD7-DF79005C6B56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93E22-E9DC-9946-A884-A341FE3850A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813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0A277-2432-A948-BDD0-EE9D82266059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5ED58-03FE-8641-B615-332F09C801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8951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4876A-D987-564A-8949-6448F5B338A4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A07B9-2812-6447-ABAB-083B5E76DFD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6185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B2872-9D45-3446-A8E2-148842C06455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7FE6E-B387-7045-AEE7-A9BDD07D9E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682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A980D-E152-8048-A734-D2CE0F6C74C3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2D51F-2912-AC49-95EE-3C868E9F96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80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443" tIns="48222" rIns="96443" bIns="482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4463"/>
            <a:ext cx="8229600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443" tIns="48222" rIns="96443" bIns="482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356350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957263">
              <a:defRPr sz="1000" smtClean="0">
                <a:solidFill>
                  <a:srgbClr val="3F3F3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C08B70D-0A2F-6443-9C0D-085483F635E3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8222" numCol="1" anchor="ctr" anchorCtr="0" compatLnSpc="1">
            <a:prstTxWarp prst="textNoShape">
              <a:avLst/>
            </a:prstTxWarp>
          </a:bodyPr>
          <a:lstStyle>
            <a:lvl1pPr algn="r" defTabSz="957263">
              <a:defRPr sz="1000">
                <a:solidFill>
                  <a:srgbClr val="3F3F3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B7D1FD4-3D70-1B44-88E3-D3F3582F31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56350"/>
            <a:ext cx="6324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defTabSz="957263" eaLnBrk="0" hangingPunct="0">
              <a:spcBef>
                <a:spcPct val="20000"/>
              </a:spcBef>
              <a:buFont typeface="Arial" charset="0"/>
              <a:buNone/>
              <a:defRPr sz="1000" smtClean="0">
                <a:solidFill>
                  <a:srgbClr val="3F3F3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74688" y="673100"/>
            <a:ext cx="7785100" cy="73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</p:sldLayoutIdLst>
  <p:hf hdr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+mj-lt"/>
          <a:ea typeface="ＭＳ Ｐゴシック" charset="0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5pPr>
      <a:lvl6pPr marL="4572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6pPr>
      <a:lvl7pPr marL="9144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7pPr>
      <a:lvl8pPr marL="13716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8pPr>
      <a:lvl9pPr marL="18288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2000">
          <a:solidFill>
            <a:srgbClr val="3F3F3F"/>
          </a:solidFill>
          <a:latin typeface="+mn-lt"/>
          <a:ea typeface="ＭＳ Ｐゴシック" charset="0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>
          <a:solidFill>
            <a:srgbClr val="3F3F3F"/>
          </a:solidFill>
          <a:latin typeface="+mn-lt"/>
          <a:ea typeface="Arial" charset="0"/>
          <a:cs typeface="+mn-cs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600">
          <a:solidFill>
            <a:srgbClr val="3F3F3F"/>
          </a:solidFill>
          <a:latin typeface="+mn-lt"/>
          <a:ea typeface="Arial" charset="0"/>
          <a:cs typeface="+mn-cs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ea typeface="Arial" charset="0"/>
          <a:cs typeface="+mn-cs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ea typeface="Arial" charset="0"/>
          <a:cs typeface="+mn-cs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443" tIns="48222" rIns="96443" bIns="482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4463"/>
            <a:ext cx="8229600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443" tIns="48222" rIns="96443" bIns="482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356350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957263">
              <a:defRPr sz="1000" smtClean="0">
                <a:solidFill>
                  <a:srgbClr val="3F3F3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1A342A3-64EC-E140-B2F8-EA1C09F7578F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8222" numCol="1" anchor="ctr" anchorCtr="0" compatLnSpc="1">
            <a:prstTxWarp prst="textNoShape">
              <a:avLst/>
            </a:prstTxWarp>
          </a:bodyPr>
          <a:lstStyle>
            <a:lvl1pPr algn="r" defTabSz="957263">
              <a:defRPr sz="1000">
                <a:solidFill>
                  <a:srgbClr val="3F3F3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B7D1FD4-3D70-1B44-88E3-D3F3582F31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56350"/>
            <a:ext cx="6324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defTabSz="957263" eaLnBrk="0" hangingPunct="0">
              <a:spcBef>
                <a:spcPct val="20000"/>
              </a:spcBef>
              <a:buFont typeface="Arial" charset="0"/>
              <a:buNone/>
              <a:defRPr sz="1000" smtClean="0">
                <a:solidFill>
                  <a:srgbClr val="3F3F3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74688" y="673100"/>
            <a:ext cx="7785100" cy="73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802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</p:sldLayoutIdLst>
  <p:hf hdr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+mj-lt"/>
          <a:ea typeface="ＭＳ Ｐゴシック" charset="0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5pPr>
      <a:lvl6pPr marL="4572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6pPr>
      <a:lvl7pPr marL="9144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7pPr>
      <a:lvl8pPr marL="13716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8pPr>
      <a:lvl9pPr marL="18288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2000">
          <a:solidFill>
            <a:srgbClr val="3F3F3F"/>
          </a:solidFill>
          <a:latin typeface="+mn-lt"/>
          <a:ea typeface="ＭＳ Ｐゴシック" charset="0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>
          <a:solidFill>
            <a:srgbClr val="3F3F3F"/>
          </a:solidFill>
          <a:latin typeface="+mn-lt"/>
          <a:ea typeface="Arial" charset="0"/>
          <a:cs typeface="+mn-cs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600">
          <a:solidFill>
            <a:srgbClr val="3F3F3F"/>
          </a:solidFill>
          <a:latin typeface="+mn-lt"/>
          <a:ea typeface="Arial" charset="0"/>
          <a:cs typeface="+mn-cs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ea typeface="Arial" charset="0"/>
          <a:cs typeface="+mn-cs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ea typeface="Arial" charset="0"/>
          <a:cs typeface="+mn-cs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43" tIns="48222" rIns="96443" bIns="482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4463"/>
            <a:ext cx="8229600" cy="48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43" tIns="48222" rIns="96443" bIns="482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356350"/>
            <a:ext cx="1371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3F3F3F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84437A32-3F74-1844-98AF-B4D1782439A8}" type="datetime1">
              <a:rPr lang="de-DE" altLang="de-DE" smtClean="0">
                <a:ea typeface="ＭＳ Ｐゴシック" panose="020B0600070205080204" pitchFamily="34" charset="-128"/>
              </a:rPr>
              <a:pPr>
                <a:defRPr/>
              </a:pPr>
              <a:t>09.09.2015</a:t>
            </a:fld>
            <a:endParaRPr lang="de-DE" altLang="de-DE">
              <a:ea typeface="ＭＳ Ｐゴシック" panose="020B0600070205080204" pitchFamily="34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4822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3F3F3F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CBD61EA8-1EF4-4F1D-802C-62BF5E73C680}" type="slidenum">
              <a:rPr lang="de-DE" altLang="de-DE">
                <a:ea typeface="ＭＳ Ｐゴシック" panose="020B0600070205080204" pitchFamily="34" charset="-128"/>
              </a:rPr>
              <a:pPr>
                <a:defRPr/>
              </a:pPr>
              <a:t>‹Nr.›</a:t>
            </a:fld>
            <a:endParaRPr lang="de-DE" altLang="de-DE">
              <a:ea typeface="ＭＳ Ｐゴシック" panose="020B0600070205080204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56350"/>
            <a:ext cx="6324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None/>
              <a:defRPr sz="1000">
                <a:solidFill>
                  <a:srgbClr val="3F3F3F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altLang="de-DE" smtClean="0">
                <a:ea typeface="ＭＳ Ｐゴシック" panose="020B0600070205080204" pitchFamily="34" charset="-128"/>
              </a:rPr>
              <a:t>Ergebnispräsentation Mitarbeiterbefragung </a:t>
            </a:r>
            <a:endParaRPr lang="de-DE" altLang="de-DE">
              <a:ea typeface="ＭＳ Ｐゴシック" panose="020B0600070205080204" pitchFamily="34" charset="-128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74688" y="673100"/>
            <a:ext cx="7785100" cy="7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" pitchFamily="18" charset="0"/>
                <a:ea typeface="ＭＳ Ｐゴシック" pitchFamily="34" charset="-128"/>
              </a:defRPr>
            </a:lvl9pPr>
          </a:lstStyle>
          <a:p>
            <a:pPr eaLnBrk="0" hangingPunct="0">
              <a:defRPr/>
            </a:pPr>
            <a:endParaRPr lang="de-DE" altLang="de-DE" smtClean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05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</p:sldLayoutIdLst>
  <p:hf hdr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+mj-lt"/>
          <a:ea typeface="ＭＳ Ｐゴシック" charset="0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ea typeface="ＭＳ Ｐゴシック" charset="0"/>
          <a:cs typeface="Arial" charset="0"/>
        </a:defRPr>
      </a:lvl5pPr>
      <a:lvl6pPr marL="4572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6pPr>
      <a:lvl7pPr marL="9144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7pPr>
      <a:lvl8pPr marL="13716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8pPr>
      <a:lvl9pPr marL="1828800" algn="l" defTabSz="957263" rtl="0" fontAlgn="base">
        <a:spcBef>
          <a:spcPct val="0"/>
        </a:spcBef>
        <a:spcAft>
          <a:spcPct val="0"/>
        </a:spcAft>
        <a:defRPr sz="2000" b="1">
          <a:solidFill>
            <a:srgbClr val="3F3F3F"/>
          </a:solidFill>
          <a:latin typeface="Arial" charset="0"/>
          <a:cs typeface="Arial" charset="0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sz="2000">
          <a:solidFill>
            <a:srgbClr val="3F3F3F"/>
          </a:solidFill>
          <a:latin typeface="+mn-lt"/>
          <a:ea typeface="ＭＳ Ｐゴシック" charset="0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>
          <a:solidFill>
            <a:srgbClr val="3F3F3F"/>
          </a:solidFill>
          <a:latin typeface="+mn-lt"/>
          <a:ea typeface="Arial" charset="0"/>
          <a:cs typeface="+mn-cs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sz="1600">
          <a:solidFill>
            <a:srgbClr val="3F3F3F"/>
          </a:solidFill>
          <a:latin typeface="+mn-lt"/>
          <a:ea typeface="Arial" charset="0"/>
          <a:cs typeface="+mn-cs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sz="1500">
          <a:solidFill>
            <a:srgbClr val="3F3F3F"/>
          </a:solidFill>
          <a:latin typeface="+mn-lt"/>
          <a:ea typeface="Arial" charset="0"/>
          <a:cs typeface="+mn-cs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4"/>
        </a:buBlip>
        <a:defRPr sz="1500">
          <a:solidFill>
            <a:srgbClr val="3F3F3F"/>
          </a:solidFill>
          <a:latin typeface="+mn-lt"/>
          <a:ea typeface="Arial" charset="0"/>
          <a:cs typeface="+mn-cs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1500">
          <a:solidFill>
            <a:srgbClr val="3F3F3F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AF5BA-DB93-4E90-AB09-2B741E1DE14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603250"/>
          </a:xfrm>
        </p:spPr>
        <p:txBody>
          <a:bodyPr/>
          <a:lstStyle/>
          <a:p>
            <a:r>
              <a:rPr lang="de-DE" sz="1600" dirty="0" smtClean="0"/>
              <a:t>Emotionale Bindung an die Einrichtung</a:t>
            </a:r>
            <a:endParaRPr lang="de-DE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155D9A-61E0-6042-9410-AFED1FC2BFED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  <p:sp>
        <p:nvSpPr>
          <p:cNvPr id="7" name="Rechteck 6"/>
          <p:cNvSpPr/>
          <p:nvPr/>
        </p:nvSpPr>
        <p:spPr bwMode="auto">
          <a:xfrm>
            <a:off x="683568" y="1628800"/>
            <a:ext cx="5472608" cy="424847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de-DE" sz="2000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[[type=</a:t>
            </a:r>
            <a:r>
              <a:rPr lang="de-DE" sz="2000" dirty="0" err="1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barchart</a:t>
            </a:r>
            <a:r>
              <a:rPr lang="de-DE" sz="2000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b=180]]</a:t>
            </a:r>
            <a:endParaRPr lang="de-DE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4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AF5BA-DB93-4E90-AB09-2B741E1DE14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2840" y="404664"/>
            <a:ext cx="8229600" cy="603250"/>
          </a:xfrm>
        </p:spPr>
        <p:txBody>
          <a:bodyPr/>
          <a:lstStyle/>
          <a:p>
            <a:r>
              <a:rPr lang="de-DE" sz="1600" dirty="0" smtClean="0"/>
              <a:t>Emotionale Bindung an die Einrichtung – nach Organisationseinheiten</a:t>
            </a:r>
            <a:endParaRPr lang="de-DE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155D9A-61E0-6042-9410-AFED1FC2BFED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  <p:sp>
        <p:nvSpPr>
          <p:cNvPr id="7" name="Rechteck 6"/>
          <p:cNvSpPr/>
          <p:nvPr/>
        </p:nvSpPr>
        <p:spPr bwMode="auto">
          <a:xfrm>
            <a:off x="683568" y="1628800"/>
            <a:ext cx="5472608" cy="4248472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de-DE" sz="2000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[[type=</a:t>
            </a:r>
            <a:r>
              <a:rPr lang="de-DE" sz="2000" dirty="0" err="1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barchart</a:t>
            </a:r>
            <a:r>
              <a:rPr lang="de-DE" sz="2000" dirty="0" smtClean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b=180]]</a:t>
            </a:r>
            <a:endParaRPr lang="de-DE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1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AF5BA-DB93-4E90-AB09-2B741E1DE14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2840" y="404664"/>
            <a:ext cx="8229600" cy="603250"/>
          </a:xfrm>
        </p:spPr>
        <p:txBody>
          <a:bodyPr/>
          <a:lstStyle/>
          <a:p>
            <a:r>
              <a:rPr lang="de-DE" sz="1600" dirty="0" smtClean="0"/>
              <a:t>Emotionale Bindung an die Einrichtung –  nach Altersgruppen &amp; Tätigkeitsbereichen</a:t>
            </a:r>
            <a:endParaRPr lang="de-DE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155D9A-61E0-6042-9410-AFED1FC2BFED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227207" y="3259723"/>
            <a:ext cx="2689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[[type=</a:t>
            </a:r>
            <a:r>
              <a:rPr lang="de-DE" sz="2000" dirty="0" err="1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barchart</a:t>
            </a:r>
            <a:r>
              <a:rPr lang="de-DE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b=180]]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3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AF5BA-DB93-4E90-AB09-2B741E1DE14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603250"/>
          </a:xfrm>
        </p:spPr>
        <p:txBody>
          <a:bodyPr/>
          <a:lstStyle/>
          <a:p>
            <a:r>
              <a:rPr lang="de-DE" sz="1600" dirty="0" err="1" smtClean="0"/>
              <a:t>Kalkulative</a:t>
            </a:r>
            <a:r>
              <a:rPr lang="de-DE" sz="1600" dirty="0" smtClean="0"/>
              <a:t> Bindung an die Einrichtung</a:t>
            </a:r>
            <a:endParaRPr lang="de-DE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155D9A-61E0-6042-9410-AFED1FC2BFED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74032" y="3295437"/>
            <a:ext cx="3995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[[type=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barchart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b=190]]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74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AF5BA-DB93-4E90-AB09-2B741E1DE14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2840" y="404664"/>
            <a:ext cx="8229600" cy="603250"/>
          </a:xfrm>
        </p:spPr>
        <p:txBody>
          <a:bodyPr/>
          <a:lstStyle/>
          <a:p>
            <a:r>
              <a:rPr lang="de-DE" sz="1600" dirty="0" err="1" smtClean="0"/>
              <a:t>Kalkulative</a:t>
            </a:r>
            <a:r>
              <a:rPr lang="de-DE" sz="1600" dirty="0" smtClean="0"/>
              <a:t> Bindung an die Einrichtung – nach Organisationseinheiten</a:t>
            </a:r>
            <a:endParaRPr lang="de-DE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155D9A-61E0-6042-9410-AFED1FC2BFED}" type="datetime1">
              <a:rPr lang="de-DE" smtClean="0"/>
              <a:pPr>
                <a:defRPr/>
              </a:pPr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Ergebnispräsentation Mitarbeiterbefragung 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331290" y="3228945"/>
            <a:ext cx="448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000" dirty="0" smtClean="0">
                <a:solidFill>
                  <a:srgbClr val="FF0000"/>
                </a:solidFill>
                <a:latin typeface="Calibri" pitchFamily="34" charset="0"/>
              </a:rPr>
              <a:t>[[type=</a:t>
            </a:r>
            <a:r>
              <a:rPr lang="de-DE" sz="2000" dirty="0" err="1" smtClean="0">
                <a:solidFill>
                  <a:srgbClr val="FF0000"/>
                </a:solidFill>
                <a:latin typeface="Calibri" pitchFamily="34" charset="0"/>
              </a:rPr>
              <a:t>heatmap_by_orgabereich</a:t>
            </a:r>
            <a:r>
              <a:rPr lang="de-DE" sz="2000" dirty="0" smtClean="0">
                <a:solidFill>
                  <a:srgbClr val="FF0000"/>
                </a:solidFill>
                <a:latin typeface="Calibri" pitchFamily="34" charset="0"/>
              </a:rPr>
              <a:t> b=190]]</a:t>
            </a:r>
            <a:endParaRPr lang="de-DE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54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090907">
  <a:themeElements>
    <a:clrScheme name="Folienmaster_090907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C2630"/>
      </a:accent1>
      <a:accent2>
        <a:srgbClr val="C0504D"/>
      </a:accent2>
      <a:accent3>
        <a:srgbClr val="FFFFFF"/>
      </a:accent3>
      <a:accent4>
        <a:srgbClr val="000000"/>
      </a:accent4>
      <a:accent5>
        <a:srgbClr val="B5ACAD"/>
      </a:accent5>
      <a:accent6>
        <a:srgbClr val="AE4845"/>
      </a:accent6>
      <a:hlink>
        <a:srgbClr val="0000FF"/>
      </a:hlink>
      <a:folHlink>
        <a:srgbClr val="800080"/>
      </a:folHlink>
    </a:clrScheme>
    <a:fontScheme name="Folienmaster_090907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Folienmaster_0909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C2630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5ACAD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olienmaster_090907">
  <a:themeElements>
    <a:clrScheme name="Folienmaster_090907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C2630"/>
      </a:accent1>
      <a:accent2>
        <a:srgbClr val="C0504D"/>
      </a:accent2>
      <a:accent3>
        <a:srgbClr val="FFFFFF"/>
      </a:accent3>
      <a:accent4>
        <a:srgbClr val="000000"/>
      </a:accent4>
      <a:accent5>
        <a:srgbClr val="B5ACAD"/>
      </a:accent5>
      <a:accent6>
        <a:srgbClr val="AE4845"/>
      </a:accent6>
      <a:hlink>
        <a:srgbClr val="0000FF"/>
      </a:hlink>
      <a:folHlink>
        <a:srgbClr val="800080"/>
      </a:folHlink>
    </a:clrScheme>
    <a:fontScheme name="Folienmaster_090907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Folienmaster_0909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C2630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5ACAD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olienmaster_090907">
  <a:themeElements>
    <a:clrScheme name="Folienmaster_090907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C2630"/>
      </a:accent1>
      <a:accent2>
        <a:srgbClr val="C0504D"/>
      </a:accent2>
      <a:accent3>
        <a:srgbClr val="FFFFFF"/>
      </a:accent3>
      <a:accent4>
        <a:srgbClr val="000000"/>
      </a:accent4>
      <a:accent5>
        <a:srgbClr val="B5ACAD"/>
      </a:accent5>
      <a:accent6>
        <a:srgbClr val="AE4845"/>
      </a:accent6>
      <a:hlink>
        <a:srgbClr val="0000FF"/>
      </a:hlink>
      <a:folHlink>
        <a:srgbClr val="800080"/>
      </a:folHlink>
    </a:clrScheme>
    <a:fontScheme name="Folienmaster_090907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Folienmaster_0909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C2630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5ACAD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Bildschirmpräsentation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Folienmaster_090907</vt:lpstr>
      <vt:lpstr>1_Folienmaster_090907</vt:lpstr>
      <vt:lpstr>2_Folienmaster_090907</vt:lpstr>
      <vt:lpstr>Emotionale Bindung an die Einrichtung</vt:lpstr>
      <vt:lpstr>Emotionale Bindung an die Einrichtung – nach Organisationseinheiten</vt:lpstr>
      <vt:lpstr>Emotionale Bindung an die Einrichtung –  nach Altersgruppen &amp; Tätigkeitsbereichen</vt:lpstr>
      <vt:lpstr>Kalkulative Bindung an die Einrichtung</vt:lpstr>
      <vt:lpstr>Kalkulative Bindung an die Einrichtung – nach Organisationseinheiten</vt:lpstr>
    </vt:vector>
  </TitlesOfParts>
  <Company>뿿��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Rojahn</dc:creator>
  <cp:lastModifiedBy>mark</cp:lastModifiedBy>
  <cp:revision>407</cp:revision>
  <cp:lastPrinted>2014-10-30T19:58:50Z</cp:lastPrinted>
  <dcterms:created xsi:type="dcterms:W3CDTF">2009-05-06T11:16:17Z</dcterms:created>
  <dcterms:modified xsi:type="dcterms:W3CDTF">2015-09-09T07:01:22Z</dcterms:modified>
</cp:coreProperties>
</file>