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EB1E2-865B-4C02-B84F-BB282358D8F5}" v="25" dt="2021-11-01T01:02:17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7" d="100"/>
          <a:sy n="77" d="100"/>
        </p:scale>
        <p:origin x="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8559-4ADC-4D26-9113-CDB53250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D2024-161B-4DA6-83AF-2CFEBFEFC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D780-108D-4D74-85E7-267E607B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4DC-CC15-4DE5-97A8-E303935266A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30CF-19E2-4064-882B-A03AB044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F8B0-CC31-4CFF-9953-57386EA9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95C9-888F-4BFA-A61C-3A69D400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4C1A-60EF-47BA-A532-923531C0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6C092-DFE0-4DA5-9F86-1F3F30DA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2EB6-6574-4A93-A20E-EBE1502E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4DC-CC15-4DE5-97A8-E303935266A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B9AA-071A-431B-949A-05E1BB20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5B41E-8CA1-4B10-9A2F-3D876CB4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95C9-888F-4BFA-A61C-3A69D400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0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4B4F6-262B-4C0F-A738-674B449FA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FDC5-FDC5-42C1-A994-61FDC5A62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9FC4D-46DA-4D71-BFC3-A2BB0E79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4DC-CC15-4DE5-97A8-E303935266A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4662-52A0-4D1C-9626-28913DB3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1214-6DBD-44B4-9DF8-43AD0F41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95C9-888F-4BFA-A61C-3A69D400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3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D83B-E94A-478E-8715-ACC7852F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3E1A-8D8D-4D45-9F91-075F34B7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224A-7631-4162-AC60-358AB421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4DC-CC15-4DE5-97A8-E303935266A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B84D-3636-40C1-A9AB-C85A5A43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9D494-F084-45D0-96B8-D93DD597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95C9-888F-4BFA-A61C-3A69D400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0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2D27-9732-469C-9063-11C0C842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14B81-7D0A-4A27-89FB-C18DBB9BE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DF8B-9D23-4C23-B8F3-896A2BF4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4DC-CC15-4DE5-97A8-E303935266A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672B-CB97-45DC-B91B-E05E89C6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C152-6D24-4BBA-B528-0F8CBFE8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95C9-888F-4BFA-A61C-3A69D400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E019-4E92-4EF2-A366-89C0C4E8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9B94-1C30-4D37-A322-ABD2568E4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BD629-9A7A-4667-9D0E-7643B912A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C16C-C0CC-4B17-A490-4E219F97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4DC-CC15-4DE5-97A8-E303935266A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70F2-2A57-4AB4-B52D-E75C6A62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A83C5-2921-46EF-B33A-CAA207FB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95C9-888F-4BFA-A61C-3A69D400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F3A6-E506-4D55-93A9-E01890F3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787C7-FD5D-4CC0-ABD1-B21E9A34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441CD-E19D-4124-BC48-21ADD169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93E2A-A722-4B57-B8A3-418FEB541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BC72C-0A70-423B-8056-A07B333E9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81E33-8215-45A3-8EDA-9D166805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4DC-CC15-4DE5-97A8-E303935266A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63E38-12FE-4E23-950D-76D16F42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BCA0F-DFBD-4A06-8630-5B7F83C3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95C9-888F-4BFA-A61C-3A69D400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C463-390B-46C2-8518-2028FEB0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5120F-7D21-4A23-9051-39497D8B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4DC-CC15-4DE5-97A8-E303935266A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F4CF8-3581-42D3-B05A-8DFC5B15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A87A7-75C5-4850-864F-5C66734D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95C9-888F-4BFA-A61C-3A69D400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86915-C3EB-4370-B5AC-7ECCA5E5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4DC-CC15-4DE5-97A8-E303935266A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6485E-7946-47D1-B3AB-6FD42B7D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D39FE-697B-4B46-AD6B-352650BA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95C9-888F-4BFA-A61C-3A69D400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FCA3-12C4-4A0A-95CF-3F7DD5FD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E154-C022-4D4A-8995-DA1634680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F82AE-7EE8-40F3-8AF8-8588A0FCE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1BF0-3DAC-461D-8C0D-1CA574AD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4DC-CC15-4DE5-97A8-E303935266A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5B535-E335-4EBF-B378-4081A3AB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883C0-DB5B-4C0B-BEE9-C7353FB9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95C9-888F-4BFA-A61C-3A69D400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7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7D38-C7B3-454E-B39F-9E6A9327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1D1EA-11D5-4440-A771-592968A39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3A7D1-6616-4DDD-8669-10F8F0E47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5794B-7130-46F2-AFAF-CAB85908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4DC-CC15-4DE5-97A8-E303935266A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02BD-715A-4471-B22E-622D143A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F69F5-BF29-46B5-B9E5-4D10BA8C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95C9-888F-4BFA-A61C-3A69D400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82739-39AB-45B7-980C-B63D420B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CDE64-77D2-4762-A6B1-0247023A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FE8B-5C5E-4BAC-978E-2336A4368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54DC-CC15-4DE5-97A8-E303935266A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4A44-5804-4E8E-818E-B796032E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2B97-E637-455D-AAF6-3531CE958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95C9-888F-4BFA-A61C-3A69D400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BA7491C-FD54-4482-8300-A143037EE2B8}"/>
              </a:ext>
            </a:extLst>
          </p:cNvPr>
          <p:cNvSpPr/>
          <p:nvPr/>
        </p:nvSpPr>
        <p:spPr>
          <a:xfrm>
            <a:off x="2923689" y="132596"/>
            <a:ext cx="1622427" cy="749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//Calculate Employee Monthly Pay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4144095-4560-4A1D-B29A-B3E3E364FA64}"/>
              </a:ext>
            </a:extLst>
          </p:cNvPr>
          <p:cNvSpPr/>
          <p:nvPr/>
        </p:nvSpPr>
        <p:spPr>
          <a:xfrm>
            <a:off x="2953784" y="1700370"/>
            <a:ext cx="1599253" cy="935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Is annual  salary </a:t>
            </a:r>
          </a:p>
          <a:p>
            <a:pPr algn="ctr"/>
            <a:r>
              <a:rPr lang="en-US" sz="1000" dirty="0"/>
              <a:t>(T/F)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1D4780A-F970-4C70-B790-44FAB73397F7}"/>
              </a:ext>
            </a:extLst>
          </p:cNvPr>
          <p:cNvSpPr/>
          <p:nvPr/>
        </p:nvSpPr>
        <p:spPr>
          <a:xfrm>
            <a:off x="2474585" y="1098498"/>
            <a:ext cx="2520634" cy="3020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&lt;Input Salary Type&gt; (M/H)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E6662-618E-4268-8044-6486DB99A244}"/>
              </a:ext>
            </a:extLst>
          </p:cNvPr>
          <p:cNvSpPr/>
          <p:nvPr/>
        </p:nvSpPr>
        <p:spPr>
          <a:xfrm>
            <a:off x="187893" y="2892349"/>
            <a:ext cx="1284837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annualSalary</a:t>
            </a:r>
            <a:r>
              <a:rPr lang="en-US" sz="1200" dirty="0"/>
              <a:t> /</a:t>
            </a:r>
          </a:p>
          <a:p>
            <a:pPr algn="ctr"/>
            <a:r>
              <a:rPr lang="en-US" sz="1200" dirty="0"/>
              <a:t>12 //(months)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4AE8D7-CF64-44DD-AF4A-82D286B8E07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3734902" y="881658"/>
            <a:ext cx="1" cy="21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720F6E-C165-44D9-B43A-5A291516CA5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513" y="2167914"/>
            <a:ext cx="1490271" cy="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1EF885-39EB-43C0-A693-DC424D0C6D2B}"/>
              </a:ext>
            </a:extLst>
          </p:cNvPr>
          <p:cNvCxnSpPr>
            <a:cxnSpLocks/>
            <a:endCxn id="96" idx="5"/>
          </p:cNvCxnSpPr>
          <p:nvPr/>
        </p:nvCxnSpPr>
        <p:spPr>
          <a:xfrm flipV="1">
            <a:off x="4503273" y="2131047"/>
            <a:ext cx="1688164" cy="3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2CF5AF-9123-4DEC-9AC4-4920666E43FC}"/>
              </a:ext>
            </a:extLst>
          </p:cNvPr>
          <p:cNvSpPr txBox="1"/>
          <p:nvPr/>
        </p:nvSpPr>
        <p:spPr>
          <a:xfrm>
            <a:off x="2054716" y="1922170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29A3DD-9271-4C69-BA14-FD3382AAA95D}"/>
              </a:ext>
            </a:extLst>
          </p:cNvPr>
          <p:cNvSpPr txBox="1"/>
          <p:nvPr/>
        </p:nvSpPr>
        <p:spPr>
          <a:xfrm>
            <a:off x="4935711" y="1922170"/>
            <a:ext cx="760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92B95A1-025C-4DB9-B0E6-5CEC027D066D}"/>
              </a:ext>
            </a:extLst>
          </p:cNvPr>
          <p:cNvSpPr/>
          <p:nvPr/>
        </p:nvSpPr>
        <p:spPr>
          <a:xfrm>
            <a:off x="2647669" y="4937719"/>
            <a:ext cx="2379587" cy="56753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&lt;Output Monthly Salary&gt;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276716-975C-44D3-920B-06261025F517}"/>
              </a:ext>
            </a:extLst>
          </p:cNvPr>
          <p:cNvSpPr/>
          <p:nvPr/>
        </p:nvSpPr>
        <p:spPr>
          <a:xfrm>
            <a:off x="6027935" y="2908554"/>
            <a:ext cx="1422121" cy="67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 Hour # * </a:t>
            </a:r>
          </a:p>
          <a:p>
            <a:pPr algn="ctr"/>
            <a:r>
              <a:rPr lang="en-US" sz="1200" dirty="0"/>
              <a:t>Hourly Wage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81AD52-A4EE-4095-85C2-1E6507535738}"/>
              </a:ext>
            </a:extLst>
          </p:cNvPr>
          <p:cNvCxnSpPr>
            <a:cxnSpLocks/>
          </p:cNvCxnSpPr>
          <p:nvPr/>
        </p:nvCxnSpPr>
        <p:spPr>
          <a:xfrm>
            <a:off x="784132" y="2473592"/>
            <a:ext cx="0" cy="40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A0858-9C03-483F-8A0B-458827FA05C9}"/>
              </a:ext>
            </a:extLst>
          </p:cNvPr>
          <p:cNvCxnSpPr>
            <a:cxnSpLocks/>
            <a:stCxn id="96" idx="3"/>
            <a:endCxn id="27" idx="0"/>
          </p:cNvCxnSpPr>
          <p:nvPr/>
        </p:nvCxnSpPr>
        <p:spPr>
          <a:xfrm>
            <a:off x="6711026" y="2402505"/>
            <a:ext cx="27970" cy="50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945B8-FBB6-42CC-AE13-3B8C08E86554}"/>
              </a:ext>
            </a:extLst>
          </p:cNvPr>
          <p:cNvSpPr/>
          <p:nvPr/>
        </p:nvSpPr>
        <p:spPr>
          <a:xfrm>
            <a:off x="3080143" y="3771781"/>
            <a:ext cx="1284837" cy="84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 Pay –</a:t>
            </a:r>
          </a:p>
          <a:p>
            <a:pPr algn="ctr"/>
            <a:r>
              <a:rPr lang="en-US" sz="1200" dirty="0"/>
              <a:t>Monthly Deductions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528FB593-E340-4558-87CC-8B587EC7A349}"/>
              </a:ext>
            </a:extLst>
          </p:cNvPr>
          <p:cNvSpPr/>
          <p:nvPr/>
        </p:nvSpPr>
        <p:spPr>
          <a:xfrm>
            <a:off x="2583451" y="2999819"/>
            <a:ext cx="2379587" cy="51374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&lt;Output Gross Monthly Salary&gt;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70619-BC3B-4E2B-9B27-1DE9CBEBC39D}"/>
              </a:ext>
            </a:extLst>
          </p:cNvPr>
          <p:cNvCxnSpPr>
            <a:cxnSpLocks/>
            <a:stCxn id="7" idx="3"/>
            <a:endCxn id="31" idx="5"/>
          </p:cNvCxnSpPr>
          <p:nvPr/>
        </p:nvCxnSpPr>
        <p:spPr>
          <a:xfrm>
            <a:off x="1472730" y="3244042"/>
            <a:ext cx="1174939" cy="1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09377C-3B25-4E9A-A39D-48F150CBA80C}"/>
              </a:ext>
            </a:extLst>
          </p:cNvPr>
          <p:cNvCxnSpPr>
            <a:cxnSpLocks/>
            <a:stCxn id="27" idx="1"/>
            <a:endCxn id="31" idx="2"/>
          </p:cNvCxnSpPr>
          <p:nvPr/>
        </p:nvCxnSpPr>
        <p:spPr>
          <a:xfrm flipH="1">
            <a:off x="4898820" y="3244041"/>
            <a:ext cx="1129115" cy="1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E0359A-E321-49AD-9791-4CA088144F3B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>
            <a:off x="3709027" y="3513563"/>
            <a:ext cx="13535" cy="2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90153A-9769-425D-8D8A-AE521E755114}"/>
              </a:ext>
            </a:extLst>
          </p:cNvPr>
          <p:cNvCxnSpPr>
            <a:cxnSpLocks/>
          </p:cNvCxnSpPr>
          <p:nvPr/>
        </p:nvCxnSpPr>
        <p:spPr>
          <a:xfrm flipH="1">
            <a:off x="3765570" y="4614461"/>
            <a:ext cx="7674" cy="33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E6D90E-B9C0-4F6A-8B2C-7B16AC54C23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734902" y="1400539"/>
            <a:ext cx="6210" cy="27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9EE20F-D663-45F7-909E-5C3C2C0D5C2A}"/>
              </a:ext>
            </a:extLst>
          </p:cNvPr>
          <p:cNvSpPr txBox="1"/>
          <p:nvPr/>
        </p:nvSpPr>
        <p:spPr>
          <a:xfrm>
            <a:off x="6778891" y="352509"/>
            <a:ext cx="5226369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Pseudocode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the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Read salary type and save (t) 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Decide if salary type is annual x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Read salary and save (</a:t>
            </a:r>
            <a:r>
              <a:rPr lang="en-US"/>
              <a:t>x) x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Divide salary by 12 months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Read gross monthly pay and save (p)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IF salary type is hours worked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Read hours worked and save (y)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Read wage and save (w)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Multiply hours worked with wage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Read gross monthly pay and save (p)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Read monthly deductions and save (d)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Subtract monthly deductions from gross monthly pay and save (z)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Set z == monthly salary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Output Monthly 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 Program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A8FD19A-344D-4411-B0EB-E7BB1EA5ECD1}"/>
              </a:ext>
            </a:extLst>
          </p:cNvPr>
          <p:cNvSpPr/>
          <p:nvPr/>
        </p:nvSpPr>
        <p:spPr>
          <a:xfrm>
            <a:off x="2954356" y="5906290"/>
            <a:ext cx="1622427" cy="85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// Employee Monthly Pay</a:t>
            </a:r>
          </a:p>
          <a:p>
            <a:pPr algn="ctr"/>
            <a:r>
              <a:rPr lang="en-US" sz="1100" dirty="0"/>
              <a:t>Calculated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14B0F82-093A-4CBF-AB99-2E743ECD313A}"/>
              </a:ext>
            </a:extLst>
          </p:cNvPr>
          <p:cNvCxnSpPr>
            <a:cxnSpLocks/>
            <a:stCxn id="25" idx="3"/>
            <a:endCxn id="78" idx="0"/>
          </p:cNvCxnSpPr>
          <p:nvPr/>
        </p:nvCxnSpPr>
        <p:spPr>
          <a:xfrm flipH="1">
            <a:off x="3765570" y="5505252"/>
            <a:ext cx="951" cy="40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arallelogram 95">
            <a:extLst>
              <a:ext uri="{FF2B5EF4-FFF2-40B4-BE49-F238E27FC236}">
                <a16:creationId xmlns:a16="http://schemas.microsoft.com/office/drawing/2014/main" id="{027DAE06-7B49-4871-963C-E3A9A75DCE0B}"/>
              </a:ext>
            </a:extLst>
          </p:cNvPr>
          <p:cNvSpPr/>
          <p:nvPr/>
        </p:nvSpPr>
        <p:spPr>
          <a:xfrm>
            <a:off x="6123572" y="1859588"/>
            <a:ext cx="1310637" cy="54291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&lt;Input Hours Worked &amp; Wage&gt;</a:t>
            </a:r>
          </a:p>
        </p:txBody>
      </p:sp>
      <p:sp>
        <p:nvSpPr>
          <p:cNvPr id="99" name="Parallelogram 98">
            <a:extLst>
              <a:ext uri="{FF2B5EF4-FFF2-40B4-BE49-F238E27FC236}">
                <a16:creationId xmlns:a16="http://schemas.microsoft.com/office/drawing/2014/main" id="{AE258774-1104-4821-AD6D-C98CDF510F91}"/>
              </a:ext>
            </a:extLst>
          </p:cNvPr>
          <p:cNvSpPr/>
          <p:nvPr/>
        </p:nvSpPr>
        <p:spPr>
          <a:xfrm>
            <a:off x="213084" y="1911029"/>
            <a:ext cx="1310637" cy="54291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&lt;Input Annual Salary&gt;</a:t>
            </a:r>
          </a:p>
        </p:txBody>
      </p:sp>
    </p:spTree>
    <p:extLst>
      <p:ext uri="{BB962C8B-B14F-4D97-AF65-F5344CB8AC3E}">
        <p14:creationId xmlns:p14="http://schemas.microsoft.com/office/powerpoint/2010/main" val="226306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BA7491C-FD54-4482-8300-A143037EE2B8}"/>
              </a:ext>
            </a:extLst>
          </p:cNvPr>
          <p:cNvSpPr/>
          <p:nvPr/>
        </p:nvSpPr>
        <p:spPr>
          <a:xfrm>
            <a:off x="2923689" y="132596"/>
            <a:ext cx="1622427" cy="749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//Calculate If Student Passes or Fails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4144095-4560-4A1D-B29A-B3E3E364FA64}"/>
              </a:ext>
            </a:extLst>
          </p:cNvPr>
          <p:cNvSpPr/>
          <p:nvPr/>
        </p:nvSpPr>
        <p:spPr>
          <a:xfrm>
            <a:off x="2953784" y="1700370"/>
            <a:ext cx="1599253" cy="935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Is final Grade)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1D4780A-F970-4C70-B790-44FAB73397F7}"/>
              </a:ext>
            </a:extLst>
          </p:cNvPr>
          <p:cNvSpPr/>
          <p:nvPr/>
        </p:nvSpPr>
        <p:spPr>
          <a:xfrm>
            <a:off x="2474585" y="1098498"/>
            <a:ext cx="2520634" cy="3020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&lt;Input Grade&gt;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E6662-618E-4268-8044-6486DB99A244}"/>
              </a:ext>
            </a:extLst>
          </p:cNvPr>
          <p:cNvSpPr/>
          <p:nvPr/>
        </p:nvSpPr>
        <p:spPr>
          <a:xfrm>
            <a:off x="187893" y="2892349"/>
            <a:ext cx="1284837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Sum of inputs / </a:t>
            </a:r>
          </a:p>
          <a:p>
            <a:pPr algn="ctr"/>
            <a:r>
              <a:rPr lang="en-US" sz="1200" dirty="0"/>
              <a:t>Number of grades submitted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4AE8D7-CF64-44DD-AF4A-82D286B8E07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3734902" y="881658"/>
            <a:ext cx="1" cy="21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720F6E-C165-44D9-B43A-5A291516CA5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513" y="2167914"/>
            <a:ext cx="1490271" cy="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2CF5AF-9123-4DEC-9AC4-4920666E43FC}"/>
              </a:ext>
            </a:extLst>
          </p:cNvPr>
          <p:cNvSpPr txBox="1"/>
          <p:nvPr/>
        </p:nvSpPr>
        <p:spPr>
          <a:xfrm>
            <a:off x="2054716" y="1922170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92B95A1-025C-4DB9-B0E6-5CEC027D066D}"/>
              </a:ext>
            </a:extLst>
          </p:cNvPr>
          <p:cNvSpPr/>
          <p:nvPr/>
        </p:nvSpPr>
        <p:spPr>
          <a:xfrm>
            <a:off x="186740" y="4696189"/>
            <a:ext cx="2379587" cy="56753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&lt;Output Student Passed Course&gt;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81AD52-A4EE-4095-85C2-1E6507535738}"/>
              </a:ext>
            </a:extLst>
          </p:cNvPr>
          <p:cNvCxnSpPr>
            <a:cxnSpLocks/>
          </p:cNvCxnSpPr>
          <p:nvPr/>
        </p:nvCxnSpPr>
        <p:spPr>
          <a:xfrm>
            <a:off x="784132" y="2473592"/>
            <a:ext cx="0" cy="40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528FB593-E340-4558-87CC-8B587EC7A349}"/>
              </a:ext>
            </a:extLst>
          </p:cNvPr>
          <p:cNvSpPr/>
          <p:nvPr/>
        </p:nvSpPr>
        <p:spPr>
          <a:xfrm>
            <a:off x="2583451" y="2999819"/>
            <a:ext cx="2379587" cy="51374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&lt;Output Grade Average&gt;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70619-BC3B-4E2B-9B27-1DE9CBEBC39D}"/>
              </a:ext>
            </a:extLst>
          </p:cNvPr>
          <p:cNvCxnSpPr>
            <a:cxnSpLocks/>
            <a:stCxn id="7" idx="3"/>
            <a:endCxn id="31" idx="5"/>
          </p:cNvCxnSpPr>
          <p:nvPr/>
        </p:nvCxnSpPr>
        <p:spPr>
          <a:xfrm>
            <a:off x="1472730" y="3244042"/>
            <a:ext cx="1174939" cy="1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E0359A-E321-49AD-9791-4CA088144F3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709027" y="3513563"/>
            <a:ext cx="13535" cy="2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E6D90E-B9C0-4F6A-8B2C-7B16AC54C23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734902" y="1400539"/>
            <a:ext cx="6210" cy="27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9EE20F-D663-45F7-909E-5C3C2C0D5C2A}"/>
              </a:ext>
            </a:extLst>
          </p:cNvPr>
          <p:cNvSpPr txBox="1"/>
          <p:nvPr/>
        </p:nvSpPr>
        <p:spPr>
          <a:xfrm>
            <a:off x="6778891" y="352509"/>
            <a:ext cx="52263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Pseudocode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the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 Number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Grade1, Grade2, </a:t>
            </a:r>
            <a:r>
              <a:rPr lang="en-US" dirty="0" err="1"/>
              <a:t>etc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Grade Average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Sentinel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PRINT “Input New Grade or Number 0 to calculate”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input and store Grade/Sentinel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 Average of Grades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 Grade Average to 70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PRINT “The student Passed” OR “The student Failed”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A8FD19A-344D-4411-B0EB-E7BB1EA5ECD1}"/>
              </a:ext>
            </a:extLst>
          </p:cNvPr>
          <p:cNvSpPr/>
          <p:nvPr/>
        </p:nvSpPr>
        <p:spPr>
          <a:xfrm>
            <a:off x="2954356" y="5906290"/>
            <a:ext cx="1622427" cy="85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// Student Pass/Fail</a:t>
            </a:r>
          </a:p>
          <a:p>
            <a:pPr algn="ctr"/>
            <a:r>
              <a:rPr lang="en-US" sz="1100" dirty="0"/>
              <a:t>Calculated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14B0F82-093A-4CBF-AB99-2E743ECD313A}"/>
              </a:ext>
            </a:extLst>
          </p:cNvPr>
          <p:cNvCxnSpPr>
            <a:cxnSpLocks/>
            <a:stCxn id="25" idx="3"/>
            <a:endCxn id="78" idx="0"/>
          </p:cNvCxnSpPr>
          <p:nvPr/>
        </p:nvCxnSpPr>
        <p:spPr>
          <a:xfrm>
            <a:off x="1305592" y="5263722"/>
            <a:ext cx="2459978" cy="64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arallelogram 98">
            <a:extLst>
              <a:ext uri="{FF2B5EF4-FFF2-40B4-BE49-F238E27FC236}">
                <a16:creationId xmlns:a16="http://schemas.microsoft.com/office/drawing/2014/main" id="{AE258774-1104-4821-AD6D-C98CDF510F91}"/>
              </a:ext>
            </a:extLst>
          </p:cNvPr>
          <p:cNvSpPr/>
          <p:nvPr/>
        </p:nvSpPr>
        <p:spPr>
          <a:xfrm>
            <a:off x="213084" y="1911029"/>
            <a:ext cx="1310637" cy="54291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&lt;Input Sentinel&gt;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70FDB2C-E2D8-4F6A-941D-787393438EAB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4553037" y="1249519"/>
            <a:ext cx="404427" cy="918395"/>
          </a:xfrm>
          <a:prstGeom prst="bentConnector3">
            <a:avLst>
              <a:gd name="adj1" fmla="val 438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283D8B-844B-491B-9518-FA58C14F4033}"/>
              </a:ext>
            </a:extLst>
          </p:cNvPr>
          <p:cNvSpPr txBox="1"/>
          <p:nvPr/>
        </p:nvSpPr>
        <p:spPr>
          <a:xfrm>
            <a:off x="5243351" y="1890500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CCA03A5F-3409-455E-8161-E1CD8E1E2179}"/>
              </a:ext>
            </a:extLst>
          </p:cNvPr>
          <p:cNvSpPr/>
          <p:nvPr/>
        </p:nvSpPr>
        <p:spPr>
          <a:xfrm>
            <a:off x="3083043" y="3789853"/>
            <a:ext cx="1303718" cy="845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Grad Average &gt;= 70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4F20913-54BE-4916-9DA8-1377D9D792F5}"/>
              </a:ext>
            </a:extLst>
          </p:cNvPr>
          <p:cNvCxnSpPr>
            <a:cxnSpLocks/>
            <a:stCxn id="35" idx="1"/>
            <a:endCxn id="25" idx="0"/>
          </p:cNvCxnSpPr>
          <p:nvPr/>
        </p:nvCxnSpPr>
        <p:spPr>
          <a:xfrm rot="10800000" flipV="1">
            <a:off x="1376535" y="4212765"/>
            <a:ext cx="1706509" cy="483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B8E407-F0E6-4813-A773-26BC19862402}"/>
              </a:ext>
            </a:extLst>
          </p:cNvPr>
          <p:cNvSpPr txBox="1"/>
          <p:nvPr/>
        </p:nvSpPr>
        <p:spPr>
          <a:xfrm>
            <a:off x="1972655" y="3966669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EB739D5-B609-43C5-8AD0-1E46693C962D}"/>
              </a:ext>
            </a:extLst>
          </p:cNvPr>
          <p:cNvCxnSpPr>
            <a:cxnSpLocks/>
            <a:stCxn id="35" idx="3"/>
            <a:endCxn id="41" idx="0"/>
          </p:cNvCxnSpPr>
          <p:nvPr/>
        </p:nvCxnSpPr>
        <p:spPr>
          <a:xfrm>
            <a:off x="4386761" y="4212766"/>
            <a:ext cx="1291076" cy="490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001EE2A-B247-4E90-AC15-411E957F70E2}"/>
              </a:ext>
            </a:extLst>
          </p:cNvPr>
          <p:cNvSpPr/>
          <p:nvPr/>
        </p:nvSpPr>
        <p:spPr>
          <a:xfrm>
            <a:off x="4488043" y="4703451"/>
            <a:ext cx="2379587" cy="56753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&lt;Output Student Failed Course&gt;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D57D99-4496-411F-BF09-CB7A31DDD118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765570" y="5270984"/>
            <a:ext cx="1927786" cy="6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84AC404-ABF1-4147-9C75-1D2229CACA44}"/>
              </a:ext>
            </a:extLst>
          </p:cNvPr>
          <p:cNvSpPr txBox="1"/>
          <p:nvPr/>
        </p:nvSpPr>
        <p:spPr>
          <a:xfrm>
            <a:off x="4697989" y="3942596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9408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BA7491C-FD54-4482-8300-A143037EE2B8}"/>
              </a:ext>
            </a:extLst>
          </p:cNvPr>
          <p:cNvSpPr/>
          <p:nvPr/>
        </p:nvSpPr>
        <p:spPr>
          <a:xfrm>
            <a:off x="2230896" y="410366"/>
            <a:ext cx="1622427" cy="749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//Multiply Two Numbers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1D4780A-F970-4C70-B790-44FAB73397F7}"/>
              </a:ext>
            </a:extLst>
          </p:cNvPr>
          <p:cNvSpPr/>
          <p:nvPr/>
        </p:nvSpPr>
        <p:spPr>
          <a:xfrm>
            <a:off x="1781792" y="1376268"/>
            <a:ext cx="2520634" cy="3020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&lt;Input Number1&gt;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E6662-618E-4268-8044-6486DB99A244}"/>
              </a:ext>
            </a:extLst>
          </p:cNvPr>
          <p:cNvSpPr/>
          <p:nvPr/>
        </p:nvSpPr>
        <p:spPr>
          <a:xfrm>
            <a:off x="1164433" y="3601397"/>
            <a:ext cx="1284837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Number1 *</a:t>
            </a:r>
          </a:p>
          <a:p>
            <a:pPr algn="ctr"/>
            <a:r>
              <a:rPr lang="en-US" sz="1200" dirty="0"/>
              <a:t>Number2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4AE8D7-CF64-44DD-AF4A-82D286B8E07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3042109" y="1159428"/>
            <a:ext cx="1" cy="21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528FB593-E340-4558-87CC-8B587EC7A349}"/>
              </a:ext>
            </a:extLst>
          </p:cNvPr>
          <p:cNvSpPr/>
          <p:nvPr/>
        </p:nvSpPr>
        <p:spPr>
          <a:xfrm>
            <a:off x="737487" y="4737534"/>
            <a:ext cx="2379587" cy="36648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&lt;Output Answer&gt;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E0359A-E321-49AD-9791-4CA088144F3B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850470" y="5104015"/>
            <a:ext cx="871762" cy="62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E6D90E-B9C0-4F6A-8B2C-7B16AC54C23D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3035640" y="1678309"/>
            <a:ext cx="6469" cy="3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9EE20F-D663-45F7-909E-5C3C2C0D5C2A}"/>
              </a:ext>
            </a:extLst>
          </p:cNvPr>
          <p:cNvSpPr txBox="1"/>
          <p:nvPr/>
        </p:nvSpPr>
        <p:spPr>
          <a:xfrm>
            <a:off x="6096000" y="410366"/>
            <a:ext cx="52263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Pseudocode</a:t>
            </a:r>
          </a:p>
          <a:p>
            <a:endParaRPr lang="en-US" dirty="0"/>
          </a:p>
          <a:p>
            <a:r>
              <a:rPr lang="en-US" dirty="0"/>
              <a:t>START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Number1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Number2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and store Number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and store Number2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Number1 AND Number2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Number1 OR Number2 = 0, PRINT “The answer is 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ELSE NUMBER1 * NUMBER2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Result</a:t>
            </a:r>
          </a:p>
          <a:p>
            <a:pPr lvl="1"/>
            <a:endParaRPr lang="en-US" dirty="0"/>
          </a:p>
          <a:p>
            <a:r>
              <a:rPr lang="en-US" dirty="0"/>
              <a:t>END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A8FD19A-344D-4411-B0EB-E7BB1EA5ECD1}"/>
              </a:ext>
            </a:extLst>
          </p:cNvPr>
          <p:cNvSpPr/>
          <p:nvPr/>
        </p:nvSpPr>
        <p:spPr>
          <a:xfrm>
            <a:off x="2484633" y="5606418"/>
            <a:ext cx="1622427" cy="85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// Student Pass/Fail</a:t>
            </a:r>
          </a:p>
          <a:p>
            <a:pPr algn="ctr"/>
            <a:r>
              <a:rPr lang="en-US" sz="1100" dirty="0"/>
              <a:t>Calculated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7982C422-84C5-4D86-A35D-52062BC79D0B}"/>
              </a:ext>
            </a:extLst>
          </p:cNvPr>
          <p:cNvSpPr/>
          <p:nvPr/>
        </p:nvSpPr>
        <p:spPr>
          <a:xfrm>
            <a:off x="1775323" y="1989749"/>
            <a:ext cx="2520634" cy="3020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&lt;Input Number2&gt;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049529-7E78-4984-81C3-C1A5ADDCC7AB}"/>
              </a:ext>
            </a:extLst>
          </p:cNvPr>
          <p:cNvCxnSpPr>
            <a:cxnSpLocks/>
          </p:cNvCxnSpPr>
          <p:nvPr/>
        </p:nvCxnSpPr>
        <p:spPr>
          <a:xfrm>
            <a:off x="1845601" y="4304782"/>
            <a:ext cx="0" cy="40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2A1123F6-653D-4DB6-A21E-70633052810A}"/>
              </a:ext>
            </a:extLst>
          </p:cNvPr>
          <p:cNvSpPr/>
          <p:nvPr/>
        </p:nvSpPr>
        <p:spPr>
          <a:xfrm>
            <a:off x="2197044" y="2539196"/>
            <a:ext cx="1721222" cy="845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N1 OR N2 == 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646F93-4455-44FB-83C6-7454779C80B4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>
            <a:off x="3035640" y="2291790"/>
            <a:ext cx="22015" cy="24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F7959F-43A5-47C1-B7A7-493841858804}"/>
              </a:ext>
            </a:extLst>
          </p:cNvPr>
          <p:cNvCxnSpPr>
            <a:cxnSpLocks/>
            <a:stCxn id="30" idx="1"/>
            <a:endCxn id="7" idx="0"/>
          </p:cNvCxnSpPr>
          <p:nvPr/>
        </p:nvCxnSpPr>
        <p:spPr>
          <a:xfrm rot="10800000" flipV="1">
            <a:off x="1806852" y="2962109"/>
            <a:ext cx="390192" cy="639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B1FEACD3-2055-425F-B928-25A979E9AEFD}"/>
              </a:ext>
            </a:extLst>
          </p:cNvPr>
          <p:cNvSpPr/>
          <p:nvPr/>
        </p:nvSpPr>
        <p:spPr>
          <a:xfrm>
            <a:off x="3560768" y="3899706"/>
            <a:ext cx="2379587" cy="36648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&lt;“The result is 0”&gt;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E2F2B4-C21D-47C6-9635-289CE68C5010}"/>
              </a:ext>
            </a:extLst>
          </p:cNvPr>
          <p:cNvCxnSpPr>
            <a:cxnSpLocks/>
            <a:stCxn id="30" idx="3"/>
            <a:endCxn id="47" idx="0"/>
          </p:cNvCxnSpPr>
          <p:nvPr/>
        </p:nvCxnSpPr>
        <p:spPr>
          <a:xfrm>
            <a:off x="3918266" y="2962109"/>
            <a:ext cx="832296" cy="937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07F352-70B3-4FC9-A7DD-C8DE5F6BF213}"/>
              </a:ext>
            </a:extLst>
          </p:cNvPr>
          <p:cNvCxnSpPr>
            <a:cxnSpLocks/>
            <a:stCxn id="47" idx="4"/>
            <a:endCxn id="78" idx="7"/>
          </p:cNvCxnSpPr>
          <p:nvPr/>
        </p:nvCxnSpPr>
        <p:spPr>
          <a:xfrm flipH="1">
            <a:off x="3869461" y="4266187"/>
            <a:ext cx="881101" cy="14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EC27CC2-21BA-48FD-ACEC-81BE9CBAC583}"/>
              </a:ext>
            </a:extLst>
          </p:cNvPr>
          <p:cNvSpPr txBox="1"/>
          <p:nvPr/>
        </p:nvSpPr>
        <p:spPr>
          <a:xfrm>
            <a:off x="4518289" y="3263574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B0A791-2B7F-40A8-A91C-28C481E09029}"/>
              </a:ext>
            </a:extLst>
          </p:cNvPr>
          <p:cNvSpPr txBox="1"/>
          <p:nvPr/>
        </p:nvSpPr>
        <p:spPr>
          <a:xfrm>
            <a:off x="1560344" y="3077711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76391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BA7491C-FD54-4482-8300-A143037EE2B8}"/>
              </a:ext>
            </a:extLst>
          </p:cNvPr>
          <p:cNvSpPr/>
          <p:nvPr/>
        </p:nvSpPr>
        <p:spPr>
          <a:xfrm>
            <a:off x="2230896" y="410366"/>
            <a:ext cx="1622427" cy="749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</a:p>
          <a:p>
            <a:pPr algn="ctr"/>
            <a:r>
              <a:rPr lang="en-US" sz="1100" dirty="0"/>
              <a:t>Divide two numbers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1D4780A-F970-4C70-B790-44FAB73397F7}"/>
              </a:ext>
            </a:extLst>
          </p:cNvPr>
          <p:cNvSpPr/>
          <p:nvPr/>
        </p:nvSpPr>
        <p:spPr>
          <a:xfrm>
            <a:off x="1781792" y="1376268"/>
            <a:ext cx="2520634" cy="3020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&lt;Input Number1&gt;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E6662-618E-4268-8044-6486DB99A244}"/>
              </a:ext>
            </a:extLst>
          </p:cNvPr>
          <p:cNvSpPr/>
          <p:nvPr/>
        </p:nvSpPr>
        <p:spPr>
          <a:xfrm>
            <a:off x="1164433" y="3601397"/>
            <a:ext cx="1284837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Number1 *</a:t>
            </a:r>
          </a:p>
          <a:p>
            <a:pPr algn="ctr"/>
            <a:r>
              <a:rPr lang="en-US" sz="1200" dirty="0"/>
              <a:t>Number2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4AE8D7-CF64-44DD-AF4A-82D286B8E07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3042109" y="1159428"/>
            <a:ext cx="1" cy="21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528FB593-E340-4558-87CC-8B587EC7A349}"/>
              </a:ext>
            </a:extLst>
          </p:cNvPr>
          <p:cNvSpPr/>
          <p:nvPr/>
        </p:nvSpPr>
        <p:spPr>
          <a:xfrm>
            <a:off x="737487" y="4737534"/>
            <a:ext cx="2379587" cy="36648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&lt;Output Answer&gt;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E0359A-E321-49AD-9791-4CA088144F3B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850470" y="5104015"/>
            <a:ext cx="871762" cy="62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E6D90E-B9C0-4F6A-8B2C-7B16AC54C23D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3035640" y="1678309"/>
            <a:ext cx="6469" cy="3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9EE20F-D663-45F7-909E-5C3C2C0D5C2A}"/>
              </a:ext>
            </a:extLst>
          </p:cNvPr>
          <p:cNvSpPr txBox="1"/>
          <p:nvPr/>
        </p:nvSpPr>
        <p:spPr>
          <a:xfrm>
            <a:off x="6096000" y="410366"/>
            <a:ext cx="52263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Pseudocode</a:t>
            </a:r>
          </a:p>
          <a:p>
            <a:endParaRPr lang="en-US" dirty="0"/>
          </a:p>
          <a:p>
            <a:r>
              <a:rPr lang="en-US" dirty="0"/>
              <a:t>START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Number1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Number2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and store Number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and store Number2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N2 equal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Number2 = 0, PRINT “You cannot divide by 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ELSE NUMBER1 / NUMBER2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Result</a:t>
            </a:r>
          </a:p>
          <a:p>
            <a:pPr lvl="1"/>
            <a:endParaRPr lang="en-US" dirty="0"/>
          </a:p>
          <a:p>
            <a:r>
              <a:rPr lang="en-US" dirty="0"/>
              <a:t>END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A8FD19A-344D-4411-B0EB-E7BB1EA5ECD1}"/>
              </a:ext>
            </a:extLst>
          </p:cNvPr>
          <p:cNvSpPr/>
          <p:nvPr/>
        </p:nvSpPr>
        <p:spPr>
          <a:xfrm>
            <a:off x="2484633" y="5606418"/>
            <a:ext cx="1622427" cy="85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END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7982C422-84C5-4D86-A35D-52062BC79D0B}"/>
              </a:ext>
            </a:extLst>
          </p:cNvPr>
          <p:cNvSpPr/>
          <p:nvPr/>
        </p:nvSpPr>
        <p:spPr>
          <a:xfrm>
            <a:off x="1775323" y="1989749"/>
            <a:ext cx="2520634" cy="3020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&lt;Input Number2&gt;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049529-7E78-4984-81C3-C1A5ADDCC7AB}"/>
              </a:ext>
            </a:extLst>
          </p:cNvPr>
          <p:cNvCxnSpPr>
            <a:cxnSpLocks/>
          </p:cNvCxnSpPr>
          <p:nvPr/>
        </p:nvCxnSpPr>
        <p:spPr>
          <a:xfrm>
            <a:off x="1845601" y="4304782"/>
            <a:ext cx="0" cy="40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2A1123F6-653D-4DB6-A21E-70633052810A}"/>
              </a:ext>
            </a:extLst>
          </p:cNvPr>
          <p:cNvSpPr/>
          <p:nvPr/>
        </p:nvSpPr>
        <p:spPr>
          <a:xfrm>
            <a:off x="2197044" y="2539196"/>
            <a:ext cx="1721222" cy="845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N2== 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646F93-4455-44FB-83C6-7454779C80B4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>
            <a:off x="3035640" y="2291790"/>
            <a:ext cx="22015" cy="24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F7959F-43A5-47C1-B7A7-493841858804}"/>
              </a:ext>
            </a:extLst>
          </p:cNvPr>
          <p:cNvCxnSpPr>
            <a:cxnSpLocks/>
            <a:stCxn id="30" idx="1"/>
            <a:endCxn id="7" idx="0"/>
          </p:cNvCxnSpPr>
          <p:nvPr/>
        </p:nvCxnSpPr>
        <p:spPr>
          <a:xfrm rot="10800000" flipV="1">
            <a:off x="1806852" y="2962109"/>
            <a:ext cx="390192" cy="639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B1FEACD3-2055-425F-B928-25A979E9AEFD}"/>
              </a:ext>
            </a:extLst>
          </p:cNvPr>
          <p:cNvSpPr/>
          <p:nvPr/>
        </p:nvSpPr>
        <p:spPr>
          <a:xfrm>
            <a:off x="3560768" y="3899706"/>
            <a:ext cx="2379587" cy="36648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&lt;“You cannot divide by 0”&gt;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E2F2B4-C21D-47C6-9635-289CE68C5010}"/>
              </a:ext>
            </a:extLst>
          </p:cNvPr>
          <p:cNvCxnSpPr>
            <a:cxnSpLocks/>
            <a:stCxn id="30" idx="3"/>
            <a:endCxn id="47" idx="0"/>
          </p:cNvCxnSpPr>
          <p:nvPr/>
        </p:nvCxnSpPr>
        <p:spPr>
          <a:xfrm>
            <a:off x="3918266" y="2962109"/>
            <a:ext cx="832296" cy="937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07F352-70B3-4FC9-A7DD-C8DE5F6BF213}"/>
              </a:ext>
            </a:extLst>
          </p:cNvPr>
          <p:cNvCxnSpPr>
            <a:cxnSpLocks/>
            <a:stCxn id="47" idx="4"/>
            <a:endCxn id="78" idx="7"/>
          </p:cNvCxnSpPr>
          <p:nvPr/>
        </p:nvCxnSpPr>
        <p:spPr>
          <a:xfrm flipH="1">
            <a:off x="3869461" y="4266187"/>
            <a:ext cx="881101" cy="14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308D0E-E091-4DED-874F-C124B44417A3}"/>
              </a:ext>
            </a:extLst>
          </p:cNvPr>
          <p:cNvSpPr txBox="1"/>
          <p:nvPr/>
        </p:nvSpPr>
        <p:spPr>
          <a:xfrm>
            <a:off x="4540175" y="3226521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74DCA-6946-471E-BC11-D283EB818867}"/>
              </a:ext>
            </a:extLst>
          </p:cNvPr>
          <p:cNvSpPr txBox="1"/>
          <p:nvPr/>
        </p:nvSpPr>
        <p:spPr>
          <a:xfrm>
            <a:off x="1538458" y="3030822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5438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BA7491C-FD54-4482-8300-A143037EE2B8}"/>
              </a:ext>
            </a:extLst>
          </p:cNvPr>
          <p:cNvSpPr/>
          <p:nvPr/>
        </p:nvSpPr>
        <p:spPr>
          <a:xfrm>
            <a:off x="2230896" y="410366"/>
            <a:ext cx="1622427" cy="749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</a:p>
          <a:p>
            <a:pPr algn="ctr"/>
            <a:r>
              <a:rPr lang="en-US" sz="1100" dirty="0"/>
              <a:t>Compare two numbers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1D4780A-F970-4C70-B790-44FAB73397F7}"/>
              </a:ext>
            </a:extLst>
          </p:cNvPr>
          <p:cNvSpPr/>
          <p:nvPr/>
        </p:nvSpPr>
        <p:spPr>
          <a:xfrm>
            <a:off x="1781792" y="1376268"/>
            <a:ext cx="2520634" cy="3020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&lt;Input Number1&gt;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4AE8D7-CF64-44DD-AF4A-82D286B8E07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3042109" y="1159428"/>
            <a:ext cx="1" cy="21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528FB593-E340-4558-87CC-8B587EC7A349}"/>
              </a:ext>
            </a:extLst>
          </p:cNvPr>
          <p:cNvSpPr/>
          <p:nvPr/>
        </p:nvSpPr>
        <p:spPr>
          <a:xfrm>
            <a:off x="678068" y="3887456"/>
            <a:ext cx="2379587" cy="36648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&lt;Output Answer&gt;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E0359A-E321-49AD-9791-4CA088144F3B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>
            <a:off x="1822051" y="4253937"/>
            <a:ext cx="900181" cy="147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E6D90E-B9C0-4F6A-8B2C-7B16AC54C23D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3035640" y="1678309"/>
            <a:ext cx="6469" cy="3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9EE20F-D663-45F7-909E-5C3C2C0D5C2A}"/>
              </a:ext>
            </a:extLst>
          </p:cNvPr>
          <p:cNvSpPr txBox="1"/>
          <p:nvPr/>
        </p:nvSpPr>
        <p:spPr>
          <a:xfrm>
            <a:off x="6096000" y="410366"/>
            <a:ext cx="52263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Pseudocode</a:t>
            </a:r>
          </a:p>
          <a:p>
            <a:endParaRPr lang="en-US" dirty="0"/>
          </a:p>
          <a:p>
            <a:r>
              <a:rPr lang="en-US" dirty="0"/>
              <a:t>START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Number1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Number2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and store Number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and store Number2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N1&gt;N2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END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A8FD19A-344D-4411-B0EB-E7BB1EA5ECD1}"/>
              </a:ext>
            </a:extLst>
          </p:cNvPr>
          <p:cNvSpPr/>
          <p:nvPr/>
        </p:nvSpPr>
        <p:spPr>
          <a:xfrm>
            <a:off x="2484633" y="5606418"/>
            <a:ext cx="1622427" cy="85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END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7982C422-84C5-4D86-A35D-52062BC79D0B}"/>
              </a:ext>
            </a:extLst>
          </p:cNvPr>
          <p:cNvSpPr/>
          <p:nvPr/>
        </p:nvSpPr>
        <p:spPr>
          <a:xfrm>
            <a:off x="1775323" y="1989749"/>
            <a:ext cx="2520634" cy="3020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&lt;Input Number2&gt;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A1123F6-653D-4DB6-A21E-70633052810A}"/>
              </a:ext>
            </a:extLst>
          </p:cNvPr>
          <p:cNvSpPr/>
          <p:nvPr/>
        </p:nvSpPr>
        <p:spPr>
          <a:xfrm>
            <a:off x="2197044" y="2539196"/>
            <a:ext cx="1721222" cy="845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N1&gt;N2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646F93-4455-44FB-83C6-7454779C80B4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>
            <a:off x="3035640" y="2291790"/>
            <a:ext cx="22015" cy="24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F7959F-43A5-47C1-B7A7-493841858804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1781792" y="2962109"/>
            <a:ext cx="415252" cy="874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B1FEACD3-2055-425F-B928-25A979E9AEFD}"/>
              </a:ext>
            </a:extLst>
          </p:cNvPr>
          <p:cNvSpPr/>
          <p:nvPr/>
        </p:nvSpPr>
        <p:spPr>
          <a:xfrm>
            <a:off x="3560768" y="3899706"/>
            <a:ext cx="2379587" cy="36648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&lt;Output Answer&gt;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E2F2B4-C21D-47C6-9635-289CE68C5010}"/>
              </a:ext>
            </a:extLst>
          </p:cNvPr>
          <p:cNvCxnSpPr>
            <a:cxnSpLocks/>
            <a:stCxn id="30" idx="3"/>
            <a:endCxn id="47" idx="0"/>
          </p:cNvCxnSpPr>
          <p:nvPr/>
        </p:nvCxnSpPr>
        <p:spPr>
          <a:xfrm>
            <a:off x="3918266" y="2962109"/>
            <a:ext cx="832296" cy="937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07F352-70B3-4FC9-A7DD-C8DE5F6BF213}"/>
              </a:ext>
            </a:extLst>
          </p:cNvPr>
          <p:cNvCxnSpPr>
            <a:cxnSpLocks/>
            <a:stCxn id="47" idx="4"/>
            <a:endCxn id="78" idx="7"/>
          </p:cNvCxnSpPr>
          <p:nvPr/>
        </p:nvCxnSpPr>
        <p:spPr>
          <a:xfrm flipH="1">
            <a:off x="3869461" y="4266187"/>
            <a:ext cx="881101" cy="14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308D0E-E091-4DED-874F-C124B44417A3}"/>
              </a:ext>
            </a:extLst>
          </p:cNvPr>
          <p:cNvSpPr txBox="1"/>
          <p:nvPr/>
        </p:nvSpPr>
        <p:spPr>
          <a:xfrm>
            <a:off x="4502937" y="3271944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74DCA-6946-471E-BC11-D283EB818867}"/>
              </a:ext>
            </a:extLst>
          </p:cNvPr>
          <p:cNvSpPr txBox="1"/>
          <p:nvPr/>
        </p:nvSpPr>
        <p:spPr>
          <a:xfrm>
            <a:off x="1538458" y="3271944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034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BA7491C-FD54-4482-8300-A143037EE2B8}"/>
              </a:ext>
            </a:extLst>
          </p:cNvPr>
          <p:cNvSpPr/>
          <p:nvPr/>
        </p:nvSpPr>
        <p:spPr>
          <a:xfrm>
            <a:off x="2230896" y="410366"/>
            <a:ext cx="1622427" cy="749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</a:p>
          <a:p>
            <a:pPr algn="ctr"/>
            <a:r>
              <a:rPr lang="en-US" sz="1100" dirty="0"/>
              <a:t>Determine if odd or even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1D4780A-F970-4C70-B790-44FAB73397F7}"/>
              </a:ext>
            </a:extLst>
          </p:cNvPr>
          <p:cNvSpPr/>
          <p:nvPr/>
        </p:nvSpPr>
        <p:spPr>
          <a:xfrm>
            <a:off x="1781792" y="1376268"/>
            <a:ext cx="2520634" cy="3020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&lt;Input Number1&gt;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4AE8D7-CF64-44DD-AF4A-82D286B8E07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3042109" y="1159428"/>
            <a:ext cx="1" cy="21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528FB593-E340-4558-87CC-8B587EC7A349}"/>
              </a:ext>
            </a:extLst>
          </p:cNvPr>
          <p:cNvSpPr/>
          <p:nvPr/>
        </p:nvSpPr>
        <p:spPr>
          <a:xfrm>
            <a:off x="783150" y="4339265"/>
            <a:ext cx="2379587" cy="36648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&lt;Output Answer&gt;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E0359A-E321-49AD-9791-4CA088144F3B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>
            <a:off x="1927133" y="4705746"/>
            <a:ext cx="795099" cy="102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E6D90E-B9C0-4F6A-8B2C-7B16AC54C23D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035640" y="1678309"/>
            <a:ext cx="6469" cy="3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9EE20F-D663-45F7-909E-5C3C2C0D5C2A}"/>
              </a:ext>
            </a:extLst>
          </p:cNvPr>
          <p:cNvSpPr txBox="1"/>
          <p:nvPr/>
        </p:nvSpPr>
        <p:spPr>
          <a:xfrm>
            <a:off x="6096000" y="410366"/>
            <a:ext cx="52263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Pseudocode</a:t>
            </a:r>
          </a:p>
          <a:p>
            <a:endParaRPr lang="en-US" dirty="0"/>
          </a:p>
          <a:p>
            <a:r>
              <a:rPr lang="en-US" dirty="0"/>
              <a:t>START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Number1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and store Number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N1 /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N1&gt;N2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END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A8FD19A-344D-4411-B0EB-E7BB1EA5ECD1}"/>
              </a:ext>
            </a:extLst>
          </p:cNvPr>
          <p:cNvSpPr/>
          <p:nvPr/>
        </p:nvSpPr>
        <p:spPr>
          <a:xfrm>
            <a:off x="2484633" y="5606418"/>
            <a:ext cx="1622427" cy="85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END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A1123F6-653D-4DB6-A21E-70633052810A}"/>
              </a:ext>
            </a:extLst>
          </p:cNvPr>
          <p:cNvSpPr/>
          <p:nvPr/>
        </p:nvSpPr>
        <p:spPr>
          <a:xfrm>
            <a:off x="2270910" y="2970544"/>
            <a:ext cx="1721222" cy="845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Remainder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F7959F-43A5-47C1-B7A7-493841858804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1855658" y="3393457"/>
            <a:ext cx="415252" cy="874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B1FEACD3-2055-425F-B928-25A979E9AEFD}"/>
              </a:ext>
            </a:extLst>
          </p:cNvPr>
          <p:cNvSpPr/>
          <p:nvPr/>
        </p:nvSpPr>
        <p:spPr>
          <a:xfrm>
            <a:off x="3477043" y="4301049"/>
            <a:ext cx="2379587" cy="36648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&lt;Output Answer&gt;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E2F2B4-C21D-47C6-9635-289CE68C5010}"/>
              </a:ext>
            </a:extLst>
          </p:cNvPr>
          <p:cNvCxnSpPr>
            <a:cxnSpLocks/>
            <a:stCxn id="30" idx="3"/>
            <a:endCxn id="47" idx="0"/>
          </p:cNvCxnSpPr>
          <p:nvPr/>
        </p:nvCxnSpPr>
        <p:spPr>
          <a:xfrm>
            <a:off x="3992132" y="3393457"/>
            <a:ext cx="674705" cy="907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07F352-70B3-4FC9-A7DD-C8DE5F6BF213}"/>
              </a:ext>
            </a:extLst>
          </p:cNvPr>
          <p:cNvCxnSpPr>
            <a:cxnSpLocks/>
            <a:stCxn id="47" idx="4"/>
            <a:endCxn id="78" idx="7"/>
          </p:cNvCxnSpPr>
          <p:nvPr/>
        </p:nvCxnSpPr>
        <p:spPr>
          <a:xfrm flipH="1">
            <a:off x="3869461" y="4667530"/>
            <a:ext cx="797376" cy="106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308D0E-E091-4DED-874F-C124B44417A3}"/>
              </a:ext>
            </a:extLst>
          </p:cNvPr>
          <p:cNvSpPr txBox="1"/>
          <p:nvPr/>
        </p:nvSpPr>
        <p:spPr>
          <a:xfrm>
            <a:off x="4392760" y="3692208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74DCA-6946-471E-BC11-D283EB818867}"/>
              </a:ext>
            </a:extLst>
          </p:cNvPr>
          <p:cNvSpPr txBox="1"/>
          <p:nvPr/>
        </p:nvSpPr>
        <p:spPr>
          <a:xfrm>
            <a:off x="1620683" y="3677869"/>
            <a:ext cx="86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9274B9-5EB1-488A-B72D-3AB0EEF041EE}"/>
              </a:ext>
            </a:extLst>
          </p:cNvPr>
          <p:cNvSpPr/>
          <p:nvPr/>
        </p:nvSpPr>
        <p:spPr>
          <a:xfrm>
            <a:off x="2415236" y="2029072"/>
            <a:ext cx="1284837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Number1 /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14BD92-0C0F-4FF5-8265-063AB25C5F6F}"/>
              </a:ext>
            </a:extLst>
          </p:cNvPr>
          <p:cNvCxnSpPr>
            <a:cxnSpLocks/>
          </p:cNvCxnSpPr>
          <p:nvPr/>
        </p:nvCxnSpPr>
        <p:spPr>
          <a:xfrm flipH="1">
            <a:off x="3125052" y="2664207"/>
            <a:ext cx="6469" cy="3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0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551</Words>
  <Application>Microsoft Office PowerPoint</Application>
  <PresentationFormat>Widescreen</PresentationFormat>
  <Paragraphs>191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Freeman</dc:creator>
  <cp:lastModifiedBy>Mark Freeman</cp:lastModifiedBy>
  <cp:revision>1</cp:revision>
  <dcterms:created xsi:type="dcterms:W3CDTF">2021-10-28T16:01:10Z</dcterms:created>
  <dcterms:modified xsi:type="dcterms:W3CDTF">2021-11-01T01:02:21Z</dcterms:modified>
</cp:coreProperties>
</file>