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3"/>
  </p:notesMasterIdLst>
  <p:sldIdLst>
    <p:sldId id="257" r:id="rId2"/>
    <p:sldId id="263" r:id="rId3"/>
    <p:sldId id="265" r:id="rId4"/>
    <p:sldId id="258" r:id="rId5"/>
    <p:sldId id="270" r:id="rId6"/>
    <p:sldId id="268" r:id="rId7"/>
    <p:sldId id="260" r:id="rId8"/>
    <p:sldId id="262" r:id="rId9"/>
    <p:sldId id="266" r:id="rId10"/>
    <p:sldId id="267" r:id="rId11"/>
    <p:sldId id="269" r:id="rId12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0220-92E4-4402-91C2-E5DB527BDC9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8F64A-7240-405B-A327-E3D4384A0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ourselves. Warm welcome to everyone. Assurances of support. 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8F64A-7240-405B-A327-E3D4384A0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+1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8F64A-7240-405B-A327-E3D4384A0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+1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8F64A-7240-405B-A327-E3D4384A0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 knows all of R and there’s no reason you should know all of any particular package.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8F64A-7240-405B-A327-E3D4384A0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4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8F64A-7240-405B-A327-E3D4384A0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steps in Rstudio to install packages.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8F64A-7240-405B-A327-E3D4384A0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numerous to mention, 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8F64A-7240-405B-A327-E3D4384A0B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346" y="794680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4346" y="3216145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4505" y="4700988"/>
            <a:ext cx="1600200" cy="3778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346" y="4700988"/>
            <a:ext cx="4893958" cy="3778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0905" y="4700988"/>
            <a:ext cx="551167" cy="3778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5CBE51-0FDC-460D-A038-4DB430B45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05" y="5947302"/>
            <a:ext cx="1489444" cy="8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FB9575-64FF-4960-8B04-EEBA49CB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" y="5713866"/>
            <a:ext cx="961375" cy="111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09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54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31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411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34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3654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358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72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385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1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4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99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8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70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985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05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7" y="13251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557" y="166498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29416" y="5393494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155558A8-615A-4647-8214-4819CB821F58}" type="datetime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7/12/2023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556" y="539349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5816" y="539349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8FFCB02-FBDE-4BFC-9003-8B724BC92EB7}" type="slidenum">
              <a:rPr lang="en-US" sz="1200" b="0" strike="noStrike" spc="-1" smtClean="0">
                <a:solidFill>
                  <a:srgbClr val="8B8B8B"/>
                </a:solidFill>
                <a:latin typeface="Cambri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E597D2B-3C20-4285-8BAC-CAFBC5D5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" y="5713866"/>
            <a:ext cx="961375" cy="111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347B42B-CB3A-47E8-B043-D93DA246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05" y="5947302"/>
            <a:ext cx="1489444" cy="8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2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F737699F-AD54-4CA1-988B-C3C4629E745C}"/>
              </a:ext>
            </a:extLst>
          </p:cNvPr>
          <p:cNvSpPr txBox="1"/>
          <p:nvPr/>
        </p:nvSpPr>
        <p:spPr>
          <a:xfrm>
            <a:off x="1614191" y="4110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Mark Hogue, MS, CHP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Adam Jandeska, MS, CHP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66A54090-708B-4AD9-9A48-1C319A372DA9}"/>
              </a:ext>
            </a:extLst>
          </p:cNvPr>
          <p:cNvSpPr txBox="1"/>
          <p:nvPr/>
        </p:nvSpPr>
        <p:spPr>
          <a:xfrm>
            <a:off x="1036440" y="1219320"/>
            <a:ext cx="10058040" cy="2152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Introductory R Programming with the </a:t>
            </a:r>
            <a:br>
              <a:rPr sz="4400" dirty="0">
                <a:latin typeface="Iskoola Pota" panose="020B0502040204020203" pitchFamily="34" charset="0"/>
                <a:cs typeface="Iskoola Pota" panose="020B0502040204020203" pitchFamily="34" charset="0"/>
              </a:rPr>
            </a:br>
            <a:r>
              <a:rPr lang="en-US" sz="4400" strike="noStrike" spc="-1" dirty="0">
                <a:solidFill>
                  <a:srgbClr val="FFFFFF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radsafer</a:t>
            </a:r>
            <a:r>
              <a:rPr lang="en-US" sz="4400" b="1" strike="noStrike" spc="-1" dirty="0">
                <a:solidFill>
                  <a:srgbClr val="FFFFFF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 </a:t>
            </a:r>
            <a:r>
              <a:rPr lang="en-US" sz="4400" b="0" strike="noStrike" spc="-1" dirty="0">
                <a:solidFill>
                  <a:srgbClr val="FFFFFF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Package</a:t>
            </a:r>
            <a:endParaRPr lang="en-US" sz="4400" b="0" strike="noStrike" spc="-1" dirty="0">
              <a:solidFill>
                <a:srgbClr val="000000"/>
              </a:solidFill>
              <a:latin typeface="Iskoola Pota" panose="020B0502040204020203" pitchFamily="34" charset="0"/>
              <a:cs typeface="Iskoola Pota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Garamond" panose="02020404030301010803" pitchFamily="18" charset="0"/>
              </a:rPr>
              <a:t>...skipping over to R</a:t>
            </a:r>
            <a:endParaRPr lang="en-US" sz="44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2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D01EC499-3ED3-A3A9-4814-8292DE1B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615736"/>
            <a:ext cx="6097338" cy="3491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AC5B0-9920-55E7-E1C5-6870FFE67911}"/>
              </a:ext>
            </a:extLst>
          </p:cNvPr>
          <p:cNvSpPr txBox="1"/>
          <p:nvPr/>
        </p:nvSpPr>
        <p:spPr>
          <a:xfrm>
            <a:off x="2876365" y="532660"/>
            <a:ext cx="61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Scale for Rate </a:t>
            </a:r>
            <a:r>
              <a:rPr lang="en-US"/>
              <a:t>Meter Simulation</a:t>
            </a:r>
          </a:p>
        </p:txBody>
      </p:sp>
    </p:spTree>
    <p:extLst>
      <p:ext uri="{BB962C8B-B14F-4D97-AF65-F5344CB8AC3E}">
        <p14:creationId xmlns:p14="http://schemas.microsoft.com/office/powerpoint/2010/main" val="39797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Spranq Eco Sans" panose="020B0603030804020204" pitchFamily="34" charset="0"/>
              </a:rPr>
              <a:t>Motivation</a:t>
            </a:r>
            <a:endParaRPr lang="en-US" sz="4400" b="0" strike="noStrike" spc="-1" dirty="0">
              <a:solidFill>
                <a:srgbClr val="000000"/>
              </a:solidFill>
              <a:latin typeface="Spranq Eco Sans" panose="020B0603030804020204" pitchFamily="34" charset="0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Quickly access </a:t>
            </a:r>
            <a:r>
              <a:rPr lang="en-US" sz="2800" spc="-1" dirty="0">
                <a:solidFill>
                  <a:srgbClr val="FFFFFF"/>
                </a:solidFill>
                <a:latin typeface="Cambria"/>
              </a:rPr>
              <a:t>radionuclide data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Make your calculations:</a:t>
            </a:r>
          </a:p>
          <a:p>
            <a:pPr marL="1028880" lvl="1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easier, </a:t>
            </a:r>
          </a:p>
          <a:p>
            <a:pPr marL="1028880" lvl="1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faster, and </a:t>
            </a:r>
          </a:p>
          <a:p>
            <a:pPr marL="1028880" lvl="1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more reproducible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spc="-1" dirty="0">
                <a:solidFill>
                  <a:srgbClr val="FFFFFF"/>
                </a:solidFill>
                <a:latin typeface="Cambria"/>
              </a:rPr>
              <a:t>Fewer errors than spreadsheets, which can be treacherous</a:t>
            </a: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851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Elephant"/>
              </a:rPr>
              <a:t>Course Outline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Getting started in R and Rstudio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Introduction to radsafer – overview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Families of functions in radsafer </a:t>
            </a:r>
          </a:p>
          <a:p>
            <a:pPr marL="1028880" lvl="1" indent="-5713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decay corrections</a:t>
            </a:r>
          </a:p>
          <a:p>
            <a:pPr marL="1028880" lvl="1" indent="-5713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400" spc="-1" dirty="0">
                <a:solidFill>
                  <a:srgbClr val="FFFFFF"/>
                </a:solidFill>
                <a:latin typeface="Cambria"/>
              </a:rPr>
              <a:t>r</a:t>
            </a: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adionuclides</a:t>
            </a:r>
          </a:p>
          <a:p>
            <a:pPr marL="1028880" lvl="1" indent="-5713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400" spc="-1" dirty="0">
                <a:solidFill>
                  <a:srgbClr val="FFFFFF"/>
                </a:solidFill>
                <a:latin typeface="Cambria"/>
              </a:rPr>
              <a:t>a few miscellaneous functions</a:t>
            </a: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 marL="1028880" lvl="1" indent="-5713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rad measurements</a:t>
            </a:r>
          </a:p>
          <a:p>
            <a:pPr marL="1028880" lvl="1" indent="-5713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mbria"/>
              </a:rPr>
              <a:t>mcnp</a:t>
            </a: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 tools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FFFFFF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40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Elephant"/>
              </a:rPr>
              <a:t>What should I get out of this?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18700" y="2150679"/>
            <a:ext cx="9423521" cy="339216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71680" indent="-571320">
              <a:lnSpc>
                <a:spcPct val="90000"/>
              </a:lnSpc>
              <a:spcBef>
                <a:spcPts val="9215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Become familiar with R</a:t>
            </a:r>
          </a:p>
          <a:p>
            <a:pPr marL="571680" indent="-571320">
              <a:lnSpc>
                <a:spcPct val="90000"/>
              </a:lnSpc>
              <a:spcBef>
                <a:spcPts val="9215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Learn at least one function in radsafer that you can use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FFFFFF"/>
              </a:solidFill>
              <a:latin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Elephant"/>
              </a:rPr>
              <a:t>What you need to get started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973546" y="1642679"/>
            <a:ext cx="9107432" cy="101020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71680" indent="-571320">
              <a:lnSpc>
                <a:spcPct val="90000"/>
              </a:lnSpc>
              <a:spcBef>
                <a:spcPts val="9215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If you haven’t installed R yet, it’s easy to find: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FFFFFF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1281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E985E-9F6E-E7A7-27E5-1C07C690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7" t="12279"/>
          <a:stretch/>
        </p:blipFill>
        <p:spPr>
          <a:xfrm>
            <a:off x="0" y="1158830"/>
            <a:ext cx="12191999" cy="569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C5DF5-77DA-F8B0-46FA-313586CF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42" y="120315"/>
            <a:ext cx="8209524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1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Elephant"/>
              </a:rPr>
              <a:t>What you need to get started</a:t>
            </a:r>
            <a:endParaRPr lang="en-US" sz="4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22959" y="1737360"/>
            <a:ext cx="11098107" cy="379419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71680" indent="-571320">
              <a:lnSpc>
                <a:spcPct val="9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You can run R </a:t>
            </a:r>
            <a:r>
              <a:rPr lang="en-US" sz="2800" spc="-1" dirty="0">
                <a:solidFill>
                  <a:srgbClr val="FFFFFF"/>
                </a:solidFill>
                <a:latin typeface="Cambria"/>
              </a:rPr>
              <a:t>by itself, but </a:t>
            </a: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we’re going to use Rstudio</a:t>
            </a:r>
          </a:p>
          <a:p>
            <a:pPr marL="571680" indent="-571320">
              <a:lnSpc>
                <a:spcPct val="90000"/>
              </a:lnSpc>
              <a:buClr>
                <a:srgbClr val="FFFFFF"/>
              </a:buClr>
              <a:buFont typeface="Wingdings" charset="2"/>
              <a:buChar char=""/>
            </a:pPr>
            <a:endParaRPr lang="en-US" sz="2800" b="0" strike="noStrike" spc="-1" dirty="0">
              <a:solidFill>
                <a:srgbClr val="FFFFFF"/>
              </a:solidFill>
              <a:latin typeface="Cambria"/>
            </a:endParaRPr>
          </a:p>
          <a:p>
            <a:pPr marL="571680" indent="-571320">
              <a:lnSpc>
                <a:spcPct val="9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mbria"/>
              </a:rPr>
              <a:t>install.packages</a:t>
            </a: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("radsafer")</a:t>
            </a:r>
          </a:p>
          <a:p>
            <a:pPr marL="571680" indent="-571320">
              <a:lnSpc>
                <a:spcPct val="90000"/>
              </a:lnSpc>
              <a:buClr>
                <a:srgbClr val="FFFFFF"/>
              </a:buClr>
              <a:buFont typeface="Wingdings" charset="2"/>
              <a:buChar char=""/>
            </a:pPr>
            <a:endParaRPr lang="en-US" sz="2800" b="0" strike="noStrike" spc="-1" dirty="0">
              <a:solidFill>
                <a:srgbClr val="FFFFFF"/>
              </a:solidFill>
              <a:latin typeface="Cambria"/>
            </a:endParaRPr>
          </a:p>
          <a:p>
            <a:pPr marL="571680" indent="-571320">
              <a:lnSpc>
                <a:spcPct val="9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Rstudio setup</a:t>
            </a:r>
          </a:p>
          <a:p>
            <a:pPr marL="1028880" lvl="1" indent="-571320">
              <a:lnSpc>
                <a:spcPct val="9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lang="en-US" sz="2800" spc="-1" dirty="0">
                <a:solidFill>
                  <a:srgbClr val="FFFFFF"/>
                </a:solidFill>
                <a:latin typeface="Cambria"/>
              </a:rPr>
              <a:t>Rstudio pane layout</a:t>
            </a:r>
          </a:p>
          <a:p>
            <a:pPr marL="1028880" lvl="1" indent="-571320">
              <a:lnSpc>
                <a:spcPct val="9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Tools / Global </a:t>
            </a:r>
            <a:r>
              <a:rPr lang="en-US" sz="2800" spc="-1" dirty="0">
                <a:solidFill>
                  <a:srgbClr val="FFFFFF"/>
                </a:solidFill>
                <a:latin typeface="Cambria"/>
              </a:rPr>
              <a:t>O</a:t>
            </a: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ptions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FFFFFF"/>
              </a:solidFill>
              <a:latin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Garamond" panose="02020404030301010803" pitchFamily="18" charset="0"/>
              </a:rPr>
              <a:t>Getting </a:t>
            </a:r>
            <a:r>
              <a:rPr lang="en-US" sz="4400" spc="-1" dirty="0">
                <a:solidFill>
                  <a:srgbClr val="FFFFFF"/>
                </a:solidFill>
                <a:latin typeface="Garamond" panose="02020404030301010803" pitchFamily="18" charset="0"/>
              </a:rPr>
              <a:t>Started </a:t>
            </a:r>
            <a:r>
              <a:rPr lang="en-US" sz="4400" b="0" strike="noStrike" spc="-1" dirty="0">
                <a:solidFill>
                  <a:srgbClr val="FFFFFF"/>
                </a:solidFill>
                <a:latin typeface="Garamond" panose="02020404030301010803" pitchFamily="18" charset="0"/>
              </a:rPr>
              <a:t>Outline</a:t>
            </a:r>
            <a:endParaRPr lang="en-US" sz="44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3600" b="0" strike="noStrike" spc="-1" dirty="0">
                <a:solidFill>
                  <a:srgbClr val="FFFFFF"/>
                </a:solidFill>
                <a:latin typeface="Cambria"/>
              </a:rPr>
              <a:t>Check installations / Install R and Rstudio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3600" b="0" strike="noStrike" spc="-1" dirty="0" err="1">
                <a:solidFill>
                  <a:srgbClr val="FFFFFF"/>
                </a:solidFill>
                <a:latin typeface="Cambria"/>
              </a:rPr>
              <a:t>install.packages</a:t>
            </a:r>
            <a:r>
              <a:rPr lang="en-US" sz="3600" b="0" strike="noStrike" spc="-1" dirty="0">
                <a:solidFill>
                  <a:srgbClr val="FFFFFF"/>
                </a:solidFill>
                <a:latin typeface="Cambria"/>
              </a:rPr>
              <a:t>("radsafer")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3600" b="0" strike="noStrike" spc="-1" dirty="0">
                <a:solidFill>
                  <a:srgbClr val="FFFFFF"/>
                </a:solidFill>
                <a:latin typeface="Cambria"/>
              </a:rPr>
              <a:t>Simple operations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3600" b="0" strike="noStrike" spc="-1" dirty="0">
                <a:solidFill>
                  <a:srgbClr val="FFFFFF"/>
                </a:solidFill>
                <a:latin typeface="Cambria"/>
              </a:rPr>
              <a:t>Scripts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3600" b="0" strike="noStrike" spc="-1" dirty="0">
                <a:solidFill>
                  <a:srgbClr val="FFFFFF"/>
                </a:solidFill>
                <a:latin typeface="Cambria"/>
              </a:rPr>
              <a:t>Functions in R</a:t>
            </a:r>
          </a:p>
          <a:p>
            <a:pPr marL="571680" indent="-571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"/>
            </a:pPr>
            <a:r>
              <a:rPr lang="en-US" sz="3600" b="0" strike="noStrike" spc="-1" dirty="0">
                <a:solidFill>
                  <a:srgbClr val="FFFFFF"/>
                </a:solidFill>
                <a:latin typeface="Cambria"/>
              </a:rPr>
              <a:t>radsafer functions (bulk of our time)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Elephant"/>
              </a:rPr>
              <a:t>Acknowledgements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67469" y="1464312"/>
            <a:ext cx="10515240" cy="466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Keith Eckerman and Akira Endo for sharing ICRP 107 data in RadData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R </a:t>
            </a:r>
            <a:r>
              <a:rPr lang="en-US" sz="2000" spc="-1" dirty="0">
                <a:solidFill>
                  <a:srgbClr val="FFFFFF"/>
                </a:solidFill>
                <a:latin typeface="Cambria"/>
              </a:rPr>
              <a:t>c</a:t>
            </a: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ore team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R pack</a:t>
            </a:r>
            <a:r>
              <a:rPr lang="en-US" sz="2000" spc="-1" dirty="0">
                <a:solidFill>
                  <a:srgbClr val="FFFFFF"/>
                </a:solidFill>
                <a:latin typeface="Cambria"/>
              </a:rPr>
              <a:t>age development team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Posit, the company formally named Rstudio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mbria"/>
              </a:rPr>
              <a:t>Hadley Wickham for R Package book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Julia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mbria"/>
              </a:rPr>
              <a:t>Silge</a:t>
            </a: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 and many Rstudio people for examples in how to present R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mbria"/>
              </a:rPr>
              <a:t>Tom </a:t>
            </a:r>
            <a:r>
              <a:rPr lang="en-US" sz="2000" spc="-1" dirty="0" err="1">
                <a:solidFill>
                  <a:srgbClr val="FFFFFF"/>
                </a:solidFill>
                <a:latin typeface="Cambria"/>
              </a:rPr>
              <a:t>Labone</a:t>
            </a:r>
            <a:r>
              <a:rPr lang="en-US" sz="2000" spc="-1" dirty="0">
                <a:solidFill>
                  <a:srgbClr val="FFFFFF"/>
                </a:solidFill>
                <a:latin typeface="Cambria"/>
              </a:rPr>
              <a:t> for R promotion, a scaler simulation and more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SRN</a:t>
            </a:r>
            <a:r>
              <a:rPr lang="en-US" sz="2000" spc="-1" dirty="0">
                <a:solidFill>
                  <a:srgbClr val="FFFFFF"/>
                </a:solidFill>
                <a:latin typeface="Cambria"/>
              </a:rPr>
              <a:t>S HPS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mbria"/>
              </a:rPr>
              <a:t>Bernadine Daichendt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SR</a:t>
            </a:r>
            <a:r>
              <a:rPr lang="en-US" sz="2000" spc="-1" dirty="0">
                <a:solidFill>
                  <a:srgbClr val="FFFFFF"/>
                </a:solidFill>
                <a:latin typeface="Cambria"/>
              </a:rPr>
              <a:t>NS IT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Generous helpers on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mbria"/>
              </a:rPr>
              <a:t>stackoverflow</a:t>
            </a:r>
            <a:endParaRPr lang="en-US" sz="2000" b="0" strike="noStrike" spc="-1" dirty="0">
              <a:solidFill>
                <a:srgbClr val="FFFFFF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1889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4226C67-15A4-414B-86CF-699F3EDE46F4}" vid="{3FE73B8B-1B8D-41E8-994F-2D3F1C4D7C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HPS 2022 mtg radsafer template</Template>
  <TotalTime>1456</TotalTime>
  <Words>319</Words>
  <Application>Microsoft Office PowerPoint</Application>
  <PresentationFormat>Widescreen</PresentationFormat>
  <Paragraphs>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Elephant</vt:lpstr>
      <vt:lpstr>Garamond</vt:lpstr>
      <vt:lpstr>Iskoola Pota</vt:lpstr>
      <vt:lpstr>Spranq Eco Sans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Mark Hogue</dc:creator>
  <dc:description/>
  <cp:lastModifiedBy>Mark Hogue</cp:lastModifiedBy>
  <cp:revision>35</cp:revision>
  <dcterms:created xsi:type="dcterms:W3CDTF">2020-02-05T21:14:10Z</dcterms:created>
  <dcterms:modified xsi:type="dcterms:W3CDTF">2023-07-12T14:26:23Z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