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384087" cy="69834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19200" y="482400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90760" y="2664000"/>
            <a:ext cx="11145240" cy="621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482400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19200" y="482400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90760" y="2664000"/>
            <a:ext cx="11145240" cy="621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19200" y="482400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90760" y="2664000"/>
            <a:ext cx="11145240" cy="621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9200" y="482400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90760" y="2664000"/>
            <a:ext cx="11145240" cy="621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0760" y="2664000"/>
            <a:ext cx="11145240" cy="621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920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29880" y="693936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29880" y="48240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200" y="693936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19200" y="5976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440" cy="4816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87868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016131-F1A1-4141-A1C1-71916131F19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9040" y="0"/>
            <a:ext cx="12443040" cy="6983640"/>
          </a:xfrm>
          <a:prstGeom prst="rect">
            <a:avLst/>
          </a:prstGeom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8161D1-C1D1-41A1-B111-B14191E1712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D15111-A171-4111-81E1-1171719131B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F14161-F1A1-41F1-A1F1-41A16161F19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319171-D181-41B1-81D1-11D14181B1B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>
                <a:solidFill>
                  <a:srgbClr val="008000"/>
                </a:solidFill>
              </a:rPr>
              <a:t>Green growth</a:t>
            </a:r>
            <a:r>
              <a:rPr lang="de-DE"/>
              <a:t> and</a:t>
            </a:r>
            <a:r>
              <a:rPr lang="de-DE"/>
              <a:t>
</a:t>
            </a:r>
            <a:r>
              <a:rPr lang="de-DE"/>
              <a:t>	</a:t>
            </a:r>
            <a:r>
              <a:rPr lang="de-DE"/>
              <a:t>	</a:t>
            </a:r>
            <a:r>
              <a:rPr lang="de-DE"/>
              <a:t>Sustainable</a:t>
            </a:r>
            <a:r>
              <a:rPr lang="de-DE"/>
              <a:t>
</a:t>
            </a:r>
            <a:r>
              <a:rPr lang="de-DE"/>
              <a:t>	</a:t>
            </a:r>
            <a:r>
              <a:rPr lang="de-DE"/>
              <a:t>	</a:t>
            </a:r>
            <a:r>
              <a:rPr lang="de-DE"/>
              <a:t>Prosperity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19200" y="5899320"/>
            <a:ext cx="11145240" cy="42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Mark Huberty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What would this require?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619200" y="782640"/>
            <a:ext cx="11145240" cy="5405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Finding </a:t>
            </a:r>
            <a:r>
              <a:rPr i="1" lang="de-DE"/>
              <a:t>levers</a:t>
            </a:r>
            <a:r>
              <a:rPr lang="de-DE"/>
              <a:t> to move the energy system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Price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Necessary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Not sufficient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Influences </a:t>
            </a:r>
            <a:r>
              <a:rPr lang="de-DE"/>
              <a:t>choices among </a:t>
            </a:r>
            <a:r>
              <a:rPr i="1" lang="de-DE"/>
              <a:t>available</a:t>
            </a:r>
            <a:r>
              <a:rPr lang="de-DE"/>
              <a:t> technologies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Much harder to convince innovators that it will still be around in five years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Platforms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ICT, Rail, Electricity were </a:t>
            </a:r>
            <a:r>
              <a:rPr i="1" lang="de-DE"/>
              <a:t>platforms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de-DE"/>
              <a:t>Foundations</a:t>
            </a:r>
            <a:r>
              <a:rPr lang="de-DE"/>
              <a:t> for future innovation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Where are the platforms for a low-emissions systems transformation?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Grids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Transport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Portfolios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de-DE"/>
              <a:t>Not</a:t>
            </a:r>
            <a:r>
              <a:rPr lang="de-DE"/>
              <a:t> the Moonshot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Big tech (CCS, Fusion) is insufficient and risky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How do we invest with failure in mind?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Tasks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de-DE"/>
              <a:t>Technical, Regulatory, Market</a:t>
            </a:r>
            <a:r>
              <a:rPr lang="de-DE"/>
              <a:t> transformation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Cities and regions as </a:t>
            </a:r>
            <a:r>
              <a:rPr i="1" lang="de-DE"/>
              <a:t>laboratories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CA (USA): Greening Si Valley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Copenhagen (DK): Zero-emissions by 2050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Portland, Minneapolis (USA): human capital and green living standards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Very high stakes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A low-emissions energy systems transformation will take 50 years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Sustaining support for that long is simply hard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Green growth makes climate change policy easier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Real benefits today for tasks that bring climate benefits tomorrow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Benefits generate „Green spirals“: momentum for further action built on past successes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19200" y="27756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Forthcoming:</a:t>
            </a:r>
            <a:r>
              <a:rPr lang="de-DE"/>
              <a:t>
</a:t>
            </a:r>
            <a:r>
              <a:rPr i="1" lang="de-DE" sz="4800"/>
              <a:t>From religion to reality: green growth and sustainable prosperty</a:t>
            </a:r>
            <a:r>
              <a:rPr i="1" lang="de-DE" sz="4800"/>
              <a:t>
</a:t>
            </a:r>
            <a:r>
              <a:rPr lang="de-DE" sz="3200"/>
              <a:t>Mark Huberty and John Zysman, eds. </a:t>
            </a:r>
            <a:r>
              <a:rPr lang="de-DE" sz="3200"/>
              <a:t>
</a:t>
            </a:r>
            <a:r>
              <a:rPr lang="de-DE" sz="3200"/>
              <a:t>2013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19200" y="5976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6329880" y="597600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90760" y="266400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9200" y="674640"/>
            <a:ext cx="11145240" cy="5405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Can</a:t>
            </a:r>
            <a:endParaRPr/>
          </a:p>
          <a:p>
            <a:pPr algn="ctr"/>
            <a:r>
              <a:rPr lang="de-DE" sz="4400"/>
              <a:t>green innovation </a:t>
            </a:r>
            <a:endParaRPr/>
          </a:p>
          <a:p>
            <a:pPr algn="ctr"/>
            <a:r>
              <a:rPr lang="de-DE"/>
              <a:t>create </a:t>
            </a:r>
            <a:endParaRPr/>
          </a:p>
          <a:p>
            <a:pPr algn="ctr"/>
            <a:r>
              <a:rPr lang="de-DE" sz="4400"/>
              <a:t>new possibilities </a:t>
            </a:r>
            <a:endParaRPr/>
          </a:p>
          <a:p>
            <a:pPr algn="ctr"/>
            <a:r>
              <a:rPr lang="de-DE"/>
              <a:t>for </a:t>
            </a:r>
            <a:endParaRPr/>
          </a:p>
          <a:p>
            <a:pPr algn="ctr"/>
            <a:r>
              <a:rPr lang="de-DE" sz="4400"/>
              <a:t>economic growth?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/>
              <a:t>Can</a:t>
            </a:r>
            <a:endParaRPr/>
          </a:p>
          <a:p>
            <a:pPr algn="ctr"/>
            <a:r>
              <a:rPr lang="de-DE" sz="4400"/>
              <a:t>green innovation </a:t>
            </a:r>
            <a:endParaRPr/>
          </a:p>
          <a:p>
            <a:pPr algn="ctr"/>
            <a:r>
              <a:rPr lang="de-DE"/>
              <a:t>create </a:t>
            </a:r>
            <a:endParaRPr/>
          </a:p>
          <a:p>
            <a:pPr algn="ctr"/>
            <a:r>
              <a:rPr lang="de-DE" sz="4400"/>
              <a:t>new possibilities </a:t>
            </a:r>
            <a:endParaRPr/>
          </a:p>
          <a:p>
            <a:pPr algn="ctr"/>
            <a:r>
              <a:rPr lang="de-DE"/>
              <a:t>for </a:t>
            </a:r>
            <a:endParaRPr/>
          </a:p>
          <a:p>
            <a:pPr algn="ctr"/>
            <a:r>
              <a:rPr lang="de-DE" sz="4400"/>
              <a:t>economic growth?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BIG GOALS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Little success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Want to create, not substitute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Which requires a process of discovery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Differs locally, regionally, nationally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108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Big goals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Turn the entire climate debate on its 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Make low-carbon, environmentally-friendly costs into growth-promoting investment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Generate </a:t>
            </a:r>
            <a:r>
              <a:rPr i="1" lang="de-DE"/>
              <a:t>material gains</a:t>
            </a:r>
            <a:r>
              <a:rPr lang="de-DE"/>
              <a:t> and </a:t>
            </a:r>
            <a:r>
              <a:rPr i="1" lang="de-DE"/>
              <a:t>environmental improvement</a:t>
            </a:r>
            <a:r>
              <a:rPr lang="de-DE"/>
              <a:t> at the same time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108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But huge barriers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Emissions reduction is </a:t>
            </a:r>
            <a:r>
              <a:rPr lang="de-DE" u="sng"/>
              <a:t>costly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Green electrons ~ Brown electrons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Intermittency is problematic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721080" y="4621320"/>
            <a:ext cx="1114524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Spending more for the same output isn't a good recipe for growth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And so (conceptually) modest action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Green growth as: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Stimulus (how much?)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„</a:t>
            </a:r>
            <a:r>
              <a:rPr lang="de-DE"/>
              <a:t>If you build it, they will come“ (from where?)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„</a:t>
            </a:r>
            <a:r>
              <a:rPr lang="de-DE"/>
              <a:t>We build it, but someone else will buy it“ (for how long?)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9200" y="27756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A different view:</a:t>
            </a:r>
            <a:r>
              <a:rPr lang="de-DE"/>
              <a:t>
</a:t>
            </a:r>
            <a:r>
              <a:rPr lang="de-DE"/>
              <a:t>	</a:t>
            </a:r>
            <a:r>
              <a:rPr lang="de-DE"/>
              <a:t>	</a:t>
            </a:r>
            <a:r>
              <a:rPr b="1" lang="de-DE" sz="7200"/>
              <a:t>Systems</a:t>
            </a:r>
            <a:r>
              <a:rPr b="1" lang="de-DE" sz="7200"/>
              <a:t>
</a:t>
            </a:r>
            <a:r>
              <a:rPr b="1" lang="de-DE" sz="7200"/>
              <a:t>	</a:t>
            </a:r>
            <a:r>
              <a:rPr b="1" lang="de-DE" sz="7200"/>
              <a:t>	</a:t>
            </a:r>
            <a:r>
              <a:rPr b="1" lang="de-DE" sz="7200"/>
              <a:t>transformation</a:t>
            </a:r>
            <a:r>
              <a:rPr lang="de-DE" sz="7200"/>
              <a:t> and</a:t>
            </a:r>
            <a:r>
              <a:rPr lang="de-DE" sz="7200"/>
              <a:t>
</a:t>
            </a:r>
            <a:r>
              <a:rPr lang="de-DE" sz="7200"/>
              <a:t>	</a:t>
            </a:r>
            <a:r>
              <a:rPr lang="de-DE" sz="7200"/>
              <a:t>	</a:t>
            </a:r>
            <a:r>
              <a:rPr lang="de-DE" sz="7200">
                <a:solidFill>
                  <a:srgbClr val="008000"/>
                </a:solidFill>
              </a:rPr>
              <a:t>green productivity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619200" y="5976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19200" y="236520"/>
            <a:ext cx="1114524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A Low-Emissions Energy Systems Transformation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19200" y="2498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Centralized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Constant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Distant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Unresponsive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Dumb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6329880" y="2498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(De)-centralized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Intermittent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Local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Responsive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Smart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822960" y="1737360"/>
            <a:ext cx="3200400" cy="640080"/>
          </a:xfrm>
          <a:prstGeom prst="rect">
            <a:avLst/>
          </a:prstGeom>
          <a:solidFill>
            <a:srgbClr val="008000"/>
          </a:solidFill>
          <a:ln>
            <a:solidFill>
              <a:srgbClr val="ffffff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 sz="2600"/>
              <a:t>From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6675120" y="1737360"/>
            <a:ext cx="3200400" cy="640080"/>
          </a:xfrm>
          <a:prstGeom prst="rect">
            <a:avLst/>
          </a:prstGeom>
          <a:solidFill>
            <a:srgbClr val="008000"/>
          </a:solidFill>
          <a:ln>
            <a:solidFill>
              <a:srgbClr val="ffffff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de-DE" sz="2800">
                <a:solidFill>
                  <a:srgbClr val="ffffff"/>
                </a:solidFill>
              </a:rPr>
              <a:t>To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Systems transformations </a:t>
            </a:r>
            <a:r>
              <a:rPr lang="de-DE">
                <a:latin typeface="Standard Symbols L"/>
                <a:ea typeface="Standard Symbols L"/>
              </a:rPr>
              <a:t>®</a:t>
            </a:r>
            <a:r>
              <a:rPr lang="de-DE">
                <a:latin typeface="Arial"/>
                <a:ea typeface="Standard Symbols L"/>
              </a:rPr>
              <a:t> new possibilities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556200" y="4951800"/>
            <a:ext cx="1114524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 </a:t>
            </a:r>
            <a:r>
              <a:rPr lang="de-DE"/>
              <a:t>Changing what we could imagine producing</a:t>
            </a:r>
            <a:r>
              <a:rPr lang="de-DE"/>
              <a:t>
</a:t>
            </a:r>
            <a:r>
              <a:rPr lang="de-DE"/>
              <a:t> generated widespread economic growth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19200" y="278640"/>
            <a:ext cx="11145240" cy="5405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18th century: canals + coal</a:t>
            </a:r>
            <a:endParaRPr/>
          </a:p>
          <a:p>
            <a:pPr algn="ctr"/>
            <a:r>
              <a:rPr lang="de-DE"/>
              <a:t>19th century: steam + rail</a:t>
            </a:r>
            <a:endParaRPr/>
          </a:p>
          <a:p>
            <a:pPr algn="ctr"/>
            <a:r>
              <a:rPr lang="de-DE"/>
              <a:t>20th century: electrification</a:t>
            </a:r>
            <a:endParaRPr/>
          </a:p>
          <a:p>
            <a:pPr algn="ctr"/>
            <a:r>
              <a:rPr lang="de-DE"/>
              <a:t>21st century: ICT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