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0B5F3-85BC-0778-4472-2E34A8085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566D4-E207-1E0D-1DF4-7B581AF62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21A8C-766B-7C1F-93BE-6EB41E217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5491-A703-4DA5-AD0C-30A61C5A13E8}" type="datetimeFigureOut">
              <a:rPr lang="LID4096" smtClean="0"/>
              <a:t>09/29/2025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FD6A-1F0F-74E5-6441-07A411945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BF8EF-47BB-32B2-4091-2986901EC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358B-C315-42A9-8C25-642E522343C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0300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980BC-9BBE-1A53-743D-132D89DE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BD7C42-6507-952C-5555-4C4F368F1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F9E0D-B326-D045-F387-3E7F4B1B8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5491-A703-4DA5-AD0C-30A61C5A13E8}" type="datetimeFigureOut">
              <a:rPr lang="LID4096" smtClean="0"/>
              <a:t>09/29/2025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7E4CB-7474-C83C-DAF6-3E2429027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25AA2-9CA9-A5B4-9A9B-E60E4C857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358B-C315-42A9-8C25-642E522343C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7648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37DD68-E212-8BBB-6F50-F4063DBF1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C12DA-ED76-B64B-4032-3E121E056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AE8ED-62FA-E010-271F-FB3EE5D8C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5491-A703-4DA5-AD0C-30A61C5A13E8}" type="datetimeFigureOut">
              <a:rPr lang="LID4096" smtClean="0"/>
              <a:t>09/29/2025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64736-10DB-9F67-37A9-734CFE53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55A15-3CFA-3FDF-BC17-42761452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358B-C315-42A9-8C25-642E522343C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8335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68810-3550-86AD-2000-9085690CA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4BF3A-0E3C-E4CD-E4E3-C41366011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1AF4C-2753-DC6B-2676-DD96108E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5491-A703-4DA5-AD0C-30A61C5A13E8}" type="datetimeFigureOut">
              <a:rPr lang="LID4096" smtClean="0"/>
              <a:t>09/29/2025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1A311-A16D-C63F-ED07-1E6374522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13183-4E87-37D7-1B4D-54D9BDAF1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358B-C315-42A9-8C25-642E522343C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3102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543C9-96B6-662A-2892-95436D5AB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995F6-0D7D-BD3E-8B42-1D58C428E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3CB23-0688-4EB4-53F7-F3CA2197A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5491-A703-4DA5-AD0C-30A61C5A13E8}" type="datetimeFigureOut">
              <a:rPr lang="LID4096" smtClean="0"/>
              <a:t>09/29/2025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71F01-3A66-B0EA-C3E2-DCBB90793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2C155-9481-968A-1049-D4729F499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358B-C315-42A9-8C25-642E522343C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20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2A06B-BE28-426F-AF2D-0FA0C8F57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75762-0778-A84C-4250-1A06C20C7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088C9-99D0-6571-5C1A-2990E27CA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58E29-D75A-1C62-95B5-EE086C1DA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5491-A703-4DA5-AD0C-30A61C5A13E8}" type="datetimeFigureOut">
              <a:rPr lang="LID4096" smtClean="0"/>
              <a:t>09/29/2025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3FDD6-8D7B-935A-2C7F-A106A2A5C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D6D92-5A13-D2D2-BEB5-8CF06FF3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358B-C315-42A9-8C25-642E522343C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42142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52FCD-D052-E6FF-3C76-479649154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B45CE-7F25-F14A-1037-D0C3A5ED6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08ABF6-A02A-16D8-3E3C-1234CC2F5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7BD42-75E3-3CC0-758A-54709AB31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B75CA-EF43-2F91-CD04-3BC4A8167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BA6C4-656A-BFA8-521F-46FBFCAD9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5491-A703-4DA5-AD0C-30A61C5A13E8}" type="datetimeFigureOut">
              <a:rPr lang="LID4096" smtClean="0"/>
              <a:t>09/29/2025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48A4C1-E4D3-866D-595A-73A2FD46D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EB07DC-1128-40AC-8055-85363A93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358B-C315-42A9-8C25-642E522343C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810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E516B-66B2-0315-CDEF-7F9139C47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2AAD8A-7432-51EA-075B-3D524F6DB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5491-A703-4DA5-AD0C-30A61C5A13E8}" type="datetimeFigureOut">
              <a:rPr lang="LID4096" smtClean="0"/>
              <a:t>09/29/2025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708DBE-9ED1-4D9F-E0F8-DAFB99E68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DF914-67D9-DD6B-BC93-7433C904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358B-C315-42A9-8C25-642E522343C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0740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2E6873-1B31-0BB6-17DE-481A43447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5491-A703-4DA5-AD0C-30A61C5A13E8}" type="datetimeFigureOut">
              <a:rPr lang="LID4096" smtClean="0"/>
              <a:t>09/29/2025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6F291-6061-08E2-CB73-969AD6DCE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2F2-28E2-8459-0DDF-5A4FED15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358B-C315-42A9-8C25-642E522343C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64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29B0D-9577-0BCD-0D71-69C29B1C4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5A2BA-9809-0F63-8755-40980CB47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3F95F-03BA-634E-58C3-3DB763FD3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F9B24-263C-7765-66E0-8F556E91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5491-A703-4DA5-AD0C-30A61C5A13E8}" type="datetimeFigureOut">
              <a:rPr lang="LID4096" smtClean="0"/>
              <a:t>09/29/2025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59227-465D-37FA-984D-1E6977209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916BC-CF88-EB85-2C29-CF3DB4FB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358B-C315-42A9-8C25-642E522343C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03093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CFADA-1A01-23EB-12CD-12C064869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75470E-F7F8-E662-9123-6829A0F2BA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BE1BE-ABD0-0115-012F-862508B85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AF77D-71A2-6A64-9157-F4F971134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5491-A703-4DA5-AD0C-30A61C5A13E8}" type="datetimeFigureOut">
              <a:rPr lang="LID4096" smtClean="0"/>
              <a:t>09/29/2025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009AE-4473-949A-FD9A-6BA552A8A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39A95-82B8-5B95-A540-1F36D4FB6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358B-C315-42A9-8C25-642E522343C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4340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470F9A-6E76-676E-E2BC-554EAA8A4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6253F-F44C-2E8F-5B99-30B45945B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BE2B4-7B3B-4930-614B-68B32301E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25491-A703-4DA5-AD0C-30A61C5A13E8}" type="datetimeFigureOut">
              <a:rPr lang="LID4096" smtClean="0"/>
              <a:t>09/29/2025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CA38A-4C77-9898-3804-55660DEA5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BD555-3C52-B641-0670-C67474413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6358B-C315-42A9-8C25-642E522343C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4889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52583-2104-B76A-5BD6-7B043A1F41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8.1 Mathematical tools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EFDD0-5FF1-8714-7F9A-D964B5E60F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Supporting class notes.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15277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F608FD-9053-2ADB-1E7E-4793A6CC06B0}"/>
              </a:ext>
            </a:extLst>
          </p:cNvPr>
          <p:cNvCxnSpPr/>
          <p:nvPr/>
        </p:nvCxnSpPr>
        <p:spPr>
          <a:xfrm>
            <a:off x="1588655" y="4359564"/>
            <a:ext cx="131156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3551B8-F7F0-E504-5C8B-B3E6167E30DF}"/>
              </a:ext>
            </a:extLst>
          </p:cNvPr>
          <p:cNvCxnSpPr/>
          <p:nvPr/>
        </p:nvCxnSpPr>
        <p:spPr>
          <a:xfrm flipV="1">
            <a:off x="1588655" y="3315855"/>
            <a:ext cx="0" cy="1043709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51B8B1A3-7C6F-EC11-3D82-5A9E81F8CF79}"/>
              </a:ext>
            </a:extLst>
          </p:cNvPr>
          <p:cNvSpPr/>
          <p:nvPr/>
        </p:nvSpPr>
        <p:spPr>
          <a:xfrm>
            <a:off x="1450109" y="4137893"/>
            <a:ext cx="258614" cy="3140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81AD7D7-4EAC-E4B2-FC74-28091BE75C8A}"/>
              </a:ext>
            </a:extLst>
          </p:cNvPr>
          <p:cNvSpPr/>
          <p:nvPr/>
        </p:nvSpPr>
        <p:spPr>
          <a:xfrm rot="10800000">
            <a:off x="5347854" y="2904836"/>
            <a:ext cx="535710" cy="6373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B5FC13-7355-3D76-3A41-6EA77CF8B53A}"/>
              </a:ext>
            </a:extLst>
          </p:cNvPr>
          <p:cNvSpPr/>
          <p:nvPr/>
        </p:nvSpPr>
        <p:spPr>
          <a:xfrm>
            <a:off x="5347854" y="600364"/>
            <a:ext cx="443346" cy="4433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CFC6A1-6E85-4588-00E0-6AA7E88DF72B}"/>
              </a:ext>
            </a:extLst>
          </p:cNvPr>
          <p:cNvSpPr txBox="1"/>
          <p:nvPr/>
        </p:nvSpPr>
        <p:spPr>
          <a:xfrm>
            <a:off x="5063314" y="3768561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Instructor</a:t>
            </a:r>
            <a:endParaRPr lang="LID4096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150F05-E97E-09C4-1578-44BF889A739D}"/>
              </a:ext>
            </a:extLst>
          </p:cNvPr>
          <p:cNvSpPr txBox="1"/>
          <p:nvPr/>
        </p:nvSpPr>
        <p:spPr>
          <a:xfrm>
            <a:off x="5170347" y="1085457"/>
            <a:ext cx="798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Jaxson</a:t>
            </a:r>
            <a:endParaRPr lang="LID4096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37AEA8-054B-533B-6360-F2C7036B0B34}"/>
              </a:ext>
            </a:extLst>
          </p:cNvPr>
          <p:cNvGrpSpPr/>
          <p:nvPr/>
        </p:nvGrpSpPr>
        <p:grpSpPr>
          <a:xfrm rot="16200000">
            <a:off x="9384149" y="3094184"/>
            <a:ext cx="1450109" cy="1136073"/>
            <a:chOff x="9384149" y="3094184"/>
            <a:chExt cx="1450109" cy="1136073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6F9591-9967-D6D0-3AC4-E779AFE48083}"/>
                </a:ext>
              </a:extLst>
            </p:cNvPr>
            <p:cNvCxnSpPr/>
            <p:nvPr/>
          </p:nvCxnSpPr>
          <p:spPr>
            <a:xfrm>
              <a:off x="9522695" y="4137893"/>
              <a:ext cx="131156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C6D9D9E-F4F1-6A17-6CA5-62CC0B0D57C4}"/>
                </a:ext>
              </a:extLst>
            </p:cNvPr>
            <p:cNvCxnSpPr/>
            <p:nvPr/>
          </p:nvCxnSpPr>
          <p:spPr>
            <a:xfrm flipV="1">
              <a:off x="9522695" y="3094184"/>
              <a:ext cx="0" cy="104370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9F51E5A-8CBF-EC79-9081-CCA9C076B170}"/>
                </a:ext>
              </a:extLst>
            </p:cNvPr>
            <p:cNvSpPr/>
            <p:nvPr/>
          </p:nvSpPr>
          <p:spPr>
            <a:xfrm>
              <a:off x="9384149" y="3916222"/>
              <a:ext cx="258614" cy="31403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B60484-574A-DAF5-EB4F-E103C493732F}"/>
                  </a:ext>
                </a:extLst>
              </p:cNvPr>
              <p:cNvSpPr txBox="1"/>
              <p:nvPr/>
            </p:nvSpPr>
            <p:spPr>
              <a:xfrm>
                <a:off x="2658293" y="4451928"/>
                <a:ext cx="483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B60484-574A-DAF5-EB4F-E103C4937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293" y="4451928"/>
                <a:ext cx="48385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A41033-D1D2-09DF-997C-F81C63ADFE76}"/>
                  </a:ext>
                </a:extLst>
              </p:cNvPr>
              <p:cNvSpPr txBox="1"/>
              <p:nvPr/>
            </p:nvSpPr>
            <p:spPr>
              <a:xfrm>
                <a:off x="1346730" y="2854159"/>
                <a:ext cx="446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A41033-D1D2-09DF-997C-F81C63ADF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730" y="2854159"/>
                <a:ext cx="44646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58EA6BE-C18A-DDDA-B0D5-59B92215E3E8}"/>
                  </a:ext>
                </a:extLst>
              </p:cNvPr>
              <p:cNvSpPr txBox="1"/>
              <p:nvPr/>
            </p:nvSpPr>
            <p:spPr>
              <a:xfrm>
                <a:off x="1067641" y="4451928"/>
                <a:ext cx="474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58EA6BE-C18A-DDDA-B0D5-59B92215E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641" y="4451928"/>
                <a:ext cx="47442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BE2A8E8-24A5-2700-2482-F92B3CEDCFA0}"/>
              </a:ext>
            </a:extLst>
          </p:cNvPr>
          <p:cNvSpPr txBox="1"/>
          <p:nvPr/>
        </p:nvSpPr>
        <p:spPr>
          <a:xfrm>
            <a:off x="122599" y="4941883"/>
            <a:ext cx="44327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 {0}</a:t>
            </a:r>
          </a:p>
          <a:p>
            <a:endParaRPr lang="en-US" dirty="0"/>
          </a:p>
          <a:p>
            <a:r>
              <a:rPr lang="en-US" dirty="0"/>
              <a:t>Base frame, or World Frame, or Global Frame</a:t>
            </a:r>
            <a:endParaRPr lang="LID4096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11EAD4-08C1-4433-8C0B-36B486E5703E}"/>
              </a:ext>
            </a:extLst>
          </p:cNvPr>
          <p:cNvSpPr txBox="1"/>
          <p:nvPr/>
        </p:nvSpPr>
        <p:spPr>
          <a:xfrm>
            <a:off x="9533707" y="4770676"/>
            <a:ext cx="1548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 {C}</a:t>
            </a:r>
          </a:p>
          <a:p>
            <a:endParaRPr lang="en-US" dirty="0"/>
          </a:p>
          <a:p>
            <a:r>
              <a:rPr lang="en-US" dirty="0"/>
              <a:t>Camera Frame</a:t>
            </a:r>
            <a:endParaRPr lang="LID4096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7212DC6-C022-D589-18FB-DBD1D3B9A2AE}"/>
              </a:ext>
            </a:extLst>
          </p:cNvPr>
          <p:cNvCxnSpPr>
            <a:cxnSpLocks/>
          </p:cNvCxnSpPr>
          <p:nvPr/>
        </p:nvCxnSpPr>
        <p:spPr>
          <a:xfrm>
            <a:off x="1542066" y="6326909"/>
            <a:ext cx="913517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6B6814-7C6D-7F67-8AC0-2A35BD09C6BB}"/>
              </a:ext>
            </a:extLst>
          </p:cNvPr>
          <p:cNvSpPr txBox="1"/>
          <p:nvPr/>
        </p:nvSpPr>
        <p:spPr>
          <a:xfrm>
            <a:off x="5770817" y="6412818"/>
            <a:ext cx="3316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Translation of {C} w.r.t {0}: 40 feet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3638F29-258B-4574-FA50-A56876CB4852}"/>
                  </a:ext>
                </a:extLst>
              </p:cNvPr>
              <p:cNvSpPr txBox="1"/>
              <p:nvPr/>
            </p:nvSpPr>
            <p:spPr>
              <a:xfrm>
                <a:off x="6501379" y="109266"/>
                <a:ext cx="3861826" cy="1123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Given: Jaxson’s position </a:t>
                </a:r>
                <a:r>
                  <a:rPr lang="en-US" dirty="0" err="1"/>
                  <a:t>w.r.t.</a:t>
                </a:r>
                <a:r>
                  <a:rPr lang="en-US" dirty="0"/>
                  <a:t> Frame {0}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LID4096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3638F29-258B-4574-FA50-A56876CB4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379" y="109266"/>
                <a:ext cx="3861826" cy="1123962"/>
              </a:xfrm>
              <a:prstGeom prst="rect">
                <a:avLst/>
              </a:prstGeom>
              <a:blipFill>
                <a:blip r:embed="rId5"/>
                <a:stretch>
                  <a:fillRect l="-1262" t="-3261" r="-47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00989F1-CC2D-8608-3141-273EDA36EB6C}"/>
                  </a:ext>
                </a:extLst>
              </p:cNvPr>
              <p:cNvSpPr txBox="1"/>
              <p:nvPr/>
            </p:nvSpPr>
            <p:spPr>
              <a:xfrm>
                <a:off x="5958288" y="1556447"/>
                <a:ext cx="5929508" cy="1095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Determine: Jaxson’s position </a:t>
                </a:r>
                <a:r>
                  <a:rPr lang="en-US" sz="1400" dirty="0" err="1"/>
                  <a:t>w.r.t.</a:t>
                </a:r>
                <a:r>
                  <a:rPr lang="en-US" sz="1400" dirty="0"/>
                  <a:t> Frame {1}</a:t>
                </a:r>
              </a:p>
              <a:p>
                <a:endParaRPr lang="en-US" sz="1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𝐶𝑖𝑛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400" dirty="0"/>
                  <a:t>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400" b="0" dirty="0" smtClean="0"/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−20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b="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LID4096" sz="1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00989F1-CC2D-8608-3141-273EDA36E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288" y="1556447"/>
                <a:ext cx="5929508" cy="1095941"/>
              </a:xfrm>
              <a:prstGeom prst="rect">
                <a:avLst/>
              </a:prstGeom>
              <a:blipFill>
                <a:blip r:embed="rId6"/>
                <a:stretch>
                  <a:fillRect l="-308" t="-55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9F9D4E6-B8B9-9EAC-0DC4-6AD451B2DDDB}"/>
                  </a:ext>
                </a:extLst>
              </p:cNvPr>
              <p:cNvSpPr txBox="1"/>
              <p:nvPr/>
            </p:nvSpPr>
            <p:spPr>
              <a:xfrm>
                <a:off x="643078" y="1133536"/>
                <a:ext cx="2131289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9F9D4E6-B8B9-9EAC-0DC4-6AD451B2D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78" y="1133536"/>
                <a:ext cx="2131289" cy="8249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5E4767F-27FB-E1C0-CBED-ADFB3FFFD01D}"/>
                  </a:ext>
                </a:extLst>
              </p:cNvPr>
              <p:cNvSpPr txBox="1"/>
              <p:nvPr/>
            </p:nvSpPr>
            <p:spPr>
              <a:xfrm>
                <a:off x="10584876" y="2720170"/>
                <a:ext cx="4960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5E4767F-27FB-E1C0-CBED-ADFB3FFFD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4876" y="2720170"/>
                <a:ext cx="49603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60E4A49-1703-2223-E570-F18085490628}"/>
                  </a:ext>
                </a:extLst>
              </p:cNvPr>
              <p:cNvSpPr txBox="1"/>
              <p:nvPr/>
            </p:nvSpPr>
            <p:spPr>
              <a:xfrm>
                <a:off x="9087238" y="3990232"/>
                <a:ext cx="4586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60E4A49-1703-2223-E570-F18085490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238" y="3990232"/>
                <a:ext cx="45865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F1DF33D-6961-2A65-E07A-53BB3374BE49}"/>
                  </a:ext>
                </a:extLst>
              </p:cNvPr>
              <p:cNvSpPr txBox="1"/>
              <p:nvPr/>
            </p:nvSpPr>
            <p:spPr>
              <a:xfrm>
                <a:off x="10677241" y="4297090"/>
                <a:ext cx="486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F1DF33D-6961-2A65-E07A-53BB3374B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7241" y="4297090"/>
                <a:ext cx="48660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B57BA19-86A9-061B-7475-4042B29ADC10}"/>
                  </a:ext>
                </a:extLst>
              </p:cNvPr>
              <p:cNvSpPr txBox="1"/>
              <p:nvPr/>
            </p:nvSpPr>
            <p:spPr>
              <a:xfrm>
                <a:off x="5770817" y="5855919"/>
                <a:ext cx="49757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Rotation of {C} w.r.t {0}: 90 degrees CCW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LID4096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B57BA19-86A9-061B-7475-4042B29AD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817" y="5855919"/>
                <a:ext cx="4975786" cy="369332"/>
              </a:xfrm>
              <a:prstGeom prst="rect">
                <a:avLst/>
              </a:prstGeom>
              <a:blipFill>
                <a:blip r:embed="rId11"/>
                <a:stretch>
                  <a:fillRect l="-1103" t="-10000" b="-2666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33">
            <a:extLst>
              <a:ext uri="{FF2B5EF4-FFF2-40B4-BE49-F238E27FC236}">
                <a16:creationId xmlns:a16="http://schemas.microsoft.com/office/drawing/2014/main" id="{4A57DBFD-3F89-29D7-9626-74657188082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8496" y="178510"/>
            <a:ext cx="2825285" cy="96385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CE6DC9B-00B1-3397-EF03-D9EB327DCD8C}"/>
              </a:ext>
            </a:extLst>
          </p:cNvPr>
          <p:cNvSpPr txBox="1"/>
          <p:nvPr/>
        </p:nvSpPr>
        <p:spPr>
          <a:xfrm>
            <a:off x="1304853" y="1958442"/>
            <a:ext cx="2506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(Orientation of frame {C}</a:t>
            </a:r>
            <a:endParaRPr lang="LID4096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F46ABC7-7B70-62CE-0323-B4E1D4EC6BB7}"/>
              </a:ext>
            </a:extLst>
          </p:cNvPr>
          <p:cNvCxnSpPr>
            <a:cxnSpLocks/>
          </p:cNvCxnSpPr>
          <p:nvPr/>
        </p:nvCxnSpPr>
        <p:spPr>
          <a:xfrm>
            <a:off x="11830050" y="600364"/>
            <a:ext cx="0" cy="3694546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7D6B1AC-24E0-1092-9B0F-C9981D834948}"/>
              </a:ext>
            </a:extLst>
          </p:cNvPr>
          <p:cNvSpPr txBox="1"/>
          <p:nvPr/>
        </p:nvSpPr>
        <p:spPr>
          <a:xfrm>
            <a:off x="11830050" y="22719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</a:t>
            </a:r>
            <a:endParaRPr lang="LID4096" dirty="0">
              <a:solidFill>
                <a:srgbClr val="FF0000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9B6E728-EEC9-3342-1504-751B7247D5F8}"/>
              </a:ext>
            </a:extLst>
          </p:cNvPr>
          <p:cNvCxnSpPr>
            <a:cxnSpLocks/>
          </p:cNvCxnSpPr>
          <p:nvPr/>
        </p:nvCxnSpPr>
        <p:spPr>
          <a:xfrm>
            <a:off x="5615709" y="4521293"/>
            <a:ext cx="4904514" cy="0"/>
          </a:xfrm>
          <a:prstGeom prst="line">
            <a:avLst/>
          </a:prstGeom>
          <a:ln w="63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BC7A695-67FE-37F8-5480-56D5691F0792}"/>
              </a:ext>
            </a:extLst>
          </p:cNvPr>
          <p:cNvSpPr txBox="1"/>
          <p:nvPr/>
        </p:nvSpPr>
        <p:spPr>
          <a:xfrm>
            <a:off x="7724278" y="46229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20</a:t>
            </a:r>
            <a:endParaRPr lang="LID4096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575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71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130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8.1 Mathematical tools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Tufail</dc:creator>
  <cp:lastModifiedBy>Muhammad Tufail</cp:lastModifiedBy>
  <cp:revision>1</cp:revision>
  <dcterms:created xsi:type="dcterms:W3CDTF">2025-09-30T01:03:05Z</dcterms:created>
  <dcterms:modified xsi:type="dcterms:W3CDTF">2025-09-30T01:04:25Z</dcterms:modified>
</cp:coreProperties>
</file>