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27" r:id="rId2"/>
    <p:sldId id="328" r:id="rId3"/>
    <p:sldId id="286" r:id="rId4"/>
    <p:sldId id="329" r:id="rId5"/>
    <p:sldId id="316" r:id="rId6"/>
    <p:sldId id="315" r:id="rId7"/>
    <p:sldId id="322" r:id="rId8"/>
    <p:sldId id="330" r:id="rId9"/>
    <p:sldId id="331" r:id="rId10"/>
    <p:sldId id="303" r:id="rId11"/>
    <p:sldId id="319" r:id="rId12"/>
    <p:sldId id="332" r:id="rId13"/>
    <p:sldId id="321" r:id="rId14"/>
    <p:sldId id="326" r:id="rId1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E7"/>
    <a:srgbClr val="EBEBFF"/>
    <a:srgbClr val="D5D5FF"/>
    <a:srgbClr val="E1E1FF"/>
    <a:srgbClr val="008000"/>
    <a:srgbClr val="0033CC"/>
    <a:srgbClr val="FFE9A3"/>
    <a:srgbClr val="3377FF"/>
    <a:srgbClr val="B7CFFF"/>
    <a:srgbClr val="FFF7F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038" autoAdjust="0"/>
    <p:restoredTop sz="94660"/>
  </p:normalViewPr>
  <p:slideViewPr>
    <p:cSldViewPr>
      <p:cViewPr varScale="1">
        <p:scale>
          <a:sx n="126" d="100"/>
          <a:sy n="126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7743A73-CDE4-436B-8BC1-F3BA1FC2D404}" type="datetimeFigureOut">
              <a:rPr lang="ko-KR" altLang="en-US"/>
              <a:pPr>
                <a:defRPr/>
              </a:pPr>
              <a:t>2009-05-07</a:t>
            </a:fld>
            <a:endParaRPr lang="en-US" altLang="ko-K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BFF154C-B4BD-4CE1-B5AF-63EF517B020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45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C404017-CD29-4D07-93E3-BFD7DCB925C8}" type="slidenum">
              <a:rPr lang="ko-KR" altLang="en-US" sz="1200"/>
              <a:pPr algn="r" eaLnBrk="0" hangingPunct="0"/>
              <a:t>3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45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C404017-CD29-4D07-93E3-BFD7DCB925C8}" type="slidenum">
              <a:rPr lang="ko-KR" altLang="en-US" sz="1200"/>
              <a:pPr algn="r" eaLnBrk="0" hangingPunct="0"/>
              <a:t>4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B66053-8831-454E-BF26-457733DE336A}" type="slidenum">
              <a:rPr lang="ko-KR" altLang="en-US" smtClean="0"/>
              <a:pPr/>
              <a:t>13</a:t>
            </a:fld>
            <a:endParaRPr lang="en-US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2"/>
          <p:cNvSpPr>
            <a:spLocks noChangeArrowheads="1"/>
          </p:cNvSpPr>
          <p:nvPr/>
        </p:nvSpPr>
        <p:spPr bwMode="ltGray">
          <a:xfrm>
            <a:off x="377825" y="387350"/>
            <a:ext cx="8378825" cy="6083300"/>
          </a:xfrm>
          <a:prstGeom prst="rect">
            <a:avLst/>
          </a:prstGeom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3530"/>
              </a:solidFill>
              <a:latin typeface="Lucida Sans" pitchFamily="34" charset="0"/>
              <a:ea typeface="굴림" pitchFamily="50" charset="-127"/>
            </a:endParaRP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7389813" y="5086350"/>
            <a:ext cx="1617662" cy="1620838"/>
            <a:chOff x="4655" y="3204"/>
            <a:chExt cx="1019" cy="1021"/>
          </a:xfrm>
        </p:grpSpPr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5614" y="3204"/>
              <a:ext cx="60" cy="1021"/>
              <a:chOff x="5614" y="3204"/>
              <a:chExt cx="60" cy="1021"/>
            </a:xfrm>
          </p:grpSpPr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5614" y="3204"/>
                <a:ext cx="60" cy="68"/>
              </a:xfrm>
              <a:prstGeom prst="rect">
                <a:avLst/>
              </a:prstGeom>
              <a:solidFill>
                <a:srgbClr val="8901F3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5614" y="3338"/>
                <a:ext cx="60" cy="68"/>
              </a:xfrm>
              <a:prstGeom prst="rect">
                <a:avLst/>
              </a:prstGeom>
              <a:solidFill>
                <a:srgbClr val="BF5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17" name="Rectangle 11"/>
              <p:cNvSpPr>
                <a:spLocks noChangeArrowheads="1"/>
              </p:cNvSpPr>
              <p:nvPr/>
            </p:nvSpPr>
            <p:spPr bwMode="auto">
              <a:xfrm>
                <a:off x="5614" y="3475"/>
                <a:ext cx="60" cy="68"/>
              </a:xfrm>
              <a:prstGeom prst="rect">
                <a:avLst/>
              </a:prstGeom>
              <a:solidFill>
                <a:srgbClr val="DF9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18" name="Rectangle 12"/>
              <p:cNvSpPr>
                <a:spLocks noChangeArrowheads="1"/>
              </p:cNvSpPr>
              <p:nvPr/>
            </p:nvSpPr>
            <p:spPr bwMode="auto">
              <a:xfrm>
                <a:off x="5614" y="3612"/>
                <a:ext cx="60" cy="68"/>
              </a:xfrm>
              <a:prstGeom prst="rect">
                <a:avLst/>
              </a:prstGeom>
              <a:solidFill>
                <a:srgbClr val="BFD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19" name="Rectangle 13"/>
              <p:cNvSpPr>
                <a:spLocks noChangeArrowheads="1"/>
              </p:cNvSpPr>
              <p:nvPr/>
            </p:nvSpPr>
            <p:spPr bwMode="auto">
              <a:xfrm>
                <a:off x="5614" y="3747"/>
                <a:ext cx="60" cy="68"/>
              </a:xfrm>
              <a:prstGeom prst="rect">
                <a:avLst/>
              </a:prstGeom>
              <a:solidFill>
                <a:srgbClr val="9FB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20" name="Rectangle 14"/>
              <p:cNvSpPr>
                <a:spLocks noChangeArrowheads="1"/>
              </p:cNvSpPr>
              <p:nvPr/>
            </p:nvSpPr>
            <p:spPr bwMode="auto">
              <a:xfrm>
                <a:off x="5614" y="3884"/>
                <a:ext cx="60" cy="68"/>
              </a:xfrm>
              <a:prstGeom prst="rect">
                <a:avLst/>
              </a:prstGeom>
              <a:solidFill>
                <a:srgbClr val="3F7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21" name="Rectangle 15"/>
              <p:cNvSpPr>
                <a:spLocks noChangeArrowheads="1"/>
              </p:cNvSpPr>
              <p:nvPr/>
            </p:nvSpPr>
            <p:spPr bwMode="auto">
              <a:xfrm>
                <a:off x="5614" y="4020"/>
                <a:ext cx="60" cy="68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22" name="Rectangle 16"/>
              <p:cNvSpPr>
                <a:spLocks noChangeArrowheads="1"/>
              </p:cNvSpPr>
              <p:nvPr/>
            </p:nvSpPr>
            <p:spPr bwMode="auto">
              <a:xfrm>
                <a:off x="5614" y="4157"/>
                <a:ext cx="60" cy="68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4655" y="4164"/>
              <a:ext cx="884" cy="60"/>
              <a:chOff x="4655" y="4164"/>
              <a:chExt cx="884" cy="60"/>
            </a:xfrm>
          </p:grpSpPr>
          <p:sp>
            <p:nvSpPr>
              <p:cNvPr id="8" name="Rectangle 18"/>
              <p:cNvSpPr>
                <a:spLocks noChangeArrowheads="1"/>
              </p:cNvSpPr>
              <p:nvPr/>
            </p:nvSpPr>
            <p:spPr bwMode="auto">
              <a:xfrm>
                <a:off x="4655" y="4164"/>
                <a:ext cx="68" cy="60"/>
              </a:xfrm>
              <a:prstGeom prst="rect">
                <a:avLst/>
              </a:prstGeom>
              <a:solidFill>
                <a:srgbClr val="8901F3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9" name="Rectangle 19"/>
              <p:cNvSpPr>
                <a:spLocks noChangeArrowheads="1"/>
              </p:cNvSpPr>
              <p:nvPr/>
            </p:nvSpPr>
            <p:spPr bwMode="auto">
              <a:xfrm>
                <a:off x="4789" y="4164"/>
                <a:ext cx="68" cy="60"/>
              </a:xfrm>
              <a:prstGeom prst="rect">
                <a:avLst/>
              </a:prstGeom>
              <a:solidFill>
                <a:srgbClr val="BF5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10" name="Rectangle 20"/>
              <p:cNvSpPr>
                <a:spLocks noChangeArrowheads="1"/>
              </p:cNvSpPr>
              <p:nvPr/>
            </p:nvSpPr>
            <p:spPr bwMode="auto">
              <a:xfrm>
                <a:off x="4926" y="4164"/>
                <a:ext cx="68" cy="60"/>
              </a:xfrm>
              <a:prstGeom prst="rect">
                <a:avLst/>
              </a:prstGeom>
              <a:solidFill>
                <a:srgbClr val="DF9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11" name="Rectangle 21"/>
              <p:cNvSpPr>
                <a:spLocks noChangeArrowheads="1"/>
              </p:cNvSpPr>
              <p:nvPr/>
            </p:nvSpPr>
            <p:spPr bwMode="auto">
              <a:xfrm>
                <a:off x="5063" y="4164"/>
                <a:ext cx="68" cy="60"/>
              </a:xfrm>
              <a:prstGeom prst="rect">
                <a:avLst/>
              </a:prstGeom>
              <a:solidFill>
                <a:srgbClr val="BFD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5198" y="4164"/>
                <a:ext cx="68" cy="60"/>
              </a:xfrm>
              <a:prstGeom prst="rect">
                <a:avLst/>
              </a:prstGeom>
              <a:solidFill>
                <a:srgbClr val="9FB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13" name="Rectangle 23"/>
              <p:cNvSpPr>
                <a:spLocks noChangeArrowheads="1"/>
              </p:cNvSpPr>
              <p:nvPr/>
            </p:nvSpPr>
            <p:spPr bwMode="auto">
              <a:xfrm>
                <a:off x="5335" y="4164"/>
                <a:ext cx="68" cy="60"/>
              </a:xfrm>
              <a:prstGeom prst="rect">
                <a:avLst/>
              </a:prstGeom>
              <a:solidFill>
                <a:srgbClr val="3F7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14" name="Rectangle 24"/>
              <p:cNvSpPr>
                <a:spLocks noChangeArrowheads="1"/>
              </p:cNvSpPr>
              <p:nvPr/>
            </p:nvSpPr>
            <p:spPr bwMode="auto">
              <a:xfrm>
                <a:off x="5471" y="4164"/>
                <a:ext cx="68" cy="60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</p:grpSp>
      </p:grp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150813" y="133350"/>
            <a:ext cx="1617662" cy="1620838"/>
            <a:chOff x="95" y="84"/>
            <a:chExt cx="1019" cy="1021"/>
          </a:xfrm>
        </p:grpSpPr>
        <p:grpSp>
          <p:nvGrpSpPr>
            <p:cNvPr id="24" name="Group 26"/>
            <p:cNvGrpSpPr>
              <a:grpSpLocks/>
            </p:cNvGrpSpPr>
            <p:nvPr/>
          </p:nvGrpSpPr>
          <p:grpSpPr bwMode="auto">
            <a:xfrm>
              <a:off x="95" y="84"/>
              <a:ext cx="60" cy="1021"/>
              <a:chOff x="95" y="84"/>
              <a:chExt cx="60" cy="1021"/>
            </a:xfrm>
          </p:grpSpPr>
          <p:sp>
            <p:nvSpPr>
              <p:cNvPr id="33" name="Rectangle 27"/>
              <p:cNvSpPr>
                <a:spLocks noChangeArrowheads="1"/>
              </p:cNvSpPr>
              <p:nvPr/>
            </p:nvSpPr>
            <p:spPr bwMode="auto">
              <a:xfrm>
                <a:off x="95" y="1037"/>
                <a:ext cx="60" cy="68"/>
              </a:xfrm>
              <a:prstGeom prst="rect">
                <a:avLst/>
              </a:prstGeom>
              <a:solidFill>
                <a:srgbClr val="8901F3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34" name="Rectangle 28"/>
              <p:cNvSpPr>
                <a:spLocks noChangeArrowheads="1"/>
              </p:cNvSpPr>
              <p:nvPr/>
            </p:nvSpPr>
            <p:spPr bwMode="auto">
              <a:xfrm>
                <a:off x="95" y="903"/>
                <a:ext cx="60" cy="68"/>
              </a:xfrm>
              <a:prstGeom prst="rect">
                <a:avLst/>
              </a:prstGeom>
              <a:solidFill>
                <a:srgbClr val="BF5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35" name="Rectangle 29"/>
              <p:cNvSpPr>
                <a:spLocks noChangeArrowheads="1"/>
              </p:cNvSpPr>
              <p:nvPr/>
            </p:nvSpPr>
            <p:spPr bwMode="auto">
              <a:xfrm>
                <a:off x="95" y="766"/>
                <a:ext cx="60" cy="68"/>
              </a:xfrm>
              <a:prstGeom prst="rect">
                <a:avLst/>
              </a:prstGeom>
              <a:solidFill>
                <a:srgbClr val="DF9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36" name="Rectangle 30"/>
              <p:cNvSpPr>
                <a:spLocks noChangeArrowheads="1"/>
              </p:cNvSpPr>
              <p:nvPr/>
            </p:nvSpPr>
            <p:spPr bwMode="auto">
              <a:xfrm>
                <a:off x="95" y="629"/>
                <a:ext cx="60" cy="68"/>
              </a:xfrm>
              <a:prstGeom prst="rect">
                <a:avLst/>
              </a:prstGeom>
              <a:solidFill>
                <a:srgbClr val="BFD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37" name="Rectangle 31"/>
              <p:cNvSpPr>
                <a:spLocks noChangeArrowheads="1"/>
              </p:cNvSpPr>
              <p:nvPr/>
            </p:nvSpPr>
            <p:spPr bwMode="auto">
              <a:xfrm>
                <a:off x="95" y="494"/>
                <a:ext cx="60" cy="68"/>
              </a:xfrm>
              <a:prstGeom prst="rect">
                <a:avLst/>
              </a:prstGeom>
              <a:solidFill>
                <a:srgbClr val="9FB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38" name="Rectangle 32"/>
              <p:cNvSpPr>
                <a:spLocks noChangeArrowheads="1"/>
              </p:cNvSpPr>
              <p:nvPr/>
            </p:nvSpPr>
            <p:spPr bwMode="auto">
              <a:xfrm>
                <a:off x="95" y="357"/>
                <a:ext cx="60" cy="68"/>
              </a:xfrm>
              <a:prstGeom prst="rect">
                <a:avLst/>
              </a:prstGeom>
              <a:solidFill>
                <a:srgbClr val="3F7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39" name="Rectangle 33"/>
              <p:cNvSpPr>
                <a:spLocks noChangeArrowheads="1"/>
              </p:cNvSpPr>
              <p:nvPr/>
            </p:nvSpPr>
            <p:spPr bwMode="auto">
              <a:xfrm>
                <a:off x="95" y="221"/>
                <a:ext cx="60" cy="68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40" name="Rectangle 34"/>
              <p:cNvSpPr>
                <a:spLocks noChangeArrowheads="1"/>
              </p:cNvSpPr>
              <p:nvPr/>
            </p:nvSpPr>
            <p:spPr bwMode="auto">
              <a:xfrm>
                <a:off x="95" y="84"/>
                <a:ext cx="60" cy="68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</p:grpSp>
        <p:grpSp>
          <p:nvGrpSpPr>
            <p:cNvPr id="25" name="Group 35"/>
            <p:cNvGrpSpPr>
              <a:grpSpLocks/>
            </p:cNvGrpSpPr>
            <p:nvPr/>
          </p:nvGrpSpPr>
          <p:grpSpPr bwMode="auto">
            <a:xfrm>
              <a:off x="230" y="85"/>
              <a:ext cx="884" cy="60"/>
              <a:chOff x="230" y="85"/>
              <a:chExt cx="884" cy="60"/>
            </a:xfrm>
          </p:grpSpPr>
          <p:sp>
            <p:nvSpPr>
              <p:cNvPr id="26" name="Rectangle 36"/>
              <p:cNvSpPr>
                <a:spLocks noChangeArrowheads="1"/>
              </p:cNvSpPr>
              <p:nvPr/>
            </p:nvSpPr>
            <p:spPr bwMode="auto">
              <a:xfrm>
                <a:off x="1046" y="85"/>
                <a:ext cx="68" cy="60"/>
              </a:xfrm>
              <a:prstGeom prst="rect">
                <a:avLst/>
              </a:prstGeom>
              <a:solidFill>
                <a:srgbClr val="8901F3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27" name="Rectangle 37"/>
              <p:cNvSpPr>
                <a:spLocks noChangeArrowheads="1"/>
              </p:cNvSpPr>
              <p:nvPr/>
            </p:nvSpPr>
            <p:spPr bwMode="auto">
              <a:xfrm>
                <a:off x="912" y="85"/>
                <a:ext cx="68" cy="60"/>
              </a:xfrm>
              <a:prstGeom prst="rect">
                <a:avLst/>
              </a:prstGeom>
              <a:solidFill>
                <a:srgbClr val="BF5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28" name="Rectangle 38"/>
              <p:cNvSpPr>
                <a:spLocks noChangeArrowheads="1"/>
              </p:cNvSpPr>
              <p:nvPr/>
            </p:nvSpPr>
            <p:spPr bwMode="auto">
              <a:xfrm>
                <a:off x="775" y="85"/>
                <a:ext cx="68" cy="60"/>
              </a:xfrm>
              <a:prstGeom prst="rect">
                <a:avLst/>
              </a:prstGeom>
              <a:solidFill>
                <a:srgbClr val="DF9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29" name="Rectangle 39"/>
              <p:cNvSpPr>
                <a:spLocks noChangeArrowheads="1"/>
              </p:cNvSpPr>
              <p:nvPr/>
            </p:nvSpPr>
            <p:spPr bwMode="auto">
              <a:xfrm>
                <a:off x="638" y="85"/>
                <a:ext cx="68" cy="60"/>
              </a:xfrm>
              <a:prstGeom prst="rect">
                <a:avLst/>
              </a:prstGeom>
              <a:solidFill>
                <a:srgbClr val="BFD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30" name="Rectangle 40"/>
              <p:cNvSpPr>
                <a:spLocks noChangeArrowheads="1"/>
              </p:cNvSpPr>
              <p:nvPr/>
            </p:nvSpPr>
            <p:spPr bwMode="auto">
              <a:xfrm>
                <a:off x="503" y="85"/>
                <a:ext cx="68" cy="60"/>
              </a:xfrm>
              <a:prstGeom prst="rect">
                <a:avLst/>
              </a:prstGeom>
              <a:solidFill>
                <a:srgbClr val="9FB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31" name="Rectangle 41"/>
              <p:cNvSpPr>
                <a:spLocks noChangeArrowheads="1"/>
              </p:cNvSpPr>
              <p:nvPr/>
            </p:nvSpPr>
            <p:spPr bwMode="auto">
              <a:xfrm>
                <a:off x="366" y="85"/>
                <a:ext cx="68" cy="60"/>
              </a:xfrm>
              <a:prstGeom prst="rect">
                <a:avLst/>
              </a:prstGeom>
              <a:solidFill>
                <a:srgbClr val="3F7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32" name="Rectangle 42"/>
              <p:cNvSpPr>
                <a:spLocks noChangeArrowheads="1"/>
              </p:cNvSpPr>
              <p:nvPr/>
            </p:nvSpPr>
            <p:spPr bwMode="auto">
              <a:xfrm>
                <a:off x="230" y="85"/>
                <a:ext cx="68" cy="60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</p:grpSp>
      </p:grpSp>
      <p:sp>
        <p:nvSpPr>
          <p:cNvPr id="6359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4365625"/>
            <a:ext cx="7315200" cy="566738"/>
          </a:xfrm>
        </p:spPr>
        <p:txBody>
          <a:bodyPr anchor="ctr" anchorCtr="1">
            <a:spAutoFit/>
          </a:bodyPr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ko-KR" altLang="en-US"/>
              <a:t>마스터 부제목 유형 편집</a:t>
            </a:r>
          </a:p>
        </p:txBody>
      </p:sp>
      <p:sp>
        <p:nvSpPr>
          <p:cNvPr id="635908" name="AutoShape 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1263650" y="1585913"/>
            <a:ext cx="6621463" cy="565150"/>
          </a:xfrm>
          <a:prstGeom prst="roundRect">
            <a:avLst>
              <a:gd name="adj" fmla="val 12495"/>
            </a:avLst>
          </a:prstGeom>
          <a:gradFill rotWithShape="0">
            <a:gsLst>
              <a:gs pos="0">
                <a:srgbClr val="FFFF99">
                  <a:gamma/>
                  <a:shade val="51373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51373"/>
                  <a:invGamma/>
                </a:srgbClr>
              </a:gs>
            </a:gsLst>
            <a:lin ang="2700000" scaled="1"/>
          </a:gradFill>
          <a:ln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ko-KR" altLang="en-US"/>
              <a:t>마스터 제목 유형 편집</a:t>
            </a:r>
          </a:p>
        </p:txBody>
      </p:sp>
      <p:sp>
        <p:nvSpPr>
          <p:cNvPr id="41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D5F8F-1903-4A73-B850-A7F7CCA4DB4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2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C7E3F-0A23-45B5-9E78-69AD2FA49E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114300"/>
            <a:ext cx="1943100" cy="6210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114300"/>
            <a:ext cx="5676900" cy="6210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6933E-28FB-46E4-884E-CC1E22F7889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114300"/>
            <a:ext cx="6858000" cy="952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953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953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85EAD-189F-4CAA-9124-BA3C0B7D2A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558B0-6E9D-4486-B1FE-762A341DDA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3F506-EBCB-4E81-8385-1EE1CF6A52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3F311-A172-4E1A-AA6B-7F8F5EE42B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835C5-9463-4A07-8515-4E66AF8EF5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119E4-315F-49C4-A8B3-6A6BCCAB3E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EAF73-F9F7-4075-B379-FB2A9CF915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86770-5F4B-410A-912E-3AFF174884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8F422-601B-44EB-ABB7-54C1B7EA546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2971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latinLnBrk="0">
              <a:defRPr sz="1400">
                <a:solidFill>
                  <a:srgbClr val="0B2D76"/>
                </a:solidFill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896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latinLnBrk="0">
              <a:defRPr sz="1400">
                <a:solidFill>
                  <a:srgbClr val="003530"/>
                </a:solidFill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fld id="{E478A34B-CA48-40C2-B6F2-80579A569F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 useBgFill="1">
        <p:nvSpPr>
          <p:cNvPr id="634884" name="Rectangle 4"/>
          <p:cNvSpPr>
            <a:spLocks noChangeArrowheads="1"/>
          </p:cNvSpPr>
          <p:nvPr/>
        </p:nvSpPr>
        <p:spPr bwMode="ltGray">
          <a:xfrm>
            <a:off x="377825" y="1225550"/>
            <a:ext cx="8378825" cy="5245100"/>
          </a:xfrm>
          <a:prstGeom prst="rect">
            <a:avLst/>
          </a:prstGeom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3530"/>
              </a:solidFill>
              <a:latin typeface="Lucida Sans" pitchFamily="34" charset="0"/>
              <a:ea typeface="굴림" pitchFamily="50" charset="-127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114300"/>
            <a:ext cx="6858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7389813" y="5086350"/>
            <a:ext cx="1617662" cy="1620838"/>
            <a:chOff x="4655" y="3204"/>
            <a:chExt cx="1019" cy="1021"/>
          </a:xfrm>
        </p:grpSpPr>
        <p:grpSp>
          <p:nvGrpSpPr>
            <p:cNvPr id="1060" name="Group 8"/>
            <p:cNvGrpSpPr>
              <a:grpSpLocks/>
            </p:cNvGrpSpPr>
            <p:nvPr/>
          </p:nvGrpSpPr>
          <p:grpSpPr bwMode="auto">
            <a:xfrm>
              <a:off x="5614" y="3204"/>
              <a:ext cx="60" cy="1021"/>
              <a:chOff x="5614" y="3204"/>
              <a:chExt cx="60" cy="1021"/>
            </a:xfrm>
          </p:grpSpPr>
          <p:sp>
            <p:nvSpPr>
              <p:cNvPr id="634889" name="Rectangle 9"/>
              <p:cNvSpPr>
                <a:spLocks noChangeArrowheads="1"/>
              </p:cNvSpPr>
              <p:nvPr/>
            </p:nvSpPr>
            <p:spPr bwMode="auto">
              <a:xfrm>
                <a:off x="5614" y="3204"/>
                <a:ext cx="60" cy="68"/>
              </a:xfrm>
              <a:prstGeom prst="rect">
                <a:avLst/>
              </a:prstGeom>
              <a:solidFill>
                <a:srgbClr val="8901F3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634890" name="Rectangle 10"/>
              <p:cNvSpPr>
                <a:spLocks noChangeArrowheads="1"/>
              </p:cNvSpPr>
              <p:nvPr/>
            </p:nvSpPr>
            <p:spPr bwMode="auto">
              <a:xfrm>
                <a:off x="5614" y="3338"/>
                <a:ext cx="60" cy="68"/>
              </a:xfrm>
              <a:prstGeom prst="rect">
                <a:avLst/>
              </a:prstGeom>
              <a:solidFill>
                <a:srgbClr val="BF5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634891" name="Rectangle 11"/>
              <p:cNvSpPr>
                <a:spLocks noChangeArrowheads="1"/>
              </p:cNvSpPr>
              <p:nvPr/>
            </p:nvSpPr>
            <p:spPr bwMode="auto">
              <a:xfrm>
                <a:off x="5614" y="3475"/>
                <a:ext cx="60" cy="68"/>
              </a:xfrm>
              <a:prstGeom prst="rect">
                <a:avLst/>
              </a:prstGeom>
              <a:solidFill>
                <a:srgbClr val="DF9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634892" name="Rectangle 12"/>
              <p:cNvSpPr>
                <a:spLocks noChangeArrowheads="1"/>
              </p:cNvSpPr>
              <p:nvPr/>
            </p:nvSpPr>
            <p:spPr bwMode="auto">
              <a:xfrm>
                <a:off x="5614" y="3612"/>
                <a:ext cx="60" cy="68"/>
              </a:xfrm>
              <a:prstGeom prst="rect">
                <a:avLst/>
              </a:prstGeom>
              <a:solidFill>
                <a:srgbClr val="BFD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634893" name="Rectangle 13"/>
              <p:cNvSpPr>
                <a:spLocks noChangeArrowheads="1"/>
              </p:cNvSpPr>
              <p:nvPr/>
            </p:nvSpPr>
            <p:spPr bwMode="auto">
              <a:xfrm>
                <a:off x="5614" y="3747"/>
                <a:ext cx="60" cy="68"/>
              </a:xfrm>
              <a:prstGeom prst="rect">
                <a:avLst/>
              </a:prstGeom>
              <a:solidFill>
                <a:srgbClr val="9FB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634894" name="Rectangle 14"/>
              <p:cNvSpPr>
                <a:spLocks noChangeArrowheads="1"/>
              </p:cNvSpPr>
              <p:nvPr/>
            </p:nvSpPr>
            <p:spPr bwMode="auto">
              <a:xfrm>
                <a:off x="5614" y="3884"/>
                <a:ext cx="60" cy="68"/>
              </a:xfrm>
              <a:prstGeom prst="rect">
                <a:avLst/>
              </a:prstGeom>
              <a:solidFill>
                <a:srgbClr val="3F7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634895" name="Rectangle 15"/>
              <p:cNvSpPr>
                <a:spLocks noChangeArrowheads="1"/>
              </p:cNvSpPr>
              <p:nvPr/>
            </p:nvSpPr>
            <p:spPr bwMode="auto">
              <a:xfrm>
                <a:off x="5614" y="4020"/>
                <a:ext cx="60" cy="68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634896" name="Rectangle 16"/>
              <p:cNvSpPr>
                <a:spLocks noChangeArrowheads="1"/>
              </p:cNvSpPr>
              <p:nvPr/>
            </p:nvSpPr>
            <p:spPr bwMode="auto">
              <a:xfrm>
                <a:off x="5614" y="4157"/>
                <a:ext cx="60" cy="68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</p:grpSp>
        <p:grpSp>
          <p:nvGrpSpPr>
            <p:cNvPr id="1061" name="Group 17"/>
            <p:cNvGrpSpPr>
              <a:grpSpLocks/>
            </p:cNvGrpSpPr>
            <p:nvPr/>
          </p:nvGrpSpPr>
          <p:grpSpPr bwMode="auto">
            <a:xfrm>
              <a:off x="4655" y="4164"/>
              <a:ext cx="884" cy="60"/>
              <a:chOff x="4655" y="4164"/>
              <a:chExt cx="884" cy="60"/>
            </a:xfrm>
          </p:grpSpPr>
          <p:sp>
            <p:nvSpPr>
              <p:cNvPr id="634898" name="Rectangle 18"/>
              <p:cNvSpPr>
                <a:spLocks noChangeArrowheads="1"/>
              </p:cNvSpPr>
              <p:nvPr/>
            </p:nvSpPr>
            <p:spPr bwMode="auto">
              <a:xfrm>
                <a:off x="4655" y="4164"/>
                <a:ext cx="68" cy="60"/>
              </a:xfrm>
              <a:prstGeom prst="rect">
                <a:avLst/>
              </a:prstGeom>
              <a:solidFill>
                <a:srgbClr val="8901F3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634899" name="Rectangle 19"/>
              <p:cNvSpPr>
                <a:spLocks noChangeArrowheads="1"/>
              </p:cNvSpPr>
              <p:nvPr/>
            </p:nvSpPr>
            <p:spPr bwMode="auto">
              <a:xfrm>
                <a:off x="4789" y="4164"/>
                <a:ext cx="68" cy="60"/>
              </a:xfrm>
              <a:prstGeom prst="rect">
                <a:avLst/>
              </a:prstGeom>
              <a:solidFill>
                <a:srgbClr val="BF5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634900" name="Rectangle 20"/>
              <p:cNvSpPr>
                <a:spLocks noChangeArrowheads="1"/>
              </p:cNvSpPr>
              <p:nvPr/>
            </p:nvSpPr>
            <p:spPr bwMode="auto">
              <a:xfrm>
                <a:off x="4926" y="4164"/>
                <a:ext cx="68" cy="60"/>
              </a:xfrm>
              <a:prstGeom prst="rect">
                <a:avLst/>
              </a:prstGeom>
              <a:solidFill>
                <a:srgbClr val="DF9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634901" name="Rectangle 21"/>
              <p:cNvSpPr>
                <a:spLocks noChangeArrowheads="1"/>
              </p:cNvSpPr>
              <p:nvPr/>
            </p:nvSpPr>
            <p:spPr bwMode="auto">
              <a:xfrm>
                <a:off x="5063" y="4164"/>
                <a:ext cx="68" cy="60"/>
              </a:xfrm>
              <a:prstGeom prst="rect">
                <a:avLst/>
              </a:prstGeom>
              <a:solidFill>
                <a:srgbClr val="BFD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634902" name="Rectangle 22"/>
              <p:cNvSpPr>
                <a:spLocks noChangeArrowheads="1"/>
              </p:cNvSpPr>
              <p:nvPr/>
            </p:nvSpPr>
            <p:spPr bwMode="auto">
              <a:xfrm>
                <a:off x="5198" y="4164"/>
                <a:ext cx="68" cy="60"/>
              </a:xfrm>
              <a:prstGeom prst="rect">
                <a:avLst/>
              </a:prstGeom>
              <a:solidFill>
                <a:srgbClr val="9FB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634903" name="Rectangle 23"/>
              <p:cNvSpPr>
                <a:spLocks noChangeArrowheads="1"/>
              </p:cNvSpPr>
              <p:nvPr/>
            </p:nvSpPr>
            <p:spPr bwMode="auto">
              <a:xfrm>
                <a:off x="5335" y="4164"/>
                <a:ext cx="68" cy="60"/>
              </a:xfrm>
              <a:prstGeom prst="rect">
                <a:avLst/>
              </a:prstGeom>
              <a:solidFill>
                <a:srgbClr val="3F7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634904" name="Rectangle 24"/>
              <p:cNvSpPr>
                <a:spLocks noChangeArrowheads="1"/>
              </p:cNvSpPr>
              <p:nvPr/>
            </p:nvSpPr>
            <p:spPr bwMode="auto">
              <a:xfrm>
                <a:off x="5471" y="4164"/>
                <a:ext cx="68" cy="60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</p:grpSp>
      </p:grpSp>
      <p:sp>
        <p:nvSpPr>
          <p:cNvPr id="634905" name="Rectangle 25"/>
          <p:cNvSpPr>
            <a:spLocks noChangeArrowheads="1"/>
          </p:cNvSpPr>
          <p:nvPr/>
        </p:nvSpPr>
        <p:spPr bwMode="gray">
          <a:xfrm>
            <a:off x="0" y="990600"/>
            <a:ext cx="9142413" cy="152400"/>
          </a:xfrm>
          <a:prstGeom prst="rect">
            <a:avLst/>
          </a:prstGeom>
          <a:gradFill rotWithShape="0">
            <a:gsLst>
              <a:gs pos="0">
                <a:srgbClr val="7591B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3530"/>
              </a:solidFill>
              <a:latin typeface="Lucida Sans" pitchFamily="34" charset="0"/>
              <a:ea typeface="굴림" pitchFamily="50" charset="-127"/>
            </a:endParaRPr>
          </a:p>
        </p:txBody>
      </p:sp>
      <p:grpSp>
        <p:nvGrpSpPr>
          <p:cNvPr id="1033" name="Group 26"/>
          <p:cNvGrpSpPr>
            <a:grpSpLocks/>
          </p:cNvGrpSpPr>
          <p:nvPr/>
        </p:nvGrpSpPr>
        <p:grpSpPr bwMode="auto">
          <a:xfrm>
            <a:off x="76200" y="76200"/>
            <a:ext cx="915988" cy="915988"/>
            <a:chOff x="48" y="48"/>
            <a:chExt cx="577" cy="577"/>
          </a:xfrm>
        </p:grpSpPr>
        <p:sp>
          <p:nvSpPr>
            <p:cNvPr id="634907" name="Freeform 27"/>
            <p:cNvSpPr>
              <a:spLocks/>
            </p:cNvSpPr>
            <p:nvPr/>
          </p:nvSpPr>
          <p:spPr bwMode="gray">
            <a:xfrm>
              <a:off x="123" y="64"/>
              <a:ext cx="502" cy="515"/>
            </a:xfrm>
            <a:custGeom>
              <a:avLst/>
              <a:gdLst/>
              <a:ahLst/>
              <a:cxnLst>
                <a:cxn ang="0">
                  <a:pos x="313" y="9"/>
                </a:cxn>
                <a:cxn ang="0">
                  <a:pos x="371" y="37"/>
                </a:cxn>
                <a:cxn ang="0">
                  <a:pos x="420" y="74"/>
                </a:cxn>
                <a:cxn ang="0">
                  <a:pos x="458" y="119"/>
                </a:cxn>
                <a:cxn ang="0">
                  <a:pos x="485" y="168"/>
                </a:cxn>
                <a:cxn ang="0">
                  <a:pos x="499" y="222"/>
                </a:cxn>
                <a:cxn ang="0">
                  <a:pos x="499" y="278"/>
                </a:cxn>
                <a:cxn ang="0">
                  <a:pos x="485" y="332"/>
                </a:cxn>
                <a:cxn ang="0">
                  <a:pos x="458" y="381"/>
                </a:cxn>
                <a:cxn ang="0">
                  <a:pos x="420" y="426"/>
                </a:cxn>
                <a:cxn ang="0">
                  <a:pos x="371" y="464"/>
                </a:cxn>
                <a:cxn ang="0">
                  <a:pos x="313" y="491"/>
                </a:cxn>
                <a:cxn ang="0">
                  <a:pos x="251" y="508"/>
                </a:cxn>
                <a:cxn ang="0">
                  <a:pos x="185" y="514"/>
                </a:cxn>
                <a:cxn ang="0">
                  <a:pos x="119" y="508"/>
                </a:cxn>
                <a:cxn ang="0">
                  <a:pos x="57" y="491"/>
                </a:cxn>
                <a:cxn ang="0">
                  <a:pos x="0" y="464"/>
                </a:cxn>
                <a:cxn ang="0">
                  <a:pos x="43" y="456"/>
                </a:cxn>
                <a:cxn ang="0">
                  <a:pos x="97" y="476"/>
                </a:cxn>
                <a:cxn ang="0">
                  <a:pos x="155" y="486"/>
                </a:cxn>
                <a:cxn ang="0">
                  <a:pos x="215" y="486"/>
                </a:cxn>
                <a:cxn ang="0">
                  <a:pos x="273" y="476"/>
                </a:cxn>
                <a:cxn ang="0">
                  <a:pos x="327" y="456"/>
                </a:cxn>
                <a:cxn ang="0">
                  <a:pos x="376" y="427"/>
                </a:cxn>
                <a:cxn ang="0">
                  <a:pos x="415" y="390"/>
                </a:cxn>
                <a:cxn ang="0">
                  <a:pos x="445" y="346"/>
                </a:cxn>
                <a:cxn ang="0">
                  <a:pos x="463" y="299"/>
                </a:cxn>
                <a:cxn ang="0">
                  <a:pos x="470" y="250"/>
                </a:cxn>
                <a:cxn ang="0">
                  <a:pos x="463" y="200"/>
                </a:cxn>
                <a:cxn ang="0">
                  <a:pos x="445" y="153"/>
                </a:cxn>
                <a:cxn ang="0">
                  <a:pos x="415" y="110"/>
                </a:cxn>
                <a:cxn ang="0">
                  <a:pos x="376" y="73"/>
                </a:cxn>
                <a:cxn ang="0">
                  <a:pos x="327" y="44"/>
                </a:cxn>
                <a:cxn ang="0">
                  <a:pos x="273" y="24"/>
                </a:cxn>
                <a:cxn ang="0">
                  <a:pos x="282" y="0"/>
                </a:cxn>
              </a:cxnLst>
              <a:rect l="0" t="0" r="r" b="b"/>
              <a:pathLst>
                <a:path w="502" h="515">
                  <a:moveTo>
                    <a:pt x="282" y="0"/>
                  </a:moveTo>
                  <a:lnTo>
                    <a:pt x="313" y="9"/>
                  </a:lnTo>
                  <a:lnTo>
                    <a:pt x="343" y="22"/>
                  </a:lnTo>
                  <a:lnTo>
                    <a:pt x="371" y="37"/>
                  </a:lnTo>
                  <a:lnTo>
                    <a:pt x="396" y="54"/>
                  </a:lnTo>
                  <a:lnTo>
                    <a:pt x="420" y="74"/>
                  </a:lnTo>
                  <a:lnTo>
                    <a:pt x="440" y="95"/>
                  </a:lnTo>
                  <a:lnTo>
                    <a:pt x="458" y="119"/>
                  </a:lnTo>
                  <a:lnTo>
                    <a:pt x="473" y="142"/>
                  </a:lnTo>
                  <a:lnTo>
                    <a:pt x="485" y="168"/>
                  </a:lnTo>
                  <a:lnTo>
                    <a:pt x="494" y="195"/>
                  </a:lnTo>
                  <a:lnTo>
                    <a:pt x="499" y="222"/>
                  </a:lnTo>
                  <a:lnTo>
                    <a:pt x="501" y="250"/>
                  </a:lnTo>
                  <a:lnTo>
                    <a:pt x="499" y="278"/>
                  </a:lnTo>
                  <a:lnTo>
                    <a:pt x="494" y="305"/>
                  </a:lnTo>
                  <a:lnTo>
                    <a:pt x="485" y="332"/>
                  </a:lnTo>
                  <a:lnTo>
                    <a:pt x="473" y="357"/>
                  </a:lnTo>
                  <a:lnTo>
                    <a:pt x="458" y="381"/>
                  </a:lnTo>
                  <a:lnTo>
                    <a:pt x="440" y="405"/>
                  </a:lnTo>
                  <a:lnTo>
                    <a:pt x="420" y="426"/>
                  </a:lnTo>
                  <a:lnTo>
                    <a:pt x="396" y="446"/>
                  </a:lnTo>
                  <a:lnTo>
                    <a:pt x="371" y="464"/>
                  </a:lnTo>
                  <a:lnTo>
                    <a:pt x="343" y="478"/>
                  </a:lnTo>
                  <a:lnTo>
                    <a:pt x="313" y="491"/>
                  </a:lnTo>
                  <a:lnTo>
                    <a:pt x="282" y="500"/>
                  </a:lnTo>
                  <a:lnTo>
                    <a:pt x="251" y="508"/>
                  </a:lnTo>
                  <a:lnTo>
                    <a:pt x="218" y="512"/>
                  </a:lnTo>
                  <a:lnTo>
                    <a:pt x="185" y="514"/>
                  </a:lnTo>
                  <a:lnTo>
                    <a:pt x="152" y="512"/>
                  </a:lnTo>
                  <a:lnTo>
                    <a:pt x="119" y="508"/>
                  </a:lnTo>
                  <a:lnTo>
                    <a:pt x="87" y="500"/>
                  </a:lnTo>
                  <a:lnTo>
                    <a:pt x="57" y="491"/>
                  </a:lnTo>
                  <a:lnTo>
                    <a:pt x="27" y="478"/>
                  </a:lnTo>
                  <a:lnTo>
                    <a:pt x="0" y="464"/>
                  </a:lnTo>
                  <a:lnTo>
                    <a:pt x="17" y="442"/>
                  </a:lnTo>
                  <a:lnTo>
                    <a:pt x="43" y="456"/>
                  </a:lnTo>
                  <a:lnTo>
                    <a:pt x="69" y="467"/>
                  </a:lnTo>
                  <a:lnTo>
                    <a:pt x="97" y="476"/>
                  </a:lnTo>
                  <a:lnTo>
                    <a:pt x="126" y="482"/>
                  </a:lnTo>
                  <a:lnTo>
                    <a:pt x="155" y="486"/>
                  </a:lnTo>
                  <a:lnTo>
                    <a:pt x="185" y="488"/>
                  </a:lnTo>
                  <a:lnTo>
                    <a:pt x="215" y="486"/>
                  </a:lnTo>
                  <a:lnTo>
                    <a:pt x="244" y="482"/>
                  </a:lnTo>
                  <a:lnTo>
                    <a:pt x="273" y="476"/>
                  </a:lnTo>
                  <a:lnTo>
                    <a:pt x="301" y="467"/>
                  </a:lnTo>
                  <a:lnTo>
                    <a:pt x="327" y="456"/>
                  </a:lnTo>
                  <a:lnTo>
                    <a:pt x="352" y="442"/>
                  </a:lnTo>
                  <a:lnTo>
                    <a:pt x="376" y="427"/>
                  </a:lnTo>
                  <a:lnTo>
                    <a:pt x="396" y="409"/>
                  </a:lnTo>
                  <a:lnTo>
                    <a:pt x="415" y="390"/>
                  </a:lnTo>
                  <a:lnTo>
                    <a:pt x="431" y="369"/>
                  </a:lnTo>
                  <a:lnTo>
                    <a:pt x="445" y="346"/>
                  </a:lnTo>
                  <a:lnTo>
                    <a:pt x="456" y="324"/>
                  </a:lnTo>
                  <a:lnTo>
                    <a:pt x="463" y="299"/>
                  </a:lnTo>
                  <a:lnTo>
                    <a:pt x="468" y="275"/>
                  </a:lnTo>
                  <a:lnTo>
                    <a:pt x="470" y="250"/>
                  </a:lnTo>
                  <a:lnTo>
                    <a:pt x="468" y="225"/>
                  </a:lnTo>
                  <a:lnTo>
                    <a:pt x="463" y="200"/>
                  </a:lnTo>
                  <a:lnTo>
                    <a:pt x="456" y="176"/>
                  </a:lnTo>
                  <a:lnTo>
                    <a:pt x="445" y="153"/>
                  </a:lnTo>
                  <a:lnTo>
                    <a:pt x="431" y="131"/>
                  </a:lnTo>
                  <a:lnTo>
                    <a:pt x="415" y="110"/>
                  </a:lnTo>
                  <a:lnTo>
                    <a:pt x="396" y="91"/>
                  </a:lnTo>
                  <a:lnTo>
                    <a:pt x="376" y="73"/>
                  </a:lnTo>
                  <a:lnTo>
                    <a:pt x="352" y="58"/>
                  </a:lnTo>
                  <a:lnTo>
                    <a:pt x="327" y="44"/>
                  </a:lnTo>
                  <a:lnTo>
                    <a:pt x="301" y="33"/>
                  </a:lnTo>
                  <a:lnTo>
                    <a:pt x="273" y="24"/>
                  </a:lnTo>
                  <a:lnTo>
                    <a:pt x="274" y="22"/>
                  </a:lnTo>
                  <a:lnTo>
                    <a:pt x="282" y="0"/>
                  </a:lnTo>
                </a:path>
              </a:pathLst>
            </a:custGeom>
            <a:gradFill rotWithShape="0">
              <a:gsLst>
                <a:gs pos="0">
                  <a:srgbClr val="7591BC"/>
                </a:gs>
                <a:gs pos="100000">
                  <a:schemeClr val="bg1"/>
                </a:gs>
              </a:gsLst>
              <a:lin ang="540000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003530"/>
                </a:solidFill>
                <a:latin typeface="Lucida Sans" pitchFamily="34" charset="0"/>
                <a:ea typeface="굴림" pitchFamily="50" charset="-127"/>
              </a:endParaRPr>
            </a:p>
          </p:txBody>
        </p:sp>
        <p:sp>
          <p:nvSpPr>
            <p:cNvPr id="634908" name="Line 28"/>
            <p:cNvSpPr>
              <a:spLocks noChangeShapeType="1"/>
            </p:cNvSpPr>
            <p:nvPr/>
          </p:nvSpPr>
          <p:spPr bwMode="gray">
            <a:xfrm flipV="1">
              <a:off x="136" y="498"/>
              <a:ext cx="50" cy="74"/>
            </a:xfrm>
            <a:prstGeom prst="line">
              <a:avLst/>
            </a:prstGeom>
            <a:noFill/>
            <a:ln w="25400">
              <a:solidFill>
                <a:srgbClr val="7591B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3530"/>
                </a:solidFill>
                <a:latin typeface="Lucida Sans" pitchFamily="34" charset="0"/>
                <a:ea typeface="굴림" pitchFamily="50" charset="-127"/>
              </a:endParaRPr>
            </a:p>
          </p:txBody>
        </p:sp>
        <p:sp>
          <p:nvSpPr>
            <p:cNvPr id="634909" name="Line 29"/>
            <p:cNvSpPr>
              <a:spLocks noChangeShapeType="1"/>
            </p:cNvSpPr>
            <p:nvPr/>
          </p:nvSpPr>
          <p:spPr bwMode="gray">
            <a:xfrm flipV="1">
              <a:off x="414" y="98"/>
              <a:ext cx="15" cy="28"/>
            </a:xfrm>
            <a:prstGeom prst="line">
              <a:avLst/>
            </a:prstGeom>
            <a:noFill/>
            <a:ln w="25400">
              <a:solidFill>
                <a:srgbClr val="7591B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3530"/>
                </a:solidFill>
                <a:latin typeface="Lucida Sans" pitchFamily="34" charset="0"/>
                <a:ea typeface="굴림" pitchFamily="50" charset="-127"/>
              </a:endParaRPr>
            </a:p>
          </p:txBody>
        </p:sp>
        <p:sp>
          <p:nvSpPr>
            <p:cNvPr id="634910" name="Line 30"/>
            <p:cNvSpPr>
              <a:spLocks noChangeShapeType="1"/>
            </p:cNvSpPr>
            <p:nvPr/>
          </p:nvSpPr>
          <p:spPr bwMode="gray">
            <a:xfrm flipV="1">
              <a:off x="441" y="48"/>
              <a:ext cx="18" cy="29"/>
            </a:xfrm>
            <a:prstGeom prst="line">
              <a:avLst/>
            </a:prstGeom>
            <a:noFill/>
            <a:ln w="25400">
              <a:solidFill>
                <a:srgbClr val="7591B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3530"/>
                </a:solidFill>
                <a:latin typeface="Lucida Sans" pitchFamily="34" charset="0"/>
                <a:ea typeface="굴림" pitchFamily="50" charset="-127"/>
              </a:endParaRPr>
            </a:p>
          </p:txBody>
        </p:sp>
        <p:sp>
          <p:nvSpPr>
            <p:cNvPr id="634911" name="Freeform 31"/>
            <p:cNvSpPr>
              <a:spLocks/>
            </p:cNvSpPr>
            <p:nvPr/>
          </p:nvSpPr>
          <p:spPr bwMode="gray">
            <a:xfrm>
              <a:off x="190" y="580"/>
              <a:ext cx="295" cy="45"/>
            </a:xfrm>
            <a:custGeom>
              <a:avLst/>
              <a:gdLst/>
              <a:ahLst/>
              <a:cxnLst>
                <a:cxn ang="0">
                  <a:pos x="1" y="28"/>
                </a:cxn>
                <a:cxn ang="0">
                  <a:pos x="7" y="23"/>
                </a:cxn>
                <a:cxn ang="0">
                  <a:pos x="15" y="18"/>
                </a:cxn>
                <a:cxn ang="0">
                  <a:pos x="31" y="12"/>
                </a:cxn>
                <a:cxn ang="0">
                  <a:pos x="49" y="8"/>
                </a:cxn>
                <a:cxn ang="0">
                  <a:pos x="65" y="5"/>
                </a:cxn>
                <a:cxn ang="0">
                  <a:pos x="88" y="2"/>
                </a:cxn>
                <a:cxn ang="0">
                  <a:pos x="109" y="0"/>
                </a:cxn>
                <a:cxn ang="0">
                  <a:pos x="135" y="0"/>
                </a:cxn>
                <a:cxn ang="0">
                  <a:pos x="166" y="0"/>
                </a:cxn>
                <a:cxn ang="0">
                  <a:pos x="198" y="1"/>
                </a:cxn>
                <a:cxn ang="0">
                  <a:pos x="221" y="4"/>
                </a:cxn>
                <a:cxn ang="0">
                  <a:pos x="245" y="7"/>
                </a:cxn>
                <a:cxn ang="0">
                  <a:pos x="267" y="13"/>
                </a:cxn>
                <a:cxn ang="0">
                  <a:pos x="279" y="19"/>
                </a:cxn>
                <a:cxn ang="0">
                  <a:pos x="287" y="23"/>
                </a:cxn>
                <a:cxn ang="0">
                  <a:pos x="294" y="31"/>
                </a:cxn>
                <a:cxn ang="0">
                  <a:pos x="282" y="35"/>
                </a:cxn>
                <a:cxn ang="0">
                  <a:pos x="261" y="38"/>
                </a:cxn>
                <a:cxn ang="0">
                  <a:pos x="236" y="40"/>
                </a:cxn>
                <a:cxn ang="0">
                  <a:pos x="212" y="42"/>
                </a:cxn>
                <a:cxn ang="0">
                  <a:pos x="184" y="43"/>
                </a:cxn>
                <a:cxn ang="0">
                  <a:pos x="152" y="44"/>
                </a:cxn>
                <a:cxn ang="0">
                  <a:pos x="123" y="44"/>
                </a:cxn>
                <a:cxn ang="0">
                  <a:pos x="92" y="43"/>
                </a:cxn>
                <a:cxn ang="0">
                  <a:pos x="57" y="41"/>
                </a:cxn>
                <a:cxn ang="0">
                  <a:pos x="29" y="39"/>
                </a:cxn>
                <a:cxn ang="0">
                  <a:pos x="7" y="34"/>
                </a:cxn>
                <a:cxn ang="0">
                  <a:pos x="0" y="31"/>
                </a:cxn>
                <a:cxn ang="0">
                  <a:pos x="1" y="28"/>
                </a:cxn>
              </a:cxnLst>
              <a:rect l="0" t="0" r="r" b="b"/>
              <a:pathLst>
                <a:path w="295" h="45">
                  <a:moveTo>
                    <a:pt x="1" y="28"/>
                  </a:moveTo>
                  <a:lnTo>
                    <a:pt x="7" y="23"/>
                  </a:lnTo>
                  <a:lnTo>
                    <a:pt x="15" y="18"/>
                  </a:lnTo>
                  <a:lnTo>
                    <a:pt x="31" y="12"/>
                  </a:lnTo>
                  <a:lnTo>
                    <a:pt x="49" y="8"/>
                  </a:lnTo>
                  <a:lnTo>
                    <a:pt x="65" y="5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35" y="0"/>
                  </a:lnTo>
                  <a:lnTo>
                    <a:pt x="166" y="0"/>
                  </a:lnTo>
                  <a:lnTo>
                    <a:pt x="198" y="1"/>
                  </a:lnTo>
                  <a:lnTo>
                    <a:pt x="221" y="4"/>
                  </a:lnTo>
                  <a:lnTo>
                    <a:pt x="245" y="7"/>
                  </a:lnTo>
                  <a:lnTo>
                    <a:pt x="267" y="13"/>
                  </a:lnTo>
                  <a:lnTo>
                    <a:pt x="279" y="19"/>
                  </a:lnTo>
                  <a:lnTo>
                    <a:pt x="287" y="23"/>
                  </a:lnTo>
                  <a:lnTo>
                    <a:pt x="294" y="31"/>
                  </a:lnTo>
                  <a:lnTo>
                    <a:pt x="282" y="35"/>
                  </a:lnTo>
                  <a:lnTo>
                    <a:pt x="261" y="38"/>
                  </a:lnTo>
                  <a:lnTo>
                    <a:pt x="236" y="40"/>
                  </a:lnTo>
                  <a:lnTo>
                    <a:pt x="212" y="42"/>
                  </a:lnTo>
                  <a:lnTo>
                    <a:pt x="184" y="43"/>
                  </a:lnTo>
                  <a:lnTo>
                    <a:pt x="152" y="44"/>
                  </a:lnTo>
                  <a:lnTo>
                    <a:pt x="123" y="44"/>
                  </a:lnTo>
                  <a:lnTo>
                    <a:pt x="92" y="43"/>
                  </a:lnTo>
                  <a:lnTo>
                    <a:pt x="57" y="41"/>
                  </a:lnTo>
                  <a:lnTo>
                    <a:pt x="29" y="39"/>
                  </a:lnTo>
                  <a:lnTo>
                    <a:pt x="7" y="34"/>
                  </a:lnTo>
                  <a:lnTo>
                    <a:pt x="0" y="31"/>
                  </a:lnTo>
                  <a:lnTo>
                    <a:pt x="1" y="28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591BC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003530"/>
                </a:solidFill>
                <a:latin typeface="Lucida Sans" pitchFamily="34" charset="0"/>
                <a:ea typeface="굴림" pitchFamily="50" charset="-127"/>
              </a:endParaRPr>
            </a:p>
          </p:txBody>
        </p:sp>
        <p:sp>
          <p:nvSpPr>
            <p:cNvPr id="634912" name="Oval 32"/>
            <p:cNvSpPr>
              <a:spLocks noChangeArrowheads="1"/>
            </p:cNvSpPr>
            <p:nvPr/>
          </p:nvSpPr>
          <p:spPr bwMode="gray">
            <a:xfrm>
              <a:off x="48" y="100"/>
              <a:ext cx="521" cy="434"/>
            </a:xfrm>
            <a:prstGeom prst="ellipse">
              <a:avLst/>
            </a:prstGeom>
            <a:gradFill rotWithShape="0">
              <a:gsLst>
                <a:gs pos="0">
                  <a:srgbClr val="7591B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3530"/>
                </a:solidFill>
                <a:latin typeface="Lucida Sans" pitchFamily="34" charset="0"/>
                <a:ea typeface="굴림" pitchFamily="50" charset="-127"/>
              </a:endParaRPr>
            </a:p>
          </p:txBody>
        </p:sp>
        <p:grpSp>
          <p:nvGrpSpPr>
            <p:cNvPr id="1041" name="Group 33"/>
            <p:cNvGrpSpPr>
              <a:grpSpLocks/>
            </p:cNvGrpSpPr>
            <p:nvPr/>
          </p:nvGrpSpPr>
          <p:grpSpPr bwMode="auto">
            <a:xfrm>
              <a:off x="48" y="145"/>
              <a:ext cx="485" cy="331"/>
              <a:chOff x="48" y="145"/>
              <a:chExt cx="485" cy="331"/>
            </a:xfrm>
          </p:grpSpPr>
          <p:sp>
            <p:nvSpPr>
              <p:cNvPr id="634914" name="Freeform 34"/>
              <p:cNvSpPr>
                <a:spLocks/>
              </p:cNvSpPr>
              <p:nvPr/>
            </p:nvSpPr>
            <p:spPr bwMode="gray">
              <a:xfrm>
                <a:off x="117" y="263"/>
                <a:ext cx="1" cy="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6"/>
                  </a:cxn>
                  <a:cxn ang="0">
                    <a:pos x="0" y="0"/>
                  </a:cxn>
                </a:cxnLst>
                <a:rect l="0" t="0" r="r" b="b"/>
                <a:pathLst>
                  <a:path w="1" h="17">
                    <a:moveTo>
                      <a:pt x="0" y="0"/>
                    </a:moveTo>
                    <a:lnTo>
                      <a:pt x="0" y="16"/>
                    </a:lnTo>
                    <a:lnTo>
                      <a:pt x="0" y="16"/>
                    </a:lnTo>
                    <a:lnTo>
                      <a:pt x="0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634915" name="Freeform 35"/>
              <p:cNvSpPr>
                <a:spLocks/>
              </p:cNvSpPr>
              <p:nvPr/>
            </p:nvSpPr>
            <p:spPr bwMode="gray">
              <a:xfrm>
                <a:off x="125" y="271"/>
                <a:ext cx="17" cy="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0"/>
                  </a:cxn>
                  <a:cxn ang="0">
                    <a:pos x="16" y="16"/>
                  </a:cxn>
                  <a:cxn ang="0">
                    <a:pos x="0" y="0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634916" name="Freeform 36"/>
              <p:cNvSpPr>
                <a:spLocks/>
              </p:cNvSpPr>
              <p:nvPr/>
            </p:nvSpPr>
            <p:spPr bwMode="gray">
              <a:xfrm>
                <a:off x="152" y="260"/>
                <a:ext cx="20" cy="17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1" y="0"/>
                  </a:cxn>
                  <a:cxn ang="0">
                    <a:pos x="7" y="4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4" y="16"/>
                  </a:cxn>
                  <a:cxn ang="0">
                    <a:pos x="15" y="16"/>
                  </a:cxn>
                  <a:cxn ang="0">
                    <a:pos x="19" y="11"/>
                  </a:cxn>
                  <a:cxn ang="0">
                    <a:pos x="19" y="0"/>
                  </a:cxn>
                </a:cxnLst>
                <a:rect l="0" t="0" r="r" b="b"/>
                <a:pathLst>
                  <a:path w="20" h="17">
                    <a:moveTo>
                      <a:pt x="19" y="0"/>
                    </a:moveTo>
                    <a:lnTo>
                      <a:pt x="11" y="0"/>
                    </a:lnTo>
                    <a:lnTo>
                      <a:pt x="7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4" y="16"/>
                    </a:lnTo>
                    <a:lnTo>
                      <a:pt x="15" y="16"/>
                    </a:lnTo>
                    <a:lnTo>
                      <a:pt x="19" y="11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634917" name="Freeform 37"/>
              <p:cNvSpPr>
                <a:spLocks/>
              </p:cNvSpPr>
              <p:nvPr/>
            </p:nvSpPr>
            <p:spPr bwMode="gray">
              <a:xfrm>
                <a:off x="48" y="270"/>
                <a:ext cx="158" cy="172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34" y="4"/>
                  </a:cxn>
                  <a:cxn ang="0">
                    <a:pos x="22" y="13"/>
                  </a:cxn>
                  <a:cxn ang="0">
                    <a:pos x="19" y="21"/>
                  </a:cxn>
                  <a:cxn ang="0">
                    <a:pos x="10" y="27"/>
                  </a:cxn>
                  <a:cxn ang="0">
                    <a:pos x="4" y="39"/>
                  </a:cxn>
                  <a:cxn ang="0">
                    <a:pos x="4" y="46"/>
                  </a:cxn>
                  <a:cxn ang="0">
                    <a:pos x="0" y="58"/>
                  </a:cxn>
                  <a:cxn ang="0">
                    <a:pos x="5" y="63"/>
                  </a:cxn>
                  <a:cxn ang="0">
                    <a:pos x="19" y="79"/>
                  </a:cxn>
                  <a:cxn ang="0">
                    <a:pos x="23" y="77"/>
                  </a:cxn>
                  <a:cxn ang="0">
                    <a:pos x="48" y="77"/>
                  </a:cxn>
                  <a:cxn ang="0">
                    <a:pos x="60" y="81"/>
                  </a:cxn>
                  <a:cxn ang="0">
                    <a:pos x="58" y="93"/>
                  </a:cxn>
                  <a:cxn ang="0">
                    <a:pos x="67" y="109"/>
                  </a:cxn>
                  <a:cxn ang="0">
                    <a:pos x="66" y="113"/>
                  </a:cxn>
                  <a:cxn ang="0">
                    <a:pos x="70" y="118"/>
                  </a:cxn>
                  <a:cxn ang="0">
                    <a:pos x="64" y="129"/>
                  </a:cxn>
                  <a:cxn ang="0">
                    <a:pos x="71" y="144"/>
                  </a:cxn>
                  <a:cxn ang="0">
                    <a:pos x="74" y="155"/>
                  </a:cxn>
                  <a:cxn ang="0">
                    <a:pos x="78" y="162"/>
                  </a:cxn>
                  <a:cxn ang="0">
                    <a:pos x="83" y="171"/>
                  </a:cxn>
                  <a:cxn ang="0">
                    <a:pos x="91" y="169"/>
                  </a:cxn>
                  <a:cxn ang="0">
                    <a:pos x="105" y="163"/>
                  </a:cxn>
                  <a:cxn ang="0">
                    <a:pos x="111" y="155"/>
                  </a:cxn>
                  <a:cxn ang="0">
                    <a:pos x="111" y="150"/>
                  </a:cxn>
                  <a:cxn ang="0">
                    <a:pos x="119" y="145"/>
                  </a:cxn>
                  <a:cxn ang="0">
                    <a:pos x="117" y="138"/>
                  </a:cxn>
                  <a:cxn ang="0">
                    <a:pos x="130" y="126"/>
                  </a:cxn>
                  <a:cxn ang="0">
                    <a:pos x="131" y="116"/>
                  </a:cxn>
                  <a:cxn ang="0">
                    <a:pos x="128" y="112"/>
                  </a:cxn>
                  <a:cxn ang="0">
                    <a:pos x="130" y="108"/>
                  </a:cxn>
                  <a:cxn ang="0">
                    <a:pos x="127" y="105"/>
                  </a:cxn>
                  <a:cxn ang="0">
                    <a:pos x="136" y="95"/>
                  </a:cxn>
                  <a:cxn ang="0">
                    <a:pos x="136" y="90"/>
                  </a:cxn>
                  <a:cxn ang="0">
                    <a:pos x="148" y="82"/>
                  </a:cxn>
                  <a:cxn ang="0">
                    <a:pos x="157" y="60"/>
                  </a:cxn>
                  <a:cxn ang="0">
                    <a:pos x="145" y="65"/>
                  </a:cxn>
                  <a:cxn ang="0">
                    <a:pos x="135" y="63"/>
                  </a:cxn>
                  <a:cxn ang="0">
                    <a:pos x="136" y="58"/>
                  </a:cxn>
                  <a:cxn ang="0">
                    <a:pos x="126" y="52"/>
                  </a:cxn>
                  <a:cxn ang="0">
                    <a:pos x="121" y="38"/>
                  </a:cxn>
                  <a:cxn ang="0">
                    <a:pos x="111" y="27"/>
                  </a:cxn>
                  <a:cxn ang="0">
                    <a:pos x="111" y="19"/>
                  </a:cxn>
                  <a:cxn ang="0">
                    <a:pos x="106" y="18"/>
                  </a:cxn>
                  <a:cxn ang="0">
                    <a:pos x="103" y="20"/>
                  </a:cxn>
                  <a:cxn ang="0">
                    <a:pos x="88" y="15"/>
                  </a:cxn>
                  <a:cxn ang="0">
                    <a:pos x="84" y="18"/>
                  </a:cxn>
                  <a:cxn ang="0">
                    <a:pos x="81" y="22"/>
                  </a:cxn>
                  <a:cxn ang="0">
                    <a:pos x="73" y="15"/>
                  </a:cxn>
                  <a:cxn ang="0">
                    <a:pos x="65" y="13"/>
                  </a:cxn>
                  <a:cxn ang="0">
                    <a:pos x="65" y="4"/>
                  </a:cxn>
                  <a:cxn ang="0">
                    <a:pos x="54" y="5"/>
                  </a:cxn>
                  <a:cxn ang="0">
                    <a:pos x="47" y="3"/>
                  </a:cxn>
                  <a:cxn ang="0">
                    <a:pos x="37" y="0"/>
                  </a:cxn>
                </a:cxnLst>
                <a:rect l="0" t="0" r="r" b="b"/>
                <a:pathLst>
                  <a:path w="158" h="172">
                    <a:moveTo>
                      <a:pt x="37" y="0"/>
                    </a:moveTo>
                    <a:lnTo>
                      <a:pt x="34" y="4"/>
                    </a:lnTo>
                    <a:lnTo>
                      <a:pt x="22" y="13"/>
                    </a:lnTo>
                    <a:lnTo>
                      <a:pt x="19" y="21"/>
                    </a:lnTo>
                    <a:lnTo>
                      <a:pt x="10" y="27"/>
                    </a:lnTo>
                    <a:lnTo>
                      <a:pt x="4" y="39"/>
                    </a:lnTo>
                    <a:lnTo>
                      <a:pt x="4" y="46"/>
                    </a:lnTo>
                    <a:lnTo>
                      <a:pt x="0" y="58"/>
                    </a:lnTo>
                    <a:lnTo>
                      <a:pt x="5" y="63"/>
                    </a:lnTo>
                    <a:lnTo>
                      <a:pt x="19" y="79"/>
                    </a:lnTo>
                    <a:lnTo>
                      <a:pt x="23" y="77"/>
                    </a:lnTo>
                    <a:lnTo>
                      <a:pt x="48" y="77"/>
                    </a:lnTo>
                    <a:lnTo>
                      <a:pt x="60" y="81"/>
                    </a:lnTo>
                    <a:lnTo>
                      <a:pt x="58" y="93"/>
                    </a:lnTo>
                    <a:lnTo>
                      <a:pt x="67" y="109"/>
                    </a:lnTo>
                    <a:lnTo>
                      <a:pt x="66" y="113"/>
                    </a:lnTo>
                    <a:lnTo>
                      <a:pt x="70" y="118"/>
                    </a:lnTo>
                    <a:lnTo>
                      <a:pt x="64" y="129"/>
                    </a:lnTo>
                    <a:lnTo>
                      <a:pt x="71" y="144"/>
                    </a:lnTo>
                    <a:lnTo>
                      <a:pt x="74" y="155"/>
                    </a:lnTo>
                    <a:lnTo>
                      <a:pt x="78" y="162"/>
                    </a:lnTo>
                    <a:lnTo>
                      <a:pt x="83" y="171"/>
                    </a:lnTo>
                    <a:lnTo>
                      <a:pt x="91" y="169"/>
                    </a:lnTo>
                    <a:lnTo>
                      <a:pt x="105" y="163"/>
                    </a:lnTo>
                    <a:lnTo>
                      <a:pt x="111" y="155"/>
                    </a:lnTo>
                    <a:lnTo>
                      <a:pt x="111" y="150"/>
                    </a:lnTo>
                    <a:lnTo>
                      <a:pt x="119" y="145"/>
                    </a:lnTo>
                    <a:lnTo>
                      <a:pt x="117" y="138"/>
                    </a:lnTo>
                    <a:lnTo>
                      <a:pt x="130" y="126"/>
                    </a:lnTo>
                    <a:lnTo>
                      <a:pt x="131" y="116"/>
                    </a:lnTo>
                    <a:lnTo>
                      <a:pt x="128" y="112"/>
                    </a:lnTo>
                    <a:lnTo>
                      <a:pt x="130" y="108"/>
                    </a:lnTo>
                    <a:lnTo>
                      <a:pt x="127" y="105"/>
                    </a:lnTo>
                    <a:lnTo>
                      <a:pt x="136" y="95"/>
                    </a:lnTo>
                    <a:lnTo>
                      <a:pt x="136" y="90"/>
                    </a:lnTo>
                    <a:lnTo>
                      <a:pt x="148" y="82"/>
                    </a:lnTo>
                    <a:lnTo>
                      <a:pt x="157" y="60"/>
                    </a:lnTo>
                    <a:lnTo>
                      <a:pt x="145" y="65"/>
                    </a:lnTo>
                    <a:lnTo>
                      <a:pt x="135" y="63"/>
                    </a:lnTo>
                    <a:lnTo>
                      <a:pt x="136" y="58"/>
                    </a:lnTo>
                    <a:lnTo>
                      <a:pt x="126" y="52"/>
                    </a:lnTo>
                    <a:lnTo>
                      <a:pt x="121" y="38"/>
                    </a:lnTo>
                    <a:lnTo>
                      <a:pt x="111" y="27"/>
                    </a:lnTo>
                    <a:lnTo>
                      <a:pt x="111" y="19"/>
                    </a:lnTo>
                    <a:lnTo>
                      <a:pt x="106" y="18"/>
                    </a:lnTo>
                    <a:lnTo>
                      <a:pt x="103" y="20"/>
                    </a:lnTo>
                    <a:lnTo>
                      <a:pt x="88" y="15"/>
                    </a:lnTo>
                    <a:lnTo>
                      <a:pt x="84" y="18"/>
                    </a:lnTo>
                    <a:lnTo>
                      <a:pt x="81" y="22"/>
                    </a:lnTo>
                    <a:lnTo>
                      <a:pt x="73" y="15"/>
                    </a:lnTo>
                    <a:lnTo>
                      <a:pt x="65" y="13"/>
                    </a:lnTo>
                    <a:lnTo>
                      <a:pt x="65" y="4"/>
                    </a:lnTo>
                    <a:lnTo>
                      <a:pt x="54" y="5"/>
                    </a:lnTo>
                    <a:lnTo>
                      <a:pt x="47" y="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634918" name="Freeform 38"/>
              <p:cNvSpPr>
                <a:spLocks/>
              </p:cNvSpPr>
              <p:nvPr/>
            </p:nvSpPr>
            <p:spPr bwMode="gray">
              <a:xfrm>
                <a:off x="411" y="314"/>
                <a:ext cx="17" cy="1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9" y="4"/>
                  </a:cxn>
                  <a:cxn ang="0">
                    <a:pos x="7" y="8"/>
                  </a:cxn>
                  <a:cxn ang="0">
                    <a:pos x="7" y="11"/>
                  </a:cxn>
                  <a:cxn ang="0">
                    <a:pos x="16" y="13"/>
                  </a:cxn>
                  <a:cxn ang="0">
                    <a:pos x="16" y="16"/>
                  </a:cxn>
                  <a:cxn ang="0">
                    <a:pos x="9" y="13"/>
                  </a:cxn>
                  <a:cxn ang="0">
                    <a:pos x="3" y="16"/>
                  </a:cxn>
                  <a:cxn ang="0">
                    <a:pos x="0" y="13"/>
                  </a:cxn>
                  <a:cxn ang="0">
                    <a:pos x="3" y="11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7" y="0"/>
                  </a:cxn>
                </a:cxnLst>
                <a:rect l="0" t="0" r="r" b="b"/>
                <a:pathLst>
                  <a:path w="17" h="17">
                    <a:moveTo>
                      <a:pt x="7" y="0"/>
                    </a:moveTo>
                    <a:lnTo>
                      <a:pt x="9" y="4"/>
                    </a:lnTo>
                    <a:lnTo>
                      <a:pt x="7" y="8"/>
                    </a:lnTo>
                    <a:lnTo>
                      <a:pt x="7" y="11"/>
                    </a:lnTo>
                    <a:lnTo>
                      <a:pt x="16" y="13"/>
                    </a:lnTo>
                    <a:lnTo>
                      <a:pt x="16" y="16"/>
                    </a:lnTo>
                    <a:lnTo>
                      <a:pt x="9" y="13"/>
                    </a:lnTo>
                    <a:lnTo>
                      <a:pt x="3" y="16"/>
                    </a:lnTo>
                    <a:lnTo>
                      <a:pt x="0" y="13"/>
                    </a:lnTo>
                    <a:lnTo>
                      <a:pt x="3" y="11"/>
                    </a:lnTo>
                    <a:lnTo>
                      <a:pt x="0" y="8"/>
                    </a:lnTo>
                    <a:lnTo>
                      <a:pt x="3" y="2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634919" name="Freeform 39"/>
              <p:cNvSpPr>
                <a:spLocks/>
              </p:cNvSpPr>
              <p:nvPr/>
            </p:nvSpPr>
            <p:spPr bwMode="gray">
              <a:xfrm>
                <a:off x="380" y="349"/>
                <a:ext cx="24" cy="29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8" y="14"/>
                  </a:cxn>
                  <a:cxn ang="0">
                    <a:pos x="17" y="0"/>
                  </a:cxn>
                  <a:cxn ang="0">
                    <a:pos x="23" y="8"/>
                  </a:cxn>
                  <a:cxn ang="0">
                    <a:pos x="18" y="28"/>
                  </a:cxn>
                  <a:cxn ang="0">
                    <a:pos x="1" y="23"/>
                  </a:cxn>
                  <a:cxn ang="0">
                    <a:pos x="0" y="14"/>
                  </a:cxn>
                </a:cxnLst>
                <a:rect l="0" t="0" r="r" b="b"/>
                <a:pathLst>
                  <a:path w="24" h="29">
                    <a:moveTo>
                      <a:pt x="0" y="14"/>
                    </a:moveTo>
                    <a:lnTo>
                      <a:pt x="8" y="14"/>
                    </a:lnTo>
                    <a:lnTo>
                      <a:pt x="17" y="0"/>
                    </a:lnTo>
                    <a:lnTo>
                      <a:pt x="23" y="8"/>
                    </a:lnTo>
                    <a:lnTo>
                      <a:pt x="18" y="28"/>
                    </a:lnTo>
                    <a:lnTo>
                      <a:pt x="1" y="23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634920" name="Freeform 40"/>
              <p:cNvSpPr>
                <a:spLocks/>
              </p:cNvSpPr>
              <p:nvPr/>
            </p:nvSpPr>
            <p:spPr bwMode="gray">
              <a:xfrm>
                <a:off x="427" y="360"/>
                <a:ext cx="42" cy="28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0" y="0"/>
                  </a:cxn>
                  <a:cxn ang="0">
                    <a:pos x="13" y="2"/>
                  </a:cxn>
                  <a:cxn ang="0">
                    <a:pos x="33" y="9"/>
                  </a:cxn>
                  <a:cxn ang="0">
                    <a:pos x="33" y="14"/>
                  </a:cxn>
                  <a:cxn ang="0">
                    <a:pos x="41" y="27"/>
                  </a:cxn>
                  <a:cxn ang="0">
                    <a:pos x="25" y="14"/>
                  </a:cxn>
                  <a:cxn ang="0">
                    <a:pos x="15" y="15"/>
                  </a:cxn>
                  <a:cxn ang="0">
                    <a:pos x="2" y="6"/>
                  </a:cxn>
                </a:cxnLst>
                <a:rect l="0" t="0" r="r" b="b"/>
                <a:pathLst>
                  <a:path w="42" h="28">
                    <a:moveTo>
                      <a:pt x="2" y="6"/>
                    </a:moveTo>
                    <a:lnTo>
                      <a:pt x="0" y="0"/>
                    </a:lnTo>
                    <a:lnTo>
                      <a:pt x="13" y="2"/>
                    </a:lnTo>
                    <a:lnTo>
                      <a:pt x="33" y="9"/>
                    </a:lnTo>
                    <a:lnTo>
                      <a:pt x="33" y="14"/>
                    </a:lnTo>
                    <a:lnTo>
                      <a:pt x="41" y="27"/>
                    </a:lnTo>
                    <a:lnTo>
                      <a:pt x="25" y="14"/>
                    </a:lnTo>
                    <a:lnTo>
                      <a:pt x="15" y="15"/>
                    </a:lnTo>
                    <a:lnTo>
                      <a:pt x="2" y="6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634921" name="Freeform 41"/>
              <p:cNvSpPr>
                <a:spLocks/>
              </p:cNvSpPr>
              <p:nvPr/>
            </p:nvSpPr>
            <p:spPr bwMode="gray">
              <a:xfrm>
                <a:off x="505" y="415"/>
                <a:ext cx="28" cy="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7" y="8"/>
                  </a:cxn>
                  <a:cxn ang="0">
                    <a:pos x="5" y="29"/>
                  </a:cxn>
                  <a:cxn ang="0">
                    <a:pos x="0" y="24"/>
                  </a:cxn>
                  <a:cxn ang="0">
                    <a:pos x="15" y="11"/>
                  </a:cxn>
                  <a:cxn ang="0">
                    <a:pos x="16" y="0"/>
                  </a:cxn>
                </a:cxnLst>
                <a:rect l="0" t="0" r="r" b="b"/>
                <a:pathLst>
                  <a:path w="28" h="30">
                    <a:moveTo>
                      <a:pt x="16" y="0"/>
                    </a:moveTo>
                    <a:lnTo>
                      <a:pt x="27" y="8"/>
                    </a:lnTo>
                    <a:lnTo>
                      <a:pt x="5" y="29"/>
                    </a:lnTo>
                    <a:lnTo>
                      <a:pt x="0" y="24"/>
                    </a:lnTo>
                    <a:lnTo>
                      <a:pt x="15" y="11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634922" name="Freeform 42"/>
              <p:cNvSpPr>
                <a:spLocks/>
              </p:cNvSpPr>
              <p:nvPr/>
            </p:nvSpPr>
            <p:spPr bwMode="gray">
              <a:xfrm>
                <a:off x="97" y="216"/>
                <a:ext cx="17" cy="19"/>
              </a:xfrm>
              <a:custGeom>
                <a:avLst/>
                <a:gdLst/>
                <a:ahLst/>
                <a:cxnLst>
                  <a:cxn ang="0">
                    <a:pos x="16" y="14"/>
                  </a:cxn>
                  <a:cxn ang="0">
                    <a:pos x="11" y="11"/>
                  </a:cxn>
                  <a:cxn ang="0">
                    <a:pos x="11" y="3"/>
                  </a:cxn>
                  <a:cxn ang="0">
                    <a:pos x="13" y="2"/>
                  </a:cxn>
                  <a:cxn ang="0">
                    <a:pos x="10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5" y="7"/>
                  </a:cxn>
                  <a:cxn ang="0">
                    <a:pos x="7" y="8"/>
                  </a:cxn>
                  <a:cxn ang="0">
                    <a:pos x="7" y="10"/>
                  </a:cxn>
                  <a:cxn ang="0">
                    <a:pos x="6" y="10"/>
                  </a:cxn>
                  <a:cxn ang="0">
                    <a:pos x="3" y="12"/>
                  </a:cxn>
                  <a:cxn ang="0">
                    <a:pos x="3" y="14"/>
                  </a:cxn>
                  <a:cxn ang="0">
                    <a:pos x="0" y="18"/>
                  </a:cxn>
                  <a:cxn ang="0">
                    <a:pos x="12" y="18"/>
                  </a:cxn>
                  <a:cxn ang="0">
                    <a:pos x="16" y="14"/>
                  </a:cxn>
                </a:cxnLst>
                <a:rect l="0" t="0" r="r" b="b"/>
                <a:pathLst>
                  <a:path w="17" h="19">
                    <a:moveTo>
                      <a:pt x="16" y="14"/>
                    </a:moveTo>
                    <a:lnTo>
                      <a:pt x="11" y="11"/>
                    </a:lnTo>
                    <a:lnTo>
                      <a:pt x="11" y="3"/>
                    </a:lnTo>
                    <a:lnTo>
                      <a:pt x="13" y="2"/>
                    </a:lnTo>
                    <a:lnTo>
                      <a:pt x="10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5" y="7"/>
                    </a:lnTo>
                    <a:lnTo>
                      <a:pt x="7" y="8"/>
                    </a:lnTo>
                    <a:lnTo>
                      <a:pt x="7" y="10"/>
                    </a:lnTo>
                    <a:lnTo>
                      <a:pt x="6" y="10"/>
                    </a:lnTo>
                    <a:lnTo>
                      <a:pt x="3" y="12"/>
                    </a:lnTo>
                    <a:lnTo>
                      <a:pt x="3" y="14"/>
                    </a:lnTo>
                    <a:lnTo>
                      <a:pt x="0" y="18"/>
                    </a:lnTo>
                    <a:lnTo>
                      <a:pt x="12" y="18"/>
                    </a:lnTo>
                    <a:lnTo>
                      <a:pt x="16" y="14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634923" name="Freeform 43"/>
              <p:cNvSpPr>
                <a:spLocks/>
              </p:cNvSpPr>
              <p:nvPr/>
            </p:nvSpPr>
            <p:spPr bwMode="gray">
              <a:xfrm>
                <a:off x="92" y="222"/>
                <a:ext cx="17" cy="17"/>
              </a:xfrm>
              <a:custGeom>
                <a:avLst/>
                <a:gdLst/>
                <a:ahLst/>
                <a:cxnLst>
                  <a:cxn ang="0">
                    <a:pos x="13" y="5"/>
                  </a:cxn>
                  <a:cxn ang="0">
                    <a:pos x="16" y="5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9" y="16"/>
                  </a:cxn>
                  <a:cxn ang="0">
                    <a:pos x="13" y="11"/>
                  </a:cxn>
                  <a:cxn ang="0">
                    <a:pos x="13" y="5"/>
                  </a:cxn>
                </a:cxnLst>
                <a:rect l="0" t="0" r="r" b="b"/>
                <a:pathLst>
                  <a:path w="17" h="17">
                    <a:moveTo>
                      <a:pt x="13" y="5"/>
                    </a:moveTo>
                    <a:lnTo>
                      <a:pt x="16" y="5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9" y="16"/>
                    </a:lnTo>
                    <a:lnTo>
                      <a:pt x="13" y="11"/>
                    </a:lnTo>
                    <a:lnTo>
                      <a:pt x="13" y="5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634924" name="Freeform 44"/>
              <p:cNvSpPr>
                <a:spLocks/>
              </p:cNvSpPr>
              <p:nvPr/>
            </p:nvSpPr>
            <p:spPr bwMode="gray">
              <a:xfrm>
                <a:off x="81" y="211"/>
                <a:ext cx="91" cy="63"/>
              </a:xfrm>
              <a:custGeom>
                <a:avLst/>
                <a:gdLst/>
                <a:ahLst/>
                <a:cxnLst>
                  <a:cxn ang="0">
                    <a:pos x="59" y="4"/>
                  </a:cxn>
                  <a:cxn ang="0">
                    <a:pos x="70" y="5"/>
                  </a:cxn>
                  <a:cxn ang="0">
                    <a:pos x="63" y="8"/>
                  </a:cxn>
                  <a:cxn ang="0">
                    <a:pos x="60" y="11"/>
                  </a:cxn>
                  <a:cxn ang="0">
                    <a:pos x="56" y="20"/>
                  </a:cxn>
                  <a:cxn ang="0">
                    <a:pos x="49" y="20"/>
                  </a:cxn>
                  <a:cxn ang="0">
                    <a:pos x="43" y="19"/>
                  </a:cxn>
                  <a:cxn ang="0">
                    <a:pos x="46" y="15"/>
                  </a:cxn>
                  <a:cxn ang="0">
                    <a:pos x="43" y="10"/>
                  </a:cxn>
                  <a:cxn ang="0">
                    <a:pos x="40" y="19"/>
                  </a:cxn>
                  <a:cxn ang="0">
                    <a:pos x="30" y="24"/>
                  </a:cxn>
                  <a:cxn ang="0">
                    <a:pos x="25" y="27"/>
                  </a:cxn>
                  <a:cxn ang="0">
                    <a:pos x="18" y="31"/>
                  </a:cxn>
                  <a:cxn ang="0">
                    <a:pos x="15" y="41"/>
                  </a:cxn>
                  <a:cxn ang="0">
                    <a:pos x="2" y="37"/>
                  </a:cxn>
                  <a:cxn ang="0">
                    <a:pos x="0" y="44"/>
                  </a:cxn>
                  <a:cxn ang="0">
                    <a:pos x="5" y="55"/>
                  </a:cxn>
                  <a:cxn ang="0">
                    <a:pos x="25" y="44"/>
                  </a:cxn>
                  <a:cxn ang="0">
                    <a:pos x="37" y="41"/>
                  </a:cxn>
                  <a:cxn ang="0">
                    <a:pos x="39" y="46"/>
                  </a:cxn>
                  <a:cxn ang="0">
                    <a:pos x="49" y="57"/>
                  </a:cxn>
                  <a:cxn ang="0">
                    <a:pos x="50" y="54"/>
                  </a:cxn>
                  <a:cxn ang="0">
                    <a:pos x="52" y="54"/>
                  </a:cxn>
                  <a:cxn ang="0">
                    <a:pos x="43" y="43"/>
                  </a:cxn>
                  <a:cxn ang="0">
                    <a:pos x="46" y="40"/>
                  </a:cxn>
                  <a:cxn ang="0">
                    <a:pos x="56" y="51"/>
                  </a:cxn>
                  <a:cxn ang="0">
                    <a:pos x="60" y="58"/>
                  </a:cxn>
                  <a:cxn ang="0">
                    <a:pos x="62" y="62"/>
                  </a:cxn>
                  <a:cxn ang="0">
                    <a:pos x="64" y="55"/>
                  </a:cxn>
                  <a:cxn ang="0">
                    <a:pos x="71" y="52"/>
                  </a:cxn>
                  <a:cxn ang="0">
                    <a:pos x="75" y="51"/>
                  </a:cxn>
                  <a:cxn ang="0">
                    <a:pos x="74" y="45"/>
                  </a:cxn>
                  <a:cxn ang="0">
                    <a:pos x="77" y="36"/>
                  </a:cxn>
                  <a:cxn ang="0">
                    <a:pos x="81" y="37"/>
                  </a:cxn>
                  <a:cxn ang="0">
                    <a:pos x="83" y="41"/>
                  </a:cxn>
                  <a:cxn ang="0">
                    <a:pos x="87" y="39"/>
                  </a:cxn>
                  <a:cxn ang="0">
                    <a:pos x="86" y="38"/>
                  </a:cxn>
                  <a:cxn ang="0">
                    <a:pos x="88" y="32"/>
                  </a:cxn>
                  <a:cxn ang="0">
                    <a:pos x="90" y="39"/>
                  </a:cxn>
                  <a:cxn ang="0">
                    <a:pos x="59" y="0"/>
                  </a:cxn>
                </a:cxnLst>
                <a:rect l="0" t="0" r="r" b="b"/>
                <a:pathLst>
                  <a:path w="91" h="63">
                    <a:moveTo>
                      <a:pt x="59" y="0"/>
                    </a:moveTo>
                    <a:lnTo>
                      <a:pt x="59" y="4"/>
                    </a:lnTo>
                    <a:lnTo>
                      <a:pt x="61" y="5"/>
                    </a:lnTo>
                    <a:lnTo>
                      <a:pt x="70" y="5"/>
                    </a:lnTo>
                    <a:lnTo>
                      <a:pt x="70" y="8"/>
                    </a:lnTo>
                    <a:lnTo>
                      <a:pt x="63" y="8"/>
                    </a:lnTo>
                    <a:lnTo>
                      <a:pt x="63" y="14"/>
                    </a:lnTo>
                    <a:lnTo>
                      <a:pt x="60" y="11"/>
                    </a:lnTo>
                    <a:lnTo>
                      <a:pt x="60" y="16"/>
                    </a:lnTo>
                    <a:lnTo>
                      <a:pt x="56" y="20"/>
                    </a:lnTo>
                    <a:lnTo>
                      <a:pt x="53" y="17"/>
                    </a:lnTo>
                    <a:lnTo>
                      <a:pt x="49" y="20"/>
                    </a:lnTo>
                    <a:lnTo>
                      <a:pt x="48" y="19"/>
                    </a:lnTo>
                    <a:lnTo>
                      <a:pt x="43" y="19"/>
                    </a:lnTo>
                    <a:lnTo>
                      <a:pt x="46" y="17"/>
                    </a:lnTo>
                    <a:lnTo>
                      <a:pt x="46" y="15"/>
                    </a:lnTo>
                    <a:lnTo>
                      <a:pt x="43" y="13"/>
                    </a:lnTo>
                    <a:lnTo>
                      <a:pt x="43" y="10"/>
                    </a:lnTo>
                    <a:lnTo>
                      <a:pt x="40" y="13"/>
                    </a:lnTo>
                    <a:lnTo>
                      <a:pt x="40" y="19"/>
                    </a:lnTo>
                    <a:lnTo>
                      <a:pt x="36" y="19"/>
                    </a:lnTo>
                    <a:lnTo>
                      <a:pt x="30" y="24"/>
                    </a:lnTo>
                    <a:lnTo>
                      <a:pt x="28" y="24"/>
                    </a:lnTo>
                    <a:lnTo>
                      <a:pt x="25" y="27"/>
                    </a:lnTo>
                    <a:lnTo>
                      <a:pt x="15" y="27"/>
                    </a:lnTo>
                    <a:lnTo>
                      <a:pt x="18" y="31"/>
                    </a:lnTo>
                    <a:lnTo>
                      <a:pt x="18" y="37"/>
                    </a:lnTo>
                    <a:lnTo>
                      <a:pt x="15" y="41"/>
                    </a:lnTo>
                    <a:lnTo>
                      <a:pt x="10" y="37"/>
                    </a:lnTo>
                    <a:lnTo>
                      <a:pt x="2" y="37"/>
                    </a:lnTo>
                    <a:lnTo>
                      <a:pt x="2" y="42"/>
                    </a:lnTo>
                    <a:lnTo>
                      <a:pt x="0" y="44"/>
                    </a:lnTo>
                    <a:lnTo>
                      <a:pt x="0" y="51"/>
                    </a:lnTo>
                    <a:lnTo>
                      <a:pt x="5" y="55"/>
                    </a:lnTo>
                    <a:lnTo>
                      <a:pt x="13" y="55"/>
                    </a:lnTo>
                    <a:lnTo>
                      <a:pt x="25" y="44"/>
                    </a:lnTo>
                    <a:lnTo>
                      <a:pt x="35" y="44"/>
                    </a:lnTo>
                    <a:lnTo>
                      <a:pt x="37" y="41"/>
                    </a:lnTo>
                    <a:lnTo>
                      <a:pt x="39" y="44"/>
                    </a:lnTo>
                    <a:lnTo>
                      <a:pt x="39" y="46"/>
                    </a:lnTo>
                    <a:lnTo>
                      <a:pt x="49" y="54"/>
                    </a:lnTo>
                    <a:lnTo>
                      <a:pt x="49" y="57"/>
                    </a:lnTo>
                    <a:lnTo>
                      <a:pt x="51" y="56"/>
                    </a:lnTo>
                    <a:lnTo>
                      <a:pt x="50" y="54"/>
                    </a:lnTo>
                    <a:lnTo>
                      <a:pt x="51" y="53"/>
                    </a:lnTo>
                    <a:lnTo>
                      <a:pt x="52" y="54"/>
                    </a:lnTo>
                    <a:lnTo>
                      <a:pt x="53" y="54"/>
                    </a:lnTo>
                    <a:lnTo>
                      <a:pt x="43" y="43"/>
                    </a:lnTo>
                    <a:lnTo>
                      <a:pt x="43" y="40"/>
                    </a:lnTo>
                    <a:lnTo>
                      <a:pt x="46" y="40"/>
                    </a:lnTo>
                    <a:lnTo>
                      <a:pt x="46" y="42"/>
                    </a:lnTo>
                    <a:lnTo>
                      <a:pt x="56" y="51"/>
                    </a:lnTo>
                    <a:lnTo>
                      <a:pt x="56" y="54"/>
                    </a:lnTo>
                    <a:lnTo>
                      <a:pt x="60" y="58"/>
                    </a:lnTo>
                    <a:lnTo>
                      <a:pt x="59" y="59"/>
                    </a:lnTo>
                    <a:lnTo>
                      <a:pt x="62" y="62"/>
                    </a:lnTo>
                    <a:lnTo>
                      <a:pt x="67" y="57"/>
                    </a:lnTo>
                    <a:lnTo>
                      <a:pt x="64" y="55"/>
                    </a:lnTo>
                    <a:lnTo>
                      <a:pt x="67" y="52"/>
                    </a:lnTo>
                    <a:lnTo>
                      <a:pt x="71" y="52"/>
                    </a:lnTo>
                    <a:lnTo>
                      <a:pt x="73" y="51"/>
                    </a:lnTo>
                    <a:lnTo>
                      <a:pt x="75" y="51"/>
                    </a:lnTo>
                    <a:lnTo>
                      <a:pt x="72" y="47"/>
                    </a:lnTo>
                    <a:lnTo>
                      <a:pt x="74" y="45"/>
                    </a:lnTo>
                    <a:lnTo>
                      <a:pt x="74" y="39"/>
                    </a:lnTo>
                    <a:lnTo>
                      <a:pt x="77" y="36"/>
                    </a:lnTo>
                    <a:lnTo>
                      <a:pt x="78" y="37"/>
                    </a:lnTo>
                    <a:lnTo>
                      <a:pt x="81" y="37"/>
                    </a:lnTo>
                    <a:lnTo>
                      <a:pt x="80" y="39"/>
                    </a:lnTo>
                    <a:lnTo>
                      <a:pt x="83" y="41"/>
                    </a:lnTo>
                    <a:lnTo>
                      <a:pt x="85" y="39"/>
                    </a:lnTo>
                    <a:lnTo>
                      <a:pt x="87" y="39"/>
                    </a:lnTo>
                    <a:lnTo>
                      <a:pt x="87" y="38"/>
                    </a:lnTo>
                    <a:lnTo>
                      <a:pt x="86" y="38"/>
                    </a:lnTo>
                    <a:lnTo>
                      <a:pt x="84" y="37"/>
                    </a:lnTo>
                    <a:lnTo>
                      <a:pt x="88" y="32"/>
                    </a:lnTo>
                    <a:lnTo>
                      <a:pt x="88" y="39"/>
                    </a:lnTo>
                    <a:lnTo>
                      <a:pt x="90" y="39"/>
                    </a:lnTo>
                    <a:lnTo>
                      <a:pt x="90" y="0"/>
                    </a:lnTo>
                    <a:lnTo>
                      <a:pt x="59" y="0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634925" name="Freeform 45"/>
              <p:cNvSpPr>
                <a:spLocks/>
              </p:cNvSpPr>
              <p:nvPr/>
            </p:nvSpPr>
            <p:spPr bwMode="gray">
              <a:xfrm>
                <a:off x="119" y="145"/>
                <a:ext cx="380" cy="224"/>
              </a:xfrm>
              <a:custGeom>
                <a:avLst/>
                <a:gdLst/>
                <a:ahLst/>
                <a:cxnLst>
                  <a:cxn ang="0">
                    <a:pos x="11" y="58"/>
                  </a:cxn>
                  <a:cxn ang="0">
                    <a:pos x="34" y="38"/>
                  </a:cxn>
                  <a:cxn ang="0">
                    <a:pos x="49" y="52"/>
                  </a:cxn>
                  <a:cxn ang="0">
                    <a:pos x="41" y="51"/>
                  </a:cxn>
                  <a:cxn ang="0">
                    <a:pos x="75" y="49"/>
                  </a:cxn>
                  <a:cxn ang="0">
                    <a:pos x="83" y="31"/>
                  </a:cxn>
                  <a:cxn ang="0">
                    <a:pos x="83" y="36"/>
                  </a:cxn>
                  <a:cxn ang="0">
                    <a:pos x="77" y="49"/>
                  </a:cxn>
                  <a:cxn ang="0">
                    <a:pos x="104" y="38"/>
                  </a:cxn>
                  <a:cxn ang="0">
                    <a:pos x="160" y="6"/>
                  </a:cxn>
                  <a:cxn ang="0">
                    <a:pos x="199" y="8"/>
                  </a:cxn>
                  <a:cxn ang="0">
                    <a:pos x="244" y="4"/>
                  </a:cxn>
                  <a:cxn ang="0">
                    <a:pos x="292" y="20"/>
                  </a:cxn>
                  <a:cxn ang="0">
                    <a:pos x="348" y="26"/>
                  </a:cxn>
                  <a:cxn ang="0">
                    <a:pos x="376" y="45"/>
                  </a:cxn>
                  <a:cxn ang="0">
                    <a:pos x="354" y="59"/>
                  </a:cxn>
                  <a:cxn ang="0">
                    <a:pos x="343" y="78"/>
                  </a:cxn>
                  <a:cxn ang="0">
                    <a:pos x="329" y="79"/>
                  </a:cxn>
                  <a:cxn ang="0">
                    <a:pos x="333" y="53"/>
                  </a:cxn>
                  <a:cxn ang="0">
                    <a:pos x="315" y="67"/>
                  </a:cxn>
                  <a:cxn ang="0">
                    <a:pos x="302" y="79"/>
                  </a:cxn>
                  <a:cxn ang="0">
                    <a:pos x="306" y="92"/>
                  </a:cxn>
                  <a:cxn ang="0">
                    <a:pos x="291" y="111"/>
                  </a:cxn>
                  <a:cxn ang="0">
                    <a:pos x="294" y="127"/>
                  </a:cxn>
                  <a:cxn ang="0">
                    <a:pos x="292" y="119"/>
                  </a:cxn>
                  <a:cxn ang="0">
                    <a:pos x="277" y="120"/>
                  </a:cxn>
                  <a:cxn ang="0">
                    <a:pos x="288" y="144"/>
                  </a:cxn>
                  <a:cxn ang="0">
                    <a:pos x="261" y="171"/>
                  </a:cxn>
                  <a:cxn ang="0">
                    <a:pos x="254" y="178"/>
                  </a:cxn>
                  <a:cxn ang="0">
                    <a:pos x="244" y="204"/>
                  </a:cxn>
                  <a:cxn ang="0">
                    <a:pos x="231" y="205"/>
                  </a:cxn>
                  <a:cxn ang="0">
                    <a:pos x="247" y="223"/>
                  </a:cxn>
                  <a:cxn ang="0">
                    <a:pos x="220" y="181"/>
                  </a:cxn>
                  <a:cxn ang="0">
                    <a:pos x="189" y="173"/>
                  </a:cxn>
                  <a:cxn ang="0">
                    <a:pos x="175" y="200"/>
                  </a:cxn>
                  <a:cxn ang="0">
                    <a:pos x="164" y="214"/>
                  </a:cxn>
                  <a:cxn ang="0">
                    <a:pos x="144" y="171"/>
                  </a:cxn>
                  <a:cxn ang="0">
                    <a:pos x="129" y="176"/>
                  </a:cxn>
                  <a:cxn ang="0">
                    <a:pos x="117" y="158"/>
                  </a:cxn>
                  <a:cxn ang="0">
                    <a:pos x="77" y="148"/>
                  </a:cxn>
                  <a:cxn ang="0">
                    <a:pos x="91" y="167"/>
                  </a:cxn>
                  <a:cxn ang="0">
                    <a:pos x="81" y="180"/>
                  </a:cxn>
                  <a:cxn ang="0">
                    <a:pos x="66" y="175"/>
                  </a:cxn>
                  <a:cxn ang="0">
                    <a:pos x="41" y="143"/>
                  </a:cxn>
                  <a:cxn ang="0">
                    <a:pos x="51" y="125"/>
                  </a:cxn>
                  <a:cxn ang="0">
                    <a:pos x="57" y="111"/>
                  </a:cxn>
                  <a:cxn ang="0">
                    <a:pos x="51" y="65"/>
                  </a:cxn>
                  <a:cxn ang="0">
                    <a:pos x="29" y="56"/>
                  </a:cxn>
                  <a:cxn ang="0">
                    <a:pos x="19" y="60"/>
                  </a:cxn>
                  <a:cxn ang="0">
                    <a:pos x="0" y="65"/>
                  </a:cxn>
                </a:cxnLst>
                <a:rect l="0" t="0" r="r" b="b"/>
                <a:pathLst>
                  <a:path w="380" h="224">
                    <a:moveTo>
                      <a:pt x="0" y="65"/>
                    </a:moveTo>
                    <a:lnTo>
                      <a:pt x="11" y="58"/>
                    </a:lnTo>
                    <a:lnTo>
                      <a:pt x="21" y="45"/>
                    </a:lnTo>
                    <a:lnTo>
                      <a:pt x="34" y="38"/>
                    </a:lnTo>
                    <a:lnTo>
                      <a:pt x="47" y="46"/>
                    </a:lnTo>
                    <a:lnTo>
                      <a:pt x="49" y="52"/>
                    </a:lnTo>
                    <a:lnTo>
                      <a:pt x="46" y="52"/>
                    </a:lnTo>
                    <a:lnTo>
                      <a:pt x="41" y="51"/>
                    </a:lnTo>
                    <a:lnTo>
                      <a:pt x="47" y="58"/>
                    </a:lnTo>
                    <a:lnTo>
                      <a:pt x="75" y="49"/>
                    </a:lnTo>
                    <a:lnTo>
                      <a:pt x="71" y="43"/>
                    </a:lnTo>
                    <a:lnTo>
                      <a:pt x="83" y="31"/>
                    </a:lnTo>
                    <a:lnTo>
                      <a:pt x="91" y="32"/>
                    </a:lnTo>
                    <a:lnTo>
                      <a:pt x="83" y="36"/>
                    </a:lnTo>
                    <a:lnTo>
                      <a:pt x="77" y="44"/>
                    </a:lnTo>
                    <a:lnTo>
                      <a:pt x="77" y="49"/>
                    </a:lnTo>
                    <a:lnTo>
                      <a:pt x="88" y="56"/>
                    </a:lnTo>
                    <a:lnTo>
                      <a:pt x="104" y="38"/>
                    </a:lnTo>
                    <a:lnTo>
                      <a:pt x="160" y="18"/>
                    </a:lnTo>
                    <a:lnTo>
                      <a:pt x="160" y="6"/>
                    </a:lnTo>
                    <a:lnTo>
                      <a:pt x="185" y="2"/>
                    </a:lnTo>
                    <a:lnTo>
                      <a:pt x="199" y="8"/>
                    </a:lnTo>
                    <a:lnTo>
                      <a:pt x="233" y="0"/>
                    </a:lnTo>
                    <a:lnTo>
                      <a:pt x="244" y="4"/>
                    </a:lnTo>
                    <a:lnTo>
                      <a:pt x="266" y="24"/>
                    </a:lnTo>
                    <a:lnTo>
                      <a:pt x="292" y="20"/>
                    </a:lnTo>
                    <a:lnTo>
                      <a:pt x="308" y="27"/>
                    </a:lnTo>
                    <a:lnTo>
                      <a:pt x="348" y="26"/>
                    </a:lnTo>
                    <a:lnTo>
                      <a:pt x="379" y="34"/>
                    </a:lnTo>
                    <a:lnTo>
                      <a:pt x="376" y="45"/>
                    </a:lnTo>
                    <a:lnTo>
                      <a:pt x="350" y="52"/>
                    </a:lnTo>
                    <a:lnTo>
                      <a:pt x="354" y="59"/>
                    </a:lnTo>
                    <a:lnTo>
                      <a:pt x="343" y="63"/>
                    </a:lnTo>
                    <a:lnTo>
                      <a:pt x="343" y="78"/>
                    </a:lnTo>
                    <a:lnTo>
                      <a:pt x="333" y="88"/>
                    </a:lnTo>
                    <a:lnTo>
                      <a:pt x="329" y="79"/>
                    </a:lnTo>
                    <a:lnTo>
                      <a:pt x="334" y="70"/>
                    </a:lnTo>
                    <a:lnTo>
                      <a:pt x="333" y="53"/>
                    </a:lnTo>
                    <a:lnTo>
                      <a:pt x="323" y="62"/>
                    </a:lnTo>
                    <a:lnTo>
                      <a:pt x="315" y="67"/>
                    </a:lnTo>
                    <a:lnTo>
                      <a:pt x="307" y="59"/>
                    </a:lnTo>
                    <a:lnTo>
                      <a:pt x="302" y="79"/>
                    </a:lnTo>
                    <a:lnTo>
                      <a:pt x="308" y="79"/>
                    </a:lnTo>
                    <a:lnTo>
                      <a:pt x="306" y="92"/>
                    </a:lnTo>
                    <a:lnTo>
                      <a:pt x="299" y="106"/>
                    </a:lnTo>
                    <a:lnTo>
                      <a:pt x="291" y="111"/>
                    </a:lnTo>
                    <a:lnTo>
                      <a:pt x="298" y="121"/>
                    </a:lnTo>
                    <a:lnTo>
                      <a:pt x="294" y="127"/>
                    </a:lnTo>
                    <a:lnTo>
                      <a:pt x="292" y="121"/>
                    </a:lnTo>
                    <a:lnTo>
                      <a:pt x="292" y="119"/>
                    </a:lnTo>
                    <a:lnTo>
                      <a:pt x="286" y="116"/>
                    </a:lnTo>
                    <a:lnTo>
                      <a:pt x="277" y="120"/>
                    </a:lnTo>
                    <a:lnTo>
                      <a:pt x="285" y="136"/>
                    </a:lnTo>
                    <a:lnTo>
                      <a:pt x="288" y="144"/>
                    </a:lnTo>
                    <a:lnTo>
                      <a:pt x="279" y="165"/>
                    </a:lnTo>
                    <a:lnTo>
                      <a:pt x="261" y="171"/>
                    </a:lnTo>
                    <a:lnTo>
                      <a:pt x="247" y="169"/>
                    </a:lnTo>
                    <a:lnTo>
                      <a:pt x="254" y="178"/>
                    </a:lnTo>
                    <a:lnTo>
                      <a:pt x="254" y="190"/>
                    </a:lnTo>
                    <a:lnTo>
                      <a:pt x="244" y="204"/>
                    </a:lnTo>
                    <a:lnTo>
                      <a:pt x="233" y="197"/>
                    </a:lnTo>
                    <a:lnTo>
                      <a:pt x="231" y="205"/>
                    </a:lnTo>
                    <a:lnTo>
                      <a:pt x="240" y="212"/>
                    </a:lnTo>
                    <a:lnTo>
                      <a:pt x="247" y="223"/>
                    </a:lnTo>
                    <a:lnTo>
                      <a:pt x="235" y="216"/>
                    </a:lnTo>
                    <a:lnTo>
                      <a:pt x="220" y="181"/>
                    </a:lnTo>
                    <a:lnTo>
                      <a:pt x="203" y="172"/>
                    </a:lnTo>
                    <a:lnTo>
                      <a:pt x="189" y="173"/>
                    </a:lnTo>
                    <a:lnTo>
                      <a:pt x="173" y="193"/>
                    </a:lnTo>
                    <a:lnTo>
                      <a:pt x="175" y="200"/>
                    </a:lnTo>
                    <a:lnTo>
                      <a:pt x="169" y="214"/>
                    </a:lnTo>
                    <a:lnTo>
                      <a:pt x="164" y="214"/>
                    </a:lnTo>
                    <a:lnTo>
                      <a:pt x="144" y="184"/>
                    </a:lnTo>
                    <a:lnTo>
                      <a:pt x="144" y="171"/>
                    </a:lnTo>
                    <a:lnTo>
                      <a:pt x="140" y="176"/>
                    </a:lnTo>
                    <a:lnTo>
                      <a:pt x="129" y="176"/>
                    </a:lnTo>
                    <a:lnTo>
                      <a:pt x="134" y="168"/>
                    </a:lnTo>
                    <a:lnTo>
                      <a:pt x="117" y="158"/>
                    </a:lnTo>
                    <a:lnTo>
                      <a:pt x="95" y="158"/>
                    </a:lnTo>
                    <a:lnTo>
                      <a:pt x="77" y="148"/>
                    </a:lnTo>
                    <a:lnTo>
                      <a:pt x="76" y="158"/>
                    </a:lnTo>
                    <a:lnTo>
                      <a:pt x="91" y="167"/>
                    </a:lnTo>
                    <a:lnTo>
                      <a:pt x="96" y="167"/>
                    </a:lnTo>
                    <a:lnTo>
                      <a:pt x="81" y="180"/>
                    </a:lnTo>
                    <a:lnTo>
                      <a:pt x="66" y="182"/>
                    </a:lnTo>
                    <a:lnTo>
                      <a:pt x="66" y="175"/>
                    </a:lnTo>
                    <a:lnTo>
                      <a:pt x="44" y="150"/>
                    </a:lnTo>
                    <a:lnTo>
                      <a:pt x="41" y="143"/>
                    </a:lnTo>
                    <a:lnTo>
                      <a:pt x="53" y="135"/>
                    </a:lnTo>
                    <a:lnTo>
                      <a:pt x="51" y="125"/>
                    </a:lnTo>
                    <a:lnTo>
                      <a:pt x="51" y="114"/>
                    </a:lnTo>
                    <a:lnTo>
                      <a:pt x="57" y="111"/>
                    </a:lnTo>
                    <a:lnTo>
                      <a:pt x="51" y="106"/>
                    </a:lnTo>
                    <a:lnTo>
                      <a:pt x="51" y="65"/>
                    </a:lnTo>
                    <a:lnTo>
                      <a:pt x="21" y="65"/>
                    </a:lnTo>
                    <a:lnTo>
                      <a:pt x="29" y="56"/>
                    </a:lnTo>
                    <a:lnTo>
                      <a:pt x="29" y="52"/>
                    </a:lnTo>
                    <a:lnTo>
                      <a:pt x="19" y="60"/>
                    </a:lnTo>
                    <a:lnTo>
                      <a:pt x="15" y="65"/>
                    </a:lnTo>
                    <a:lnTo>
                      <a:pt x="0" y="65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634926" name="Freeform 46"/>
              <p:cNvSpPr>
                <a:spLocks/>
              </p:cNvSpPr>
              <p:nvPr/>
            </p:nvSpPr>
            <p:spPr bwMode="gray">
              <a:xfrm>
                <a:off x="417" y="236"/>
                <a:ext cx="34" cy="47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5"/>
                  </a:cxn>
                  <a:cxn ang="0">
                    <a:pos x="19" y="9"/>
                  </a:cxn>
                  <a:cxn ang="0">
                    <a:pos x="20" y="15"/>
                  </a:cxn>
                  <a:cxn ang="0">
                    <a:pos x="16" y="24"/>
                  </a:cxn>
                  <a:cxn ang="0">
                    <a:pos x="11" y="31"/>
                  </a:cxn>
                  <a:cxn ang="0">
                    <a:pos x="2" y="36"/>
                  </a:cxn>
                  <a:cxn ang="0">
                    <a:pos x="0" y="45"/>
                  </a:cxn>
                  <a:cxn ang="0">
                    <a:pos x="3" y="46"/>
                  </a:cxn>
                  <a:cxn ang="0">
                    <a:pos x="3" y="38"/>
                  </a:cxn>
                  <a:cxn ang="0">
                    <a:pos x="15" y="37"/>
                  </a:cxn>
                  <a:cxn ang="0">
                    <a:pos x="24" y="32"/>
                  </a:cxn>
                  <a:cxn ang="0">
                    <a:pos x="24" y="21"/>
                  </a:cxn>
                  <a:cxn ang="0">
                    <a:pos x="27" y="17"/>
                  </a:cxn>
                  <a:cxn ang="0">
                    <a:pos x="22" y="10"/>
                  </a:cxn>
                  <a:cxn ang="0">
                    <a:pos x="29" y="7"/>
                  </a:cxn>
                  <a:cxn ang="0">
                    <a:pos x="33" y="2"/>
                  </a:cxn>
                  <a:cxn ang="0">
                    <a:pos x="24" y="3"/>
                  </a:cxn>
                  <a:cxn ang="0">
                    <a:pos x="22" y="0"/>
                  </a:cxn>
                </a:cxnLst>
                <a:rect l="0" t="0" r="r" b="b"/>
                <a:pathLst>
                  <a:path w="34" h="47">
                    <a:moveTo>
                      <a:pt x="22" y="0"/>
                    </a:moveTo>
                    <a:lnTo>
                      <a:pt x="22" y="5"/>
                    </a:lnTo>
                    <a:lnTo>
                      <a:pt x="19" y="9"/>
                    </a:lnTo>
                    <a:lnTo>
                      <a:pt x="20" y="15"/>
                    </a:lnTo>
                    <a:lnTo>
                      <a:pt x="16" y="24"/>
                    </a:lnTo>
                    <a:lnTo>
                      <a:pt x="11" y="31"/>
                    </a:lnTo>
                    <a:lnTo>
                      <a:pt x="2" y="36"/>
                    </a:lnTo>
                    <a:lnTo>
                      <a:pt x="0" y="45"/>
                    </a:lnTo>
                    <a:lnTo>
                      <a:pt x="3" y="46"/>
                    </a:lnTo>
                    <a:lnTo>
                      <a:pt x="3" y="38"/>
                    </a:lnTo>
                    <a:lnTo>
                      <a:pt x="15" y="37"/>
                    </a:lnTo>
                    <a:lnTo>
                      <a:pt x="24" y="32"/>
                    </a:lnTo>
                    <a:lnTo>
                      <a:pt x="24" y="21"/>
                    </a:lnTo>
                    <a:lnTo>
                      <a:pt x="27" y="17"/>
                    </a:lnTo>
                    <a:lnTo>
                      <a:pt x="22" y="10"/>
                    </a:lnTo>
                    <a:lnTo>
                      <a:pt x="29" y="7"/>
                    </a:lnTo>
                    <a:lnTo>
                      <a:pt x="33" y="2"/>
                    </a:lnTo>
                    <a:lnTo>
                      <a:pt x="24" y="3"/>
                    </a:lnTo>
                    <a:lnTo>
                      <a:pt x="22" y="0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634927" name="Freeform 47"/>
              <p:cNvSpPr>
                <a:spLocks/>
              </p:cNvSpPr>
              <p:nvPr/>
            </p:nvSpPr>
            <p:spPr bwMode="gray">
              <a:xfrm>
                <a:off x="294" y="357"/>
                <a:ext cx="17" cy="17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7"/>
                  </a:cxn>
                  <a:cxn ang="0">
                    <a:pos x="5" y="16"/>
                  </a:cxn>
                  <a:cxn ang="0">
                    <a:pos x="16" y="9"/>
                  </a:cxn>
                  <a:cxn ang="0">
                    <a:pos x="8" y="0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lnTo>
                      <a:pt x="0" y="7"/>
                    </a:lnTo>
                    <a:lnTo>
                      <a:pt x="5" y="16"/>
                    </a:lnTo>
                    <a:lnTo>
                      <a:pt x="16" y="9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634928" name="Freeform 48"/>
              <p:cNvSpPr>
                <a:spLocks/>
              </p:cNvSpPr>
              <p:nvPr/>
            </p:nvSpPr>
            <p:spPr bwMode="gray">
              <a:xfrm>
                <a:off x="343" y="369"/>
                <a:ext cx="79" cy="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2"/>
                  </a:cxn>
                  <a:cxn ang="0">
                    <a:pos x="29" y="11"/>
                  </a:cxn>
                  <a:cxn ang="0">
                    <a:pos x="26" y="17"/>
                  </a:cxn>
                  <a:cxn ang="0">
                    <a:pos x="40" y="22"/>
                  </a:cxn>
                  <a:cxn ang="0">
                    <a:pos x="78" y="22"/>
                  </a:cxn>
                  <a:cxn ang="0">
                    <a:pos x="37" y="27"/>
                  </a:cxn>
                  <a:cxn ang="0">
                    <a:pos x="26" y="17"/>
                  </a:cxn>
                  <a:cxn ang="0">
                    <a:pos x="16" y="15"/>
                  </a:cxn>
                  <a:cxn ang="0">
                    <a:pos x="0" y="0"/>
                  </a:cxn>
                </a:cxnLst>
                <a:rect l="0" t="0" r="r" b="b"/>
                <a:pathLst>
                  <a:path w="79" h="28">
                    <a:moveTo>
                      <a:pt x="0" y="0"/>
                    </a:moveTo>
                    <a:lnTo>
                      <a:pt x="11" y="2"/>
                    </a:lnTo>
                    <a:lnTo>
                      <a:pt x="29" y="11"/>
                    </a:lnTo>
                    <a:lnTo>
                      <a:pt x="26" y="17"/>
                    </a:lnTo>
                    <a:lnTo>
                      <a:pt x="40" y="22"/>
                    </a:lnTo>
                    <a:lnTo>
                      <a:pt x="78" y="22"/>
                    </a:lnTo>
                    <a:lnTo>
                      <a:pt x="37" y="27"/>
                    </a:lnTo>
                    <a:lnTo>
                      <a:pt x="26" y="17"/>
                    </a:lnTo>
                    <a:lnTo>
                      <a:pt x="16" y="1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634929" name="Freeform 49"/>
              <p:cNvSpPr>
                <a:spLocks/>
              </p:cNvSpPr>
              <p:nvPr/>
            </p:nvSpPr>
            <p:spPr bwMode="gray">
              <a:xfrm>
                <a:off x="404" y="392"/>
                <a:ext cx="83" cy="64"/>
              </a:xfrm>
              <a:custGeom>
                <a:avLst/>
                <a:gdLst/>
                <a:ahLst/>
                <a:cxnLst>
                  <a:cxn ang="0">
                    <a:pos x="66" y="61"/>
                  </a:cxn>
                  <a:cxn ang="0">
                    <a:pos x="62" y="60"/>
                  </a:cxn>
                  <a:cxn ang="0">
                    <a:pos x="53" y="53"/>
                  </a:cxn>
                  <a:cxn ang="0">
                    <a:pos x="45" y="52"/>
                  </a:cxn>
                  <a:cxn ang="0">
                    <a:pos x="43" y="47"/>
                  </a:cxn>
                  <a:cxn ang="0">
                    <a:pos x="38" y="44"/>
                  </a:cxn>
                  <a:cxn ang="0">
                    <a:pos x="30" y="44"/>
                  </a:cxn>
                  <a:cxn ang="0">
                    <a:pos x="21" y="47"/>
                  </a:cxn>
                  <a:cxn ang="0">
                    <a:pos x="13" y="48"/>
                  </a:cxn>
                  <a:cxn ang="0">
                    <a:pos x="5" y="48"/>
                  </a:cxn>
                  <a:cxn ang="0">
                    <a:pos x="4" y="43"/>
                  </a:cxn>
                  <a:cxn ang="0">
                    <a:pos x="1" y="36"/>
                  </a:cxn>
                  <a:cxn ang="0">
                    <a:pos x="1" y="32"/>
                  </a:cxn>
                  <a:cxn ang="0">
                    <a:pos x="1" y="22"/>
                  </a:cxn>
                  <a:cxn ang="0">
                    <a:pos x="15" y="17"/>
                  </a:cxn>
                  <a:cxn ang="0">
                    <a:pos x="16" y="11"/>
                  </a:cxn>
                  <a:cxn ang="0">
                    <a:pos x="19" y="12"/>
                  </a:cxn>
                  <a:cxn ang="0">
                    <a:pos x="26" y="6"/>
                  </a:cxn>
                  <a:cxn ang="0">
                    <a:pos x="34" y="7"/>
                  </a:cxn>
                  <a:cxn ang="0">
                    <a:pos x="39" y="2"/>
                  </a:cxn>
                  <a:cxn ang="0">
                    <a:pos x="43" y="2"/>
                  </a:cxn>
                  <a:cxn ang="0">
                    <a:pos x="50" y="9"/>
                  </a:cxn>
                  <a:cxn ang="0">
                    <a:pos x="56" y="12"/>
                  </a:cxn>
                  <a:cxn ang="0">
                    <a:pos x="57" y="4"/>
                  </a:cxn>
                  <a:cxn ang="0">
                    <a:pos x="60" y="0"/>
                  </a:cxn>
                  <a:cxn ang="0">
                    <a:pos x="64" y="6"/>
                  </a:cxn>
                  <a:cxn ang="0">
                    <a:pos x="68" y="17"/>
                  </a:cxn>
                  <a:cxn ang="0">
                    <a:pos x="76" y="23"/>
                  </a:cxn>
                  <a:cxn ang="0">
                    <a:pos x="80" y="28"/>
                  </a:cxn>
                  <a:cxn ang="0">
                    <a:pos x="82" y="38"/>
                  </a:cxn>
                  <a:cxn ang="0">
                    <a:pos x="77" y="48"/>
                  </a:cxn>
                  <a:cxn ang="0">
                    <a:pos x="75" y="57"/>
                  </a:cxn>
                  <a:cxn ang="0">
                    <a:pos x="68" y="61"/>
                  </a:cxn>
                </a:cxnLst>
                <a:rect l="0" t="0" r="r" b="b"/>
                <a:pathLst>
                  <a:path w="83" h="64">
                    <a:moveTo>
                      <a:pt x="68" y="61"/>
                    </a:moveTo>
                    <a:lnTo>
                      <a:pt x="66" y="61"/>
                    </a:lnTo>
                    <a:lnTo>
                      <a:pt x="64" y="63"/>
                    </a:lnTo>
                    <a:lnTo>
                      <a:pt x="62" y="60"/>
                    </a:lnTo>
                    <a:lnTo>
                      <a:pt x="55" y="57"/>
                    </a:lnTo>
                    <a:lnTo>
                      <a:pt x="53" y="53"/>
                    </a:lnTo>
                    <a:lnTo>
                      <a:pt x="51" y="52"/>
                    </a:lnTo>
                    <a:lnTo>
                      <a:pt x="45" y="52"/>
                    </a:lnTo>
                    <a:lnTo>
                      <a:pt x="45" y="48"/>
                    </a:lnTo>
                    <a:lnTo>
                      <a:pt x="43" y="47"/>
                    </a:lnTo>
                    <a:lnTo>
                      <a:pt x="42" y="44"/>
                    </a:lnTo>
                    <a:lnTo>
                      <a:pt x="38" y="44"/>
                    </a:lnTo>
                    <a:lnTo>
                      <a:pt x="34" y="43"/>
                    </a:lnTo>
                    <a:lnTo>
                      <a:pt x="30" y="44"/>
                    </a:lnTo>
                    <a:lnTo>
                      <a:pt x="30" y="44"/>
                    </a:lnTo>
                    <a:lnTo>
                      <a:pt x="21" y="47"/>
                    </a:lnTo>
                    <a:lnTo>
                      <a:pt x="21" y="48"/>
                    </a:lnTo>
                    <a:lnTo>
                      <a:pt x="13" y="48"/>
                    </a:lnTo>
                    <a:lnTo>
                      <a:pt x="9" y="50"/>
                    </a:lnTo>
                    <a:lnTo>
                      <a:pt x="5" y="48"/>
                    </a:lnTo>
                    <a:lnTo>
                      <a:pt x="4" y="47"/>
                    </a:lnTo>
                    <a:lnTo>
                      <a:pt x="4" y="43"/>
                    </a:lnTo>
                    <a:lnTo>
                      <a:pt x="3" y="39"/>
                    </a:lnTo>
                    <a:lnTo>
                      <a:pt x="1" y="36"/>
                    </a:lnTo>
                    <a:lnTo>
                      <a:pt x="2" y="33"/>
                    </a:lnTo>
                    <a:lnTo>
                      <a:pt x="1" y="32"/>
                    </a:lnTo>
                    <a:lnTo>
                      <a:pt x="0" y="26"/>
                    </a:lnTo>
                    <a:lnTo>
                      <a:pt x="1" y="22"/>
                    </a:lnTo>
                    <a:lnTo>
                      <a:pt x="5" y="19"/>
                    </a:lnTo>
                    <a:lnTo>
                      <a:pt x="15" y="17"/>
                    </a:lnTo>
                    <a:lnTo>
                      <a:pt x="17" y="14"/>
                    </a:lnTo>
                    <a:lnTo>
                      <a:pt x="16" y="11"/>
                    </a:lnTo>
                    <a:lnTo>
                      <a:pt x="19" y="10"/>
                    </a:lnTo>
                    <a:lnTo>
                      <a:pt x="19" y="12"/>
                    </a:lnTo>
                    <a:lnTo>
                      <a:pt x="20" y="10"/>
                    </a:lnTo>
                    <a:lnTo>
                      <a:pt x="26" y="6"/>
                    </a:lnTo>
                    <a:lnTo>
                      <a:pt x="30" y="8"/>
                    </a:lnTo>
                    <a:lnTo>
                      <a:pt x="34" y="7"/>
                    </a:lnTo>
                    <a:lnTo>
                      <a:pt x="35" y="3"/>
                    </a:lnTo>
                    <a:lnTo>
                      <a:pt x="39" y="2"/>
                    </a:lnTo>
                    <a:lnTo>
                      <a:pt x="38" y="0"/>
                    </a:lnTo>
                    <a:lnTo>
                      <a:pt x="43" y="2"/>
                    </a:lnTo>
                    <a:lnTo>
                      <a:pt x="48" y="1"/>
                    </a:lnTo>
                    <a:lnTo>
                      <a:pt x="50" y="9"/>
                    </a:lnTo>
                    <a:lnTo>
                      <a:pt x="53" y="12"/>
                    </a:lnTo>
                    <a:lnTo>
                      <a:pt x="56" y="12"/>
                    </a:lnTo>
                    <a:lnTo>
                      <a:pt x="58" y="7"/>
                    </a:lnTo>
                    <a:lnTo>
                      <a:pt x="57" y="4"/>
                    </a:lnTo>
                    <a:lnTo>
                      <a:pt x="58" y="0"/>
                    </a:lnTo>
                    <a:lnTo>
                      <a:pt x="60" y="0"/>
                    </a:lnTo>
                    <a:lnTo>
                      <a:pt x="62" y="5"/>
                    </a:lnTo>
                    <a:lnTo>
                      <a:pt x="64" y="6"/>
                    </a:lnTo>
                    <a:lnTo>
                      <a:pt x="65" y="10"/>
                    </a:lnTo>
                    <a:lnTo>
                      <a:pt x="68" y="17"/>
                    </a:lnTo>
                    <a:lnTo>
                      <a:pt x="71" y="18"/>
                    </a:lnTo>
                    <a:lnTo>
                      <a:pt x="76" y="23"/>
                    </a:lnTo>
                    <a:lnTo>
                      <a:pt x="77" y="26"/>
                    </a:lnTo>
                    <a:lnTo>
                      <a:pt x="80" y="28"/>
                    </a:lnTo>
                    <a:lnTo>
                      <a:pt x="82" y="34"/>
                    </a:lnTo>
                    <a:lnTo>
                      <a:pt x="82" y="38"/>
                    </a:lnTo>
                    <a:lnTo>
                      <a:pt x="80" y="44"/>
                    </a:lnTo>
                    <a:lnTo>
                      <a:pt x="77" y="48"/>
                    </a:lnTo>
                    <a:lnTo>
                      <a:pt x="75" y="53"/>
                    </a:lnTo>
                    <a:lnTo>
                      <a:pt x="75" y="57"/>
                    </a:lnTo>
                    <a:lnTo>
                      <a:pt x="71" y="58"/>
                    </a:lnTo>
                    <a:lnTo>
                      <a:pt x="68" y="61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634930" name="Freeform 50"/>
              <p:cNvSpPr>
                <a:spLocks/>
              </p:cNvSpPr>
              <p:nvPr/>
            </p:nvSpPr>
            <p:spPr bwMode="gray">
              <a:xfrm>
                <a:off x="471" y="459"/>
                <a:ext cx="17" cy="17"/>
              </a:xfrm>
              <a:custGeom>
                <a:avLst/>
                <a:gdLst/>
                <a:ahLst/>
                <a:cxnLst>
                  <a:cxn ang="0">
                    <a:pos x="8" y="14"/>
                  </a:cxn>
                  <a:cxn ang="0">
                    <a:pos x="2" y="11"/>
                  </a:cxn>
                  <a:cxn ang="0">
                    <a:pos x="2" y="9"/>
                  </a:cxn>
                  <a:cxn ang="0">
                    <a:pos x="2" y="6"/>
                  </a:cxn>
                  <a:cxn ang="0">
                    <a:pos x="1" y="4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8" y="2"/>
                  </a:cxn>
                  <a:cxn ang="0">
                    <a:pos x="11" y="1"/>
                  </a:cxn>
                  <a:cxn ang="0">
                    <a:pos x="12" y="1"/>
                  </a:cxn>
                  <a:cxn ang="0">
                    <a:pos x="16" y="0"/>
                  </a:cxn>
                  <a:cxn ang="0">
                    <a:pos x="16" y="6"/>
                  </a:cxn>
                  <a:cxn ang="0">
                    <a:pos x="14" y="9"/>
                  </a:cxn>
                  <a:cxn ang="0">
                    <a:pos x="12" y="11"/>
                  </a:cxn>
                  <a:cxn ang="0">
                    <a:pos x="12" y="13"/>
                  </a:cxn>
                  <a:cxn ang="0">
                    <a:pos x="11" y="14"/>
                  </a:cxn>
                  <a:cxn ang="0">
                    <a:pos x="11" y="16"/>
                  </a:cxn>
                  <a:cxn ang="0">
                    <a:pos x="8" y="14"/>
                  </a:cxn>
                </a:cxnLst>
                <a:rect l="0" t="0" r="r" b="b"/>
                <a:pathLst>
                  <a:path w="17" h="17">
                    <a:moveTo>
                      <a:pt x="8" y="14"/>
                    </a:moveTo>
                    <a:lnTo>
                      <a:pt x="2" y="11"/>
                    </a:lnTo>
                    <a:lnTo>
                      <a:pt x="2" y="9"/>
                    </a:lnTo>
                    <a:lnTo>
                      <a:pt x="2" y="6"/>
                    </a:lnTo>
                    <a:lnTo>
                      <a:pt x="1" y="4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8" y="2"/>
                    </a:lnTo>
                    <a:lnTo>
                      <a:pt x="11" y="1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16" y="6"/>
                    </a:lnTo>
                    <a:lnTo>
                      <a:pt x="14" y="9"/>
                    </a:lnTo>
                    <a:lnTo>
                      <a:pt x="12" y="11"/>
                    </a:lnTo>
                    <a:lnTo>
                      <a:pt x="12" y="13"/>
                    </a:lnTo>
                    <a:lnTo>
                      <a:pt x="11" y="14"/>
                    </a:lnTo>
                    <a:lnTo>
                      <a:pt x="11" y="16"/>
                    </a:lnTo>
                    <a:lnTo>
                      <a:pt x="8" y="14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634931" name="Freeform 51"/>
              <p:cNvSpPr>
                <a:spLocks/>
              </p:cNvSpPr>
              <p:nvPr/>
            </p:nvSpPr>
            <p:spPr bwMode="gray">
              <a:xfrm>
                <a:off x="184" y="386"/>
                <a:ext cx="17" cy="31"/>
              </a:xfrm>
              <a:custGeom>
                <a:avLst/>
                <a:gdLst/>
                <a:ahLst/>
                <a:cxnLst>
                  <a:cxn ang="0">
                    <a:pos x="1" y="10"/>
                  </a:cxn>
                  <a:cxn ang="0">
                    <a:pos x="8" y="8"/>
                  </a:cxn>
                  <a:cxn ang="0">
                    <a:pos x="12" y="0"/>
                  </a:cxn>
                  <a:cxn ang="0">
                    <a:pos x="16" y="12"/>
                  </a:cxn>
                  <a:cxn ang="0">
                    <a:pos x="10" y="26"/>
                  </a:cxn>
                  <a:cxn ang="0">
                    <a:pos x="0" y="30"/>
                  </a:cxn>
                  <a:cxn ang="0">
                    <a:pos x="0" y="22"/>
                  </a:cxn>
                  <a:cxn ang="0">
                    <a:pos x="3" y="18"/>
                  </a:cxn>
                  <a:cxn ang="0">
                    <a:pos x="1" y="10"/>
                  </a:cxn>
                </a:cxnLst>
                <a:rect l="0" t="0" r="r" b="b"/>
                <a:pathLst>
                  <a:path w="17" h="31">
                    <a:moveTo>
                      <a:pt x="1" y="10"/>
                    </a:moveTo>
                    <a:lnTo>
                      <a:pt x="8" y="8"/>
                    </a:lnTo>
                    <a:lnTo>
                      <a:pt x="12" y="0"/>
                    </a:lnTo>
                    <a:lnTo>
                      <a:pt x="16" y="12"/>
                    </a:lnTo>
                    <a:lnTo>
                      <a:pt x="10" y="26"/>
                    </a:lnTo>
                    <a:lnTo>
                      <a:pt x="0" y="30"/>
                    </a:lnTo>
                    <a:lnTo>
                      <a:pt x="0" y="22"/>
                    </a:lnTo>
                    <a:lnTo>
                      <a:pt x="3" y="18"/>
                    </a:lnTo>
                    <a:lnTo>
                      <a:pt x="1" y="10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  <a:ea typeface="굴림" pitchFamily="50" charset="-127"/>
                </a:endParaRPr>
              </a:p>
            </p:txBody>
          </p:sp>
        </p:grpSp>
      </p:grpSp>
      <p:sp>
        <p:nvSpPr>
          <p:cNvPr id="634932" name="Rectangle 52"/>
          <p:cNvSpPr>
            <a:spLocks noChangeArrowheads="1"/>
          </p:cNvSpPr>
          <p:nvPr/>
        </p:nvSpPr>
        <p:spPr bwMode="gray">
          <a:xfrm>
            <a:off x="0" y="869950"/>
            <a:ext cx="103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altLang="ko-KR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돋움" pitchFamily="50" charset="-127"/>
              </a:rPr>
              <a:t>KU NLP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81D58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81D58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81D58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81D58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81D58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81D58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81D58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81D58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81D58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q"/>
        <a:defRPr kumimoji="1" sz="24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7B00E4"/>
        </a:buClr>
        <a:buSzPct val="90000"/>
        <a:buFont typeface="Wingdings" pitchFamily="2" charset="2"/>
        <a:buChar char="Ü"/>
        <a:defRPr kumimoji="1" sz="2000">
          <a:solidFill>
            <a:srgbClr val="00279F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79F"/>
        </a:buClr>
        <a:buSzPct val="80000"/>
        <a:buFont typeface="Wingdings" pitchFamily="2" charset="2"/>
        <a:buChar char="§"/>
        <a:defRPr kumimoji="1" sz="2400">
          <a:solidFill>
            <a:srgbClr val="004E47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ipssoft.com/bulletin/board.php?bo_table=update&amp;wr_id=63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schedule</a:t>
            </a:r>
            <a:endParaRPr lang="ko-KR" altLang="en-US" smtClean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03/12~  1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차 숙제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:  Domain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선정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질의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응답 및 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DB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구축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03/19~  2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차 숙제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:  </a:t>
            </a:r>
            <a:r>
              <a:rPr lang="en-US" altLang="ko-KR" sz="1800" dirty="0" err="1" smtClean="0">
                <a:solidFill>
                  <a:schemeClr val="bg1">
                    <a:lumMod val="50000"/>
                  </a:schemeClr>
                </a:solidFill>
              </a:rPr>
              <a:t>WordNet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, POS tagger, parser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사용법 습득 및 </a:t>
            </a:r>
            <a:r>
              <a:rPr lang="ko-KR" altLang="en-US" sz="1800" dirty="0" err="1" smtClean="0">
                <a:solidFill>
                  <a:schemeClr val="bg1">
                    <a:lumMod val="50000"/>
                  </a:schemeClr>
                </a:solidFill>
              </a:rPr>
              <a:t>개체명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 인식기 구현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04/02~  3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차 숙제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: 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의미 분석기 구현</a:t>
            </a:r>
            <a:endParaRPr lang="en-US" altLang="ko-KR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04/16~  4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차 숙제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:  SQL </a:t>
            </a:r>
            <a:r>
              <a:rPr lang="ko-KR" altLang="en-US" sz="1800" dirty="0" err="1" smtClean="0">
                <a:solidFill>
                  <a:schemeClr val="bg1">
                    <a:lumMod val="50000"/>
                  </a:schemeClr>
                </a:solidFill>
              </a:rPr>
              <a:t>생성기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 구현</a:t>
            </a:r>
            <a:endParaRPr lang="en-US" altLang="ko-KR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  <a:buNone/>
              <a:defRPr/>
            </a:pP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중간고사 기간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(04/22~04/24)</a:t>
            </a:r>
          </a:p>
          <a:p>
            <a:pPr marL="342900" lvl="1" indent="-342900">
              <a:lnSpc>
                <a:spcPct val="150000"/>
              </a:lnSpc>
              <a:buClr>
                <a:schemeClr val="tx2"/>
              </a:buClr>
              <a:buFont typeface="Monotype Sorts" pitchFamily="2" charset="2"/>
              <a:buChar char="q"/>
              <a:defRPr/>
            </a:pPr>
            <a:r>
              <a:rPr lang="en-US" altLang="ko-KR" b="1" dirty="0" smtClean="0">
                <a:solidFill>
                  <a:srgbClr val="FF0000"/>
                </a:solidFill>
              </a:rPr>
              <a:t>05/07~</a:t>
            </a:r>
            <a:r>
              <a:rPr lang="en-US" altLang="ko-KR" b="1" dirty="0" smtClean="0">
                <a:solidFill>
                  <a:srgbClr val="FF0000"/>
                </a:solidFill>
                <a:cs typeface="+mn-cs"/>
              </a:rPr>
              <a:t>  </a:t>
            </a:r>
            <a:r>
              <a:rPr lang="en-US" altLang="ko-KR" b="1" dirty="0" smtClean="0">
                <a:solidFill>
                  <a:srgbClr val="000000"/>
                </a:solidFill>
                <a:cs typeface="+mn-cs"/>
              </a:rPr>
              <a:t>5</a:t>
            </a:r>
            <a:r>
              <a:rPr lang="ko-KR" altLang="en-US" b="1" dirty="0" smtClean="0">
                <a:solidFill>
                  <a:srgbClr val="000000"/>
                </a:solidFill>
                <a:cs typeface="+mn-cs"/>
              </a:rPr>
              <a:t>차 숙제</a:t>
            </a:r>
            <a:r>
              <a:rPr lang="en-US" altLang="ko-KR" b="1" dirty="0" smtClean="0">
                <a:solidFill>
                  <a:srgbClr val="000000"/>
                </a:solidFill>
                <a:cs typeface="+mn-cs"/>
              </a:rPr>
              <a:t>:  </a:t>
            </a:r>
            <a:r>
              <a:rPr lang="ko-KR" altLang="en-US" b="1" dirty="0" smtClean="0">
                <a:solidFill>
                  <a:srgbClr val="000000"/>
                </a:solidFill>
                <a:cs typeface="+mn-cs"/>
              </a:rPr>
              <a:t>응답 </a:t>
            </a:r>
            <a:r>
              <a:rPr lang="ko-KR" altLang="en-US" b="1" dirty="0" err="1" smtClean="0">
                <a:solidFill>
                  <a:srgbClr val="000000"/>
                </a:solidFill>
                <a:cs typeface="+mn-cs"/>
              </a:rPr>
              <a:t>생성기</a:t>
            </a:r>
            <a:r>
              <a:rPr lang="ko-KR" altLang="en-US" b="1" dirty="0" smtClean="0">
                <a:solidFill>
                  <a:srgbClr val="000000"/>
                </a:solidFill>
                <a:cs typeface="+mn-cs"/>
              </a:rPr>
              <a:t> 구현</a:t>
            </a:r>
            <a:endParaRPr lang="en-US" altLang="ko-KR" b="1" dirty="0" smtClean="0">
              <a:solidFill>
                <a:srgbClr val="000000"/>
              </a:solidFill>
              <a:cs typeface="+mn-cs"/>
            </a:endParaRPr>
          </a:p>
          <a:p>
            <a:pPr marL="342900" lvl="1" indent="-342900">
              <a:lnSpc>
                <a:spcPct val="150000"/>
              </a:lnSpc>
              <a:buClr>
                <a:schemeClr val="tx2"/>
              </a:buClr>
              <a:buFont typeface="Monotype Sorts" pitchFamily="2" charset="2"/>
              <a:buChar char="q"/>
              <a:defRPr/>
            </a:pPr>
            <a:r>
              <a:rPr lang="en-US" altLang="ko-KR" b="1" dirty="0" smtClean="0">
                <a:solidFill>
                  <a:srgbClr val="FF0000"/>
                </a:solidFill>
              </a:rPr>
              <a:t>05/21   </a:t>
            </a:r>
            <a:r>
              <a:rPr lang="en-US" altLang="ko-KR" b="1" dirty="0" smtClean="0">
                <a:solidFill>
                  <a:srgbClr val="000000"/>
                </a:solidFill>
              </a:rPr>
              <a:t> 5</a:t>
            </a:r>
            <a:r>
              <a:rPr lang="ko-KR" altLang="en-US" b="1" dirty="0" smtClean="0">
                <a:solidFill>
                  <a:srgbClr val="000000"/>
                </a:solidFill>
              </a:rPr>
              <a:t>차 숙제</a:t>
            </a:r>
            <a:r>
              <a:rPr lang="en-US" altLang="ko-KR" b="1" dirty="0" smtClean="0">
                <a:solidFill>
                  <a:srgbClr val="000000"/>
                </a:solidFill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</a:rPr>
              <a:t>제출</a:t>
            </a:r>
            <a:endParaRPr lang="en-US" altLang="ko-KR" b="1" dirty="0" smtClean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Clr>
                <a:schemeClr val="tx2"/>
              </a:buClr>
              <a:buFont typeface="Monotype Sorts" pitchFamily="2" charset="2"/>
              <a:buChar char="q"/>
              <a:defRPr/>
            </a:pPr>
            <a:r>
              <a:rPr lang="en-US" altLang="ko-KR" b="1" dirty="0" smtClean="0">
                <a:solidFill>
                  <a:srgbClr val="FF0000"/>
                </a:solidFill>
                <a:cs typeface="+mn-cs"/>
              </a:rPr>
              <a:t>06/01~06/05(</a:t>
            </a:r>
            <a:r>
              <a:rPr lang="ko-KR" altLang="en-US" b="1" dirty="0" smtClean="0">
                <a:solidFill>
                  <a:srgbClr val="FF0000"/>
                </a:solidFill>
                <a:cs typeface="+mn-cs"/>
              </a:rPr>
              <a:t>미정</a:t>
            </a:r>
            <a:r>
              <a:rPr lang="en-US" altLang="ko-KR" b="1" dirty="0" smtClean="0">
                <a:solidFill>
                  <a:srgbClr val="FF0000"/>
                </a:solidFill>
                <a:cs typeface="+mn-cs"/>
              </a:rPr>
              <a:t>)  </a:t>
            </a:r>
            <a:r>
              <a:rPr lang="en-US" altLang="ko-KR" b="1" dirty="0" smtClean="0">
                <a:solidFill>
                  <a:srgbClr val="000000"/>
                </a:solidFill>
              </a:rPr>
              <a:t>Term Project </a:t>
            </a:r>
            <a:r>
              <a:rPr lang="ko-KR" altLang="en-US" b="1" dirty="0" smtClean="0">
                <a:solidFill>
                  <a:srgbClr val="000000"/>
                </a:solidFill>
              </a:rPr>
              <a:t>최종 발표 및 </a:t>
            </a:r>
            <a:r>
              <a:rPr lang="en-US" altLang="ko-KR" b="1" dirty="0" smtClean="0">
                <a:solidFill>
                  <a:srgbClr val="000000"/>
                </a:solidFill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</a:rPr>
              <a:t>최종 보고서 제출</a:t>
            </a:r>
            <a:endParaRPr lang="en-US" altLang="ko-KR" b="1" dirty="0" smtClean="0">
              <a:solidFill>
                <a:srgbClr val="000000"/>
              </a:solidFill>
              <a:cs typeface="+mn-cs"/>
            </a:endParaRPr>
          </a:p>
          <a:p>
            <a:pPr lvl="1">
              <a:lnSpc>
                <a:spcPct val="150000"/>
              </a:lnSpc>
              <a:buNone/>
              <a:defRPr/>
            </a:pPr>
            <a:r>
              <a:rPr lang="ko-KR" altLang="en-US" b="1" dirty="0" smtClean="0"/>
              <a:t>기말고사 기간</a:t>
            </a:r>
            <a:r>
              <a:rPr lang="en-US" altLang="ko-KR" b="1" dirty="0" smtClean="0"/>
              <a:t>(06/15~06/19)</a:t>
            </a:r>
            <a:endParaRPr lang="ko-KR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5689600" y="6557986"/>
            <a:ext cx="1905000" cy="228600"/>
          </a:xfrm>
          <a:noFill/>
        </p:spPr>
        <p:txBody>
          <a:bodyPr/>
          <a:lstStyle/>
          <a:p>
            <a:fld id="{005B9BD2-92C4-4EE3-A751-6CBEDF4399BB}" type="slidenum">
              <a:rPr lang="en-US" altLang="ko-KR" smtClean="0"/>
              <a:pPr/>
              <a:t>10</a:t>
            </a:fld>
            <a:endParaRPr lang="en-US" altLang="ko-KR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14375" y="142875"/>
            <a:ext cx="79248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 anchorCtr="1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ko-KR" altLang="en-US" sz="3200" b="1" dirty="0" smtClean="0">
                <a:solidFill>
                  <a:srgbClr val="081D58"/>
                </a:solidFill>
                <a:latin typeface="+mj-lt"/>
                <a:ea typeface="+mj-ea"/>
                <a:cs typeface="+mj-cs"/>
              </a:rPr>
              <a:t>응답 </a:t>
            </a:r>
            <a:r>
              <a:rPr lang="ko-KR" altLang="en-US" sz="3200" b="1" dirty="0" err="1" smtClean="0">
                <a:solidFill>
                  <a:srgbClr val="081D58"/>
                </a:solidFill>
                <a:latin typeface="+mj-lt"/>
                <a:ea typeface="+mj-ea"/>
                <a:cs typeface="+mj-cs"/>
              </a:rPr>
              <a:t>생성기</a:t>
            </a:r>
            <a:r>
              <a:rPr lang="ko-KR" altLang="en-US" sz="3200" b="1" dirty="0" smtClean="0">
                <a:solidFill>
                  <a:srgbClr val="081D58"/>
                </a:solidFill>
                <a:latin typeface="+mj-lt"/>
                <a:ea typeface="+mj-ea"/>
                <a:cs typeface="+mj-cs"/>
              </a:rPr>
              <a:t> 구현</a:t>
            </a:r>
            <a:endParaRPr lang="en-US" altLang="ko-KR" sz="3200" b="1" dirty="0">
              <a:solidFill>
                <a:srgbClr val="081D5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857250" y="1428750"/>
            <a:ext cx="77724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Monotype Sorts" pitchFamily="2" charset="2"/>
              <a:buChar char="q"/>
              <a:defRPr/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+mn-lt"/>
                <a:ea typeface="+mn-ea"/>
              </a:rPr>
              <a:t>SQL query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+mn-lt"/>
                <a:ea typeface="+mn-ea"/>
              </a:rPr>
              <a:t>실행</a:t>
            </a:r>
            <a:endParaRPr lang="en-US" altLang="ko-KR" sz="2000" b="1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r>
              <a:rPr lang="en-US" altLang="ko-KR" sz="1600" dirty="0" smtClean="0"/>
              <a:t>SQL Query </a:t>
            </a:r>
            <a:r>
              <a:rPr lang="ko-KR" altLang="en-US" sz="1600" dirty="0" smtClean="0"/>
              <a:t>로 변환된 질의를 </a:t>
            </a:r>
            <a:r>
              <a:rPr lang="ko-KR" altLang="en-US" sz="1600" dirty="0" smtClean="0"/>
              <a:t>구축된 </a:t>
            </a:r>
            <a:r>
              <a:rPr lang="en-US" altLang="ko-KR" sz="1600" dirty="0" smtClean="0"/>
              <a:t>DB(1</a:t>
            </a:r>
            <a:r>
              <a:rPr lang="ko-KR" altLang="en-US" sz="1600" dirty="0" smtClean="0"/>
              <a:t>차 숙제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실행하여 결과를 얻어오는 모듈을 작성한다</a:t>
            </a:r>
            <a:r>
              <a:rPr lang="en-US" altLang="ko-KR" sz="1600" dirty="0" smtClean="0"/>
              <a:t>.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endParaRPr lang="en-US" altLang="ko-KR" sz="1600" dirty="0" smtClean="0">
              <a:latin typeface="굴림" pitchFamily="50" charset="-127"/>
              <a:ea typeface="굴림" pitchFamily="50" charset="-127"/>
            </a:endParaRPr>
          </a:p>
          <a:p>
            <a:pPr marL="1200150" lvl="2" indent="-285750" eaLnBrk="0" hangingPunct="0">
              <a:spcBef>
                <a:spcPct val="20000"/>
              </a:spcBef>
              <a:buClr>
                <a:srgbClr val="7B00E4"/>
              </a:buClr>
              <a:buSzPct val="90000"/>
              <a:buFont typeface="Arial" pitchFamily="34" charset="0"/>
              <a:buChar char="•"/>
              <a:defRPr/>
            </a:pPr>
            <a:r>
              <a:rPr lang="en-US" altLang="ko-KR" sz="1600" b="1" u="sng" kern="0" dirty="0" smtClean="0">
                <a:latin typeface="굴림" pitchFamily="50" charset="-127"/>
                <a:ea typeface="굴림" pitchFamily="50" charset="-127"/>
              </a:rPr>
              <a:t>ODBC, OLE DB</a:t>
            </a:r>
            <a:r>
              <a:rPr lang="ko-KR" altLang="en-US" sz="1600" b="1" u="sng" kern="0" dirty="0" smtClean="0">
                <a:latin typeface="굴림" pitchFamily="50" charset="-127"/>
                <a:ea typeface="굴림" pitchFamily="50" charset="-127"/>
              </a:rPr>
              <a:t>등을 이용하여 기존의 프로그램</a:t>
            </a:r>
            <a:r>
              <a:rPr lang="en-US" altLang="ko-KR" sz="1600" b="1" u="sng" kern="0" dirty="0" smtClean="0">
                <a:latin typeface="굴림" pitchFamily="50" charset="-127"/>
                <a:ea typeface="굴림" pitchFamily="50" charset="-127"/>
              </a:rPr>
              <a:t>(4</a:t>
            </a:r>
            <a:r>
              <a:rPr lang="ko-KR" altLang="en-US" sz="1600" b="1" u="sng" kern="0" dirty="0" err="1" smtClean="0">
                <a:latin typeface="굴림" pitchFamily="50" charset="-127"/>
                <a:ea typeface="굴림" pitchFamily="50" charset="-127"/>
              </a:rPr>
              <a:t>차숙제</a:t>
            </a:r>
            <a:r>
              <a:rPr lang="en-US" altLang="ko-KR" sz="1600" b="1" u="sng" kern="0" dirty="0" smtClean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1600" b="1" u="sng" kern="0" dirty="0" smtClean="0">
                <a:latin typeface="굴림" pitchFamily="50" charset="-127"/>
                <a:ea typeface="굴림" pitchFamily="50" charset="-127"/>
              </a:rPr>
              <a:t>과 </a:t>
            </a:r>
            <a:r>
              <a:rPr lang="en-US" altLang="ko-KR" sz="1600" b="1" u="sng" kern="0" dirty="0" err="1" smtClean="0">
                <a:latin typeface="굴림" pitchFamily="50" charset="-127"/>
                <a:ea typeface="굴림" pitchFamily="50" charset="-127"/>
              </a:rPr>
              <a:t>MySql</a:t>
            </a:r>
            <a:r>
              <a:rPr lang="en-US" altLang="ko-KR" sz="1600" b="1" u="sng" kern="0" dirty="0" smtClean="0">
                <a:latin typeface="굴림" pitchFamily="50" charset="-127"/>
                <a:ea typeface="굴림" pitchFamily="50" charset="-127"/>
              </a:rPr>
              <a:t> DBMS</a:t>
            </a:r>
            <a:r>
              <a:rPr lang="ko-KR" altLang="en-US" sz="1600" b="1" u="sng" kern="0" dirty="0" smtClean="0">
                <a:latin typeface="굴림" pitchFamily="50" charset="-127"/>
                <a:ea typeface="굴림" pitchFamily="50" charset="-127"/>
              </a:rPr>
              <a:t>를 연동한다</a:t>
            </a:r>
            <a:r>
              <a:rPr lang="en-US" altLang="ko-KR" sz="1600" b="1" u="sng" kern="0" dirty="0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pPr marL="1200150" lvl="2" indent="-285750" eaLnBrk="0" hangingPunct="0">
              <a:spcBef>
                <a:spcPct val="20000"/>
              </a:spcBef>
              <a:buClr>
                <a:srgbClr val="7B00E4"/>
              </a:buClr>
              <a:buSzPct val="90000"/>
              <a:buFont typeface="Arial" pitchFamily="34" charset="0"/>
              <a:buChar char="•"/>
              <a:defRPr/>
            </a:pPr>
            <a:endParaRPr lang="en-US" altLang="ko-KR" sz="1600" kern="0" dirty="0" smtClean="0">
              <a:latin typeface="굴림" pitchFamily="50" charset="-127"/>
              <a:ea typeface="굴림" pitchFamily="50" charset="-127"/>
            </a:endParaRPr>
          </a:p>
          <a:p>
            <a:pPr marL="1200150" lvl="2" indent="-285750" eaLnBrk="0" hangingPunct="0">
              <a:spcBef>
                <a:spcPct val="20000"/>
              </a:spcBef>
              <a:buClr>
                <a:srgbClr val="7B00E4"/>
              </a:buClr>
              <a:buSzPct val="90000"/>
              <a:buFont typeface="Arial" pitchFamily="34" charset="0"/>
              <a:buChar char="•"/>
              <a:defRPr/>
            </a:pPr>
            <a:r>
              <a:rPr lang="ko-KR" altLang="en-US" sz="1600" kern="0" dirty="0" smtClean="0">
                <a:latin typeface="굴림" pitchFamily="50" charset="-127"/>
                <a:ea typeface="굴림" pitchFamily="50" charset="-127"/>
              </a:rPr>
              <a:t>참고 사이트</a:t>
            </a:r>
            <a:r>
              <a:rPr lang="en-US" altLang="ko-KR" sz="1600" kern="0" dirty="0" smtClean="0">
                <a:latin typeface="굴림" pitchFamily="50" charset="-127"/>
                <a:ea typeface="굴림" pitchFamily="50" charset="-127"/>
                <a:hlinkClick r:id="rId2"/>
              </a:rPr>
              <a:t>http://www.tipssoft.com/bulletin/board.php?bo_table=update&amp;wr_id=63</a:t>
            </a:r>
            <a:endParaRPr lang="en-US" altLang="ko-KR" sz="1600" kern="0" dirty="0" smtClean="0">
              <a:latin typeface="굴림" pitchFamily="50" charset="-127"/>
              <a:ea typeface="굴림" pitchFamily="50" charset="-127"/>
            </a:endParaRPr>
          </a:p>
          <a:p>
            <a:pPr marL="1657350" lvl="3" indent="-285750" eaLnBrk="0" hangingPunct="0">
              <a:spcBef>
                <a:spcPct val="20000"/>
              </a:spcBef>
              <a:buClr>
                <a:srgbClr val="7B00E4"/>
              </a:buClr>
              <a:buSzPct val="90000"/>
              <a:buFont typeface="Arial" pitchFamily="34" charset="0"/>
              <a:buChar char="•"/>
              <a:defRPr/>
            </a:pPr>
            <a:r>
              <a:rPr lang="en-US" altLang="ko-KR" sz="1400" kern="0" dirty="0" smtClean="0">
                <a:latin typeface="굴림" pitchFamily="50" charset="-127"/>
                <a:ea typeface="굴림" pitchFamily="50" charset="-127"/>
              </a:rPr>
              <a:t>(*)</a:t>
            </a:r>
            <a:r>
              <a:rPr lang="ko-KR" altLang="en-US" sz="1400" kern="0" dirty="0" smtClean="0">
                <a:latin typeface="굴림" pitchFamily="50" charset="-127"/>
                <a:ea typeface="굴림" pitchFamily="50" charset="-127"/>
              </a:rPr>
              <a:t>예제 소스 코드도 함께 올라와 있으니 참고하시기 바랍니다</a:t>
            </a:r>
            <a:r>
              <a:rPr lang="en-US" altLang="ko-KR" sz="1600" kern="0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endParaRPr lang="en-US" altLang="ko-KR" sz="1600" kern="0" dirty="0" smtClean="0">
              <a:latin typeface="굴림" pitchFamily="50" charset="-127"/>
              <a:ea typeface="굴림" pitchFamily="50" charset="-127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endParaRPr lang="en-US" altLang="ko-KR" sz="1600" kern="0" dirty="0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14375" y="142875"/>
            <a:ext cx="79248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 anchorCtr="1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ko-KR" altLang="en-US" sz="3200" b="1" dirty="0" smtClean="0">
                <a:solidFill>
                  <a:srgbClr val="081D58"/>
                </a:solidFill>
              </a:rPr>
              <a:t>응답 </a:t>
            </a:r>
            <a:r>
              <a:rPr lang="ko-KR" altLang="en-US" sz="3200" b="1" dirty="0" err="1" smtClean="0">
                <a:solidFill>
                  <a:srgbClr val="081D58"/>
                </a:solidFill>
              </a:rPr>
              <a:t>생성기</a:t>
            </a:r>
            <a:r>
              <a:rPr lang="ko-KR" altLang="en-US" sz="3200" b="1" dirty="0" smtClean="0">
                <a:solidFill>
                  <a:srgbClr val="081D58"/>
                </a:solidFill>
              </a:rPr>
              <a:t> 구현</a:t>
            </a:r>
            <a:endParaRPr lang="en-US" altLang="ko-KR" sz="3200" b="1" dirty="0">
              <a:solidFill>
                <a:srgbClr val="081D58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85800" y="13716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Monotype Sorts" pitchFamily="2" charset="2"/>
              <a:buChar char="q"/>
              <a:defRPr/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+mn-lt"/>
                <a:ea typeface="+mn-ea"/>
              </a:rPr>
              <a:t>응답 스크립트 선택</a:t>
            </a:r>
            <a:endParaRPr lang="en-US" altLang="ko-KR" sz="2000" b="1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 marL="742950" lvl="1" indent="-285750" eaLnBrk="0" hangingPunct="0">
              <a:lnSpc>
                <a:spcPct val="130000"/>
              </a:lnSpc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r>
              <a:rPr lang="ko-KR" altLang="en-US" sz="1600" dirty="0" smtClean="0"/>
              <a:t>슬롯 </a:t>
            </a:r>
            <a:r>
              <a:rPr lang="ko-KR" altLang="en-US" sz="1600" dirty="0" err="1" smtClean="0"/>
              <a:t>필링이</a:t>
            </a:r>
            <a:r>
              <a:rPr lang="ko-KR" altLang="en-US" sz="1600" dirty="0" smtClean="0"/>
              <a:t> 된 의미 템플릿</a:t>
            </a:r>
            <a:r>
              <a:rPr lang="en-US" altLang="ko-KR" sz="1600" dirty="0" smtClean="0"/>
              <a:t>(3</a:t>
            </a:r>
            <a:r>
              <a:rPr lang="ko-KR" altLang="en-US" sz="1600" dirty="0" smtClean="0"/>
              <a:t>차 숙제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SQL </a:t>
            </a:r>
            <a:r>
              <a:rPr lang="ko-KR" altLang="en-US" sz="1600" dirty="0" smtClean="0"/>
              <a:t>실행 결과를 </a:t>
            </a:r>
            <a:r>
              <a:rPr lang="ko-KR" altLang="en-US" sz="1600" dirty="0" smtClean="0"/>
              <a:t>이용하여 자연어 응답 </a:t>
            </a:r>
            <a:r>
              <a:rPr lang="ko-KR" altLang="en-US" sz="1600" dirty="0" smtClean="0"/>
              <a:t>스크립트를 </a:t>
            </a:r>
            <a:r>
              <a:rPr lang="ko-KR" altLang="en-US" sz="1600" dirty="0" smtClean="0"/>
              <a:t>검색한다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endParaRPr lang="en-US" altLang="ko-KR" sz="1600" b="1" u="sng" dirty="0" smtClean="0">
              <a:solidFill>
                <a:srgbClr val="00279F"/>
              </a:solidFill>
              <a:latin typeface="+mn-lt"/>
              <a:ea typeface="+mn-ea"/>
            </a:endParaRPr>
          </a:p>
          <a:p>
            <a:pPr marL="1200150" lvl="2" indent="-285750" eaLnBrk="0" hangingPunct="0">
              <a:lnSpc>
                <a:spcPct val="130000"/>
              </a:lnSpc>
              <a:spcBef>
                <a:spcPct val="20000"/>
              </a:spcBef>
              <a:buClr>
                <a:srgbClr val="7B00E4"/>
              </a:buClr>
              <a:buSzPct val="90000"/>
              <a:buFont typeface="Arial" pitchFamily="34" charset="0"/>
              <a:buChar char="•"/>
              <a:defRPr/>
            </a:pPr>
            <a:r>
              <a:rPr lang="ko-KR" altLang="en-US" sz="1400" kern="0" dirty="0" smtClean="0">
                <a:latin typeface="굴림" pitchFamily="50" charset="-127"/>
                <a:ea typeface="굴림" pitchFamily="50" charset="-127"/>
              </a:rPr>
              <a:t>질문 </a:t>
            </a:r>
            <a:r>
              <a:rPr lang="en-US" altLang="ko-KR" sz="1400" kern="0" dirty="0" smtClean="0">
                <a:latin typeface="굴림" pitchFamily="50" charset="-127"/>
                <a:ea typeface="굴림" pitchFamily="50" charset="-127"/>
              </a:rPr>
              <a:t>FUCUS, </a:t>
            </a:r>
            <a:r>
              <a:rPr lang="ko-KR" altLang="en-US" sz="1400" kern="0" dirty="0" smtClean="0">
                <a:latin typeface="굴림" pitchFamily="50" charset="-127"/>
                <a:ea typeface="굴림" pitchFamily="50" charset="-127"/>
              </a:rPr>
              <a:t>의미 템플릿의 슬롯 항목</a:t>
            </a:r>
            <a:r>
              <a:rPr lang="en-US" altLang="ko-KR" sz="1400" kern="0" dirty="0" smtClean="0">
                <a:latin typeface="굴림" pitchFamily="50" charset="-127"/>
                <a:ea typeface="굴림" pitchFamily="50" charset="-127"/>
              </a:rPr>
              <a:t>,  SQL </a:t>
            </a:r>
            <a:r>
              <a:rPr lang="ko-KR" altLang="en-US" sz="1400" kern="0" dirty="0" smtClean="0">
                <a:latin typeface="굴림" pitchFamily="50" charset="-127"/>
                <a:ea typeface="굴림" pitchFamily="50" charset="-127"/>
              </a:rPr>
              <a:t>결과  수 등의 </a:t>
            </a:r>
            <a:r>
              <a:rPr lang="ko-KR" altLang="en-US" sz="1400" kern="0" dirty="0" err="1" smtClean="0">
                <a:latin typeface="굴림" pitchFamily="50" charset="-127"/>
                <a:ea typeface="굴림" pitchFamily="50" charset="-127"/>
              </a:rPr>
              <a:t>매칭</a:t>
            </a:r>
            <a:r>
              <a:rPr lang="ko-KR" altLang="en-US" sz="1400" kern="0" dirty="0" smtClean="0">
                <a:latin typeface="굴림" pitchFamily="50" charset="-127"/>
                <a:ea typeface="굴림" pitchFamily="50" charset="-127"/>
              </a:rPr>
              <a:t> 여부를 고려</a:t>
            </a:r>
            <a:endParaRPr lang="en-US" altLang="ko-KR" sz="1400" kern="0" dirty="0" smtClean="0">
              <a:latin typeface="굴림" pitchFamily="50" charset="-127"/>
              <a:ea typeface="굴림" pitchFamily="50" charset="-127"/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endParaRPr lang="en-US" altLang="ko-KR" sz="1600" b="1" u="sng" dirty="0" smtClean="0">
              <a:solidFill>
                <a:srgbClr val="00279F"/>
              </a:solidFill>
              <a:latin typeface="+mn-lt"/>
              <a:ea typeface="+mn-ea"/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endParaRPr lang="en-US" altLang="ko-KR" sz="1600" b="1" u="sng" dirty="0" smtClean="0">
              <a:solidFill>
                <a:srgbClr val="00279F"/>
              </a:solidFill>
              <a:latin typeface="+mn-lt"/>
              <a:ea typeface="+mn-ea"/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endParaRPr lang="en-US" altLang="ko-KR" sz="1600" b="1" u="sng" dirty="0" smtClean="0">
              <a:solidFill>
                <a:srgbClr val="00279F"/>
              </a:solidFill>
              <a:latin typeface="+mn-lt"/>
              <a:ea typeface="+mn-ea"/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endParaRPr lang="en-US" altLang="ko-KR" sz="1600" b="1" u="sng" dirty="0" smtClean="0">
              <a:solidFill>
                <a:srgbClr val="00279F"/>
              </a:solidFill>
              <a:latin typeface="+mn-lt"/>
              <a:ea typeface="+mn-ea"/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endParaRPr lang="en-US" altLang="ko-KR" sz="1600" b="1" u="sng" dirty="0" smtClean="0">
              <a:solidFill>
                <a:srgbClr val="00279F"/>
              </a:solidFill>
              <a:latin typeface="+mn-lt"/>
              <a:ea typeface="+mn-ea"/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endParaRPr lang="en-US" altLang="ko-KR" sz="1600" b="1" u="sng" dirty="0" smtClean="0">
              <a:solidFill>
                <a:srgbClr val="00279F"/>
              </a:solidFill>
              <a:latin typeface="+mn-lt"/>
              <a:ea typeface="+mn-ea"/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endParaRPr lang="en-US" altLang="ko-KR" sz="1600" b="1" u="sng" dirty="0" smtClean="0">
              <a:solidFill>
                <a:srgbClr val="00279F"/>
              </a:solidFill>
              <a:latin typeface="+mn-lt"/>
              <a:ea typeface="+mn-ea"/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endParaRPr lang="en-US" altLang="ko-KR" sz="1600" b="1" u="sng" dirty="0" smtClean="0">
              <a:solidFill>
                <a:srgbClr val="00279F"/>
              </a:solidFill>
              <a:latin typeface="+mn-lt"/>
              <a:ea typeface="+mn-ea"/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endParaRPr lang="en-US" altLang="ko-KR" sz="1600" b="1" u="sng" dirty="0" smtClean="0">
              <a:solidFill>
                <a:srgbClr val="00279F"/>
              </a:solidFill>
              <a:latin typeface="+mn-lt"/>
              <a:ea typeface="+mn-ea"/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endParaRPr lang="en-US" altLang="ko-KR" sz="1600" b="1" u="sng" dirty="0" smtClean="0">
              <a:solidFill>
                <a:srgbClr val="00279F"/>
              </a:solidFill>
              <a:latin typeface="+mn-lt"/>
              <a:ea typeface="+mn-ea"/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endParaRPr lang="en-US" altLang="ko-KR" sz="1600" b="1" u="sng" dirty="0" smtClean="0">
              <a:solidFill>
                <a:srgbClr val="00279F"/>
              </a:solidFill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endParaRPr lang="en-US" altLang="ko-KR" sz="1600" b="1" u="sng" dirty="0" smtClean="0">
              <a:solidFill>
                <a:srgbClr val="00279F"/>
              </a:solidFill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90000"/>
              <a:defRPr/>
            </a:pPr>
            <a:r>
              <a:rPr lang="en-US" sz="1600" kern="0" dirty="0" smtClean="0">
                <a:solidFill>
                  <a:srgbClr val="00279F"/>
                </a:solidFill>
                <a:latin typeface="굴림" pitchFamily="50" charset="-127"/>
                <a:ea typeface="굴림" pitchFamily="50" charset="-127"/>
              </a:rPr>
              <a:t>	</a:t>
            </a:r>
            <a:r>
              <a:rPr lang="en-US" sz="1600" dirty="0" smtClean="0">
                <a:latin typeface="굴림" pitchFamily="50" charset="-127"/>
                <a:ea typeface="굴림" pitchFamily="50" charset="-127"/>
              </a:rPr>
              <a:t> </a:t>
            </a:r>
            <a:endParaRPr lang="ko-KR" altLang="en-US" sz="1600" dirty="0" smtClean="0">
              <a:latin typeface="굴림" pitchFamily="50" charset="-127"/>
              <a:ea typeface="굴림" pitchFamily="50" charset="-127"/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endParaRPr lang="en-US" altLang="ko-KR" sz="1600" b="1" u="sng" dirty="0" smtClean="0">
              <a:solidFill>
                <a:srgbClr val="00279F"/>
              </a:solidFill>
              <a:latin typeface="+mn-lt"/>
              <a:ea typeface="+mn-ea"/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endParaRPr lang="en-US" altLang="ko-KR" sz="1600" b="1" u="sng" dirty="0" smtClean="0">
              <a:solidFill>
                <a:srgbClr val="00279F"/>
              </a:solidFill>
              <a:latin typeface="+mn-lt"/>
              <a:ea typeface="+mn-ea"/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endParaRPr lang="en-US" altLang="ko-KR" sz="1600" b="1" u="sng" dirty="0" smtClean="0">
              <a:solidFill>
                <a:srgbClr val="00279F"/>
              </a:solidFill>
              <a:latin typeface="+mn-lt"/>
              <a:ea typeface="+mn-ea"/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endParaRPr lang="en-US" altLang="ko-KR" sz="1600" b="1" u="sng" dirty="0" smtClean="0">
              <a:solidFill>
                <a:srgbClr val="00279F"/>
              </a:solidFill>
              <a:latin typeface="+mn-lt"/>
              <a:ea typeface="+mn-ea"/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endParaRPr lang="en-US" altLang="ko-KR" sz="1600" b="1" u="sng" dirty="0" smtClean="0">
              <a:solidFill>
                <a:srgbClr val="00279F"/>
              </a:solidFill>
              <a:latin typeface="+mn-lt"/>
              <a:ea typeface="+mn-ea"/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endParaRPr lang="en-US" altLang="ko-KR" sz="1600" b="1" u="sng" dirty="0" smtClean="0">
              <a:solidFill>
                <a:srgbClr val="00279F"/>
              </a:solidFill>
              <a:latin typeface="+mn-lt"/>
              <a:ea typeface="+mn-ea"/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endParaRPr lang="en-US" altLang="ko-KR" sz="1600" b="1" u="sng" dirty="0" smtClean="0">
              <a:solidFill>
                <a:srgbClr val="00279F"/>
              </a:solidFill>
              <a:latin typeface="+mn-lt"/>
              <a:ea typeface="+mn-ea"/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endParaRPr lang="en-US" altLang="ko-KR" sz="1600" b="1" u="sng" dirty="0" smtClean="0">
              <a:solidFill>
                <a:srgbClr val="00279F"/>
              </a:solidFill>
              <a:latin typeface="+mn-lt"/>
              <a:ea typeface="+mn-ea"/>
            </a:endParaRPr>
          </a:p>
          <a:p>
            <a:pPr marL="2857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endParaRPr lang="en-US" altLang="ko-KR" sz="1600" b="1" u="sng" dirty="0">
              <a:solidFill>
                <a:srgbClr val="00279F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en-US" dirty="0">
                <a:latin typeface="굴림" pitchFamily="50" charset="-127"/>
                <a:ea typeface="굴림" pitchFamily="50" charset="-127"/>
              </a:rPr>
              <a:t> </a:t>
            </a:r>
          </a:p>
          <a:p>
            <a:pPr>
              <a:defRPr/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  <a:p>
            <a:pPr marL="1714500" lvl="3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90000"/>
              <a:defRPr/>
            </a:pPr>
            <a:endParaRPr lang="en-US" altLang="ko-KR" sz="1600" kern="0" dirty="0">
              <a:latin typeface="+mn-lt"/>
              <a:ea typeface="+mn-ea"/>
            </a:endParaRPr>
          </a:p>
          <a:p>
            <a:pPr marL="2171700" lvl="4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90000"/>
              <a:defRPr/>
            </a:pPr>
            <a:endParaRPr lang="en-US" altLang="ko-KR" kern="0" dirty="0">
              <a:solidFill>
                <a:srgbClr val="00279F"/>
              </a:solidFill>
              <a:latin typeface="+mn-lt"/>
              <a:ea typeface="+mn-ea"/>
            </a:endParaRPr>
          </a:p>
          <a:p>
            <a:pPr marL="1257300" lvl="2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Monotype Sorts" pitchFamily="2" charset="2"/>
              <a:buChar char="q"/>
              <a:defRPr/>
            </a:pPr>
            <a:endParaRPr lang="en-US" altLang="ko-KR" kern="0" dirty="0">
              <a:solidFill>
                <a:srgbClr val="00279F"/>
              </a:solidFill>
              <a:latin typeface="+mn-lt"/>
              <a:ea typeface="+mn-ea"/>
            </a:endParaRPr>
          </a:p>
          <a:p>
            <a:pPr marL="1257300" lvl="2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Monotype Sorts" pitchFamily="2" charset="2"/>
              <a:buChar char="q"/>
              <a:defRPr/>
            </a:pPr>
            <a:endParaRPr lang="en-US" altLang="ko-KR" kern="0" dirty="0">
              <a:solidFill>
                <a:srgbClr val="00279F"/>
              </a:solidFill>
              <a:latin typeface="+mn-lt"/>
              <a:ea typeface="+mn-ea"/>
            </a:endParaRPr>
          </a:p>
          <a:p>
            <a:pPr marL="1257300" lvl="2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Monotype Sorts" pitchFamily="2" charset="2"/>
              <a:buChar char="q"/>
              <a:defRPr/>
            </a:pPr>
            <a:endParaRPr lang="en-US" altLang="ko-KR" kern="0" dirty="0">
              <a:solidFill>
                <a:srgbClr val="00279F"/>
              </a:solidFill>
              <a:latin typeface="+mn-lt"/>
              <a:ea typeface="+mn-ea"/>
            </a:endParaRPr>
          </a:p>
          <a:p>
            <a:pPr marL="1257300" lvl="2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Monotype Sorts" pitchFamily="2" charset="2"/>
              <a:buChar char="q"/>
              <a:defRPr/>
            </a:pPr>
            <a:endParaRPr lang="en-US" altLang="ko-KR" kern="0" dirty="0">
              <a:solidFill>
                <a:srgbClr val="00279F"/>
              </a:solidFill>
              <a:latin typeface="+mn-lt"/>
              <a:ea typeface="+mn-ea"/>
            </a:endParaRPr>
          </a:p>
          <a:p>
            <a:pPr marL="800100" lvl="1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Monotype Sorts" pitchFamily="2" charset="2"/>
              <a:buChar char="q"/>
              <a:defRPr/>
            </a:pPr>
            <a:endParaRPr lang="ko-KR" altLang="en-US" kern="0" dirty="0">
              <a:solidFill>
                <a:srgbClr val="00279F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Monotype Sorts" pitchFamily="2" charset="2"/>
              <a:buChar char="q"/>
              <a:defRPr/>
            </a:pPr>
            <a:endParaRPr lang="en-US" altLang="ko-KR" kern="0" dirty="0">
              <a:solidFill>
                <a:srgbClr val="00279F"/>
              </a:solidFill>
              <a:latin typeface="+mn-lt"/>
              <a:ea typeface="+mn-ea"/>
            </a:endParaRPr>
          </a:p>
        </p:txBody>
      </p:sp>
      <p:sp>
        <p:nvSpPr>
          <p:cNvPr id="19476" name="직사각형 25"/>
          <p:cNvSpPr>
            <a:spLocks noChangeArrowheads="1"/>
          </p:cNvSpPr>
          <p:nvPr/>
        </p:nvSpPr>
        <p:spPr bwMode="auto">
          <a:xfrm>
            <a:off x="3071802" y="4214820"/>
            <a:ext cx="2000250" cy="357188"/>
          </a:xfrm>
          <a:prstGeom prst="rect">
            <a:avLst/>
          </a:prstGeom>
          <a:noFill/>
          <a:ln w="22225" algn="ctr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r>
              <a:rPr lang="en-US" altLang="ko-KR" sz="2000" b="1" dirty="0" smtClean="0">
                <a:solidFill>
                  <a:srgbClr val="C00000"/>
                </a:solidFill>
                <a:latin typeface="Lucida Sans" pitchFamily="34" charset="0"/>
              </a:rPr>
              <a:t>matching</a:t>
            </a:r>
            <a:endParaRPr lang="en-US" altLang="ko-KR" sz="2000" b="1" dirty="0">
              <a:solidFill>
                <a:srgbClr val="C00000"/>
              </a:solidFill>
              <a:latin typeface="Lucida Sans" pitchFamily="34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 bwMode="auto">
          <a:xfrm>
            <a:off x="2928926" y="4714884"/>
            <a:ext cx="1500198" cy="1588"/>
          </a:xfrm>
          <a:prstGeom prst="straightConnector1">
            <a:avLst/>
          </a:prstGeom>
          <a:solidFill>
            <a:srgbClr val="FFFFD9"/>
          </a:solidFill>
          <a:ln w="50800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/>
          </a:ln>
          <a:effectLst/>
        </p:spPr>
      </p:cxn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71472" y="3571876"/>
          <a:ext cx="257176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68"/>
              </a:tblGrid>
              <a:tr h="873442">
                <a:tc>
                  <a:txBody>
                    <a:bodyPr/>
                    <a:lstStyle/>
                    <a:p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[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의미 템플릿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Filling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결과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]</a:t>
                      </a:r>
                    </a:p>
                    <a:p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FOCUS: ACTOR_NAME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$CHARACTER: Hamlet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$DATE:2009-04-02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643438" y="3929066"/>
          <a:ext cx="3929090" cy="12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090"/>
              </a:tblGrid>
              <a:tr h="168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NL_Response_Script_3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25200" marR="25200" marT="25200" marB="25200">
                    <a:solidFill>
                      <a:srgbClr val="FFE7E7"/>
                    </a:solidFill>
                  </a:tcPr>
                </a:tc>
              </a:tr>
              <a:tr h="300269">
                <a:tc>
                  <a:txBody>
                    <a:bodyPr/>
                    <a:lstStyle/>
                    <a:p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FUCUS</a:t>
                      </a:r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 : ACTOR_NAME</a:t>
                      </a:r>
                    </a:p>
                    <a:p>
                      <a:endParaRPr lang="en-US" altLang="ko-KR" sz="1200" b="1" dirty="0" smtClean="0">
                        <a:solidFill>
                          <a:srgbClr val="00B050"/>
                        </a:solidFill>
                        <a:latin typeface="Times New Roman" pitchFamily="18" charset="0"/>
                      </a:endParaRPr>
                    </a:p>
                  </a:txBody>
                  <a:tcPr marL="25200" marR="25200" marT="25200" marB="25200">
                    <a:solidFill>
                      <a:srgbClr val="FFE7E7"/>
                    </a:solidFill>
                  </a:tcPr>
                </a:tc>
              </a:tr>
              <a:tr h="641968">
                <a:tc>
                  <a:txBody>
                    <a:bodyPr/>
                    <a:lstStyle/>
                    <a:p>
                      <a:r>
                        <a:rPr lang="en-US" altLang="ko-KR" sz="1200" b="1" i="1" baseline="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Times New Roman" pitchFamily="18" charset="0"/>
                        </a:rPr>
                        <a:t>RESPONSE_TYPE: 1-Result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</a:rPr>
                        <a:t>#actor_table.name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  appears as </a:t>
                      </a:r>
                      <a:r>
                        <a:rPr lang="en-US" altLang="ko-KR" sz="1200" b="1" kern="12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$CHARACTER</a:t>
                      </a:r>
                      <a:r>
                        <a:rPr lang="en-US" altLang="ko-KR" sz="1200" b="1" baseline="0" dirty="0" smtClean="0">
                          <a:solidFill>
                            <a:srgbClr val="00B050"/>
                          </a:solidFill>
                          <a:latin typeface="Times New Roman" pitchFamily="18" charset="0"/>
                        </a:rPr>
                        <a:t>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[at  </a:t>
                      </a:r>
                      <a:r>
                        <a:rPr lang="en-US" altLang="ko-KR" sz="1200" b="1" kern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$DATE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]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25200" marR="25200" marT="25200" marB="25200">
                    <a:solidFill>
                      <a:srgbClr val="FF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-285784" y="4786322"/>
          <a:ext cx="3373331" cy="100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3331"/>
              </a:tblGrid>
              <a:tr h="1000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SQL Result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1200" b="1" dirty="0" smtClean="0">
                        <a:solidFill>
                          <a:schemeClr val="accent1"/>
                        </a:solidFill>
                        <a:latin typeface="Times New Roman" pitchFamily="18" charset="0"/>
                      </a:endParaRPr>
                    </a:p>
                    <a:p>
                      <a:pPr algn="ctr"/>
                      <a:endParaRPr lang="en-US" altLang="ko-KR" sz="1200" b="1" dirty="0" smtClean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25200" marR="25200" marT="25200" marB="25200"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 bwMode="auto">
          <a:xfrm>
            <a:off x="714348" y="5357826"/>
            <a:ext cx="1357322" cy="285752"/>
          </a:xfrm>
          <a:prstGeom prst="rect">
            <a:avLst/>
          </a:prstGeom>
          <a:noFill/>
          <a:ln w="15875" cap="flat" cmpd="sng" algn="ctr">
            <a:solidFill>
              <a:srgbClr val="80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25200" rIns="90000" bIns="252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+mn-lt"/>
                <a:ea typeface="굴림" pitchFamily="50" charset="-127"/>
              </a:rPr>
              <a:t>Lee Min-Ho</a:t>
            </a:r>
            <a:endParaRPr kumimoji="1" lang="ko-KR" altLang="en-US" sz="1400" b="0" i="0" u="none" strike="noStrike" cap="none" normalizeH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714348" y="5072074"/>
            <a:ext cx="1357322" cy="285752"/>
          </a:xfrm>
          <a:prstGeom prst="rect">
            <a:avLst/>
          </a:prstGeom>
          <a:noFill/>
          <a:ln w="15875" cap="flat" cmpd="sng" algn="ctr">
            <a:solidFill>
              <a:srgbClr val="80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25200" rIns="90000" bIns="252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200" b="1" dirty="0" smtClean="0">
                <a:solidFill>
                  <a:schemeClr val="bg2"/>
                </a:solidFill>
                <a:latin typeface="Times New Roman" pitchFamily="18" charset="0"/>
              </a:rPr>
              <a:t>actor_table.name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Lucida Sans" pitchFamily="34" charset="0"/>
              <a:ea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14375" y="142875"/>
            <a:ext cx="79248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 anchorCtr="1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ko-KR" altLang="en-US" sz="3200" b="1" dirty="0" smtClean="0">
                <a:solidFill>
                  <a:srgbClr val="081D58"/>
                </a:solidFill>
              </a:rPr>
              <a:t>응답 </a:t>
            </a:r>
            <a:r>
              <a:rPr lang="ko-KR" altLang="en-US" sz="3200" b="1" dirty="0" err="1" smtClean="0">
                <a:solidFill>
                  <a:srgbClr val="081D58"/>
                </a:solidFill>
              </a:rPr>
              <a:t>생성기</a:t>
            </a:r>
            <a:r>
              <a:rPr lang="ko-KR" altLang="en-US" sz="3200" b="1" dirty="0" smtClean="0">
                <a:solidFill>
                  <a:srgbClr val="081D58"/>
                </a:solidFill>
              </a:rPr>
              <a:t> 구현</a:t>
            </a:r>
            <a:endParaRPr lang="en-US" altLang="ko-KR" sz="3200" b="1" dirty="0">
              <a:solidFill>
                <a:srgbClr val="081D58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85800" y="13716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Monotype Sorts" pitchFamily="2" charset="2"/>
              <a:buChar char="q"/>
              <a:defRPr/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+mn-lt"/>
                <a:ea typeface="+mn-ea"/>
              </a:rPr>
              <a:t>자연어 응답 생성</a:t>
            </a:r>
            <a:endParaRPr lang="en-US" altLang="ko-KR" sz="2000" b="1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r>
              <a:rPr lang="ko-KR" altLang="en-US" sz="1600" b="1" u="sng" dirty="0" smtClean="0">
                <a:solidFill>
                  <a:srgbClr val="00279F"/>
                </a:solidFill>
                <a:latin typeface="+mn-lt"/>
                <a:ea typeface="+mn-ea"/>
              </a:rPr>
              <a:t>선택된 응답 스크립트와 </a:t>
            </a:r>
            <a:r>
              <a:rPr lang="en-US" altLang="ko-KR" sz="1600" b="1" u="sng" dirty="0" smtClean="0">
                <a:solidFill>
                  <a:srgbClr val="00279F"/>
                </a:solidFill>
                <a:latin typeface="+mn-lt"/>
                <a:ea typeface="+mn-ea"/>
              </a:rPr>
              <a:t>SQL</a:t>
            </a:r>
            <a:r>
              <a:rPr lang="ko-KR" altLang="en-US" sz="1600" b="1" u="sng" dirty="0" smtClean="0">
                <a:solidFill>
                  <a:srgbClr val="00279F"/>
                </a:solidFill>
                <a:latin typeface="+mn-lt"/>
                <a:ea typeface="+mn-ea"/>
              </a:rPr>
              <a:t>검색 결과를 이용하여 자연스러운 문장을 생성한다</a:t>
            </a:r>
            <a:r>
              <a:rPr lang="en-US" altLang="ko-KR" sz="1600" b="1" u="sng" dirty="0" smtClean="0">
                <a:solidFill>
                  <a:srgbClr val="00279F"/>
                </a:solidFill>
                <a:latin typeface="+mn-lt"/>
                <a:ea typeface="+mn-ea"/>
              </a:rPr>
              <a:t>.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endParaRPr lang="en-US" altLang="ko-KR" sz="1600" b="1" u="sng" dirty="0" smtClean="0">
              <a:solidFill>
                <a:srgbClr val="00279F"/>
              </a:solidFill>
              <a:latin typeface="+mn-lt"/>
              <a:ea typeface="+mn-ea"/>
            </a:endParaRPr>
          </a:p>
          <a:p>
            <a:pPr marL="1200150" lvl="2" indent="-285750" eaLnBrk="0" hangingPunct="0">
              <a:lnSpc>
                <a:spcPct val="130000"/>
              </a:lnSpc>
              <a:spcBef>
                <a:spcPct val="20000"/>
              </a:spcBef>
              <a:buClr>
                <a:srgbClr val="7B00E4"/>
              </a:buClr>
              <a:buSzPct val="90000"/>
              <a:buFont typeface="Arial" pitchFamily="34" charset="0"/>
              <a:buChar char="•"/>
              <a:defRPr/>
            </a:pPr>
            <a:r>
              <a:rPr lang="en-US" altLang="ko-KR" sz="1400" kern="0" dirty="0" smtClean="0">
                <a:latin typeface="굴림" pitchFamily="50" charset="-127"/>
                <a:ea typeface="굴림" pitchFamily="50" charset="-127"/>
              </a:rPr>
              <a:t>DB</a:t>
            </a:r>
            <a:r>
              <a:rPr lang="ko-KR" altLang="en-US" sz="1400" kern="0" dirty="0" smtClean="0">
                <a:latin typeface="굴림" pitchFamily="50" charset="-127"/>
                <a:ea typeface="굴림" pitchFamily="50" charset="-127"/>
              </a:rPr>
              <a:t>에 저장된 정보 중 코드 값</a:t>
            </a:r>
            <a:r>
              <a:rPr lang="en-US" altLang="ko-KR" sz="1400" kern="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400" kern="0" dirty="0" smtClean="0">
                <a:latin typeface="굴림" pitchFamily="50" charset="-127"/>
                <a:ea typeface="굴림" pitchFamily="50" charset="-127"/>
              </a:rPr>
              <a:t>또는 날짜 표현 등에 대해 적절한 자연어 표현이 되도록 한다</a:t>
            </a:r>
            <a:r>
              <a:rPr lang="en-US" altLang="ko-KR" sz="1400" kern="0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endParaRPr lang="en-US" altLang="ko-KR" sz="1600" b="1" u="sng" dirty="0" smtClean="0">
              <a:solidFill>
                <a:srgbClr val="00279F"/>
              </a:solidFill>
              <a:latin typeface="+mn-lt"/>
              <a:ea typeface="+mn-ea"/>
            </a:endParaRPr>
          </a:p>
          <a:p>
            <a:pPr marL="1200150" lvl="2" indent="-285750" eaLnBrk="0" hangingPunct="0">
              <a:lnSpc>
                <a:spcPct val="130000"/>
              </a:lnSpc>
              <a:spcBef>
                <a:spcPct val="20000"/>
              </a:spcBef>
              <a:buClr>
                <a:srgbClr val="7B00E4"/>
              </a:buClr>
              <a:buSzPct val="90000"/>
              <a:buFont typeface="Arial" pitchFamily="34" charset="0"/>
              <a:buChar char="•"/>
              <a:defRPr/>
            </a:pPr>
            <a:r>
              <a:rPr lang="ko-KR" altLang="en-US" sz="1400" kern="0" dirty="0" smtClean="0">
                <a:latin typeface="굴림" pitchFamily="50" charset="-127"/>
                <a:ea typeface="굴림" pitchFamily="50" charset="-127"/>
              </a:rPr>
              <a:t>검색 결과가 여러 개일 경우 자연스러운 문장이 되도록 결합하는 </a:t>
            </a:r>
            <a:r>
              <a:rPr lang="ko-KR" altLang="en-US" sz="1400" kern="0" dirty="0" smtClean="0">
                <a:latin typeface="굴림" pitchFamily="50" charset="-127"/>
                <a:ea typeface="굴림" pitchFamily="50" charset="-127"/>
              </a:rPr>
              <a:t>방법을 </a:t>
            </a:r>
            <a:r>
              <a:rPr lang="ko-KR" altLang="en-US" sz="1400" kern="0" dirty="0" smtClean="0">
                <a:latin typeface="굴림" pitchFamily="50" charset="-127"/>
                <a:ea typeface="굴림" pitchFamily="50" charset="-127"/>
              </a:rPr>
              <a:t>고려한다</a:t>
            </a:r>
            <a:r>
              <a:rPr lang="en-US" altLang="ko-KR" sz="1400" kern="0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200150" lvl="2" indent="-285750" eaLnBrk="0" hangingPunct="0">
              <a:lnSpc>
                <a:spcPct val="130000"/>
              </a:lnSpc>
              <a:spcBef>
                <a:spcPct val="20000"/>
              </a:spcBef>
              <a:buClr>
                <a:srgbClr val="7B00E4"/>
              </a:buClr>
              <a:buSzPct val="90000"/>
              <a:buFont typeface="Arial" pitchFamily="34" charset="0"/>
              <a:buChar char="•"/>
              <a:defRPr/>
            </a:pPr>
            <a:endParaRPr lang="en-US" altLang="ko-KR" sz="1400" kern="0" dirty="0" smtClean="0">
              <a:latin typeface="굴림" pitchFamily="50" charset="-127"/>
              <a:ea typeface="굴림" pitchFamily="50" charset="-127"/>
            </a:endParaRPr>
          </a:p>
          <a:p>
            <a:pPr marL="1200150" lvl="2" indent="-285750" eaLnBrk="0" hangingPunct="0">
              <a:lnSpc>
                <a:spcPct val="130000"/>
              </a:lnSpc>
              <a:spcBef>
                <a:spcPct val="20000"/>
              </a:spcBef>
              <a:buClr>
                <a:srgbClr val="7B00E4"/>
              </a:buClr>
              <a:buSzPct val="90000"/>
              <a:buFont typeface="Arial" pitchFamily="34" charset="0"/>
              <a:buChar char="•"/>
              <a:defRPr/>
            </a:pPr>
            <a:r>
              <a:rPr lang="ko-KR" altLang="en-US" sz="1400" kern="0" dirty="0" smtClean="0">
                <a:latin typeface="굴림" pitchFamily="50" charset="-127"/>
                <a:ea typeface="굴림" pitchFamily="50" charset="-127"/>
              </a:rPr>
              <a:t>동일한 결과에 대해 다양한 표현이 가능한 지 고려한다</a:t>
            </a:r>
            <a:r>
              <a:rPr lang="en-US" altLang="ko-KR" sz="1400" kern="0" dirty="0" smtClean="0">
                <a:latin typeface="굴림" pitchFamily="50" charset="-127"/>
                <a:ea typeface="굴림" pitchFamily="50" charset="-127"/>
              </a:rPr>
              <a:t>.</a:t>
            </a:r>
            <a:endParaRPr lang="en-US" altLang="ko-KR" sz="1600" b="1" u="sng" dirty="0" smtClean="0">
              <a:solidFill>
                <a:srgbClr val="00279F"/>
              </a:solidFill>
              <a:latin typeface="+mn-lt"/>
              <a:ea typeface="+mn-ea"/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endParaRPr lang="en-US" altLang="ko-KR" sz="1600" b="1" u="sng" dirty="0" smtClean="0">
              <a:solidFill>
                <a:srgbClr val="00279F"/>
              </a:solidFill>
              <a:latin typeface="+mn-lt"/>
              <a:ea typeface="+mn-ea"/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endParaRPr lang="en-US" altLang="ko-KR" sz="1600" b="1" u="sng" dirty="0" smtClean="0">
              <a:solidFill>
                <a:srgbClr val="00279F"/>
              </a:solidFill>
              <a:latin typeface="+mn-lt"/>
              <a:ea typeface="+mn-ea"/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endParaRPr lang="en-US" altLang="ko-KR" sz="1600" b="1" u="sng" dirty="0" smtClean="0">
              <a:solidFill>
                <a:srgbClr val="00279F"/>
              </a:solidFill>
              <a:latin typeface="+mn-lt"/>
              <a:ea typeface="+mn-ea"/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endParaRPr lang="en-US" altLang="ko-KR" sz="1600" b="1" u="sng" dirty="0" smtClean="0">
              <a:solidFill>
                <a:srgbClr val="00279F"/>
              </a:solidFill>
              <a:latin typeface="+mn-lt"/>
              <a:ea typeface="+mn-ea"/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endParaRPr lang="en-US" altLang="ko-KR" sz="1600" b="1" u="sng" dirty="0" smtClean="0">
              <a:solidFill>
                <a:srgbClr val="00279F"/>
              </a:solidFill>
              <a:latin typeface="+mn-lt"/>
              <a:ea typeface="+mn-ea"/>
            </a:endParaRPr>
          </a:p>
          <a:p>
            <a:pPr marL="2857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endParaRPr lang="en-US" altLang="ko-KR" sz="1600" b="1" u="sng" dirty="0">
              <a:solidFill>
                <a:srgbClr val="00279F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en-US" dirty="0">
                <a:latin typeface="굴림" pitchFamily="50" charset="-127"/>
                <a:ea typeface="굴림" pitchFamily="50" charset="-127"/>
              </a:rPr>
              <a:t> </a:t>
            </a:r>
          </a:p>
          <a:p>
            <a:pPr>
              <a:defRPr/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  <a:p>
            <a:pPr marL="1714500" lvl="3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90000"/>
              <a:defRPr/>
            </a:pPr>
            <a:endParaRPr lang="en-US" altLang="ko-KR" sz="1600" kern="0" dirty="0">
              <a:latin typeface="+mn-lt"/>
              <a:ea typeface="+mn-ea"/>
            </a:endParaRPr>
          </a:p>
          <a:p>
            <a:pPr marL="2171700" lvl="4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90000"/>
              <a:defRPr/>
            </a:pPr>
            <a:endParaRPr lang="en-US" altLang="ko-KR" kern="0" dirty="0">
              <a:solidFill>
                <a:srgbClr val="00279F"/>
              </a:solidFill>
              <a:latin typeface="+mn-lt"/>
              <a:ea typeface="+mn-ea"/>
            </a:endParaRPr>
          </a:p>
          <a:p>
            <a:pPr marL="1257300" lvl="2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Monotype Sorts" pitchFamily="2" charset="2"/>
              <a:buChar char="q"/>
              <a:defRPr/>
            </a:pPr>
            <a:endParaRPr lang="en-US" altLang="ko-KR" kern="0" dirty="0">
              <a:solidFill>
                <a:srgbClr val="00279F"/>
              </a:solidFill>
              <a:latin typeface="+mn-lt"/>
              <a:ea typeface="+mn-ea"/>
            </a:endParaRPr>
          </a:p>
          <a:p>
            <a:pPr marL="1257300" lvl="2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Monotype Sorts" pitchFamily="2" charset="2"/>
              <a:buChar char="q"/>
              <a:defRPr/>
            </a:pPr>
            <a:endParaRPr lang="en-US" altLang="ko-KR" kern="0" dirty="0">
              <a:solidFill>
                <a:srgbClr val="00279F"/>
              </a:solidFill>
              <a:latin typeface="+mn-lt"/>
              <a:ea typeface="+mn-ea"/>
            </a:endParaRPr>
          </a:p>
          <a:p>
            <a:pPr marL="1257300" lvl="2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Monotype Sorts" pitchFamily="2" charset="2"/>
              <a:buChar char="q"/>
              <a:defRPr/>
            </a:pPr>
            <a:endParaRPr lang="en-US" altLang="ko-KR" kern="0" dirty="0">
              <a:solidFill>
                <a:srgbClr val="00279F"/>
              </a:solidFill>
              <a:latin typeface="+mn-lt"/>
              <a:ea typeface="+mn-ea"/>
            </a:endParaRPr>
          </a:p>
          <a:p>
            <a:pPr marL="1257300" lvl="2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Monotype Sorts" pitchFamily="2" charset="2"/>
              <a:buChar char="q"/>
              <a:defRPr/>
            </a:pPr>
            <a:endParaRPr lang="en-US" altLang="ko-KR" kern="0" dirty="0">
              <a:solidFill>
                <a:srgbClr val="00279F"/>
              </a:solidFill>
              <a:latin typeface="+mn-lt"/>
              <a:ea typeface="+mn-ea"/>
            </a:endParaRPr>
          </a:p>
          <a:p>
            <a:pPr marL="800100" lvl="1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Monotype Sorts" pitchFamily="2" charset="2"/>
              <a:buChar char="q"/>
              <a:defRPr/>
            </a:pPr>
            <a:endParaRPr lang="ko-KR" altLang="en-US" kern="0" dirty="0">
              <a:solidFill>
                <a:srgbClr val="00279F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Monotype Sorts" pitchFamily="2" charset="2"/>
              <a:buChar char="q"/>
              <a:defRPr/>
            </a:pPr>
            <a:endParaRPr lang="en-US" altLang="ko-KR" kern="0" dirty="0">
              <a:solidFill>
                <a:srgbClr val="00279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차 숙제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ko-KR" altLang="en-US" dirty="0" smtClean="0"/>
              <a:t>제출기한 </a:t>
            </a:r>
            <a:r>
              <a:rPr lang="ko-KR" altLang="en-US" dirty="0"/>
              <a:t>및 방법</a:t>
            </a:r>
            <a:endParaRPr lang="en-US" altLang="ko-KR" dirty="0"/>
          </a:p>
          <a:p>
            <a:pPr lvl="1">
              <a:defRPr/>
            </a:pPr>
            <a:r>
              <a:rPr lang="en-US" altLang="ko-KR" b="1" u="sng" dirty="0" smtClean="0"/>
              <a:t>2009</a:t>
            </a:r>
            <a:r>
              <a:rPr lang="ko-KR" altLang="en-US" b="1" u="sng" dirty="0" smtClean="0"/>
              <a:t>년 </a:t>
            </a:r>
            <a:r>
              <a:rPr lang="en-US" altLang="ko-KR" b="1" u="sng" dirty="0" smtClean="0"/>
              <a:t>5</a:t>
            </a:r>
            <a:r>
              <a:rPr lang="ko-KR" altLang="en-US" b="1" u="sng" dirty="0" smtClean="0"/>
              <a:t>월 </a:t>
            </a:r>
            <a:r>
              <a:rPr lang="en-US" altLang="ko-KR" b="1" u="sng" dirty="0" smtClean="0"/>
              <a:t>21</a:t>
            </a:r>
            <a:r>
              <a:rPr lang="ko-KR" altLang="en-US" b="1" u="sng" dirty="0" smtClean="0"/>
              <a:t>일 </a:t>
            </a:r>
            <a:r>
              <a:rPr lang="ko-KR" altLang="en-US" b="1" u="sng" dirty="0"/>
              <a:t>목요일 </a:t>
            </a:r>
            <a:endParaRPr lang="en-US" altLang="ko-KR" b="1" u="sng" dirty="0"/>
          </a:p>
          <a:p>
            <a:pPr lvl="1">
              <a:defRPr/>
            </a:pPr>
            <a:r>
              <a:rPr lang="en-US" altLang="ko-KR" dirty="0"/>
              <a:t>EKU</a:t>
            </a:r>
            <a:r>
              <a:rPr lang="ko-KR" altLang="en-US" dirty="0"/>
              <a:t>에 조별로 제출 </a:t>
            </a:r>
            <a:r>
              <a:rPr lang="en-US" altLang="ko-KR" dirty="0"/>
              <a:t>(</a:t>
            </a:r>
            <a:r>
              <a:rPr lang="ko-KR" altLang="en-US" dirty="0" smtClean="0"/>
              <a:t>보고서 </a:t>
            </a:r>
            <a:r>
              <a:rPr lang="ko-KR" altLang="en-US" dirty="0"/>
              <a:t>수업시간에 </a:t>
            </a:r>
            <a:r>
              <a:rPr lang="ko-KR" altLang="en-US" dirty="0" smtClean="0"/>
              <a:t>제출가능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기한은 제출일 </a:t>
            </a:r>
            <a:r>
              <a:rPr lang="en-US" altLang="ko-KR" dirty="0" smtClean="0"/>
              <a:t>11:00 PM )</a:t>
            </a:r>
            <a:endParaRPr lang="en-US" altLang="ko-KR" dirty="0"/>
          </a:p>
          <a:p>
            <a:pPr>
              <a:defRPr/>
            </a:pPr>
            <a:r>
              <a:rPr lang="ko-KR" altLang="en-US" b="0" dirty="0"/>
              <a:t>제출물</a:t>
            </a:r>
            <a:endParaRPr lang="en-US" altLang="ko-KR" b="0" dirty="0"/>
          </a:p>
          <a:p>
            <a:pPr lvl="1">
              <a:defRPr/>
            </a:pPr>
            <a:r>
              <a:rPr lang="en-US" altLang="ko-KR" dirty="0" smtClean="0"/>
              <a:t>1) </a:t>
            </a:r>
            <a:r>
              <a:rPr lang="ko-KR" altLang="en-US" dirty="0" smtClean="0"/>
              <a:t>프로그램 실행 파일</a:t>
            </a:r>
            <a:r>
              <a:rPr lang="en-US" altLang="ko-KR" dirty="0" smtClean="0"/>
              <a:t>, 2) </a:t>
            </a:r>
            <a:r>
              <a:rPr lang="ko-KR" altLang="en-US" dirty="0" smtClean="0"/>
              <a:t>소스 코드</a:t>
            </a:r>
            <a:r>
              <a:rPr lang="en-US" altLang="ko-KR" dirty="0" smtClean="0"/>
              <a:t>, 3) </a:t>
            </a:r>
            <a:r>
              <a:rPr lang="ko-KR" altLang="en-US" dirty="0" smtClean="0"/>
              <a:t>보고서 </a:t>
            </a:r>
            <a:r>
              <a:rPr lang="en-US" altLang="ko-KR" dirty="0" smtClean="0"/>
              <a:t>4) </a:t>
            </a:r>
            <a:r>
              <a:rPr lang="ko-KR" altLang="en-US" dirty="0" smtClean="0"/>
              <a:t>자연어 응답 </a:t>
            </a:r>
            <a:r>
              <a:rPr lang="ko-KR" altLang="en-US" dirty="0" smtClean="0"/>
              <a:t>스크립트</a:t>
            </a:r>
            <a:r>
              <a:rPr lang="ko-KR" altLang="en-US" dirty="0" smtClean="0"/>
              <a:t> </a:t>
            </a:r>
            <a:r>
              <a:rPr lang="ko-KR" altLang="en-US" dirty="0" smtClean="0"/>
              <a:t>구축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>
              <a:buNone/>
              <a:defRPr/>
            </a:pPr>
            <a:r>
              <a:rPr lang="en-US" altLang="ko-KR" sz="2100" dirty="0" smtClean="0"/>
              <a:t>	(</a:t>
            </a:r>
            <a:r>
              <a:rPr lang="ko-KR" altLang="en-US" sz="2100" dirty="0" smtClean="0"/>
              <a:t>질의 분석부터</a:t>
            </a:r>
            <a:r>
              <a:rPr lang="en-US" altLang="ko-KR" sz="2100" dirty="0" smtClean="0"/>
              <a:t> </a:t>
            </a:r>
            <a:r>
              <a:rPr lang="ko-KR" altLang="en-US" sz="2100" dirty="0" smtClean="0"/>
              <a:t>최종 답변 생성까지의</a:t>
            </a:r>
            <a:r>
              <a:rPr lang="en-US" altLang="ko-KR" sz="2100" dirty="0" smtClean="0"/>
              <a:t> </a:t>
            </a:r>
            <a:r>
              <a:rPr lang="ko-KR" altLang="en-US" sz="2100" dirty="0" smtClean="0"/>
              <a:t>과정을 단계별로 보여줄 수 있도록 프로그램을 </a:t>
            </a:r>
            <a:r>
              <a:rPr lang="ko-KR" altLang="en-US" sz="2100" dirty="0" smtClean="0"/>
              <a:t>작성할 </a:t>
            </a:r>
            <a:r>
              <a:rPr lang="ko-KR" altLang="en-US" sz="2100" dirty="0" smtClean="0"/>
              <a:t>것</a:t>
            </a:r>
            <a:r>
              <a:rPr lang="en-US" altLang="ko-KR" sz="2100" dirty="0" smtClean="0"/>
              <a:t>)</a:t>
            </a:r>
            <a:endParaRPr lang="en-US" altLang="ko-KR" sz="2100" dirty="0"/>
          </a:p>
          <a:p>
            <a:pPr>
              <a:defRPr/>
            </a:pPr>
            <a:r>
              <a:rPr lang="ko-KR" altLang="en-US" dirty="0"/>
              <a:t>보고서 내용</a:t>
            </a:r>
            <a:endParaRPr lang="en-US" altLang="ko-KR" dirty="0"/>
          </a:p>
          <a:p>
            <a:pPr lvl="1">
              <a:defRPr/>
            </a:pPr>
            <a:r>
              <a:rPr lang="ko-KR" altLang="en-US" dirty="0" smtClean="0"/>
              <a:t>설계 및 구현 방법 기술 </a:t>
            </a:r>
            <a:r>
              <a:rPr lang="en-US" altLang="ko-KR" dirty="0" smtClean="0"/>
              <a:t>	</a:t>
            </a:r>
          </a:p>
          <a:p>
            <a:pPr lvl="2">
              <a:defRPr/>
            </a:pPr>
            <a:r>
              <a:rPr lang="ko-KR" altLang="en-US" b="1" dirty="0" smtClean="0"/>
              <a:t>자연어 </a:t>
            </a:r>
            <a:r>
              <a:rPr lang="ko-KR" altLang="en-US" b="1" dirty="0" smtClean="0"/>
              <a:t>응답 </a:t>
            </a:r>
            <a:r>
              <a:rPr lang="ko-KR" altLang="en-US" b="1" dirty="0" smtClean="0"/>
              <a:t>스크립트 </a:t>
            </a:r>
            <a:r>
              <a:rPr lang="ko-KR" altLang="en-US" b="1" dirty="0" smtClean="0"/>
              <a:t>구축 시 </a:t>
            </a:r>
            <a:r>
              <a:rPr lang="ko-KR" altLang="en-US" b="1" dirty="0" smtClean="0"/>
              <a:t>고려했던 점</a:t>
            </a:r>
            <a:endParaRPr lang="en-US" altLang="ko-KR" b="1" dirty="0" smtClean="0"/>
          </a:p>
          <a:p>
            <a:pPr lvl="2">
              <a:defRPr/>
            </a:pPr>
            <a:r>
              <a:rPr lang="ko-KR" altLang="en-US" b="1" dirty="0" smtClean="0"/>
              <a:t>응답 스크립트 선택 </a:t>
            </a:r>
            <a:r>
              <a:rPr lang="ko-KR" altLang="en-US" b="1" dirty="0" smtClean="0"/>
              <a:t>시 사용한 방법</a:t>
            </a:r>
            <a:endParaRPr lang="en-US" altLang="ko-KR" b="1" dirty="0" smtClean="0"/>
          </a:p>
          <a:p>
            <a:pPr lvl="2">
              <a:defRPr/>
            </a:pPr>
            <a:r>
              <a:rPr lang="ko-KR" altLang="en-US" b="1" dirty="0" smtClean="0"/>
              <a:t>질문에 </a:t>
            </a:r>
            <a:r>
              <a:rPr lang="ko-KR" altLang="en-US" b="1" dirty="0" smtClean="0"/>
              <a:t>보다 적합한 응답 생성을 위해 추가적으로 시도한 방법론</a:t>
            </a:r>
            <a:endParaRPr lang="en-US" altLang="ko-KR" b="1" dirty="0" smtClean="0"/>
          </a:p>
          <a:p>
            <a:pPr lvl="2">
              <a:defRPr/>
            </a:pPr>
            <a:r>
              <a:rPr lang="ko-KR" altLang="en-US" dirty="0" smtClean="0"/>
              <a:t>프로그램 설명서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입력 문장 및 자연어 답변 문장 화면 </a:t>
            </a:r>
            <a:r>
              <a:rPr lang="ko-KR" altLang="en-US" dirty="0" err="1" smtClean="0"/>
              <a:t>캡쳐</a:t>
            </a: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주의 </a:t>
            </a:r>
            <a:r>
              <a:rPr lang="ko-KR" altLang="en-US" dirty="0"/>
              <a:t>사항</a:t>
            </a:r>
            <a:endParaRPr lang="en-US" altLang="ko-KR" dirty="0"/>
          </a:p>
          <a:p>
            <a:pPr lvl="1">
              <a:defRPr/>
            </a:pPr>
            <a:r>
              <a:rPr lang="ko-KR" altLang="en-US" dirty="0" smtClean="0"/>
              <a:t>자연어 응답 </a:t>
            </a:r>
            <a:r>
              <a:rPr lang="ko-KR" altLang="en-US" dirty="0" smtClean="0"/>
              <a:t>스크립트</a:t>
            </a:r>
            <a:r>
              <a:rPr lang="ko-KR" altLang="en-US" dirty="0" smtClean="0"/>
              <a:t>는</a:t>
            </a:r>
            <a:r>
              <a:rPr lang="ko-KR" altLang="en-US" dirty="0" smtClean="0"/>
              <a:t> </a:t>
            </a:r>
            <a:r>
              <a:rPr lang="ko-KR" altLang="en-US" dirty="0" smtClean="0"/>
              <a:t>파일로 구축할 것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바이러스 검출 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점 처리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컴파일 안 되는 소스코드 제출시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점 처리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제출 기한 어길 시 감점 처리</a:t>
            </a:r>
            <a:endParaRPr lang="en-US" altLang="ko-KR" dirty="0" smtClean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A181A5D-BF85-4FE1-B085-F25E1A3F4B12}" type="slidenum">
              <a:rPr lang="en-US" altLang="ko-KR" smtClean="0">
                <a:latin typeface="Arial" pitchFamily="34" charset="0"/>
              </a:rPr>
              <a:pPr/>
              <a:t>13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 학기 동안 </a:t>
            </a:r>
            <a:r>
              <a:rPr lang="ko-KR" altLang="en-US" dirty="0" err="1" smtClean="0"/>
              <a:t>텀</a:t>
            </a:r>
            <a:r>
              <a:rPr lang="ko-KR" altLang="en-US" dirty="0" smtClean="0"/>
              <a:t> 프로젝트 진행하시느라 고생 많으셨습니다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향후 </a:t>
            </a:r>
            <a:r>
              <a:rPr lang="ko-KR" altLang="en-US" dirty="0" smtClean="0"/>
              <a:t>일정 </a:t>
            </a:r>
            <a:r>
              <a:rPr lang="en-US" altLang="ko-KR" dirty="0" smtClean="0"/>
              <a:t>– 5</a:t>
            </a:r>
            <a:r>
              <a:rPr lang="ko-KR" altLang="en-US" dirty="0" smtClean="0"/>
              <a:t>차 숙제 제출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텀</a:t>
            </a:r>
            <a:r>
              <a:rPr lang="ko-KR" altLang="en-US" dirty="0" smtClean="0"/>
              <a:t> 프로젝트 최종 데모</a:t>
            </a:r>
            <a:r>
              <a:rPr lang="en-US" altLang="ko-KR" dirty="0" smtClean="0"/>
              <a:t>( </a:t>
            </a:r>
            <a:r>
              <a:rPr lang="ko-KR" altLang="en-US" dirty="0" smtClean="0"/>
              <a:t>날짜 미정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데모를 위해서</a:t>
            </a:r>
            <a:r>
              <a:rPr lang="en-US" altLang="ko-KR" dirty="0" smtClean="0"/>
              <a:t>:</a:t>
            </a:r>
          </a:p>
          <a:p>
            <a:pPr lvl="2"/>
            <a:r>
              <a:rPr lang="ko-KR" altLang="en-US" dirty="0" smtClean="0"/>
              <a:t>프로그램이 질의 응답 단계 별 과정을 잘 보여줄 수 있도록 준비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	( </a:t>
            </a:r>
            <a:r>
              <a:rPr lang="ko-KR" altLang="en-US" dirty="0" smtClean="0"/>
              <a:t>채점 시 매우 중요</a:t>
            </a:r>
            <a:r>
              <a:rPr lang="en-US" altLang="ko-KR" dirty="0" smtClean="0"/>
              <a:t>) </a:t>
            </a:r>
          </a:p>
          <a:p>
            <a:pPr lvl="2"/>
            <a:r>
              <a:rPr lang="ko-KR" altLang="en-US" dirty="0" smtClean="0"/>
              <a:t>데모 도중 프로그램이 </a:t>
            </a:r>
            <a:r>
              <a:rPr lang="en-US" altLang="ko-KR" dirty="0" smtClean="0"/>
              <a:t>shut down </a:t>
            </a:r>
            <a:r>
              <a:rPr lang="ko-KR" altLang="en-US" dirty="0" smtClean="0"/>
              <a:t>되지 않도록 할 것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질문에 적합한 답을 </a:t>
            </a:r>
            <a:r>
              <a:rPr lang="en-US" altLang="ko-KR" b="1" dirty="0" smtClean="0"/>
              <a:t>“</a:t>
            </a:r>
            <a:r>
              <a:rPr lang="ko-KR" altLang="en-US" b="1" dirty="0" smtClean="0"/>
              <a:t>잘</a:t>
            </a:r>
            <a:r>
              <a:rPr lang="en-US" altLang="ko-KR" b="1" dirty="0" smtClean="0"/>
              <a:t>”</a:t>
            </a:r>
            <a:r>
              <a:rPr lang="ko-KR" altLang="en-US" dirty="0" smtClean="0"/>
              <a:t> 해주는지 확인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매우 중요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dirty="0" smtClean="0"/>
              <a:t>어떻게 </a:t>
            </a:r>
            <a:r>
              <a:rPr lang="en-US" altLang="ko-KR" dirty="0" smtClean="0"/>
              <a:t>“</a:t>
            </a:r>
            <a:r>
              <a:rPr lang="ko-KR" altLang="en-US" b="1" dirty="0" smtClean="0"/>
              <a:t>잘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해주는 지 설명 할 수 있어야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자신들이 구현한 시스템의 강점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특이점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 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그것이 유용하다는 것을 보여줄 수 있어함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부족한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나 템플릿 보완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3558B0-6E9D-4486-B1FE-762A341DDA7E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부제목 5"/>
          <p:cNvSpPr>
            <a:spLocks noGrp="1"/>
          </p:cNvSpPr>
          <p:nvPr>
            <p:ph type="subTitle" sz="quarter" idx="1"/>
          </p:nvPr>
        </p:nvSpPr>
        <p:spPr>
          <a:xfrm>
            <a:off x="914400" y="2420938"/>
            <a:ext cx="7315200" cy="1127125"/>
          </a:xfrm>
        </p:spPr>
        <p:txBody>
          <a:bodyPr/>
          <a:lstStyle/>
          <a:p>
            <a:r>
              <a:rPr lang="ko-KR" altLang="en-US" dirty="0" smtClean="0"/>
              <a:t>자연어 응답 </a:t>
            </a:r>
            <a:r>
              <a:rPr lang="ko-KR" altLang="en-US" dirty="0" err="1" smtClean="0"/>
              <a:t>생성기</a:t>
            </a:r>
            <a:r>
              <a:rPr lang="ko-KR" altLang="en-US" dirty="0" smtClean="0"/>
              <a:t> 구현 </a:t>
            </a:r>
            <a:endParaRPr lang="en-US" altLang="ko-KR" dirty="0" smtClean="0"/>
          </a:p>
          <a:p>
            <a:r>
              <a:rPr lang="en-US" altLang="ko-KR" dirty="0" smtClean="0"/>
              <a:t>2009.05.07</a:t>
            </a:r>
            <a:endParaRPr lang="ko-KR" altLang="en-US" dirty="0" smtClean="0"/>
          </a:p>
        </p:txBody>
      </p:sp>
      <p:sp>
        <p:nvSpPr>
          <p:cNvPr id="5" name="제목 4"/>
          <p:cNvSpPr>
            <a:spLocks noGrp="1"/>
          </p:cNvSpPr>
          <p:nvPr>
            <p:ph type="ctrTitle" sz="quarter"/>
          </p:nvPr>
        </p:nvSpPr>
        <p:spPr>
          <a:xfrm>
            <a:off x="1263650" y="1585913"/>
            <a:ext cx="6621463" cy="57785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인공지능 </a:t>
            </a:r>
            <a:r>
              <a:rPr lang="en-US" altLang="ko-KR" dirty="0"/>
              <a:t>Term Project </a:t>
            </a:r>
            <a:r>
              <a:rPr lang="en-US" altLang="ko-KR" dirty="0" smtClean="0"/>
              <a:t>5</a:t>
            </a:r>
            <a:r>
              <a:rPr lang="ko-KR" altLang="en-US" dirty="0" smtClean="0"/>
              <a:t>차 </a:t>
            </a:r>
            <a:r>
              <a:rPr lang="ko-KR" altLang="en-US" dirty="0"/>
              <a:t>숙제</a:t>
            </a:r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516E25D-9913-473D-84F5-4C2FCE2E3929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smtClean="0"/>
              <a:t>목표</a:t>
            </a:r>
          </a:p>
        </p:txBody>
      </p:sp>
      <p:sp>
        <p:nvSpPr>
          <p:cNvPr id="4099" name="내용 개체 틀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 dirty="0" smtClean="0"/>
              <a:t>자연어 응답 스크립트 구축</a:t>
            </a:r>
            <a:endParaRPr lang="en-US" altLang="ko-KR" sz="2000" dirty="0" smtClean="0"/>
          </a:p>
          <a:p>
            <a:pPr lvl="1">
              <a:defRPr/>
            </a:pPr>
            <a:r>
              <a:rPr lang="en-US" altLang="ko-KR" sz="1800" dirty="0" smtClean="0"/>
              <a:t>SQL query </a:t>
            </a:r>
            <a:r>
              <a:rPr lang="ko-KR" altLang="en-US" sz="1800" dirty="0" smtClean="0"/>
              <a:t>실행결과를 자연어 응답으로 변환할 수 있는 템플릿을 구축한다</a:t>
            </a:r>
            <a:r>
              <a:rPr lang="en-US" altLang="ko-KR" sz="1800" dirty="0" smtClean="0"/>
              <a:t>.</a:t>
            </a:r>
          </a:p>
          <a:p>
            <a:pPr lvl="2">
              <a:defRPr/>
            </a:pPr>
            <a:r>
              <a:rPr lang="ko-KR" altLang="en-US" sz="1400" dirty="0" smtClean="0"/>
              <a:t>입력된 </a:t>
            </a:r>
            <a:r>
              <a:rPr lang="ko-KR" altLang="en-US" sz="1400" dirty="0" smtClean="0">
                <a:solidFill>
                  <a:srgbClr val="FF0000"/>
                </a:solidFill>
              </a:rPr>
              <a:t>자연어  질문의 의미 표현</a:t>
            </a:r>
            <a:r>
              <a:rPr lang="en-US" altLang="ko-KR" sz="1400" dirty="0" smtClean="0">
                <a:solidFill>
                  <a:srgbClr val="FF0000"/>
                </a:solidFill>
              </a:rPr>
              <a:t>, SQL query, DB </a:t>
            </a:r>
            <a:r>
              <a:rPr lang="ko-KR" altLang="en-US" sz="1400" dirty="0" smtClean="0">
                <a:solidFill>
                  <a:srgbClr val="FF0000"/>
                </a:solidFill>
              </a:rPr>
              <a:t>검색 결과 등을 고려하여 질문에 적합한 </a:t>
            </a:r>
            <a:r>
              <a:rPr lang="ko-KR" altLang="en-US" sz="1400" dirty="0" smtClean="0"/>
              <a:t>자연어 응답이 생성되도록 스크립트를 작성한다</a:t>
            </a:r>
            <a:r>
              <a:rPr lang="en-US" altLang="ko-KR" sz="1400" dirty="0" smtClean="0"/>
              <a:t>.</a:t>
            </a:r>
          </a:p>
          <a:p>
            <a:pPr lvl="2">
              <a:defRPr/>
            </a:pPr>
            <a:r>
              <a:rPr lang="ko-KR" altLang="en-US" sz="1400" dirty="0" smtClean="0"/>
              <a:t>가능한 검색 </a:t>
            </a:r>
            <a:r>
              <a:rPr lang="ko-KR" altLang="en-US" sz="1400" dirty="0" smtClean="0">
                <a:solidFill>
                  <a:srgbClr val="FF0000"/>
                </a:solidFill>
              </a:rPr>
              <a:t>결과 수를 예측하여 </a:t>
            </a:r>
            <a:r>
              <a:rPr lang="ko-KR" altLang="en-US" sz="1400" dirty="0" smtClean="0"/>
              <a:t>응답이 적절하게 이루어 지도록 한다</a:t>
            </a:r>
            <a:r>
              <a:rPr lang="en-US" altLang="ko-KR" sz="1400" dirty="0" smtClean="0"/>
              <a:t>.</a:t>
            </a:r>
          </a:p>
          <a:p>
            <a:pPr lvl="2">
              <a:defRPr/>
            </a:pPr>
            <a:r>
              <a:rPr lang="ko-KR" altLang="en-US" sz="1400" dirty="0" smtClean="0"/>
              <a:t>기존의 </a:t>
            </a:r>
            <a:r>
              <a:rPr lang="en-US" altLang="ko-KR" sz="1400" dirty="0" smtClean="0"/>
              <a:t>Knowledge-Base</a:t>
            </a:r>
            <a:r>
              <a:rPr lang="ko-KR" altLang="en-US" sz="1400" dirty="0" smtClean="0"/>
              <a:t>에 스크립트를 추가한다</a:t>
            </a:r>
            <a:r>
              <a:rPr lang="en-US" altLang="ko-KR" sz="1400" dirty="0" smtClean="0"/>
              <a:t>.</a:t>
            </a:r>
          </a:p>
          <a:p>
            <a:pPr lvl="2">
              <a:defRPr/>
            </a:pPr>
            <a:endParaRPr lang="en-US" altLang="ko-KR" sz="1400" dirty="0" smtClean="0"/>
          </a:p>
          <a:p>
            <a:pPr lvl="2">
              <a:defRPr/>
            </a:pPr>
            <a:endParaRPr lang="en-US" altLang="ko-KR" sz="1400" dirty="0" smtClean="0"/>
          </a:p>
          <a:p>
            <a:pPr lvl="1">
              <a:defRPr/>
            </a:pPr>
            <a:endParaRPr lang="en-US" altLang="ko-KR" sz="1800" dirty="0" smtClean="0"/>
          </a:p>
          <a:p>
            <a:pPr lvl="1">
              <a:defRPr/>
            </a:pPr>
            <a:r>
              <a:rPr lang="ko-KR" altLang="en-US" sz="1800" dirty="0" smtClean="0"/>
              <a:t>입력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의미 템플릿</a:t>
            </a:r>
            <a:r>
              <a:rPr lang="en-US" altLang="ko-KR" sz="1800" dirty="0" smtClean="0"/>
              <a:t>, SQL query (3,4</a:t>
            </a:r>
            <a:r>
              <a:rPr lang="ko-KR" altLang="en-US" sz="1800" dirty="0" smtClean="0"/>
              <a:t>차 숙제</a:t>
            </a:r>
            <a:r>
              <a:rPr lang="en-US" altLang="ko-KR" sz="1800" dirty="0" smtClean="0"/>
              <a:t>)</a:t>
            </a:r>
          </a:p>
          <a:p>
            <a:pPr lvl="1">
              <a:defRPr/>
            </a:pPr>
            <a:r>
              <a:rPr lang="ko-KR" altLang="en-US" sz="1800" dirty="0" smtClean="0">
                <a:solidFill>
                  <a:schemeClr val="accent6">
                    <a:lumMod val="75000"/>
                  </a:schemeClr>
                </a:solidFill>
              </a:rPr>
              <a:t>출력</a:t>
            </a:r>
            <a:r>
              <a:rPr lang="en-US" altLang="ko-KR" sz="18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sz="1800" dirty="0" smtClean="0">
                <a:solidFill>
                  <a:schemeClr val="accent6">
                    <a:lumMod val="75000"/>
                  </a:schemeClr>
                </a:solidFill>
              </a:rPr>
              <a:t>응답 스크립트 </a:t>
            </a:r>
            <a:r>
              <a:rPr lang="en-US" altLang="ko-KR" sz="18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800" dirty="0" smtClean="0">
                <a:solidFill>
                  <a:schemeClr val="accent6">
                    <a:lumMod val="75000"/>
                  </a:schemeClr>
                </a:solidFill>
              </a:rPr>
              <a:t>파일</a:t>
            </a:r>
            <a:r>
              <a:rPr lang="en-US" altLang="ko-KR" sz="18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124" name="슬라이드 번호 개체 틀 3"/>
          <p:cNvSpPr txBox="1">
            <a:spLocks noGrp="1"/>
          </p:cNvSpPr>
          <p:nvPr/>
        </p:nvSpPr>
        <p:spPr bwMode="auto">
          <a:xfrm>
            <a:off x="56896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latinLnBrk="0"/>
            <a:fld id="{393B36FE-8046-429D-86EE-21B526DB29E2}" type="slidenum">
              <a:rPr lang="en-US" altLang="ko-KR" sz="1400">
                <a:solidFill>
                  <a:srgbClr val="003530"/>
                </a:solidFill>
                <a:latin typeface="Arial" charset="0"/>
                <a:ea typeface="돋움" pitchFamily="50" charset="-127"/>
              </a:rPr>
              <a:pPr algn="ctr" latinLnBrk="0"/>
              <a:t>3</a:t>
            </a:fld>
            <a:endParaRPr lang="en-US" altLang="ko-KR" sz="1400">
              <a:solidFill>
                <a:srgbClr val="003530"/>
              </a:solidFill>
              <a:latin typeface="Arial" charset="0"/>
              <a:ea typeface="돋움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smtClean="0"/>
              <a:t>목표</a:t>
            </a:r>
          </a:p>
        </p:txBody>
      </p:sp>
      <p:sp>
        <p:nvSpPr>
          <p:cNvPr id="4099" name="내용 개체 틀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 dirty="0" smtClean="0"/>
              <a:t>응답 </a:t>
            </a:r>
            <a:r>
              <a:rPr lang="ko-KR" altLang="en-US" sz="2000" dirty="0" err="1" smtClean="0"/>
              <a:t>생성기</a:t>
            </a:r>
            <a:r>
              <a:rPr lang="ko-KR" altLang="en-US" sz="2000" dirty="0" smtClean="0"/>
              <a:t> 구현</a:t>
            </a:r>
            <a:endParaRPr lang="en-US" altLang="ko-KR" sz="2000" dirty="0" smtClean="0"/>
          </a:p>
          <a:p>
            <a:pPr lvl="1">
              <a:defRPr/>
            </a:pPr>
            <a:r>
              <a:rPr lang="en-US" altLang="ko-KR" sz="1800" dirty="0" smtClean="0"/>
              <a:t>DBMS</a:t>
            </a:r>
            <a:r>
              <a:rPr lang="ko-KR" altLang="en-US" sz="1800" dirty="0" smtClean="0"/>
              <a:t>연동을 통한 </a:t>
            </a:r>
            <a:r>
              <a:rPr lang="en-US" altLang="ko-KR" sz="1800" dirty="0" smtClean="0"/>
              <a:t>SQL query </a:t>
            </a:r>
            <a:r>
              <a:rPr lang="ko-KR" altLang="en-US" sz="1800" dirty="0" smtClean="0"/>
              <a:t>실행</a:t>
            </a:r>
            <a:endParaRPr lang="en-US" altLang="ko-KR" sz="1800" dirty="0" smtClean="0"/>
          </a:p>
          <a:p>
            <a:pPr lvl="2">
              <a:defRPr/>
            </a:pPr>
            <a:r>
              <a:rPr lang="en-US" altLang="ko-KR" sz="1400" dirty="0" smtClean="0"/>
              <a:t>SQL query(4</a:t>
            </a:r>
            <a:r>
              <a:rPr lang="ko-KR" altLang="en-US" sz="1400" dirty="0" smtClean="0"/>
              <a:t>차 숙제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DBMS</a:t>
            </a:r>
            <a:r>
              <a:rPr lang="ko-KR" altLang="en-US" sz="1400" dirty="0" smtClean="0"/>
              <a:t>와 연동하여 실행한 후 결과를 처리하는 프로그램을 작성한다</a:t>
            </a:r>
            <a:r>
              <a:rPr lang="en-US" altLang="ko-KR" sz="1400" dirty="0" smtClean="0"/>
              <a:t>.</a:t>
            </a: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en-US" altLang="ko-KR" sz="1800" dirty="0" smtClean="0"/>
              <a:t>SQL query </a:t>
            </a:r>
            <a:r>
              <a:rPr lang="ko-KR" altLang="en-US" sz="1800" dirty="0" smtClean="0"/>
              <a:t>실행 결과와 응답 스크립트를 </a:t>
            </a:r>
            <a:r>
              <a:rPr lang="ko-KR" altLang="en-US" sz="1800" dirty="0" smtClean="0"/>
              <a:t>이용하여 </a:t>
            </a:r>
            <a:r>
              <a:rPr lang="ko-KR" altLang="en-US" sz="1800" dirty="0" smtClean="0"/>
              <a:t>자연어 문장을 생성한다</a:t>
            </a:r>
            <a:r>
              <a:rPr lang="en-US" altLang="ko-KR" sz="1800" dirty="0" smtClean="0"/>
              <a:t>.</a:t>
            </a:r>
          </a:p>
          <a:p>
            <a:pPr lvl="2">
              <a:defRPr/>
            </a:pPr>
            <a:r>
              <a:rPr lang="ko-KR" altLang="en-US" sz="1400" dirty="0" smtClean="0"/>
              <a:t>분석된 의미 표현과</a:t>
            </a:r>
            <a:r>
              <a:rPr lang="en-US" altLang="ko-KR" sz="1400" dirty="0" smtClean="0"/>
              <a:t> SQL query </a:t>
            </a:r>
            <a:r>
              <a:rPr lang="ko-KR" altLang="en-US" sz="1400" dirty="0" smtClean="0"/>
              <a:t>실행 결과를 고려하여 적절한 응답 스크립트를 선택한다</a:t>
            </a:r>
            <a:r>
              <a:rPr lang="en-US" altLang="ko-KR" sz="1400" dirty="0" smtClean="0"/>
              <a:t>.</a:t>
            </a:r>
          </a:p>
          <a:p>
            <a:pPr lvl="2">
              <a:defRPr/>
            </a:pPr>
            <a:r>
              <a:rPr lang="en-US" altLang="ko-KR" sz="1400" dirty="0" smtClean="0"/>
              <a:t>SQL </a:t>
            </a:r>
            <a:r>
              <a:rPr lang="ko-KR" altLang="en-US" sz="1400" dirty="0" smtClean="0"/>
              <a:t>실행 결과 값과 선택된 스크립트를  이용하여 최종적으로 자연어 응답을 출력한다</a:t>
            </a:r>
            <a:r>
              <a:rPr lang="en-US" altLang="ko-KR" sz="1400" dirty="0" smtClean="0"/>
              <a:t>.</a:t>
            </a:r>
          </a:p>
          <a:p>
            <a:pPr lvl="2">
              <a:defRPr/>
            </a:pPr>
            <a:r>
              <a:rPr lang="ko-KR" altLang="en-US" sz="1400" dirty="0" smtClean="0"/>
              <a:t>필요 시 기존의 의미 템플릿</a:t>
            </a:r>
            <a:r>
              <a:rPr lang="en-US" altLang="ko-KR" sz="1400" dirty="0" smtClean="0"/>
              <a:t>(3</a:t>
            </a:r>
            <a:r>
              <a:rPr lang="ko-KR" altLang="en-US" sz="1400" dirty="0" smtClean="0"/>
              <a:t>차 숙제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및  </a:t>
            </a:r>
            <a:r>
              <a:rPr lang="en-US" altLang="ko-KR" sz="1400" dirty="0" smtClean="0"/>
              <a:t>SQL </a:t>
            </a:r>
            <a:r>
              <a:rPr lang="ko-KR" altLang="en-US" sz="1400" dirty="0" smtClean="0"/>
              <a:t>변환 규칙</a:t>
            </a:r>
            <a:r>
              <a:rPr lang="en-US" altLang="ko-KR" sz="1400" dirty="0" smtClean="0"/>
              <a:t>(4</a:t>
            </a:r>
            <a:r>
              <a:rPr lang="ko-KR" altLang="en-US" sz="1400" dirty="0" smtClean="0"/>
              <a:t>차 숙제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보완한다</a:t>
            </a:r>
            <a:r>
              <a:rPr lang="en-US" altLang="ko-KR" sz="1400" dirty="0" smtClean="0"/>
              <a:t>.</a:t>
            </a:r>
          </a:p>
          <a:p>
            <a:pPr lvl="1">
              <a:defRPr/>
            </a:pPr>
            <a:endParaRPr lang="en-US" altLang="ko-KR" sz="1800" dirty="0" smtClean="0"/>
          </a:p>
          <a:p>
            <a:pPr lvl="1">
              <a:defRPr/>
            </a:pPr>
            <a:r>
              <a:rPr lang="ko-KR" altLang="en-US" sz="1800" dirty="0" smtClean="0"/>
              <a:t>입력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의미 표현</a:t>
            </a:r>
            <a:r>
              <a:rPr lang="en-US" altLang="ko-KR" sz="1800" dirty="0" smtClean="0"/>
              <a:t>,  SQL query </a:t>
            </a:r>
            <a:r>
              <a:rPr lang="ko-KR" altLang="en-US" sz="1800" dirty="0" smtClean="0"/>
              <a:t>실행 결과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자연어 응답 템플릿</a:t>
            </a:r>
            <a:endParaRPr lang="en-US" altLang="ko-KR" sz="1800" dirty="0" smtClean="0"/>
          </a:p>
          <a:p>
            <a:pPr lvl="1">
              <a:defRPr/>
            </a:pPr>
            <a:r>
              <a:rPr lang="ko-KR" altLang="en-US" sz="1800" dirty="0" smtClean="0">
                <a:solidFill>
                  <a:schemeClr val="accent6">
                    <a:lumMod val="75000"/>
                  </a:schemeClr>
                </a:solidFill>
              </a:rPr>
              <a:t>출력</a:t>
            </a:r>
            <a:r>
              <a:rPr lang="en-US" altLang="ko-KR" sz="18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sz="1800" dirty="0" smtClean="0">
                <a:solidFill>
                  <a:schemeClr val="accent6">
                    <a:lumMod val="75000"/>
                  </a:schemeClr>
                </a:solidFill>
              </a:rPr>
              <a:t>자연어 응답</a:t>
            </a:r>
            <a:r>
              <a:rPr lang="en-US" altLang="ko-KR" sz="1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5124" name="슬라이드 번호 개체 틀 3"/>
          <p:cNvSpPr txBox="1">
            <a:spLocks noGrp="1"/>
          </p:cNvSpPr>
          <p:nvPr/>
        </p:nvSpPr>
        <p:spPr bwMode="auto">
          <a:xfrm>
            <a:off x="56896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latinLnBrk="0"/>
            <a:fld id="{393B36FE-8046-429D-86EE-21B526DB29E2}" type="slidenum">
              <a:rPr lang="en-US" altLang="ko-KR" sz="1400">
                <a:solidFill>
                  <a:srgbClr val="003530"/>
                </a:solidFill>
                <a:latin typeface="Arial" charset="0"/>
                <a:ea typeface="돋움" pitchFamily="50" charset="-127"/>
              </a:rPr>
              <a:pPr algn="ctr" latinLnBrk="0"/>
              <a:t>4</a:t>
            </a:fld>
            <a:endParaRPr lang="en-US" altLang="ko-KR" sz="1400">
              <a:solidFill>
                <a:srgbClr val="003530"/>
              </a:solidFill>
              <a:latin typeface="Arial" charset="0"/>
              <a:ea typeface="돋움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571472" y="2857496"/>
            <a:ext cx="9145588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Times New Roman" pitchFamily="18" charset="0"/>
                <a:ea typeface="굴림" pitchFamily="50" charset="-127"/>
              </a:rPr>
              <a:t>&lt;Who&gt;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</a:rPr>
              <a:t>Who</a:t>
            </a:r>
            <a:r>
              <a:rPr lang="en-US" altLang="ko-KR" sz="1600" b="1" dirty="0">
                <a:latin typeface="Times New Roman" pitchFamily="18" charset="0"/>
                <a:ea typeface="굴림" pitchFamily="50" charset="-127"/>
              </a:rPr>
              <a:t>&lt;/Who&gt; &lt;APPEAR&gt;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</a:rPr>
              <a:t>goes on as</a:t>
            </a:r>
            <a:r>
              <a:rPr lang="en-US" altLang="ko-KR" sz="1600" b="1" dirty="0">
                <a:latin typeface="Times New Roman" pitchFamily="18" charset="0"/>
                <a:ea typeface="굴림" pitchFamily="50" charset="-127"/>
              </a:rPr>
              <a:t>&lt;/APPEAR&gt; &lt;CHARACTER&gt;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</a:rPr>
              <a:t>Hamlet</a:t>
            </a:r>
          </a:p>
          <a:p>
            <a:pPr>
              <a:defRPr/>
            </a:pPr>
            <a:r>
              <a:rPr lang="en-US" altLang="ko-KR" sz="1600" b="1" dirty="0">
                <a:latin typeface="Times New Roman" pitchFamily="18" charset="0"/>
                <a:ea typeface="굴림" pitchFamily="50" charset="-127"/>
              </a:rPr>
              <a:t>&lt;/CHARACTER&gt; 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</a:rPr>
              <a:t>at </a:t>
            </a:r>
            <a:r>
              <a:rPr lang="en-US" altLang="ko-KR" sz="1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굴림" pitchFamily="50" charset="-127"/>
              </a:rPr>
              <a:t>&lt;</a:t>
            </a:r>
            <a:r>
              <a:rPr lang="en-US" altLang="ko-KR" sz="16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굴림" pitchFamily="50" charset="-127"/>
              </a:rPr>
              <a:t>NOW&gt;2009-04-02</a:t>
            </a:r>
            <a:r>
              <a:rPr lang="en-US" altLang="ko-KR" sz="1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굴림" pitchFamily="50" charset="-127"/>
              </a:rPr>
              <a:t>&lt;/NOW&gt;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</a:rPr>
              <a:t>?</a:t>
            </a:r>
            <a:endParaRPr lang="ko-KR" altLang="en-US" b="1" dirty="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194" name="슬라이드 번호 개체 틀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E2C5451-ABAD-4465-B2E8-61B93D52EFFA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14375" y="142875"/>
            <a:ext cx="79248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 anchorCtr="1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altLang="ko-KR" sz="3200" b="1" dirty="0" smtClean="0">
                <a:solidFill>
                  <a:srgbClr val="081D58"/>
                </a:solidFill>
                <a:latin typeface="+mj-lt"/>
                <a:ea typeface="+mj-ea"/>
                <a:cs typeface="+mj-cs"/>
              </a:rPr>
              <a:t>Question to SQL query</a:t>
            </a:r>
            <a:endParaRPr lang="en-US" altLang="ko-KR" sz="3200" b="1" dirty="0">
              <a:solidFill>
                <a:srgbClr val="081D5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196" name="내용 개체 틀 2"/>
          <p:cNvSpPr txBox="1">
            <a:spLocks/>
          </p:cNvSpPr>
          <p:nvPr/>
        </p:nvSpPr>
        <p:spPr bwMode="auto">
          <a:xfrm>
            <a:off x="857250" y="1428750"/>
            <a:ext cx="77724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Monotype Sorts" pitchFamily="2" charset="2"/>
              <a:buChar char="q"/>
            </a:pPr>
            <a:endParaRPr lang="en-US" altLang="ko-KR" sz="1600"/>
          </a:p>
        </p:txBody>
      </p:sp>
      <p:cxnSp>
        <p:nvCxnSpPr>
          <p:cNvPr id="11" name="직선 화살표 연결선 10"/>
          <p:cNvCxnSpPr/>
          <p:nvPr/>
        </p:nvCxnSpPr>
        <p:spPr bwMode="auto">
          <a:xfrm rot="5400000">
            <a:off x="3965571" y="2749545"/>
            <a:ext cx="357190" cy="1588"/>
          </a:xfrm>
          <a:prstGeom prst="straightConnector1">
            <a:avLst/>
          </a:prstGeom>
          <a:solidFill>
            <a:srgbClr val="FFFFD9"/>
          </a:solidFill>
          <a:ln w="508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4357686" y="2500306"/>
            <a:ext cx="3357586" cy="3746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216000" anchor="ctr"/>
          <a:lstStyle/>
          <a:p>
            <a:pPr>
              <a:lnSpc>
                <a:spcPts val="2200"/>
              </a:lnSpc>
              <a:buClr>
                <a:srgbClr val="E640E2"/>
              </a:buClr>
              <a:defRPr/>
            </a:pP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굴림" pitchFamily="50" charset="-127"/>
              </a:rPr>
              <a:t>의미 태그 부착 및 시간 표현 정규화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201" name="직사각형 28"/>
          <p:cNvSpPr>
            <a:spLocks noChangeArrowheads="1"/>
          </p:cNvSpPr>
          <p:nvPr/>
        </p:nvSpPr>
        <p:spPr bwMode="auto">
          <a:xfrm>
            <a:off x="1357290" y="2071678"/>
            <a:ext cx="57642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2"/>
                </a:solidFill>
                <a:latin typeface="Times New Roman" pitchFamily="18" charset="0"/>
              </a:rPr>
              <a:t>Who goes on as [</a:t>
            </a:r>
            <a:r>
              <a:rPr lang="en-US" altLang="ko-KR" sz="1400" b="1" i="1" dirty="0">
                <a:solidFill>
                  <a:schemeClr val="bg2"/>
                </a:solidFill>
                <a:latin typeface="Times New Roman" pitchFamily="18" charset="0"/>
              </a:rPr>
              <a:t>CHARACTER</a:t>
            </a:r>
            <a:r>
              <a:rPr lang="en-US" altLang="ko-KR" sz="1200" b="1" i="1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altLang="ko-KR" b="1" dirty="0">
                <a:solidFill>
                  <a:schemeClr val="bg2"/>
                </a:solidFill>
                <a:latin typeface="Times New Roman" pitchFamily="18" charset="0"/>
              </a:rPr>
              <a:t>Hamlet] at this [</a:t>
            </a:r>
            <a:r>
              <a:rPr lang="en-US" altLang="ko-KR" sz="1400" b="1" i="1" dirty="0">
                <a:solidFill>
                  <a:schemeClr val="bg2"/>
                </a:solidFill>
                <a:latin typeface="Times New Roman" pitchFamily="18" charset="0"/>
              </a:rPr>
              <a:t>CASE</a:t>
            </a:r>
            <a:r>
              <a:rPr lang="en-US" altLang="ko-KR" b="1" dirty="0">
                <a:solidFill>
                  <a:schemeClr val="bg2"/>
                </a:solidFill>
                <a:latin typeface="Times New Roman" pitchFamily="18" charset="0"/>
              </a:rPr>
              <a:t> time</a:t>
            </a:r>
            <a:r>
              <a:rPr lang="en-US" altLang="ko-KR" b="1" dirty="0" smtClean="0">
                <a:solidFill>
                  <a:schemeClr val="bg2"/>
                </a:solidFill>
                <a:latin typeface="Times New Roman" pitchFamily="18" charset="0"/>
              </a:rPr>
              <a:t>]?</a:t>
            </a:r>
            <a:endParaRPr lang="ko-KR" altLang="en-US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20" name="직사각형 28"/>
          <p:cNvSpPr>
            <a:spLocks noChangeArrowheads="1"/>
          </p:cNvSpPr>
          <p:nvPr/>
        </p:nvSpPr>
        <p:spPr bwMode="auto">
          <a:xfrm>
            <a:off x="2071670" y="1357298"/>
            <a:ext cx="38266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2"/>
                </a:solidFill>
                <a:latin typeface="Times New Roman" pitchFamily="18" charset="0"/>
              </a:rPr>
              <a:t>Who goes on as </a:t>
            </a:r>
            <a:r>
              <a:rPr lang="en-US" altLang="ko-KR" b="1" dirty="0" smtClean="0">
                <a:solidFill>
                  <a:schemeClr val="bg2"/>
                </a:solidFill>
                <a:latin typeface="Times New Roman" pitchFamily="18" charset="0"/>
              </a:rPr>
              <a:t>Hamlet </a:t>
            </a:r>
            <a:r>
              <a:rPr lang="en-US" altLang="ko-KR" b="1" dirty="0">
                <a:solidFill>
                  <a:schemeClr val="bg2"/>
                </a:solidFill>
                <a:latin typeface="Times New Roman" pitchFamily="18" charset="0"/>
              </a:rPr>
              <a:t>at this </a:t>
            </a:r>
            <a:r>
              <a:rPr lang="en-US" altLang="ko-KR" b="1" dirty="0" smtClean="0">
                <a:solidFill>
                  <a:schemeClr val="bg2"/>
                </a:solidFill>
                <a:latin typeface="Times New Roman" pitchFamily="18" charset="0"/>
              </a:rPr>
              <a:t>time?</a:t>
            </a:r>
            <a:endParaRPr lang="ko-KR" altLang="en-US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25" name="TextBox 10"/>
          <p:cNvSpPr txBox="1">
            <a:spLocks noChangeArrowheads="1"/>
          </p:cNvSpPr>
          <p:nvPr/>
        </p:nvSpPr>
        <p:spPr bwMode="auto">
          <a:xfrm>
            <a:off x="4357686" y="1785926"/>
            <a:ext cx="3357586" cy="3746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216000" anchor="ctr"/>
          <a:lstStyle/>
          <a:p>
            <a:pPr>
              <a:lnSpc>
                <a:spcPts val="2200"/>
              </a:lnSpc>
              <a:buClr>
                <a:srgbClr val="E640E2"/>
              </a:buClr>
              <a:defRPr/>
            </a:pPr>
            <a:r>
              <a:rPr lang="ko-KR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굴림" pitchFamily="50" charset="-127"/>
              </a:rPr>
              <a:t>개체명</a:t>
            </a: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굴림" pitchFamily="50" charset="-127"/>
              </a:rPr>
              <a:t> 인식 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 bwMode="auto">
          <a:xfrm rot="5400000">
            <a:off x="3963983" y="1963727"/>
            <a:ext cx="357190" cy="1588"/>
          </a:xfrm>
          <a:prstGeom prst="straightConnector1">
            <a:avLst/>
          </a:prstGeom>
          <a:solidFill>
            <a:srgbClr val="FFFFD9"/>
          </a:solidFill>
          <a:ln w="508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10"/>
          <p:cNvSpPr txBox="1">
            <a:spLocks noChangeArrowheads="1"/>
          </p:cNvSpPr>
          <p:nvPr/>
        </p:nvSpPr>
        <p:spPr bwMode="auto">
          <a:xfrm>
            <a:off x="4429124" y="4857760"/>
            <a:ext cx="4429156" cy="3746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216000" anchor="ctr"/>
          <a:lstStyle/>
          <a:p>
            <a:pPr>
              <a:lnSpc>
                <a:spcPts val="2200"/>
              </a:lnSpc>
              <a:buClr>
                <a:srgbClr val="E640E2"/>
              </a:buClr>
              <a:defRPr/>
            </a:pP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굴림" pitchFamily="50" charset="-127"/>
              </a:rPr>
              <a:t>SQL </a:t>
            </a: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굴림" pitchFamily="50" charset="-127"/>
              </a:rPr>
              <a:t>변환 규칙을 이용한 질의문장의 </a:t>
            </a: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굴림" pitchFamily="50" charset="-127"/>
              </a:rPr>
              <a:t>SQL </a:t>
            </a: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굴림" pitchFamily="50" charset="-127"/>
              </a:rPr>
              <a:t>표현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428596" y="1285860"/>
            <a:ext cx="1500198" cy="374650"/>
          </a:xfrm>
          <a:prstGeom prst="rect">
            <a:avLst/>
          </a:prstGeom>
          <a:solidFill>
            <a:srgbClr val="EDEBDF">
              <a:alpha val="26667"/>
            </a:srgbClr>
          </a:solidFill>
          <a:ln w="0">
            <a:noFill/>
            <a:miter lim="800000"/>
            <a:headEnd/>
            <a:tailEnd/>
          </a:ln>
        </p:spPr>
        <p:txBody>
          <a:bodyPr wrap="none" lIns="216000" anchor="ctr"/>
          <a:lstStyle/>
          <a:p>
            <a:pPr>
              <a:lnSpc>
                <a:spcPts val="2200"/>
              </a:lnSpc>
              <a:buClr>
                <a:srgbClr val="E640E2"/>
              </a:buClr>
            </a:pPr>
            <a:r>
              <a:rPr lang="en-US" altLang="ko-KR" sz="1400" b="1" dirty="0" smtClean="0">
                <a:latin typeface="Times New Roman" pitchFamily="18" charset="0"/>
              </a:rPr>
              <a:t>[1,2,3,4</a:t>
            </a:r>
            <a:r>
              <a:rPr lang="ko-KR" altLang="en-US" sz="1400" b="1" dirty="0" smtClean="0">
                <a:latin typeface="Times New Roman" pitchFamily="18" charset="0"/>
              </a:rPr>
              <a:t>차 숙제</a:t>
            </a:r>
            <a:r>
              <a:rPr lang="en-US" altLang="ko-KR" sz="1400" b="1" dirty="0" smtClean="0">
                <a:latin typeface="Times New Roman" pitchFamily="18" charset="0"/>
              </a:rPr>
              <a:t>]</a:t>
            </a:r>
            <a:endParaRPr lang="en-US" altLang="ko-KR" sz="1400" b="1" dirty="0">
              <a:latin typeface="Times New Roman" pitchFamily="18" charset="0"/>
            </a:endParaRPr>
          </a:p>
        </p:txBody>
      </p:sp>
      <p:sp>
        <p:nvSpPr>
          <p:cNvPr id="18" name="직사각형 13"/>
          <p:cNvSpPr>
            <a:spLocks noChangeArrowheads="1"/>
          </p:cNvSpPr>
          <p:nvPr/>
        </p:nvSpPr>
        <p:spPr bwMode="auto">
          <a:xfrm>
            <a:off x="2357422" y="5072074"/>
            <a:ext cx="403982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2"/>
                </a:solidFill>
                <a:latin typeface="Times New Roman" pitchFamily="18" charset="0"/>
              </a:rPr>
              <a:t>SELECT actor_table.name</a:t>
            </a:r>
          </a:p>
          <a:p>
            <a:r>
              <a:rPr lang="en-US" altLang="ko-KR" sz="1400" b="1" dirty="0">
                <a:solidFill>
                  <a:schemeClr val="bg2"/>
                </a:solidFill>
                <a:latin typeface="Times New Roman" pitchFamily="18" charset="0"/>
              </a:rPr>
              <a:t>FROM </a:t>
            </a:r>
            <a:r>
              <a:rPr lang="en-US" altLang="ko-KR" sz="1400" b="1" dirty="0" err="1">
                <a:solidFill>
                  <a:schemeClr val="bg2"/>
                </a:solidFill>
                <a:latin typeface="Times New Roman" pitchFamily="18" charset="0"/>
              </a:rPr>
              <a:t>actor_table</a:t>
            </a:r>
            <a:r>
              <a:rPr lang="en-US" altLang="ko-KR" sz="1400" b="1" dirty="0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en-US" altLang="ko-KR" sz="1400" b="1" dirty="0" err="1">
                <a:solidFill>
                  <a:schemeClr val="bg2"/>
                </a:solidFill>
                <a:latin typeface="Times New Roman" pitchFamily="18" charset="0"/>
              </a:rPr>
              <a:t>play_table</a:t>
            </a:r>
            <a:endParaRPr lang="en-US" altLang="ko-KR" sz="1400" b="1" dirty="0">
              <a:solidFill>
                <a:schemeClr val="bg2"/>
              </a:solidFill>
              <a:latin typeface="Times New Roman" pitchFamily="18" charset="0"/>
            </a:endParaRPr>
          </a:p>
          <a:p>
            <a:r>
              <a:rPr lang="en-US" altLang="ko-KR" sz="1400" b="1" dirty="0">
                <a:solidFill>
                  <a:schemeClr val="bg2"/>
                </a:solidFill>
                <a:latin typeface="Times New Roman" pitchFamily="18" charset="0"/>
              </a:rPr>
              <a:t>WHERE </a:t>
            </a:r>
            <a:r>
              <a:rPr lang="en-US" altLang="ko-KR" sz="1400" b="1" dirty="0" err="1">
                <a:solidFill>
                  <a:schemeClr val="bg2"/>
                </a:solidFill>
                <a:latin typeface="Times New Roman" pitchFamily="18" charset="0"/>
              </a:rPr>
              <a:t>actor_table.play_id</a:t>
            </a:r>
            <a:r>
              <a:rPr lang="en-US" altLang="ko-KR" sz="1400" b="1" dirty="0">
                <a:solidFill>
                  <a:schemeClr val="bg2"/>
                </a:solidFill>
                <a:latin typeface="Times New Roman" pitchFamily="18" charset="0"/>
              </a:rPr>
              <a:t> = play_table.id</a:t>
            </a:r>
          </a:p>
          <a:p>
            <a:r>
              <a:rPr lang="en-US" altLang="ko-KR" sz="1400" b="1" dirty="0">
                <a:solidFill>
                  <a:schemeClr val="bg2"/>
                </a:solidFill>
                <a:latin typeface="Times New Roman" pitchFamily="18" charset="0"/>
              </a:rPr>
              <a:t>AND </a:t>
            </a:r>
            <a:r>
              <a:rPr lang="en-US" altLang="ko-KR" sz="1400" b="1" dirty="0" err="1">
                <a:solidFill>
                  <a:schemeClr val="bg2"/>
                </a:solidFill>
                <a:latin typeface="Times New Roman" pitchFamily="18" charset="0"/>
              </a:rPr>
              <a:t>actor_table.character</a:t>
            </a:r>
            <a:r>
              <a:rPr lang="en-US" altLang="ko-KR" sz="1400" b="1" dirty="0">
                <a:solidFill>
                  <a:schemeClr val="bg2"/>
                </a:solidFill>
                <a:latin typeface="Times New Roman" pitchFamily="18" charset="0"/>
              </a:rPr>
              <a:t> = </a:t>
            </a:r>
            <a:r>
              <a:rPr lang="en-US" altLang="ko-KR" sz="1400" b="1" dirty="0" err="1">
                <a:solidFill>
                  <a:schemeClr val="bg2"/>
                </a:solidFill>
                <a:latin typeface="Times New Roman" pitchFamily="18" charset="0"/>
              </a:rPr>
              <a:t>play_table.character</a:t>
            </a:r>
            <a:endParaRPr lang="en-US" altLang="ko-KR" sz="1400" b="1" dirty="0">
              <a:solidFill>
                <a:schemeClr val="bg2"/>
              </a:solidFill>
              <a:latin typeface="Times New Roman" pitchFamily="18" charset="0"/>
            </a:endParaRPr>
          </a:p>
          <a:p>
            <a:r>
              <a:rPr lang="en-US" altLang="ko-KR" sz="1400" b="1" dirty="0">
                <a:solidFill>
                  <a:schemeClr val="bg2"/>
                </a:solidFill>
                <a:latin typeface="Times New Roman" pitchFamily="18" charset="0"/>
              </a:rPr>
              <a:t>AND </a:t>
            </a:r>
            <a:r>
              <a:rPr lang="en-US" altLang="ko-KR" sz="1400" b="1" dirty="0" err="1">
                <a:solidFill>
                  <a:schemeClr val="bg2"/>
                </a:solidFill>
                <a:latin typeface="Times New Roman" pitchFamily="18" charset="0"/>
              </a:rPr>
              <a:t>play_table.character</a:t>
            </a:r>
            <a:r>
              <a:rPr lang="en-US" altLang="ko-KR" sz="1400" b="1" dirty="0">
                <a:solidFill>
                  <a:schemeClr val="bg2"/>
                </a:solidFill>
                <a:latin typeface="Times New Roman" pitchFamily="18" charset="0"/>
              </a:rPr>
              <a:t> = ‘Hamlet’</a:t>
            </a:r>
          </a:p>
          <a:p>
            <a:r>
              <a:rPr lang="en-US" altLang="ko-KR" sz="1400" b="1" dirty="0">
                <a:solidFill>
                  <a:schemeClr val="bg2"/>
                </a:solidFill>
                <a:latin typeface="Times New Roman" pitchFamily="18" charset="0"/>
              </a:rPr>
              <a:t>AND </a:t>
            </a:r>
            <a:r>
              <a:rPr lang="en-US" altLang="ko-KR" sz="1400" b="1" dirty="0" err="1">
                <a:solidFill>
                  <a:schemeClr val="bg2"/>
                </a:solidFill>
                <a:latin typeface="Times New Roman" pitchFamily="18" charset="0"/>
              </a:rPr>
              <a:t>play_table.date</a:t>
            </a:r>
            <a:r>
              <a:rPr lang="en-US" altLang="ko-KR" sz="1400" b="1" dirty="0">
                <a:solidFill>
                  <a:schemeClr val="bg2"/>
                </a:solidFill>
                <a:latin typeface="Times New Roman" pitchFamily="18" charset="0"/>
              </a:rPr>
              <a:t> = </a:t>
            </a:r>
            <a:r>
              <a:rPr lang="en-US" altLang="ko-KR" sz="1400" b="1" dirty="0" smtClean="0">
                <a:solidFill>
                  <a:schemeClr val="bg2"/>
                </a:solidFill>
                <a:latin typeface="Times New Roman" pitchFamily="18" charset="0"/>
              </a:rPr>
              <a:t>‘2009-04-02’</a:t>
            </a:r>
            <a:endParaRPr lang="ko-KR" altLang="en-US" sz="14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 bwMode="auto">
          <a:xfrm rot="5400000">
            <a:off x="3928263" y="3713958"/>
            <a:ext cx="428628" cy="1588"/>
          </a:xfrm>
          <a:prstGeom prst="straightConnector1">
            <a:avLst/>
          </a:prstGeom>
          <a:solidFill>
            <a:srgbClr val="FFFFD9"/>
          </a:solidFill>
          <a:ln w="508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2786050" y="3786190"/>
          <a:ext cx="3071834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34"/>
              </a:tblGrid>
              <a:tr h="420891">
                <a:tc>
                  <a:txBody>
                    <a:bodyPr/>
                    <a:lstStyle/>
                    <a:p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[SLOT]</a:t>
                      </a:r>
                    </a:p>
                    <a:p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FOCUS: ACTOR_NAME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$CHARACTER: Hamlet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$DATE:2009-04-02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4357701" y="3571876"/>
            <a:ext cx="2071687" cy="3746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216000" anchor="ctr"/>
          <a:lstStyle/>
          <a:p>
            <a:pPr>
              <a:lnSpc>
                <a:spcPts val="2200"/>
              </a:lnSpc>
              <a:buClr>
                <a:srgbClr val="E640E2"/>
              </a:buClr>
              <a:defRPr/>
            </a:pP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굴림" pitchFamily="50" charset="-127"/>
              </a:rPr>
              <a:t>의미 템플릿을 이용한 의미 표현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 bwMode="auto">
          <a:xfrm rot="5400000">
            <a:off x="3963983" y="4892685"/>
            <a:ext cx="357190" cy="1588"/>
          </a:xfrm>
          <a:prstGeom prst="straightConnector1">
            <a:avLst/>
          </a:prstGeom>
          <a:solidFill>
            <a:srgbClr val="FFFFD9"/>
          </a:solidFill>
          <a:ln w="508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5153072" y="3654622"/>
          <a:ext cx="3571900" cy="1136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0"/>
              </a:tblGrid>
              <a:tr h="2022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NL_Response_Script_1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25200" marR="25200" marT="25200" marB="25200">
                    <a:solidFill>
                      <a:srgbClr val="E1E1FF">
                        <a:alpha val="51000"/>
                      </a:srgbClr>
                    </a:solidFill>
                  </a:tcPr>
                </a:tc>
              </a:tr>
              <a:tr h="199763">
                <a:tc>
                  <a:txBody>
                    <a:bodyPr/>
                    <a:lstStyle/>
                    <a:p>
                      <a:endParaRPr lang="en-US" altLang="ko-KR" sz="1200" b="1" dirty="0" smtClean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25200" marR="25200" marT="25200" marB="25200">
                    <a:solidFill>
                      <a:srgbClr val="E1E1FF">
                        <a:alpha val="51000"/>
                      </a:srgbClr>
                    </a:solidFill>
                  </a:tcPr>
                </a:tc>
              </a:tr>
              <a:tr h="669576">
                <a:tc>
                  <a:txBody>
                    <a:bodyPr/>
                    <a:lstStyle/>
                    <a:p>
                      <a:endParaRPr lang="en-US" altLang="ko-KR" sz="1200" b="1" dirty="0" smtClean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25200" marR="25200" marT="25200" marB="25200">
                    <a:solidFill>
                      <a:srgbClr val="E1E1FF">
                        <a:alpha val="51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24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5881710" y="6519547"/>
            <a:ext cx="1905000" cy="228600"/>
          </a:xfrm>
          <a:noFill/>
        </p:spPr>
        <p:txBody>
          <a:bodyPr/>
          <a:lstStyle/>
          <a:p>
            <a:fld id="{724CC789-7DDE-4A4D-8B14-C98629DECB23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14375" y="142875"/>
            <a:ext cx="79248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 anchorCtr="1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altLang="ko-KR" sz="3200" b="1" dirty="0" smtClean="0">
                <a:solidFill>
                  <a:srgbClr val="081D58"/>
                </a:solidFill>
              </a:rPr>
              <a:t>Response Generation</a:t>
            </a:r>
            <a:endParaRPr lang="en-US" altLang="ko-KR" sz="3200" b="1" dirty="0">
              <a:solidFill>
                <a:srgbClr val="081D58"/>
              </a:solidFill>
            </a:endParaRPr>
          </a:p>
        </p:txBody>
      </p:sp>
      <p:sp>
        <p:nvSpPr>
          <p:cNvPr id="10244" name="내용 개체 틀 2"/>
          <p:cNvSpPr txBox="1">
            <a:spLocks/>
          </p:cNvSpPr>
          <p:nvPr/>
        </p:nvSpPr>
        <p:spPr bwMode="auto">
          <a:xfrm>
            <a:off x="857250" y="1428750"/>
            <a:ext cx="77724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Monotype Sorts" pitchFamily="2" charset="2"/>
              <a:buChar char="q"/>
            </a:pPr>
            <a:endParaRPr lang="en-US" altLang="ko-KR" sz="1600"/>
          </a:p>
        </p:txBody>
      </p:sp>
      <p:sp>
        <p:nvSpPr>
          <p:cNvPr id="10253" name="직사각형 13"/>
          <p:cNvSpPr>
            <a:spLocks noChangeArrowheads="1"/>
          </p:cNvSpPr>
          <p:nvPr/>
        </p:nvSpPr>
        <p:spPr bwMode="auto">
          <a:xfrm>
            <a:off x="506783" y="1643050"/>
            <a:ext cx="349371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chemeClr val="bg2"/>
                </a:solidFill>
                <a:latin typeface="Times New Roman" pitchFamily="18" charset="0"/>
              </a:rPr>
              <a:t>[SQL </a:t>
            </a:r>
            <a:r>
              <a:rPr lang="ko-KR" altLang="en-US" sz="1200" b="1" dirty="0" smtClean="0">
                <a:solidFill>
                  <a:schemeClr val="bg2"/>
                </a:solidFill>
                <a:latin typeface="Times New Roman" pitchFamily="18" charset="0"/>
              </a:rPr>
              <a:t>쿼리</a:t>
            </a:r>
            <a:r>
              <a:rPr lang="en-US" altLang="ko-KR" sz="1200" b="1" dirty="0" smtClean="0">
                <a:solidFill>
                  <a:schemeClr val="bg2"/>
                </a:solidFill>
                <a:latin typeface="Times New Roman" pitchFamily="18" charset="0"/>
              </a:rPr>
              <a:t>]</a:t>
            </a:r>
          </a:p>
          <a:p>
            <a:r>
              <a:rPr lang="en-US" altLang="ko-KR" sz="1200" b="1" dirty="0" smtClean="0">
                <a:solidFill>
                  <a:schemeClr val="bg2"/>
                </a:solidFill>
                <a:latin typeface="Times New Roman" pitchFamily="18" charset="0"/>
              </a:rPr>
              <a:t>SELECT </a:t>
            </a:r>
            <a:r>
              <a:rPr lang="en-US" altLang="ko-KR" sz="1200" b="1" dirty="0">
                <a:solidFill>
                  <a:srgbClr val="FF0000"/>
                </a:solidFill>
                <a:latin typeface="Times New Roman" pitchFamily="18" charset="0"/>
              </a:rPr>
              <a:t>actor_table.name</a:t>
            </a:r>
          </a:p>
          <a:p>
            <a:r>
              <a:rPr lang="en-US" altLang="ko-KR" sz="1200" b="1" dirty="0">
                <a:solidFill>
                  <a:schemeClr val="bg2"/>
                </a:solidFill>
                <a:latin typeface="Times New Roman" pitchFamily="18" charset="0"/>
              </a:rPr>
              <a:t>FROM </a:t>
            </a:r>
            <a:r>
              <a:rPr lang="en-US" altLang="ko-KR" sz="1200" b="1" dirty="0" err="1">
                <a:solidFill>
                  <a:schemeClr val="bg2"/>
                </a:solidFill>
                <a:latin typeface="Times New Roman" pitchFamily="18" charset="0"/>
              </a:rPr>
              <a:t>actor_table</a:t>
            </a:r>
            <a:r>
              <a:rPr lang="en-US" altLang="ko-KR" sz="1200" b="1" dirty="0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en-US" altLang="ko-KR" sz="1200" b="1" dirty="0" err="1">
                <a:solidFill>
                  <a:schemeClr val="bg2"/>
                </a:solidFill>
                <a:latin typeface="Times New Roman" pitchFamily="18" charset="0"/>
              </a:rPr>
              <a:t>play_table</a:t>
            </a:r>
            <a:endParaRPr lang="en-US" altLang="ko-KR" sz="1200" b="1" dirty="0">
              <a:solidFill>
                <a:schemeClr val="bg2"/>
              </a:solidFill>
              <a:latin typeface="Times New Roman" pitchFamily="18" charset="0"/>
            </a:endParaRPr>
          </a:p>
          <a:p>
            <a:r>
              <a:rPr lang="en-US" altLang="ko-KR" sz="1200" b="1" dirty="0">
                <a:solidFill>
                  <a:schemeClr val="bg2"/>
                </a:solidFill>
                <a:latin typeface="Times New Roman" pitchFamily="18" charset="0"/>
              </a:rPr>
              <a:t>WHERE </a:t>
            </a:r>
            <a:r>
              <a:rPr lang="en-US" altLang="ko-KR" sz="1200" b="1" dirty="0" err="1">
                <a:solidFill>
                  <a:schemeClr val="bg2"/>
                </a:solidFill>
                <a:latin typeface="Times New Roman" pitchFamily="18" charset="0"/>
              </a:rPr>
              <a:t>actor_table.play_id</a:t>
            </a:r>
            <a:r>
              <a:rPr lang="en-US" altLang="ko-KR" sz="1200" b="1" dirty="0">
                <a:solidFill>
                  <a:schemeClr val="bg2"/>
                </a:solidFill>
                <a:latin typeface="Times New Roman" pitchFamily="18" charset="0"/>
              </a:rPr>
              <a:t> = play_table.id</a:t>
            </a:r>
          </a:p>
          <a:p>
            <a:r>
              <a:rPr lang="en-US" altLang="ko-KR" sz="1200" b="1" dirty="0">
                <a:solidFill>
                  <a:schemeClr val="bg2"/>
                </a:solidFill>
                <a:latin typeface="Times New Roman" pitchFamily="18" charset="0"/>
              </a:rPr>
              <a:t>AND </a:t>
            </a:r>
            <a:r>
              <a:rPr lang="en-US" altLang="ko-KR" sz="1200" b="1" dirty="0" err="1">
                <a:solidFill>
                  <a:schemeClr val="bg2"/>
                </a:solidFill>
                <a:latin typeface="Times New Roman" pitchFamily="18" charset="0"/>
              </a:rPr>
              <a:t>actor_table.character</a:t>
            </a:r>
            <a:r>
              <a:rPr lang="en-US" altLang="ko-KR" sz="1200" b="1" dirty="0">
                <a:solidFill>
                  <a:schemeClr val="bg2"/>
                </a:solidFill>
                <a:latin typeface="Times New Roman" pitchFamily="18" charset="0"/>
              </a:rPr>
              <a:t> = </a:t>
            </a:r>
            <a:r>
              <a:rPr lang="en-US" altLang="ko-KR" sz="1200" b="1" dirty="0" err="1">
                <a:solidFill>
                  <a:schemeClr val="bg2"/>
                </a:solidFill>
                <a:latin typeface="Times New Roman" pitchFamily="18" charset="0"/>
              </a:rPr>
              <a:t>play_table.character</a:t>
            </a:r>
            <a:endParaRPr lang="en-US" altLang="ko-KR" sz="1200" b="1" dirty="0">
              <a:solidFill>
                <a:schemeClr val="bg2"/>
              </a:solidFill>
              <a:latin typeface="Times New Roman" pitchFamily="18" charset="0"/>
            </a:endParaRPr>
          </a:p>
          <a:p>
            <a:r>
              <a:rPr lang="en-US" altLang="ko-KR" sz="1200" b="1" dirty="0">
                <a:solidFill>
                  <a:schemeClr val="bg2"/>
                </a:solidFill>
                <a:latin typeface="Times New Roman" pitchFamily="18" charset="0"/>
              </a:rPr>
              <a:t>AND </a:t>
            </a:r>
            <a:r>
              <a:rPr lang="en-US" altLang="ko-KR" sz="1200" b="1" dirty="0" err="1">
                <a:solidFill>
                  <a:schemeClr val="bg2"/>
                </a:solidFill>
                <a:latin typeface="Times New Roman" pitchFamily="18" charset="0"/>
              </a:rPr>
              <a:t>play_table.character</a:t>
            </a:r>
            <a:r>
              <a:rPr lang="en-US" altLang="ko-KR" sz="1200" b="1" dirty="0">
                <a:solidFill>
                  <a:schemeClr val="bg2"/>
                </a:solidFill>
                <a:latin typeface="Times New Roman" pitchFamily="18" charset="0"/>
              </a:rPr>
              <a:t> = ‘Hamlet’</a:t>
            </a:r>
          </a:p>
          <a:p>
            <a:r>
              <a:rPr lang="en-US" altLang="ko-KR" sz="1200" b="1" dirty="0">
                <a:solidFill>
                  <a:schemeClr val="bg2"/>
                </a:solidFill>
                <a:latin typeface="Times New Roman" pitchFamily="18" charset="0"/>
              </a:rPr>
              <a:t>AND </a:t>
            </a:r>
            <a:r>
              <a:rPr lang="en-US" altLang="ko-KR" sz="1200" b="1" dirty="0" err="1">
                <a:solidFill>
                  <a:schemeClr val="bg2"/>
                </a:solidFill>
                <a:latin typeface="Times New Roman" pitchFamily="18" charset="0"/>
              </a:rPr>
              <a:t>play_table.date</a:t>
            </a:r>
            <a:r>
              <a:rPr lang="en-US" altLang="ko-KR" sz="1200" b="1" dirty="0">
                <a:solidFill>
                  <a:schemeClr val="bg2"/>
                </a:solidFill>
                <a:latin typeface="Times New Roman" pitchFamily="18" charset="0"/>
              </a:rPr>
              <a:t> = </a:t>
            </a:r>
            <a:r>
              <a:rPr lang="en-US" altLang="ko-KR" sz="1200" b="1" dirty="0" smtClean="0">
                <a:solidFill>
                  <a:schemeClr val="bg2"/>
                </a:solidFill>
                <a:latin typeface="Times New Roman" pitchFamily="18" charset="0"/>
              </a:rPr>
              <a:t>‘2009-04-02’</a:t>
            </a:r>
            <a:endParaRPr lang="ko-KR" altLang="en-US" sz="12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3286116" y="1500174"/>
            <a:ext cx="1928826" cy="285752"/>
          </a:xfrm>
          <a:prstGeom prst="rect">
            <a:avLst/>
          </a:prstGeom>
          <a:solidFill>
            <a:srgbClr val="FFE9A3"/>
          </a:solidFill>
          <a:ln w="0">
            <a:noFill/>
            <a:miter lim="800000"/>
            <a:headEnd/>
            <a:tailEnd/>
          </a:ln>
        </p:spPr>
        <p:txBody>
          <a:bodyPr wrap="none" lIns="216000" anchor="ctr"/>
          <a:lstStyle/>
          <a:p>
            <a:pPr>
              <a:lnSpc>
                <a:spcPts val="2200"/>
              </a:lnSpc>
              <a:buClr>
                <a:srgbClr val="E640E2"/>
              </a:buClr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Times New Roman" pitchFamily="18" charset="0"/>
                <a:ea typeface="굴림" pitchFamily="50" charset="-127"/>
              </a:rPr>
              <a:t>SQL query </a:t>
            </a:r>
            <a:r>
              <a:rPr lang="ko-KR" altLang="en-US" b="1" dirty="0" smtClean="0">
                <a:solidFill>
                  <a:srgbClr val="C00000"/>
                </a:solidFill>
                <a:latin typeface="Times New Roman" pitchFamily="18" charset="0"/>
                <a:ea typeface="굴림" pitchFamily="50" charset="-127"/>
              </a:rPr>
              <a:t>실행</a:t>
            </a:r>
            <a:endParaRPr lang="en-US" altLang="ko-KR" b="1" dirty="0">
              <a:solidFill>
                <a:srgbClr val="C00000"/>
              </a:solidFill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8" name="직선 화살표 연결선 17"/>
          <p:cNvCxnSpPr>
            <a:endCxn id="31" idx="1"/>
          </p:cNvCxnSpPr>
          <p:nvPr/>
        </p:nvCxnSpPr>
        <p:spPr bwMode="auto">
          <a:xfrm flipV="1">
            <a:off x="2857488" y="3848898"/>
            <a:ext cx="928694" cy="8730"/>
          </a:xfrm>
          <a:prstGeom prst="straightConnector1">
            <a:avLst/>
          </a:prstGeom>
          <a:solidFill>
            <a:srgbClr val="FFFFD9"/>
          </a:solidFill>
          <a:ln w="50800" cap="flat" cmpd="sng" algn="ctr">
            <a:solidFill>
              <a:schemeClr val="accent5">
                <a:lumMod val="25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428596" y="1285860"/>
            <a:ext cx="1214446" cy="374650"/>
          </a:xfrm>
          <a:prstGeom prst="rect">
            <a:avLst/>
          </a:prstGeom>
          <a:solidFill>
            <a:srgbClr val="EDEBDF">
              <a:alpha val="26667"/>
            </a:srgbClr>
          </a:solidFill>
          <a:ln w="0">
            <a:noFill/>
            <a:miter lim="800000"/>
            <a:headEnd/>
            <a:tailEnd/>
          </a:ln>
        </p:spPr>
        <p:txBody>
          <a:bodyPr wrap="none" lIns="216000" anchor="ctr"/>
          <a:lstStyle/>
          <a:p>
            <a:pPr>
              <a:lnSpc>
                <a:spcPts val="2200"/>
              </a:lnSpc>
              <a:buClr>
                <a:srgbClr val="E640E2"/>
              </a:buClr>
            </a:pPr>
            <a:r>
              <a:rPr lang="en-US" altLang="ko-KR" sz="1400" b="1" dirty="0" smtClean="0">
                <a:latin typeface="Times New Roman" pitchFamily="18" charset="0"/>
              </a:rPr>
              <a:t>[5 </a:t>
            </a:r>
            <a:r>
              <a:rPr lang="ko-KR" altLang="en-US" sz="1400" b="1" dirty="0" smtClean="0">
                <a:latin typeface="Times New Roman" pitchFamily="18" charset="0"/>
              </a:rPr>
              <a:t>차 숙제</a:t>
            </a:r>
            <a:r>
              <a:rPr lang="en-US" altLang="ko-KR" sz="1400" b="1" dirty="0" smtClean="0">
                <a:latin typeface="Times New Roman" pitchFamily="18" charset="0"/>
              </a:rPr>
              <a:t>]</a:t>
            </a:r>
            <a:endParaRPr lang="en-US" altLang="ko-KR" sz="1400" b="1" dirty="0">
              <a:latin typeface="Times New Roman" pitchFamily="18" charset="0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4867320" y="3906340"/>
          <a:ext cx="3714776" cy="12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776"/>
              </a:tblGrid>
              <a:tr h="2022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NL_Response_Script_2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25200" marR="25200" marT="25200" marB="25200">
                    <a:solidFill>
                      <a:srgbClr val="E1E1FF">
                        <a:alpha val="51000"/>
                      </a:srgbClr>
                    </a:solidFill>
                  </a:tcPr>
                </a:tc>
              </a:tr>
              <a:tr h="199763">
                <a:tc>
                  <a:txBody>
                    <a:bodyPr/>
                    <a:lstStyle/>
                    <a:p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NAME: ACTOR_AS_CHARACTER</a:t>
                      </a:r>
                    </a:p>
                  </a:txBody>
                  <a:tcPr marL="25200" marR="25200" marT="25200" marB="25200">
                    <a:solidFill>
                      <a:srgbClr val="E1E1FF">
                        <a:alpha val="51000"/>
                      </a:srgbClr>
                    </a:solidFill>
                  </a:tcPr>
                </a:tc>
              </a:tr>
              <a:tr h="669576">
                <a:tc>
                  <a:txBody>
                    <a:bodyPr/>
                    <a:lstStyle/>
                    <a:p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[SLOT]</a:t>
                      </a:r>
                    </a:p>
                    <a:p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FOCUS: ACTOR_NAME</a:t>
                      </a:r>
                    </a:p>
                    <a:p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$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CHARACTER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  <a:p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$DATE</a:t>
                      </a:r>
                    </a:p>
                  </a:txBody>
                  <a:tcPr marL="25200" marR="25200" marT="25200" marB="25200">
                    <a:solidFill>
                      <a:srgbClr val="E1E1FF">
                        <a:alpha val="51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357686" y="4122846"/>
          <a:ext cx="4357718" cy="2085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718"/>
              </a:tblGrid>
              <a:tr h="268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NL_Response_Script_3</a:t>
                      </a:r>
                      <a:endParaRPr lang="ko-KR" alt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25200" marR="25200" marT="25200" marB="25200">
                    <a:solidFill>
                      <a:srgbClr val="EBEBFF"/>
                    </a:solidFill>
                  </a:tcPr>
                </a:tc>
              </a:tr>
              <a:tr h="252354">
                <a:tc>
                  <a:txBody>
                    <a:bodyPr/>
                    <a:lstStyle/>
                    <a:p>
                      <a:r>
                        <a:rPr lang="en-US" altLang="ko-KR" sz="1200" b="1" dirty="0" smtClean="0">
                          <a:solidFill>
                            <a:schemeClr val="bg2"/>
                          </a:solidFill>
                          <a:latin typeface="Times New Roman" pitchFamily="18" charset="0"/>
                        </a:rPr>
                        <a:t>QUESTION_FUCUS</a:t>
                      </a:r>
                      <a:r>
                        <a:rPr lang="en-US" altLang="ko-KR" sz="1200" b="1" baseline="0" dirty="0" smtClean="0">
                          <a:solidFill>
                            <a:schemeClr val="bg2"/>
                          </a:solidFill>
                          <a:latin typeface="Times New Roman" pitchFamily="18" charset="0"/>
                        </a:rPr>
                        <a:t> : ACTOR_NAME</a:t>
                      </a:r>
                      <a:endParaRPr lang="en-US" altLang="ko-KR" sz="1200" b="1" dirty="0" smtClean="0">
                        <a:solidFill>
                          <a:schemeClr val="bg2"/>
                        </a:solidFill>
                        <a:latin typeface="Times New Roman" pitchFamily="18" charset="0"/>
                      </a:endParaRPr>
                    </a:p>
                  </a:txBody>
                  <a:tcPr marL="25200" marR="25200" marT="25200" marB="25200">
                    <a:solidFill>
                      <a:srgbClr val="EBEBFF"/>
                    </a:solidFill>
                  </a:tcPr>
                </a:tc>
              </a:tr>
              <a:tr h="156504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RESPONSE_TYPE: </a:t>
                      </a:r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1-Result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#actor_table.name</a:t>
                      </a:r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appears as </a:t>
                      </a:r>
                      <a:r>
                        <a:rPr lang="en-US" altLang="ko-KR" sz="1400" b="1" kern="1200" dirty="0" smtClean="0">
                          <a:solidFill>
                            <a:srgbClr val="0033CC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$CHARACTER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[at  </a:t>
                      </a:r>
                      <a:r>
                        <a:rPr lang="en-US" altLang="ko-KR" sz="1200" b="1" kern="1200" dirty="0" smtClean="0">
                          <a:solidFill>
                            <a:srgbClr val="0033CC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$DATE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RESPONSE_TYPE: </a:t>
                      </a:r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K-Result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</a:rPr>
                        <a:t>…..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RESPONSE_TYPE: </a:t>
                      </a:r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 Result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There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 is no actor  appearing as </a:t>
                      </a:r>
                      <a:r>
                        <a:rPr lang="en-US" altLang="ko-KR" sz="1200" b="1" kern="1200" dirty="0" smtClean="0">
                          <a:solidFill>
                            <a:srgbClr val="0033CC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$</a:t>
                      </a:r>
                      <a:r>
                        <a:rPr lang="en-US" altLang="ko-KR" sz="1200" b="1" kern="1200" dirty="0" smtClean="0">
                          <a:solidFill>
                            <a:srgbClr val="0033CC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CHARACTER</a:t>
                      </a:r>
                      <a:r>
                        <a:rPr lang="en-US" altLang="ko-KR" sz="1200" b="1" baseline="0" dirty="0" smtClean="0">
                          <a:solidFill>
                            <a:srgbClr val="00B050"/>
                          </a:solidFill>
                          <a:latin typeface="Times New Roman" pitchFamily="18" charset="0"/>
                        </a:rPr>
                        <a:t>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[at  </a:t>
                      </a:r>
                      <a:r>
                        <a:rPr lang="en-US" altLang="ko-KR" sz="1200" b="1" kern="1200" dirty="0" smtClean="0">
                          <a:solidFill>
                            <a:srgbClr val="0033CC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$DATE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]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25200" marR="25200" marT="25200" marB="25200">
                    <a:solidFill>
                      <a:srgbClr val="EBEBFF"/>
                    </a:solidFill>
                  </a:tcPr>
                </a:tc>
              </a:tr>
            </a:tbl>
          </a:graphicData>
        </a:graphic>
      </p:graphicFrame>
      <p:cxnSp>
        <p:nvCxnSpPr>
          <p:cNvPr id="24" name="직선 화살표 연결선 23"/>
          <p:cNvCxnSpPr/>
          <p:nvPr/>
        </p:nvCxnSpPr>
        <p:spPr bwMode="auto">
          <a:xfrm>
            <a:off x="2643174" y="1857364"/>
            <a:ext cx="2928958" cy="1588"/>
          </a:xfrm>
          <a:prstGeom prst="straightConnector1">
            <a:avLst/>
          </a:prstGeom>
          <a:solidFill>
            <a:srgbClr val="FFFFD9"/>
          </a:solidFill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원통 27"/>
          <p:cNvSpPr/>
          <p:nvPr/>
        </p:nvSpPr>
        <p:spPr bwMode="auto">
          <a:xfrm>
            <a:off x="5786446" y="1500174"/>
            <a:ext cx="1714512" cy="500066"/>
          </a:xfrm>
          <a:prstGeom prst="can">
            <a:avLst/>
          </a:prstGeom>
          <a:solidFill>
            <a:srgbClr val="FFFFD9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굴림" pitchFamily="50" charset="-127"/>
              </a:rPr>
              <a:t>Data</a:t>
            </a:r>
            <a:r>
              <a:rPr kumimoji="1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굴림" pitchFamily="50" charset="-127"/>
              </a:rPr>
              <a:t> Base 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굴림" pitchFamily="50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 bwMode="auto">
          <a:xfrm rot="5400000">
            <a:off x="6573058" y="2142322"/>
            <a:ext cx="285752" cy="1588"/>
          </a:xfrm>
          <a:prstGeom prst="straightConnector1">
            <a:avLst/>
          </a:prstGeom>
          <a:solidFill>
            <a:srgbClr val="FFFFD9"/>
          </a:solidFill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5143504" y="2285992"/>
          <a:ext cx="3373331" cy="100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3331"/>
              </a:tblGrid>
              <a:tr h="1000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SQL Result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1200" b="1" dirty="0" smtClean="0">
                        <a:solidFill>
                          <a:schemeClr val="accent1"/>
                        </a:solidFill>
                        <a:latin typeface="Times New Roman" pitchFamily="18" charset="0"/>
                      </a:endParaRPr>
                    </a:p>
                    <a:p>
                      <a:pPr algn="ctr"/>
                      <a:endParaRPr lang="en-US" altLang="ko-KR" sz="1200" b="1" dirty="0" smtClean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25200" marR="25200" marT="25200" marB="25200"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500034" y="3357562"/>
          <a:ext cx="2357454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/>
              </a:tblGrid>
              <a:tr h="420891">
                <a:tc>
                  <a:txBody>
                    <a:bodyPr/>
                    <a:lstStyle/>
                    <a:p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[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의미 템플릿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Filling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결과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FOCUS: ACTOR_NAME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0033CC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$CHARACTER: Hamlet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0033CC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$DATE:2009-04-02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500034" y="5000636"/>
            <a:ext cx="3286148" cy="642942"/>
          </a:xfrm>
          <a:prstGeom prst="rect">
            <a:avLst/>
          </a:prstGeom>
          <a:solidFill>
            <a:srgbClr val="FFE7E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ts val="2200"/>
              </a:lnSpc>
              <a:buClr>
                <a:srgbClr val="E640E2"/>
              </a:buClr>
              <a:buFont typeface="Times New Roman" pitchFamily="18" charset="0"/>
              <a:buNone/>
            </a:pPr>
            <a:r>
              <a:rPr lang="en-US" altLang="ko-KR" sz="1600" b="1" dirty="0" smtClean="0">
                <a:latin typeface="Times New Roman" pitchFamily="18" charset="0"/>
              </a:rPr>
              <a:t>“ </a:t>
            </a:r>
            <a:r>
              <a:rPr lang="en-US" altLang="ko-KR" sz="1600" dirty="0" smtClean="0">
                <a:solidFill>
                  <a:srgbClr val="FF0000"/>
                </a:solidFill>
                <a:latin typeface="+mn-lt"/>
                <a:ea typeface="굴림" pitchFamily="50" charset="-127"/>
              </a:rPr>
              <a:t>Lee </a:t>
            </a:r>
            <a:r>
              <a:rPr lang="en-US" altLang="ko-KR" sz="1600" dirty="0" smtClean="0">
                <a:solidFill>
                  <a:srgbClr val="FF0000"/>
                </a:solidFill>
                <a:latin typeface="+mn-lt"/>
                <a:ea typeface="굴림" pitchFamily="50" charset="-127"/>
              </a:rPr>
              <a:t>Min-Ho</a:t>
            </a:r>
            <a:r>
              <a:rPr lang="en-US" altLang="ko-KR" sz="1600" b="1" dirty="0" smtClean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ko-KR" sz="1600" b="1" dirty="0" smtClean="0">
                <a:latin typeface="Times New Roman" pitchFamily="18" charset="0"/>
              </a:rPr>
              <a:t>appears </a:t>
            </a:r>
          </a:p>
          <a:p>
            <a:pPr algn="ctr">
              <a:lnSpc>
                <a:spcPts val="2200"/>
              </a:lnSpc>
              <a:buClr>
                <a:srgbClr val="E640E2"/>
              </a:buClr>
              <a:buFont typeface="Times New Roman" pitchFamily="18" charset="0"/>
              <a:buNone/>
            </a:pPr>
            <a:r>
              <a:rPr lang="en-US" altLang="ko-KR" sz="1600" b="1" dirty="0" smtClean="0">
                <a:latin typeface="Times New Roman" pitchFamily="18" charset="0"/>
              </a:rPr>
              <a:t>as </a:t>
            </a:r>
            <a:r>
              <a:rPr lang="en-US" altLang="ko-KR" sz="1600" b="1" dirty="0" smtClean="0">
                <a:solidFill>
                  <a:srgbClr val="0033CC"/>
                </a:solidFill>
                <a:latin typeface="Times New Roman" pitchFamily="18" charset="0"/>
              </a:rPr>
              <a:t>Hamlet</a:t>
            </a:r>
            <a:r>
              <a:rPr lang="en-US" altLang="ko-KR" sz="1600" b="1" dirty="0" smtClean="0">
                <a:latin typeface="Times New Roman" pitchFamily="18" charset="0"/>
              </a:rPr>
              <a:t> at </a:t>
            </a:r>
            <a:r>
              <a:rPr lang="en-US" altLang="ko-KR" sz="1600" b="1" dirty="0" smtClean="0">
                <a:solidFill>
                  <a:srgbClr val="0033CC"/>
                </a:solidFill>
                <a:latin typeface="Times New Roman" pitchFamily="18" charset="0"/>
              </a:rPr>
              <a:t>2009-04-02</a:t>
            </a:r>
            <a:r>
              <a:rPr lang="en-US" altLang="ko-KR" sz="1600" b="1" dirty="0" smtClean="0">
                <a:latin typeface="Times New Roman" pitchFamily="18" charset="0"/>
              </a:rPr>
              <a:t>”</a:t>
            </a:r>
            <a:endParaRPr lang="en-US" altLang="ko-KR" sz="1600" b="1" dirty="0">
              <a:latin typeface="Times New Roman" pitchFamily="18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6143636" y="2857496"/>
            <a:ext cx="1357322" cy="285752"/>
          </a:xfrm>
          <a:prstGeom prst="rect">
            <a:avLst/>
          </a:prstGeom>
          <a:noFill/>
          <a:ln w="15875" cap="flat" cmpd="sng" algn="ctr">
            <a:solidFill>
              <a:srgbClr val="80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25200" rIns="90000" bIns="252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+mn-lt"/>
                <a:ea typeface="굴림" pitchFamily="50" charset="-127"/>
              </a:rPr>
              <a:t>Lee Min-Ho</a:t>
            </a:r>
            <a:endParaRPr kumimoji="1" lang="ko-KR" altLang="en-US" sz="1400" b="0" i="0" u="none" strike="noStrike" cap="none" normalizeH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ea typeface="굴림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143636" y="2571744"/>
            <a:ext cx="1357322" cy="285752"/>
          </a:xfrm>
          <a:prstGeom prst="rect">
            <a:avLst/>
          </a:prstGeom>
          <a:noFill/>
          <a:ln w="15875" cap="flat" cmpd="sng" algn="ctr">
            <a:solidFill>
              <a:srgbClr val="80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25200" rIns="90000" bIns="252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200" b="1" dirty="0" smtClean="0">
                <a:solidFill>
                  <a:schemeClr val="bg2"/>
                </a:solidFill>
                <a:latin typeface="Times New Roman" pitchFamily="18" charset="0"/>
              </a:rPr>
              <a:t>actor_table.name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Lucida Sans" pitchFamily="34" charset="0"/>
              <a:ea typeface="굴림" pitchFamily="50" charset="-127"/>
            </a:endParaRPr>
          </a:p>
        </p:txBody>
      </p:sp>
      <p:sp>
        <p:nvSpPr>
          <p:cNvPr id="31" name="TextBox 10"/>
          <p:cNvSpPr txBox="1">
            <a:spLocks noChangeArrowheads="1"/>
          </p:cNvSpPr>
          <p:nvPr/>
        </p:nvSpPr>
        <p:spPr bwMode="auto">
          <a:xfrm>
            <a:off x="3786182" y="3697292"/>
            <a:ext cx="2428892" cy="303212"/>
          </a:xfrm>
          <a:prstGeom prst="rect">
            <a:avLst/>
          </a:prstGeom>
          <a:solidFill>
            <a:srgbClr val="FFE9A3"/>
          </a:solidFill>
          <a:ln w="0">
            <a:noFill/>
            <a:miter lim="800000"/>
            <a:headEnd/>
            <a:tailEnd/>
          </a:ln>
        </p:spPr>
        <p:txBody>
          <a:bodyPr wrap="none" lIns="216000" anchor="ctr"/>
          <a:lstStyle/>
          <a:p>
            <a:pPr>
              <a:lnSpc>
                <a:spcPts val="2200"/>
              </a:lnSpc>
              <a:buClr>
                <a:srgbClr val="E640E2"/>
              </a:buClr>
              <a:defRPr/>
            </a:pPr>
            <a:r>
              <a:rPr lang="ko-KR" altLang="en-US" b="1" dirty="0" smtClean="0">
                <a:solidFill>
                  <a:srgbClr val="C00000"/>
                </a:solidFill>
                <a:latin typeface="Times New Roman" pitchFamily="18" charset="0"/>
                <a:ea typeface="굴림" pitchFamily="50" charset="-127"/>
              </a:rPr>
              <a:t>응답 스크립트 선택</a:t>
            </a:r>
            <a:endParaRPr lang="en-US" altLang="ko-KR" b="1" dirty="0">
              <a:solidFill>
                <a:srgbClr val="C00000"/>
              </a:solidFill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 bwMode="auto">
          <a:xfrm rot="16200000" flipH="1">
            <a:off x="3178959" y="2893215"/>
            <a:ext cx="785818" cy="571504"/>
          </a:xfrm>
          <a:prstGeom prst="straightConnector1">
            <a:avLst/>
          </a:prstGeom>
          <a:solidFill>
            <a:srgbClr val="FFFFD9"/>
          </a:solidFill>
          <a:ln w="50800" cap="flat" cmpd="sng" algn="ctr">
            <a:solidFill>
              <a:schemeClr val="accent5">
                <a:lumMod val="25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0245" name="TextBox 10"/>
          <p:cNvSpPr txBox="1">
            <a:spLocks noChangeArrowheads="1"/>
          </p:cNvSpPr>
          <p:nvPr/>
        </p:nvSpPr>
        <p:spPr bwMode="auto">
          <a:xfrm>
            <a:off x="2143108" y="4625986"/>
            <a:ext cx="2071702" cy="303212"/>
          </a:xfrm>
          <a:prstGeom prst="rect">
            <a:avLst/>
          </a:prstGeom>
          <a:solidFill>
            <a:srgbClr val="FFE9A3"/>
          </a:solidFill>
          <a:ln w="0">
            <a:noFill/>
            <a:miter lim="800000"/>
            <a:headEnd/>
            <a:tailEnd/>
          </a:ln>
        </p:spPr>
        <p:txBody>
          <a:bodyPr wrap="none" lIns="216000" anchor="ctr"/>
          <a:lstStyle/>
          <a:p>
            <a:pPr>
              <a:lnSpc>
                <a:spcPts val="2200"/>
              </a:lnSpc>
              <a:buClr>
                <a:srgbClr val="E640E2"/>
              </a:buClr>
              <a:defRPr/>
            </a:pPr>
            <a:r>
              <a:rPr lang="ko-KR" altLang="en-US" b="1" dirty="0" smtClean="0">
                <a:solidFill>
                  <a:srgbClr val="C00000"/>
                </a:solidFill>
                <a:latin typeface="Times New Roman" pitchFamily="18" charset="0"/>
                <a:ea typeface="굴림" pitchFamily="50" charset="-127"/>
              </a:rPr>
              <a:t>자연어 응답</a:t>
            </a:r>
            <a:r>
              <a:rPr lang="en-US" altLang="ko-KR" b="1" dirty="0" smtClean="0">
                <a:solidFill>
                  <a:srgbClr val="C00000"/>
                </a:solidFill>
                <a:latin typeface="Times New Roman" pitchFamily="18" charset="0"/>
                <a:ea typeface="굴림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Times New Roman" pitchFamily="18" charset="0"/>
                <a:ea typeface="굴림" pitchFamily="50" charset="-127"/>
              </a:rPr>
              <a:t>생성</a:t>
            </a:r>
            <a:endParaRPr lang="en-US" altLang="ko-KR" b="1" dirty="0">
              <a:solidFill>
                <a:srgbClr val="C00000"/>
              </a:solidFill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59" name="직선 화살표 연결선 58"/>
          <p:cNvCxnSpPr/>
          <p:nvPr/>
        </p:nvCxnSpPr>
        <p:spPr bwMode="auto">
          <a:xfrm rot="5400000">
            <a:off x="6573058" y="3436558"/>
            <a:ext cx="427836" cy="795"/>
          </a:xfrm>
          <a:prstGeom prst="straightConnector1">
            <a:avLst/>
          </a:prstGeom>
          <a:solidFill>
            <a:srgbClr val="FFFFD9"/>
          </a:solidFill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직선 화살표 연결선 63"/>
          <p:cNvCxnSpPr/>
          <p:nvPr/>
        </p:nvCxnSpPr>
        <p:spPr bwMode="auto">
          <a:xfrm rot="10800000">
            <a:off x="3786183" y="5284799"/>
            <a:ext cx="500066" cy="1588"/>
          </a:xfrm>
          <a:prstGeom prst="straightConnector1">
            <a:avLst/>
          </a:prstGeom>
          <a:solidFill>
            <a:srgbClr val="FFFFD9"/>
          </a:solidFill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모서리가 둥근 직사각형 73"/>
          <p:cNvSpPr/>
          <p:nvPr/>
        </p:nvSpPr>
        <p:spPr bwMode="auto">
          <a:xfrm>
            <a:off x="4286248" y="4643446"/>
            <a:ext cx="4357718" cy="500066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214422"/>
            <a:ext cx="7772400" cy="4953000"/>
          </a:xfrm>
        </p:spPr>
        <p:txBody>
          <a:bodyPr/>
          <a:lstStyle/>
          <a:p>
            <a:r>
              <a:rPr lang="en-US" altLang="ko-KR" sz="2000" dirty="0" smtClean="0"/>
              <a:t>SQL </a:t>
            </a:r>
            <a:r>
              <a:rPr lang="ko-KR" altLang="en-US" sz="2000" dirty="0" smtClean="0"/>
              <a:t>결과와 의미 템플릿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자연어 응답 템플릿을 이용해 최종 자연어 응답을 생성하는데 사용한다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142875"/>
            <a:ext cx="7924800" cy="952500"/>
          </a:xfr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 anchorCtr="1"/>
          <a:lstStyle/>
          <a:p>
            <a:pPr>
              <a:defRPr/>
            </a:pPr>
            <a:r>
              <a:rPr lang="ko-KR" altLang="en-US" kern="1200" dirty="0" smtClean="0">
                <a:latin typeface="굴림" charset="-127"/>
                <a:ea typeface="굴림" charset="-127"/>
                <a:cs typeface="+mn-cs"/>
              </a:rPr>
              <a:t>응답 </a:t>
            </a:r>
            <a:r>
              <a:rPr lang="ko-KR" altLang="en-US" kern="1200" dirty="0" err="1" smtClean="0">
                <a:latin typeface="굴림" charset="-127"/>
                <a:ea typeface="굴림" charset="-127"/>
                <a:cs typeface="+mn-cs"/>
              </a:rPr>
              <a:t>생성기</a:t>
            </a:r>
            <a:r>
              <a:rPr lang="ko-KR" altLang="en-US" kern="1200" dirty="0" smtClean="0">
                <a:latin typeface="굴림" charset="-127"/>
                <a:ea typeface="굴림" charset="-127"/>
                <a:cs typeface="+mn-cs"/>
              </a:rPr>
              <a:t> 역할</a:t>
            </a:r>
            <a:endParaRPr lang="en-US" altLang="ko-KR" kern="1200" dirty="0" smtClean="0">
              <a:latin typeface="굴림" charset="-127"/>
              <a:ea typeface="굴림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23900" y="2763857"/>
            <a:ext cx="1892300" cy="277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굴림" pitchFamily="50" charset="-127"/>
              </a:rPr>
              <a:t>natural language question</a:t>
            </a:r>
            <a:endParaRPr lang="ko-KR" altLang="en-US" sz="1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89" name="모서리가 둥근 직사각형 29"/>
          <p:cNvSpPr>
            <a:spLocks noChangeArrowheads="1"/>
          </p:cNvSpPr>
          <p:nvPr/>
        </p:nvSpPr>
        <p:spPr bwMode="auto">
          <a:xfrm>
            <a:off x="982663" y="3810019"/>
            <a:ext cx="1446212" cy="1905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 b="1">
                <a:latin typeface="Times New Roman" pitchFamily="18" charset="0"/>
              </a:rPr>
              <a:t>parser</a:t>
            </a:r>
            <a:endParaRPr lang="ko-KR" altLang="en-US" sz="1200" b="1">
              <a:latin typeface="Times New Roman" pitchFamily="18" charset="0"/>
            </a:endParaRPr>
          </a:p>
        </p:txBody>
      </p:sp>
      <p:sp>
        <p:nvSpPr>
          <p:cNvPr id="16390" name="모서리가 둥근 직사각형 30"/>
          <p:cNvSpPr>
            <a:spLocks noChangeArrowheads="1"/>
          </p:cNvSpPr>
          <p:nvPr/>
        </p:nvSpPr>
        <p:spPr bwMode="auto">
          <a:xfrm>
            <a:off x="982663" y="4071957"/>
            <a:ext cx="1446212" cy="4286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 b="1">
                <a:latin typeface="Times New Roman" pitchFamily="18" charset="0"/>
              </a:rPr>
              <a:t>named entity </a:t>
            </a:r>
          </a:p>
          <a:p>
            <a:pPr algn="ctr"/>
            <a:r>
              <a:rPr lang="en-US" altLang="ko-KR" sz="1200" b="1">
                <a:latin typeface="Times New Roman" pitchFamily="18" charset="0"/>
              </a:rPr>
              <a:t>analyzer</a:t>
            </a:r>
            <a:endParaRPr lang="ko-KR" altLang="en-US" sz="1200" b="1">
              <a:latin typeface="Times New Roman" pitchFamily="18" charset="0"/>
            </a:endParaRPr>
          </a:p>
        </p:txBody>
      </p:sp>
      <p:sp>
        <p:nvSpPr>
          <p:cNvPr id="16391" name="모서리가 둥근 직사각형 32"/>
          <p:cNvSpPr>
            <a:spLocks noChangeArrowheads="1"/>
          </p:cNvSpPr>
          <p:nvPr/>
        </p:nvSpPr>
        <p:spPr bwMode="auto">
          <a:xfrm>
            <a:off x="982663" y="4572019"/>
            <a:ext cx="1446212" cy="4286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 b="1">
                <a:latin typeface="Times New Roman" pitchFamily="18" charset="0"/>
              </a:rPr>
              <a:t>semantic </a:t>
            </a:r>
          </a:p>
          <a:p>
            <a:pPr algn="ctr"/>
            <a:r>
              <a:rPr lang="en-US" altLang="ko-KR" sz="1200" b="1">
                <a:latin typeface="Times New Roman" pitchFamily="18" charset="0"/>
              </a:rPr>
              <a:t>interpreter</a:t>
            </a:r>
            <a:endParaRPr lang="ko-KR" altLang="en-US" sz="1200" b="1">
              <a:latin typeface="Times New Roman" pitchFamily="18" charset="0"/>
            </a:endParaRPr>
          </a:p>
        </p:txBody>
      </p:sp>
      <p:sp>
        <p:nvSpPr>
          <p:cNvPr id="16392" name="모서리가 둥근 직사각형 35"/>
          <p:cNvSpPr>
            <a:spLocks noChangeArrowheads="1"/>
          </p:cNvSpPr>
          <p:nvPr/>
        </p:nvSpPr>
        <p:spPr bwMode="auto">
          <a:xfrm>
            <a:off x="3786188" y="3857644"/>
            <a:ext cx="1643062" cy="8572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b="1" dirty="0">
                <a:latin typeface="Times New Roman" pitchFamily="18" charset="0"/>
              </a:rPr>
              <a:t>database query </a:t>
            </a:r>
          </a:p>
          <a:p>
            <a:pPr algn="ctr"/>
            <a:r>
              <a:rPr lang="en-US" altLang="ko-KR" sz="1400" b="1" dirty="0">
                <a:latin typeface="Times New Roman" pitchFamily="18" charset="0"/>
              </a:rPr>
              <a:t>generator</a:t>
            </a:r>
            <a:endParaRPr lang="ko-KR" altLang="en-US" sz="1400" b="1" dirty="0">
              <a:latin typeface="Times New Roman" pitchFamily="18" charset="0"/>
            </a:endParaRPr>
          </a:p>
        </p:txBody>
      </p:sp>
      <p:sp>
        <p:nvSpPr>
          <p:cNvPr id="16393" name="모서리가 둥근 직사각형 36"/>
          <p:cNvSpPr>
            <a:spLocks noChangeArrowheads="1"/>
          </p:cNvSpPr>
          <p:nvPr/>
        </p:nvSpPr>
        <p:spPr bwMode="auto">
          <a:xfrm>
            <a:off x="3714750" y="5072082"/>
            <a:ext cx="1785938" cy="4286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b="1">
                <a:latin typeface="Times New Roman" pitchFamily="18" charset="0"/>
              </a:rPr>
              <a:t>database management </a:t>
            </a:r>
          </a:p>
          <a:p>
            <a:pPr algn="ctr"/>
            <a:r>
              <a:rPr lang="en-US" altLang="ko-KR" sz="1400" b="1">
                <a:latin typeface="Times New Roman" pitchFamily="18" charset="0"/>
              </a:rPr>
              <a:t>system</a:t>
            </a:r>
            <a:endParaRPr lang="ko-KR" altLang="en-US" sz="1400" b="1">
              <a:latin typeface="Times New Roman" pitchFamily="18" charset="0"/>
            </a:endParaRPr>
          </a:p>
        </p:txBody>
      </p:sp>
      <p:sp>
        <p:nvSpPr>
          <p:cNvPr id="16394" name="모서리가 둥근 직사각형 37"/>
          <p:cNvSpPr>
            <a:spLocks noChangeArrowheads="1"/>
          </p:cNvSpPr>
          <p:nvPr/>
        </p:nvSpPr>
        <p:spPr bwMode="auto">
          <a:xfrm>
            <a:off x="6072188" y="4037032"/>
            <a:ext cx="1714500" cy="5000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b="1">
                <a:latin typeface="Times New Roman" pitchFamily="18" charset="0"/>
              </a:rPr>
              <a:t>response generator</a:t>
            </a:r>
            <a:endParaRPr lang="ko-KR" altLang="en-US" sz="1400" b="1">
              <a:latin typeface="Times New Roman" pitchFamily="18" charset="0"/>
            </a:endParaRPr>
          </a:p>
        </p:txBody>
      </p:sp>
      <p:sp>
        <p:nvSpPr>
          <p:cNvPr id="16395" name="원통 86"/>
          <p:cNvSpPr>
            <a:spLocks noChangeArrowheads="1"/>
          </p:cNvSpPr>
          <p:nvPr/>
        </p:nvSpPr>
        <p:spPr bwMode="auto">
          <a:xfrm>
            <a:off x="4071938" y="5715019"/>
            <a:ext cx="1071562" cy="428625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b="1">
                <a:latin typeface="Times New Roman" pitchFamily="18" charset="0"/>
              </a:rPr>
              <a:t>Domain DB</a:t>
            </a:r>
            <a:endParaRPr lang="ko-KR" altLang="en-US" sz="1400" b="1">
              <a:latin typeface="Times New Roman" pitchFamily="18" charset="0"/>
            </a:endParaRPr>
          </a:p>
        </p:txBody>
      </p:sp>
      <p:sp>
        <p:nvSpPr>
          <p:cNvPr id="16396" name="Rectangle 6"/>
          <p:cNvSpPr>
            <a:spLocks noChangeArrowheads="1"/>
          </p:cNvSpPr>
          <p:nvPr/>
        </p:nvSpPr>
        <p:spPr bwMode="auto">
          <a:xfrm>
            <a:off x="642938" y="3429019"/>
            <a:ext cx="2054225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1400" b="1">
              <a:latin typeface="Times New Roman" pitchFamily="18" charset="0"/>
            </a:endParaRPr>
          </a:p>
        </p:txBody>
      </p:sp>
      <p:cxnSp>
        <p:nvCxnSpPr>
          <p:cNvPr id="16397" name="직선 화살표 연결선 47"/>
          <p:cNvCxnSpPr>
            <a:cxnSpLocks noChangeShapeType="1"/>
            <a:stCxn id="16392" idx="2"/>
            <a:endCxn id="16393" idx="0"/>
          </p:cNvCxnSpPr>
          <p:nvPr/>
        </p:nvCxnSpPr>
        <p:spPr bwMode="auto">
          <a:xfrm rot="5400000">
            <a:off x="4429125" y="4894282"/>
            <a:ext cx="357187" cy="1588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398" name="꺾인 연결선 52"/>
          <p:cNvCxnSpPr>
            <a:cxnSpLocks noChangeShapeType="1"/>
            <a:stCxn id="16393" idx="3"/>
            <a:endCxn id="16394" idx="1"/>
          </p:cNvCxnSpPr>
          <p:nvPr/>
        </p:nvCxnSpPr>
        <p:spPr bwMode="auto">
          <a:xfrm flipV="1">
            <a:off x="5500688" y="4286269"/>
            <a:ext cx="571500" cy="1000125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399" name="직선 화살표 연결선 54"/>
          <p:cNvCxnSpPr>
            <a:cxnSpLocks noChangeShapeType="1"/>
            <a:stCxn id="16394" idx="3"/>
            <a:endCxn id="71" idx="1"/>
          </p:cNvCxnSpPr>
          <p:nvPr/>
        </p:nvCxnSpPr>
        <p:spPr bwMode="auto">
          <a:xfrm flipV="1">
            <a:off x="7786688" y="4275157"/>
            <a:ext cx="246062" cy="11112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00" name="직선 화살표 연결선 60"/>
          <p:cNvCxnSpPr>
            <a:cxnSpLocks noChangeShapeType="1"/>
            <a:stCxn id="24" idx="2"/>
            <a:endCxn id="16396" idx="0"/>
          </p:cNvCxnSpPr>
          <p:nvPr/>
        </p:nvCxnSpPr>
        <p:spPr bwMode="auto">
          <a:xfrm rot="5400000">
            <a:off x="1476375" y="3235344"/>
            <a:ext cx="388938" cy="1588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401" name="직사각형 64"/>
          <p:cNvSpPr>
            <a:spLocks noChangeArrowheads="1"/>
          </p:cNvSpPr>
          <p:nvPr/>
        </p:nvSpPr>
        <p:spPr bwMode="auto">
          <a:xfrm>
            <a:off x="696913" y="3429019"/>
            <a:ext cx="16843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400" b="1">
                <a:latin typeface="Times New Roman" pitchFamily="18" charset="0"/>
              </a:rPr>
              <a:t>question processing</a:t>
            </a:r>
            <a:endParaRPr lang="ko-KR" altLang="en-US" sz="1400" b="1">
              <a:latin typeface="Times New Roman" pitchFamily="18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643174" y="3714769"/>
            <a:ext cx="10636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굴림" pitchFamily="50" charset="-127"/>
              </a:rPr>
              <a:t>intermediate </a:t>
            </a:r>
          </a:p>
          <a:p>
            <a:pPr algn="ctr">
              <a:defRPr/>
            </a:pP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굴림" pitchFamily="50" charset="-127"/>
              </a:rPr>
              <a:t>logical query</a:t>
            </a:r>
            <a:endParaRPr lang="ko-KR" altLang="en-US" sz="1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643438" y="4714894"/>
            <a:ext cx="9424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굴림" pitchFamily="50" charset="-127"/>
              </a:rPr>
              <a:t>SQL Query</a:t>
            </a:r>
            <a:endParaRPr lang="ko-KR" altLang="en-US" sz="1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857875" y="4714894"/>
            <a:ext cx="1254125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굴림" pitchFamily="50" charset="-127"/>
              </a:rPr>
              <a:t>retrieved results</a:t>
            </a:r>
            <a:endParaRPr lang="ko-KR" altLang="en-US" sz="1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032750" y="4137044"/>
            <a:ext cx="754063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굴림" pitchFamily="50" charset="-127"/>
              </a:rPr>
              <a:t>response</a:t>
            </a:r>
            <a:endParaRPr lang="ko-KR" altLang="en-US" sz="1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6406" name="직선 화살표 연결선 72"/>
          <p:cNvCxnSpPr>
            <a:cxnSpLocks noChangeShapeType="1"/>
            <a:stCxn id="16396" idx="3"/>
            <a:endCxn id="16392" idx="1"/>
          </p:cNvCxnSpPr>
          <p:nvPr/>
        </p:nvCxnSpPr>
        <p:spPr bwMode="auto">
          <a:xfrm>
            <a:off x="2697163" y="4286269"/>
            <a:ext cx="1089025" cy="1588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07" name="직선 화살표 연결선 80"/>
          <p:cNvCxnSpPr>
            <a:cxnSpLocks noChangeShapeType="1"/>
            <a:stCxn id="16393" idx="2"/>
            <a:endCxn id="16395" idx="1"/>
          </p:cNvCxnSpPr>
          <p:nvPr/>
        </p:nvCxnSpPr>
        <p:spPr bwMode="auto">
          <a:xfrm rot="5400000">
            <a:off x="4500563" y="5607069"/>
            <a:ext cx="214312" cy="1588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408" name="순서도: 대체 처리 27"/>
          <p:cNvSpPr>
            <a:spLocks noChangeArrowheads="1"/>
          </p:cNvSpPr>
          <p:nvPr/>
        </p:nvSpPr>
        <p:spPr bwMode="auto">
          <a:xfrm>
            <a:off x="5857884" y="3786190"/>
            <a:ext cx="2000264" cy="1285869"/>
          </a:xfrm>
          <a:prstGeom prst="flowChartAlternateProcess">
            <a:avLst/>
          </a:prstGeom>
          <a:solidFill>
            <a:srgbClr val="FF0000">
              <a:alpha val="14117"/>
            </a:srgbClr>
          </a:solidFill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/>
          <a:lstStyle/>
          <a:p>
            <a:endParaRPr lang="ko-KR" altLang="en-US">
              <a:latin typeface="Lucida Sans" pitchFamily="34" charset="0"/>
            </a:endParaRPr>
          </a:p>
        </p:txBody>
      </p:sp>
      <p:sp>
        <p:nvSpPr>
          <p:cNvPr id="16409" name="원통 86"/>
          <p:cNvSpPr>
            <a:spLocks noChangeArrowheads="1"/>
          </p:cNvSpPr>
          <p:nvPr/>
        </p:nvSpPr>
        <p:spPr bwMode="auto">
          <a:xfrm>
            <a:off x="5500694" y="2571744"/>
            <a:ext cx="2714625" cy="85725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b="1" dirty="0">
                <a:latin typeface="Times New Roman" pitchFamily="18" charset="0"/>
              </a:rPr>
              <a:t>&lt;Semantic Template, </a:t>
            </a:r>
          </a:p>
          <a:p>
            <a:pPr algn="ctr"/>
            <a:r>
              <a:rPr lang="en-US" altLang="ko-KR" sz="1400" b="1" dirty="0">
                <a:latin typeface="Times New Roman" pitchFamily="18" charset="0"/>
              </a:rPr>
              <a:t>SQL </a:t>
            </a:r>
            <a:r>
              <a:rPr lang="en-US" altLang="ko-KR" sz="1400" b="1" dirty="0" smtClean="0">
                <a:latin typeface="Times New Roman" pitchFamily="18" charset="0"/>
              </a:rPr>
              <a:t>Result, </a:t>
            </a:r>
            <a:endParaRPr lang="en-US" altLang="ko-KR" sz="1400" b="1" dirty="0">
              <a:latin typeface="Times New Roman" pitchFamily="18" charset="0"/>
            </a:endParaRPr>
          </a:p>
          <a:p>
            <a:pPr algn="ctr"/>
            <a:r>
              <a:rPr lang="en-US" altLang="ko-KR" sz="1400" b="1" dirty="0" err="1" smtClean="0">
                <a:latin typeface="Times New Roman" pitchFamily="18" charset="0"/>
              </a:rPr>
              <a:t>NL_Answer_Template</a:t>
            </a:r>
            <a:r>
              <a:rPr lang="en-US" altLang="ko-KR" sz="1400" b="1" dirty="0" smtClean="0">
                <a:latin typeface="Times New Roman" pitchFamily="18" charset="0"/>
              </a:rPr>
              <a:t>&gt;</a:t>
            </a:r>
            <a:endParaRPr lang="ko-KR" altLang="en-US" sz="1400" b="1" dirty="0">
              <a:latin typeface="Times New Roman" pitchFamily="18" charset="0"/>
            </a:endParaRPr>
          </a:p>
        </p:txBody>
      </p:sp>
      <p:cxnSp>
        <p:nvCxnSpPr>
          <p:cNvPr id="16410" name="직선 화살표 연결선 47"/>
          <p:cNvCxnSpPr>
            <a:cxnSpLocks noChangeShapeType="1"/>
          </p:cNvCxnSpPr>
          <p:nvPr/>
        </p:nvCxnSpPr>
        <p:spPr bwMode="auto">
          <a:xfrm rot="5400000">
            <a:off x="7036611" y="3607595"/>
            <a:ext cx="357984" cy="794"/>
          </a:xfrm>
          <a:prstGeom prst="straightConnector1">
            <a:avLst/>
          </a:prstGeom>
          <a:noFill/>
          <a:ln w="22225">
            <a:solidFill>
              <a:srgbClr val="C00000"/>
            </a:solidFill>
            <a:round/>
            <a:headEnd/>
            <a:tailEnd type="triangle" w="med" len="med"/>
          </a:ln>
        </p:spPr>
      </p:cxnSp>
      <p:cxnSp>
        <p:nvCxnSpPr>
          <p:cNvPr id="30" name="직선 화살표 연결선 47"/>
          <p:cNvCxnSpPr>
            <a:cxnSpLocks noChangeShapeType="1"/>
          </p:cNvCxnSpPr>
          <p:nvPr/>
        </p:nvCxnSpPr>
        <p:spPr bwMode="auto">
          <a:xfrm rot="16200000" flipV="1">
            <a:off x="6394066" y="3607198"/>
            <a:ext cx="357190" cy="794"/>
          </a:xfrm>
          <a:prstGeom prst="straightConnector1">
            <a:avLst/>
          </a:prstGeom>
          <a:noFill/>
          <a:ln w="22225">
            <a:solidFill>
              <a:srgbClr val="C0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5689600" y="6557986"/>
            <a:ext cx="1905000" cy="228600"/>
          </a:xfrm>
          <a:noFill/>
        </p:spPr>
        <p:txBody>
          <a:bodyPr/>
          <a:lstStyle/>
          <a:p>
            <a:fld id="{005B9BD2-92C4-4EE3-A751-6CBEDF4399BB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14375" y="142875"/>
            <a:ext cx="79248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 anchorCtr="1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ko-KR" altLang="en-US" sz="3200" b="1" dirty="0" smtClean="0">
                <a:solidFill>
                  <a:srgbClr val="081D58"/>
                </a:solidFill>
                <a:latin typeface="+mj-lt"/>
                <a:ea typeface="+mj-ea"/>
                <a:cs typeface="+mj-cs"/>
              </a:rPr>
              <a:t>응답 스크립트 구축</a:t>
            </a:r>
            <a:endParaRPr lang="en-US" altLang="ko-KR" sz="3200" b="1" dirty="0">
              <a:solidFill>
                <a:srgbClr val="081D5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857250" y="1428750"/>
            <a:ext cx="77724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Monotype Sorts" pitchFamily="2" charset="2"/>
              <a:buChar char="q"/>
              <a:defRPr/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+mn-lt"/>
                <a:ea typeface="+mn-ea"/>
              </a:rPr>
              <a:t>자연어 응답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+mn-lt"/>
                <a:ea typeface="+mn-ea"/>
              </a:rPr>
              <a:t>스크립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+mn-lt"/>
                <a:ea typeface="+mn-ea"/>
              </a:rPr>
              <a:t>트</a:t>
            </a:r>
            <a:endParaRPr lang="en-US" altLang="ko-KR" sz="1600" dirty="0" smtClean="0">
              <a:latin typeface="굴림" pitchFamily="50" charset="-127"/>
              <a:ea typeface="굴림" pitchFamily="50" charset="-127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r>
              <a:rPr lang="ko-KR" altLang="en-US" sz="1600" dirty="0" smtClean="0"/>
              <a:t>질문 </a:t>
            </a:r>
            <a:r>
              <a:rPr lang="ko-KR" altLang="en-US" sz="1600" dirty="0" smtClean="0"/>
              <a:t>포커스에 적합한 답변을 생성할 수 있도록 </a:t>
            </a:r>
            <a:r>
              <a:rPr lang="ko-KR" altLang="en-US" sz="1600" dirty="0" smtClean="0"/>
              <a:t>정의한다</a:t>
            </a:r>
            <a:r>
              <a:rPr lang="en-US" altLang="ko-KR" sz="1600" dirty="0" smtClean="0"/>
              <a:t>.</a:t>
            </a:r>
            <a:endParaRPr lang="en-US" altLang="ko-KR" sz="1600" dirty="0" smtClean="0">
              <a:latin typeface="굴림" pitchFamily="50" charset="-127"/>
              <a:ea typeface="굴림" pitchFamily="50" charset="-127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endParaRPr lang="en-US" altLang="ko-KR" sz="1600" kern="0" dirty="0" smtClean="0">
              <a:latin typeface="굴림" pitchFamily="50" charset="-127"/>
              <a:ea typeface="굴림" pitchFamily="50" charset="-127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r>
              <a:rPr lang="ko-KR" altLang="en-US" sz="1600" kern="0" dirty="0" smtClean="0">
                <a:latin typeface="굴림" pitchFamily="50" charset="-127"/>
                <a:ea typeface="굴림" pitchFamily="50" charset="-127"/>
              </a:rPr>
              <a:t>응답 템플릿을 작성할 때 다음과 같은 요소를 고려해야 한다</a:t>
            </a:r>
            <a:r>
              <a:rPr lang="en-US" altLang="ko-KR" sz="1600" kern="0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200150" lvl="2" indent="-285750" eaLnBrk="0" hangingPunct="0">
              <a:lnSpc>
                <a:spcPct val="150000"/>
              </a:lnSpc>
              <a:spcBef>
                <a:spcPct val="20000"/>
              </a:spcBef>
              <a:buClr>
                <a:srgbClr val="7B00E4"/>
              </a:buClr>
              <a:buSzPct val="90000"/>
              <a:defRPr/>
            </a:pPr>
            <a:endParaRPr lang="en-US" altLang="ko-KR" sz="1400" b="1" u="sng" dirty="0" smtClean="0">
              <a:solidFill>
                <a:srgbClr val="00279F"/>
              </a:solidFill>
            </a:endParaRPr>
          </a:p>
          <a:p>
            <a:pPr marL="1200150" lvl="2" indent="-285750" eaLnBrk="0" hangingPunct="0">
              <a:lnSpc>
                <a:spcPct val="150000"/>
              </a:lnSpc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r>
              <a:rPr lang="ko-KR" altLang="en-US" sz="1400" b="1" u="sng" dirty="0" smtClean="0">
                <a:solidFill>
                  <a:srgbClr val="00279F"/>
                </a:solidFill>
              </a:rPr>
              <a:t>질문에 적합한 답변을 생성하기 </a:t>
            </a:r>
            <a:r>
              <a:rPr lang="ko-KR" altLang="en-US" sz="1400" b="1" u="sng" dirty="0" smtClean="0">
                <a:solidFill>
                  <a:srgbClr val="00279F"/>
                </a:solidFill>
              </a:rPr>
              <a:t>위해 </a:t>
            </a:r>
            <a:r>
              <a:rPr lang="ko-KR" altLang="en-US" sz="1400" b="1" u="sng" dirty="0" smtClean="0">
                <a:solidFill>
                  <a:srgbClr val="00279F"/>
                </a:solidFill>
              </a:rPr>
              <a:t>필요한 정보는 무엇인가</a:t>
            </a:r>
            <a:r>
              <a:rPr lang="en-US" altLang="ko-KR" sz="1400" b="1" u="sng" dirty="0" smtClean="0">
                <a:solidFill>
                  <a:srgbClr val="00279F"/>
                </a:solidFill>
              </a:rPr>
              <a:t>?</a:t>
            </a:r>
            <a:endParaRPr lang="ko-KR" altLang="en-US" sz="1400" b="1" u="sng" dirty="0" smtClean="0">
              <a:solidFill>
                <a:srgbClr val="00279F"/>
              </a:solidFill>
            </a:endParaRPr>
          </a:p>
          <a:p>
            <a:pPr marL="1200150" lvl="2" indent="-285750" eaLnBrk="0" hangingPunct="0">
              <a:lnSpc>
                <a:spcPct val="150000"/>
              </a:lnSpc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r>
              <a:rPr lang="ko-KR" altLang="en-US" sz="1400" b="1" u="sng" dirty="0" smtClean="0">
                <a:solidFill>
                  <a:srgbClr val="00279F"/>
                </a:solidFill>
              </a:rPr>
              <a:t>검색된 결과 수에 따라 응답을 어떻게 달리할 것인가</a:t>
            </a:r>
            <a:r>
              <a:rPr lang="en-US" altLang="ko-KR" sz="1400" b="1" u="sng" dirty="0" smtClean="0">
                <a:solidFill>
                  <a:srgbClr val="00279F"/>
                </a:solidFill>
              </a:rPr>
              <a:t>?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endParaRPr lang="en-US" altLang="ko-KR" sz="1600" kern="0" dirty="0" smtClean="0">
              <a:latin typeface="굴림" pitchFamily="50" charset="-127"/>
              <a:ea typeface="굴림" pitchFamily="50" charset="-127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endParaRPr lang="en-US" altLang="ko-KR" sz="1600" kern="0" dirty="0" smtClean="0">
              <a:latin typeface="굴림" pitchFamily="50" charset="-127"/>
              <a:ea typeface="굴림" pitchFamily="50" charset="-127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endParaRPr lang="en-US" altLang="ko-KR" sz="1600" kern="0" dirty="0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5689600" y="6557986"/>
            <a:ext cx="1905000" cy="228600"/>
          </a:xfrm>
          <a:noFill/>
        </p:spPr>
        <p:txBody>
          <a:bodyPr/>
          <a:lstStyle/>
          <a:p>
            <a:fld id="{005B9BD2-92C4-4EE3-A751-6CBEDF4399BB}" type="slidenum">
              <a:rPr lang="en-US" altLang="ko-KR" smtClean="0"/>
              <a:pPr/>
              <a:t>9</a:t>
            </a:fld>
            <a:endParaRPr lang="en-US" altLang="ko-KR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14375" y="142875"/>
            <a:ext cx="79248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 anchorCtr="1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ko-KR" altLang="en-US" sz="3200" b="1" dirty="0" smtClean="0">
                <a:solidFill>
                  <a:srgbClr val="081D58"/>
                </a:solidFill>
              </a:rPr>
              <a:t>자연어 응답 </a:t>
            </a:r>
            <a:r>
              <a:rPr lang="ko-KR" altLang="en-US" sz="3200" b="1" dirty="0" smtClean="0">
                <a:solidFill>
                  <a:srgbClr val="081D58"/>
                </a:solidFill>
              </a:rPr>
              <a:t>스크립트 구축</a:t>
            </a:r>
            <a:endParaRPr lang="en-US" altLang="ko-KR" sz="3200" b="1" dirty="0">
              <a:solidFill>
                <a:srgbClr val="081D58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857250" y="1428750"/>
            <a:ext cx="77724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Monotype Sorts" pitchFamily="2" charset="2"/>
              <a:buChar char="q"/>
              <a:defRPr/>
            </a:pPr>
            <a:r>
              <a:rPr lang="ko-KR" altLang="en-US" sz="2000" b="1" dirty="0" smtClean="0">
                <a:solidFill>
                  <a:srgbClr val="081D58"/>
                </a:solidFill>
              </a:rPr>
              <a:t>자연어 응답 템플릿</a:t>
            </a:r>
            <a:endParaRPr lang="en-US" altLang="ko-KR" sz="1600" dirty="0" smtClean="0">
              <a:latin typeface="굴림" pitchFamily="50" charset="-127"/>
              <a:ea typeface="굴림" pitchFamily="50" charset="-127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r>
              <a:rPr lang="ko-KR" altLang="en-US" sz="1600" kern="0" dirty="0" smtClean="0">
                <a:latin typeface="굴림" pitchFamily="50" charset="-127"/>
                <a:ea typeface="굴림" pitchFamily="50" charset="-127"/>
              </a:rPr>
              <a:t>하나의 질문 포커스에 대해서도 의미템플릿 </a:t>
            </a:r>
            <a:r>
              <a:rPr lang="en-US" altLang="ko-KR" sz="1600" kern="0" dirty="0" smtClean="0">
                <a:latin typeface="굴림" pitchFamily="50" charset="-127"/>
                <a:ea typeface="굴림" pitchFamily="50" charset="-127"/>
              </a:rPr>
              <a:t>Filling </a:t>
            </a:r>
            <a:r>
              <a:rPr lang="ko-KR" altLang="en-US" sz="1600" kern="0" dirty="0" smtClean="0">
                <a:latin typeface="굴림" pitchFamily="50" charset="-127"/>
                <a:ea typeface="굴림" pitchFamily="50" charset="-127"/>
              </a:rPr>
              <a:t>결과</a:t>
            </a:r>
            <a:r>
              <a:rPr lang="en-US" altLang="ko-KR" sz="1600" kern="0" dirty="0" smtClean="0">
                <a:latin typeface="굴림" pitchFamily="50" charset="-127"/>
                <a:ea typeface="굴림" pitchFamily="50" charset="-127"/>
              </a:rPr>
              <a:t>, SQL </a:t>
            </a:r>
            <a:r>
              <a:rPr lang="ko-KR" altLang="en-US" sz="1600" kern="0" dirty="0" smtClean="0">
                <a:latin typeface="굴림" pitchFamily="50" charset="-127"/>
                <a:ea typeface="굴림" pitchFamily="50" charset="-127"/>
              </a:rPr>
              <a:t>질의 결과에 따라 여러 유형의 응답 생성이 가능하다</a:t>
            </a:r>
            <a:r>
              <a:rPr lang="en-US" altLang="ko-KR" sz="1600" kern="0" dirty="0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7B00E4"/>
              </a:buClr>
              <a:buSzPct val="90000"/>
              <a:buFont typeface="Wingdings" pitchFamily="2" charset="2"/>
              <a:buChar char="Ü"/>
              <a:defRPr/>
            </a:pPr>
            <a:endParaRPr lang="en-US" altLang="ko-KR" sz="1600" kern="0" dirty="0" smtClean="0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000232" y="2928935"/>
          <a:ext cx="4714908" cy="278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908"/>
              </a:tblGrid>
              <a:tr h="3223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NL_Response_Script_3</a:t>
                      </a:r>
                      <a:endParaRPr lang="ko-KR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25200" marR="25200" marT="25200" marB="25200">
                    <a:solidFill>
                      <a:srgbClr val="EBEBFF"/>
                    </a:solidFill>
                  </a:tcPr>
                </a:tc>
              </a:tr>
              <a:tr h="303246">
                <a:tc>
                  <a:txBody>
                    <a:bodyPr/>
                    <a:lstStyle/>
                    <a:p>
                      <a:r>
                        <a:rPr lang="en-US" altLang="ko-KR" sz="1400" b="1" dirty="0" smtClean="0">
                          <a:solidFill>
                            <a:schemeClr val="bg2"/>
                          </a:solidFill>
                          <a:latin typeface="Times New Roman" pitchFamily="18" charset="0"/>
                        </a:rPr>
                        <a:t>QUESTION_FUCUS</a:t>
                      </a:r>
                      <a:r>
                        <a:rPr lang="en-US" altLang="ko-KR" sz="1400" b="1" baseline="0" dirty="0" smtClean="0">
                          <a:solidFill>
                            <a:schemeClr val="bg2"/>
                          </a:solidFill>
                          <a:latin typeface="Times New Roman" pitchFamily="18" charset="0"/>
                        </a:rPr>
                        <a:t> : ACTOR_NAME</a:t>
                      </a:r>
                      <a:endParaRPr lang="en-US" altLang="ko-KR" sz="1400" b="1" dirty="0" smtClean="0">
                        <a:solidFill>
                          <a:schemeClr val="bg2"/>
                        </a:solidFill>
                        <a:latin typeface="Times New Roman" pitchFamily="18" charset="0"/>
                      </a:endParaRPr>
                    </a:p>
                  </a:txBody>
                  <a:tcPr marL="25200" marR="25200" marT="25200" marB="25200">
                    <a:solidFill>
                      <a:srgbClr val="EBEBFF"/>
                    </a:solidFill>
                  </a:tcPr>
                </a:tc>
              </a:tr>
              <a:tr h="216049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RESPONSE_TYPE: </a:t>
                      </a:r>
                      <a:r>
                        <a:rPr lang="en-US" altLang="ko-KR" sz="14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1-Result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#actor_table.name</a:t>
                      </a: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 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appears as </a:t>
                      </a:r>
                      <a:r>
                        <a:rPr lang="en-US" altLang="ko-KR" sz="1400" b="1" kern="1200" dirty="0" smtClean="0">
                          <a:solidFill>
                            <a:srgbClr val="0033CC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$CHARACTER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[at  </a:t>
                      </a:r>
                      <a:r>
                        <a:rPr lang="en-US" altLang="ko-KR" sz="1400" b="1" kern="1200" dirty="0" smtClean="0">
                          <a:solidFill>
                            <a:srgbClr val="0033CC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$DATE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RESPONSE_TYPE: </a:t>
                      </a:r>
                      <a:r>
                        <a:rPr lang="en-US" altLang="ko-KR" sz="14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K-Result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</a:rPr>
                        <a:t>…..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RESPONSE_TYPE: </a:t>
                      </a:r>
                      <a:r>
                        <a:rPr lang="en-US" altLang="ko-KR" sz="14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 Result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There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 is no actor  appearing as </a:t>
                      </a:r>
                      <a:r>
                        <a:rPr lang="en-US" altLang="ko-KR" sz="1400" b="1" kern="1200" dirty="0" smtClean="0">
                          <a:solidFill>
                            <a:srgbClr val="0033CC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$</a:t>
                      </a:r>
                      <a:r>
                        <a:rPr lang="en-US" altLang="ko-KR" sz="1400" b="1" kern="1200" dirty="0" smtClean="0">
                          <a:solidFill>
                            <a:srgbClr val="0033CC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CHARACTER</a:t>
                      </a:r>
                      <a:r>
                        <a:rPr lang="en-US" altLang="ko-KR" sz="1400" b="1" baseline="0" dirty="0" smtClean="0">
                          <a:solidFill>
                            <a:srgbClr val="00B050"/>
                          </a:solidFill>
                          <a:latin typeface="Times New Roman" pitchFamily="18" charset="0"/>
                        </a:rPr>
                        <a:t> 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[at  </a:t>
                      </a:r>
                      <a:r>
                        <a:rPr lang="en-US" altLang="ko-KR" sz="1400" b="1" kern="1200" dirty="0" smtClean="0">
                          <a:solidFill>
                            <a:srgbClr val="0033CC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$DATE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]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25200" marR="25200" marT="25200" marB="25200">
                    <a:solidFill>
                      <a:srgbClr val="EBEB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1">
  <a:themeElements>
    <a:clrScheme name="">
      <a:dk1>
        <a:srgbClr val="003530"/>
      </a:dk1>
      <a:lt1>
        <a:srgbClr val="FFFFFF"/>
      </a:lt1>
      <a:dk2>
        <a:srgbClr val="D93192"/>
      </a:dk2>
      <a:lt2>
        <a:srgbClr val="000000"/>
      </a:lt2>
      <a:accent1>
        <a:srgbClr val="0000FF"/>
      </a:accent1>
      <a:accent2>
        <a:srgbClr val="FF0000"/>
      </a:accent2>
      <a:accent3>
        <a:srgbClr val="FFFFFF"/>
      </a:accent3>
      <a:accent4>
        <a:srgbClr val="002C27"/>
      </a:accent4>
      <a:accent5>
        <a:srgbClr val="AAAAFF"/>
      </a:accent5>
      <a:accent6>
        <a:srgbClr val="E70000"/>
      </a:accent6>
      <a:hlink>
        <a:srgbClr val="000000"/>
      </a:hlink>
      <a:folHlink>
        <a:srgbClr val="C0C0C0"/>
      </a:folHlink>
    </a:clrScheme>
    <a:fontScheme name="Ch1">
      <a:majorFont>
        <a:latin typeface="굴림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D9"/>
        </a:solidFill>
        <a:ln w="2540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D9"/>
        </a:solidFill>
        <a:ln w="2540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굴림" pitchFamily="50" charset="-127"/>
          </a:defRPr>
        </a:defPPr>
      </a:lstStyle>
    </a:lnDef>
  </a:objectDefaults>
  <a:extraClrSchemeLst>
    <a:extraClrScheme>
      <a:clrScheme name="Ch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4844</TotalTime>
  <Words>977</Words>
  <Application>Microsoft Office PowerPoint</Application>
  <PresentationFormat>화면 슬라이드 쇼(4:3)</PresentationFormat>
  <Paragraphs>260</Paragraphs>
  <Slides>14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Ch1</vt:lpstr>
      <vt:lpstr>schedule</vt:lpstr>
      <vt:lpstr>인공지능 Term Project 5차 숙제</vt:lpstr>
      <vt:lpstr>목표</vt:lpstr>
      <vt:lpstr>목표</vt:lpstr>
      <vt:lpstr>슬라이드 5</vt:lpstr>
      <vt:lpstr>슬라이드 6</vt:lpstr>
      <vt:lpstr>응답 생성기 역할</vt:lpstr>
      <vt:lpstr>슬라이드 8</vt:lpstr>
      <vt:lpstr>슬라이드 9</vt:lpstr>
      <vt:lpstr>슬라이드 10</vt:lpstr>
      <vt:lpstr>슬라이드 11</vt:lpstr>
      <vt:lpstr>슬라이드 12</vt:lpstr>
      <vt:lpstr>5차 숙제</vt:lpstr>
      <vt:lpstr>Appendix</vt:lpstr>
    </vt:vector>
  </TitlesOfParts>
  <Company>고려대학교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김민정</dc:creator>
  <cp:lastModifiedBy>LEE_YEON_SOO</cp:lastModifiedBy>
  <cp:revision>928</cp:revision>
  <dcterms:created xsi:type="dcterms:W3CDTF">2008-03-10T02:09:27Z</dcterms:created>
  <dcterms:modified xsi:type="dcterms:W3CDTF">2009-05-07T05:35:23Z</dcterms:modified>
</cp:coreProperties>
</file>