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6"/>
  </p:normalViewPr>
  <p:slideViewPr>
    <p:cSldViewPr snapToGrid="0">
      <p:cViewPr varScale="1">
        <p:scale>
          <a:sx n="136" d="100"/>
          <a:sy n="136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8D757-A0DA-48E8-AEE4-01816A8171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A52E60-F237-4EB2-AB4F-E8B84F9D9D97}">
      <dgm:prSet/>
      <dgm:spPr/>
      <dgm:t>
        <a:bodyPr/>
        <a:lstStyle/>
        <a:p>
          <a:r>
            <a:rPr lang="en-US" b="1"/>
            <a:t>Importance:</a:t>
          </a:r>
          <a:r>
            <a:rPr lang="en-US"/>
            <a:t> Adds an extra layer of security by requiring two forms of identification.</a:t>
          </a:r>
        </a:p>
      </dgm:t>
    </dgm:pt>
    <dgm:pt modelId="{D1AF2A3D-6E06-45FD-AE96-93F16946EBF9}" type="parTrans" cxnId="{17357F11-C48F-4A21-9952-D379E66043D0}">
      <dgm:prSet/>
      <dgm:spPr/>
      <dgm:t>
        <a:bodyPr/>
        <a:lstStyle/>
        <a:p>
          <a:endParaRPr lang="en-US"/>
        </a:p>
      </dgm:t>
    </dgm:pt>
    <dgm:pt modelId="{9F31FFAA-36E5-42A3-BA2F-9C2E26273E10}" type="sibTrans" cxnId="{17357F11-C48F-4A21-9952-D379E66043D0}">
      <dgm:prSet/>
      <dgm:spPr/>
      <dgm:t>
        <a:bodyPr/>
        <a:lstStyle/>
        <a:p>
          <a:endParaRPr lang="en-US"/>
        </a:p>
      </dgm:t>
    </dgm:pt>
    <dgm:pt modelId="{690486F1-984E-4010-8FDD-B8CE17D95125}">
      <dgm:prSet/>
      <dgm:spPr/>
      <dgm:t>
        <a:bodyPr/>
        <a:lstStyle/>
        <a:p>
          <a:r>
            <a:rPr lang="en-US" b="1"/>
            <a:t>Implementation:</a:t>
          </a:r>
          <a:r>
            <a:rPr lang="en-US"/>
            <a:t> Use 2FA for all access points to the source code repository.</a:t>
          </a:r>
        </a:p>
      </dgm:t>
    </dgm:pt>
    <dgm:pt modelId="{049B14B6-63C6-44E9-AECF-DC76D6941CB0}" type="parTrans" cxnId="{3322F09D-C895-4C4A-8E60-8910C452E50C}">
      <dgm:prSet/>
      <dgm:spPr/>
      <dgm:t>
        <a:bodyPr/>
        <a:lstStyle/>
        <a:p>
          <a:endParaRPr lang="en-US"/>
        </a:p>
      </dgm:t>
    </dgm:pt>
    <dgm:pt modelId="{E1BEB68C-204C-4477-BD47-AEC35DBB2E40}" type="sibTrans" cxnId="{3322F09D-C895-4C4A-8E60-8910C452E50C}">
      <dgm:prSet/>
      <dgm:spPr/>
      <dgm:t>
        <a:bodyPr/>
        <a:lstStyle/>
        <a:p>
          <a:endParaRPr lang="en-US"/>
        </a:p>
      </dgm:t>
    </dgm:pt>
    <dgm:pt modelId="{743B748B-72EC-42FB-9E35-7FCB0F01F187}">
      <dgm:prSet/>
      <dgm:spPr/>
      <dgm:t>
        <a:bodyPr/>
        <a:lstStyle/>
        <a:p>
          <a:r>
            <a:rPr lang="en-US" b="1"/>
            <a:t>Tools:</a:t>
          </a:r>
          <a:r>
            <a:rPr lang="en-US"/>
            <a:t> Enable 2FA features provided by repository hosting services.</a:t>
          </a:r>
        </a:p>
      </dgm:t>
    </dgm:pt>
    <dgm:pt modelId="{C00A2C29-3853-4380-B0D1-B65635F99D06}" type="parTrans" cxnId="{B0426122-7E9C-41F5-8F42-70612F511E64}">
      <dgm:prSet/>
      <dgm:spPr/>
      <dgm:t>
        <a:bodyPr/>
        <a:lstStyle/>
        <a:p>
          <a:endParaRPr lang="en-US"/>
        </a:p>
      </dgm:t>
    </dgm:pt>
    <dgm:pt modelId="{F0D0FC62-DF70-4CE5-ADF1-0D661516EE23}" type="sibTrans" cxnId="{B0426122-7E9C-41F5-8F42-70612F511E64}">
      <dgm:prSet/>
      <dgm:spPr/>
      <dgm:t>
        <a:bodyPr/>
        <a:lstStyle/>
        <a:p>
          <a:endParaRPr lang="en-US"/>
        </a:p>
      </dgm:t>
    </dgm:pt>
    <dgm:pt modelId="{ABC086ED-5ED0-483F-A28E-F758586140EC}" type="pres">
      <dgm:prSet presAssocID="{D358D757-A0DA-48E8-AEE4-01816A81716E}" presName="root" presStyleCnt="0">
        <dgm:presLayoutVars>
          <dgm:dir/>
          <dgm:resizeHandles val="exact"/>
        </dgm:presLayoutVars>
      </dgm:prSet>
      <dgm:spPr/>
    </dgm:pt>
    <dgm:pt modelId="{FF8C83F7-2CD0-45A3-A783-0A4E67647D43}" type="pres">
      <dgm:prSet presAssocID="{CAA52E60-F237-4EB2-AB4F-E8B84F9D9D97}" presName="compNode" presStyleCnt="0"/>
      <dgm:spPr/>
    </dgm:pt>
    <dgm:pt modelId="{B88274B4-0BA9-42E0-B294-A4C86C874D72}" type="pres">
      <dgm:prSet presAssocID="{CAA52E60-F237-4EB2-AB4F-E8B84F9D9D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3F02E057-7D43-4A6A-87D7-CF5E6BC13488}" type="pres">
      <dgm:prSet presAssocID="{CAA52E60-F237-4EB2-AB4F-E8B84F9D9D97}" presName="spaceRect" presStyleCnt="0"/>
      <dgm:spPr/>
    </dgm:pt>
    <dgm:pt modelId="{4BF839CE-298E-4210-BF65-D50E4FF37DCA}" type="pres">
      <dgm:prSet presAssocID="{CAA52E60-F237-4EB2-AB4F-E8B84F9D9D97}" presName="textRect" presStyleLbl="revTx" presStyleIdx="0" presStyleCnt="3">
        <dgm:presLayoutVars>
          <dgm:chMax val="1"/>
          <dgm:chPref val="1"/>
        </dgm:presLayoutVars>
      </dgm:prSet>
      <dgm:spPr/>
    </dgm:pt>
    <dgm:pt modelId="{DF495A0A-2A16-4DC0-895B-E34181C0DF45}" type="pres">
      <dgm:prSet presAssocID="{9F31FFAA-36E5-42A3-BA2F-9C2E26273E10}" presName="sibTrans" presStyleCnt="0"/>
      <dgm:spPr/>
    </dgm:pt>
    <dgm:pt modelId="{79EC049E-1B16-425B-8937-63B4407D2C49}" type="pres">
      <dgm:prSet presAssocID="{690486F1-984E-4010-8FDD-B8CE17D95125}" presName="compNode" presStyleCnt="0"/>
      <dgm:spPr/>
    </dgm:pt>
    <dgm:pt modelId="{35A74731-7BCC-4FCF-9752-975F93B54FE7}" type="pres">
      <dgm:prSet presAssocID="{690486F1-984E-4010-8FDD-B8CE17D95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6C3C2AC-B483-44BB-9C48-86A47856BFC7}" type="pres">
      <dgm:prSet presAssocID="{690486F1-984E-4010-8FDD-B8CE17D95125}" presName="spaceRect" presStyleCnt="0"/>
      <dgm:spPr/>
    </dgm:pt>
    <dgm:pt modelId="{19AA3FD7-FDCC-4A5C-B915-AEFC6E8A505F}" type="pres">
      <dgm:prSet presAssocID="{690486F1-984E-4010-8FDD-B8CE17D95125}" presName="textRect" presStyleLbl="revTx" presStyleIdx="1" presStyleCnt="3">
        <dgm:presLayoutVars>
          <dgm:chMax val="1"/>
          <dgm:chPref val="1"/>
        </dgm:presLayoutVars>
      </dgm:prSet>
      <dgm:spPr/>
    </dgm:pt>
    <dgm:pt modelId="{EB1F7869-055F-40CF-BC61-DAED21A4E106}" type="pres">
      <dgm:prSet presAssocID="{E1BEB68C-204C-4477-BD47-AEC35DBB2E40}" presName="sibTrans" presStyleCnt="0"/>
      <dgm:spPr/>
    </dgm:pt>
    <dgm:pt modelId="{F78E0A0B-785E-4A37-9B71-F887C33539C9}" type="pres">
      <dgm:prSet presAssocID="{743B748B-72EC-42FB-9E35-7FCB0F01F187}" presName="compNode" presStyleCnt="0"/>
      <dgm:spPr/>
    </dgm:pt>
    <dgm:pt modelId="{34444C3F-7403-4CF6-8680-CCC99F3FB302}" type="pres">
      <dgm:prSet presAssocID="{743B748B-72EC-42FB-9E35-7FCB0F01F1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EB8DA71-E9CF-4D54-8596-85EB7CB30447}" type="pres">
      <dgm:prSet presAssocID="{743B748B-72EC-42FB-9E35-7FCB0F01F187}" presName="spaceRect" presStyleCnt="0"/>
      <dgm:spPr/>
    </dgm:pt>
    <dgm:pt modelId="{002FE340-0A8C-4169-9DEC-4417B5A3ADBE}" type="pres">
      <dgm:prSet presAssocID="{743B748B-72EC-42FB-9E35-7FCB0F01F1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357F11-C48F-4A21-9952-D379E66043D0}" srcId="{D358D757-A0DA-48E8-AEE4-01816A81716E}" destId="{CAA52E60-F237-4EB2-AB4F-E8B84F9D9D97}" srcOrd="0" destOrd="0" parTransId="{D1AF2A3D-6E06-45FD-AE96-93F16946EBF9}" sibTransId="{9F31FFAA-36E5-42A3-BA2F-9C2E26273E10}"/>
    <dgm:cxn modelId="{B0426122-7E9C-41F5-8F42-70612F511E64}" srcId="{D358D757-A0DA-48E8-AEE4-01816A81716E}" destId="{743B748B-72EC-42FB-9E35-7FCB0F01F187}" srcOrd="2" destOrd="0" parTransId="{C00A2C29-3853-4380-B0D1-B65635F99D06}" sibTransId="{F0D0FC62-DF70-4CE5-ADF1-0D661516EE23}"/>
    <dgm:cxn modelId="{BF30023F-BC09-4D32-838E-4FC32C84CCA7}" type="presOf" srcId="{690486F1-984E-4010-8FDD-B8CE17D95125}" destId="{19AA3FD7-FDCC-4A5C-B915-AEFC6E8A505F}" srcOrd="0" destOrd="0" presId="urn:microsoft.com/office/officeart/2018/2/layout/IconLabelList"/>
    <dgm:cxn modelId="{B7A49A41-BF9D-4537-86DB-93C4577BDED7}" type="presOf" srcId="{D358D757-A0DA-48E8-AEE4-01816A81716E}" destId="{ABC086ED-5ED0-483F-A28E-F758586140EC}" srcOrd="0" destOrd="0" presId="urn:microsoft.com/office/officeart/2018/2/layout/IconLabelList"/>
    <dgm:cxn modelId="{B2101352-6961-4266-9880-A21ACDB719A8}" type="presOf" srcId="{743B748B-72EC-42FB-9E35-7FCB0F01F187}" destId="{002FE340-0A8C-4169-9DEC-4417B5A3ADBE}" srcOrd="0" destOrd="0" presId="urn:microsoft.com/office/officeart/2018/2/layout/IconLabelList"/>
    <dgm:cxn modelId="{3322F09D-C895-4C4A-8E60-8910C452E50C}" srcId="{D358D757-A0DA-48E8-AEE4-01816A81716E}" destId="{690486F1-984E-4010-8FDD-B8CE17D95125}" srcOrd="1" destOrd="0" parTransId="{049B14B6-63C6-44E9-AECF-DC76D6941CB0}" sibTransId="{E1BEB68C-204C-4477-BD47-AEC35DBB2E40}"/>
    <dgm:cxn modelId="{1EFD03E7-2539-4287-9A45-02100535204C}" type="presOf" srcId="{CAA52E60-F237-4EB2-AB4F-E8B84F9D9D97}" destId="{4BF839CE-298E-4210-BF65-D50E4FF37DCA}" srcOrd="0" destOrd="0" presId="urn:microsoft.com/office/officeart/2018/2/layout/IconLabelList"/>
    <dgm:cxn modelId="{B4FE5188-1507-4A26-9D0D-7F61A02029A1}" type="presParOf" srcId="{ABC086ED-5ED0-483F-A28E-F758586140EC}" destId="{FF8C83F7-2CD0-45A3-A783-0A4E67647D43}" srcOrd="0" destOrd="0" presId="urn:microsoft.com/office/officeart/2018/2/layout/IconLabelList"/>
    <dgm:cxn modelId="{BB85D24F-E38A-4846-B02B-1E52BFCB4DB9}" type="presParOf" srcId="{FF8C83F7-2CD0-45A3-A783-0A4E67647D43}" destId="{B88274B4-0BA9-42E0-B294-A4C86C874D72}" srcOrd="0" destOrd="0" presId="urn:microsoft.com/office/officeart/2018/2/layout/IconLabelList"/>
    <dgm:cxn modelId="{23E6DD74-FD8A-4586-9C3D-3C86E5ACA106}" type="presParOf" srcId="{FF8C83F7-2CD0-45A3-A783-0A4E67647D43}" destId="{3F02E057-7D43-4A6A-87D7-CF5E6BC13488}" srcOrd="1" destOrd="0" presId="urn:microsoft.com/office/officeart/2018/2/layout/IconLabelList"/>
    <dgm:cxn modelId="{4C7655FA-113A-4B99-866C-4B37B0ADEC1E}" type="presParOf" srcId="{FF8C83F7-2CD0-45A3-A783-0A4E67647D43}" destId="{4BF839CE-298E-4210-BF65-D50E4FF37DCA}" srcOrd="2" destOrd="0" presId="urn:microsoft.com/office/officeart/2018/2/layout/IconLabelList"/>
    <dgm:cxn modelId="{8B7118D9-2168-4C4C-A899-DDAC752CD1CA}" type="presParOf" srcId="{ABC086ED-5ED0-483F-A28E-F758586140EC}" destId="{DF495A0A-2A16-4DC0-895B-E34181C0DF45}" srcOrd="1" destOrd="0" presId="urn:microsoft.com/office/officeart/2018/2/layout/IconLabelList"/>
    <dgm:cxn modelId="{35060FD1-F58B-4B6B-B55E-DF0FE12C1C72}" type="presParOf" srcId="{ABC086ED-5ED0-483F-A28E-F758586140EC}" destId="{79EC049E-1B16-425B-8937-63B4407D2C49}" srcOrd="2" destOrd="0" presId="urn:microsoft.com/office/officeart/2018/2/layout/IconLabelList"/>
    <dgm:cxn modelId="{804728AA-B26F-4450-97C4-E3BCF2A4EC5A}" type="presParOf" srcId="{79EC049E-1B16-425B-8937-63B4407D2C49}" destId="{35A74731-7BCC-4FCF-9752-975F93B54FE7}" srcOrd="0" destOrd="0" presId="urn:microsoft.com/office/officeart/2018/2/layout/IconLabelList"/>
    <dgm:cxn modelId="{2285D50C-16F6-4E32-AE5D-EF43C607B408}" type="presParOf" srcId="{79EC049E-1B16-425B-8937-63B4407D2C49}" destId="{F6C3C2AC-B483-44BB-9C48-86A47856BFC7}" srcOrd="1" destOrd="0" presId="urn:microsoft.com/office/officeart/2018/2/layout/IconLabelList"/>
    <dgm:cxn modelId="{68C79BFE-1545-457E-B73A-EA655B0A4FEB}" type="presParOf" srcId="{79EC049E-1B16-425B-8937-63B4407D2C49}" destId="{19AA3FD7-FDCC-4A5C-B915-AEFC6E8A505F}" srcOrd="2" destOrd="0" presId="urn:microsoft.com/office/officeart/2018/2/layout/IconLabelList"/>
    <dgm:cxn modelId="{6ACA4920-A4E4-48CE-8EB4-C5A2F61D4759}" type="presParOf" srcId="{ABC086ED-5ED0-483F-A28E-F758586140EC}" destId="{EB1F7869-055F-40CF-BC61-DAED21A4E106}" srcOrd="3" destOrd="0" presId="urn:microsoft.com/office/officeart/2018/2/layout/IconLabelList"/>
    <dgm:cxn modelId="{CFC78518-2010-4C44-B95A-DDE05492A00E}" type="presParOf" srcId="{ABC086ED-5ED0-483F-A28E-F758586140EC}" destId="{F78E0A0B-785E-4A37-9B71-F887C33539C9}" srcOrd="4" destOrd="0" presId="urn:microsoft.com/office/officeart/2018/2/layout/IconLabelList"/>
    <dgm:cxn modelId="{5B7958FA-3B05-468C-BD32-770CAC6A195E}" type="presParOf" srcId="{F78E0A0B-785E-4A37-9B71-F887C33539C9}" destId="{34444C3F-7403-4CF6-8680-CCC99F3FB302}" srcOrd="0" destOrd="0" presId="urn:microsoft.com/office/officeart/2018/2/layout/IconLabelList"/>
    <dgm:cxn modelId="{B669D709-4854-413B-A035-1661F98D5382}" type="presParOf" srcId="{F78E0A0B-785E-4A37-9B71-F887C33539C9}" destId="{BEB8DA71-E9CF-4D54-8596-85EB7CB30447}" srcOrd="1" destOrd="0" presId="urn:microsoft.com/office/officeart/2018/2/layout/IconLabelList"/>
    <dgm:cxn modelId="{A426C941-6454-4F73-86E3-184402817F20}" type="presParOf" srcId="{F78E0A0B-785E-4A37-9B71-F887C33539C9}" destId="{002FE340-0A8C-4169-9DEC-4417B5A3AD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274B4-0BA9-42E0-B294-A4C86C874D72}">
      <dsp:nvSpPr>
        <dsp:cNvPr id="0" name=""/>
        <dsp:cNvSpPr/>
      </dsp:nvSpPr>
      <dsp:spPr>
        <a:xfrm>
          <a:off x="1163039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839CE-298E-4210-BF65-D50E4FF37DCA}">
      <dsp:nvSpPr>
        <dsp:cNvPr id="0" name=""/>
        <dsp:cNvSpPr/>
      </dsp:nvSpPr>
      <dsp:spPr>
        <a:xfrm>
          <a:off x="373679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Importance:</a:t>
          </a:r>
          <a:r>
            <a:rPr lang="en-US" sz="1900" kern="1200"/>
            <a:t> Adds an extra layer of security by requiring two forms of identification.</a:t>
          </a:r>
        </a:p>
      </dsp:txBody>
      <dsp:txXfrm>
        <a:off x="373679" y="1977946"/>
        <a:ext cx="2870400" cy="720000"/>
      </dsp:txXfrm>
    </dsp:sp>
    <dsp:sp modelId="{35A74731-7BCC-4FCF-9752-975F93B54FE7}">
      <dsp:nvSpPr>
        <dsp:cNvPr id="0" name=""/>
        <dsp:cNvSpPr/>
      </dsp:nvSpPr>
      <dsp:spPr>
        <a:xfrm>
          <a:off x="453576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3FD7-FDCC-4A5C-B915-AEFC6E8A505F}">
      <dsp:nvSpPr>
        <dsp:cNvPr id="0" name=""/>
        <dsp:cNvSpPr/>
      </dsp:nvSpPr>
      <dsp:spPr>
        <a:xfrm>
          <a:off x="374640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Implementation:</a:t>
          </a:r>
          <a:r>
            <a:rPr lang="en-US" sz="1900" kern="1200"/>
            <a:t> Use 2FA for all access points to the source code repository.</a:t>
          </a:r>
        </a:p>
      </dsp:txBody>
      <dsp:txXfrm>
        <a:off x="3746400" y="1977946"/>
        <a:ext cx="2870400" cy="720000"/>
      </dsp:txXfrm>
    </dsp:sp>
    <dsp:sp modelId="{34444C3F-7403-4CF6-8680-CCC99F3FB302}">
      <dsp:nvSpPr>
        <dsp:cNvPr id="0" name=""/>
        <dsp:cNvSpPr/>
      </dsp:nvSpPr>
      <dsp:spPr>
        <a:xfrm>
          <a:off x="7908480" y="331120"/>
          <a:ext cx="1291680" cy="1291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FE340-0A8C-4169-9DEC-4417B5A3ADBE}">
      <dsp:nvSpPr>
        <dsp:cNvPr id="0" name=""/>
        <dsp:cNvSpPr/>
      </dsp:nvSpPr>
      <dsp:spPr>
        <a:xfrm>
          <a:off x="7119120" y="1977946"/>
          <a:ext cx="28704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Tools:</a:t>
          </a:r>
          <a:r>
            <a:rPr lang="en-US" sz="1900" kern="1200"/>
            <a:t> Enable 2FA features provided by repository hosting services.</a:t>
          </a:r>
        </a:p>
      </dsp:txBody>
      <dsp:txXfrm>
        <a:off x="7119120" y="1977946"/>
        <a:ext cx="28704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.assembla.com/blog/source-code-secur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adlock on computer motherboard">
            <a:extLst>
              <a:ext uri="{FF2B5EF4-FFF2-40B4-BE49-F238E27FC236}">
                <a16:creationId xmlns:a16="http://schemas.microsoft.com/office/drawing/2014/main" id="{907F31C2-F426-35BA-C6F5-6A6403219A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9175A0-8937-EF0E-935A-ED271984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476EA-4DF6-58D8-20DE-42E7C88B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Best Practices for Ensuring Code Integrity and Security</a:t>
            </a:r>
          </a:p>
          <a:p>
            <a:pPr>
              <a:lnSpc>
                <a:spcPct val="110000"/>
              </a:lnSpc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Mark Thanadabouth</a:t>
            </a:r>
          </a:p>
          <a:p>
            <a:pPr>
              <a:lnSpc>
                <a:spcPct val="110000"/>
              </a:lnSpc>
            </a:pPr>
            <a:r>
              <a:rPr lang="en-US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 07/18/24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CSD380 Module 11</a:t>
            </a:r>
          </a:p>
        </p:txBody>
      </p:sp>
    </p:spTree>
    <p:extLst>
      <p:ext uri="{BB962C8B-B14F-4D97-AF65-F5344CB8AC3E}">
        <p14:creationId xmlns:p14="http://schemas.microsoft.com/office/powerpoint/2010/main" val="7485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F4DB63-A191-45D9-8A53-9B18F8FE2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BB8E50-9569-495A-A548-A5AD5055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26545-4582-4DBE-973B-ED1BC9CBD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91"/>
            <a:ext cx="12188952" cy="22860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A6981-7EBF-4F2B-BD20-3124170BF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77277" y="-1"/>
            <a:ext cx="1272021" cy="841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97DCFF-C2AA-4065-BFCF-1E7535B0D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4" t="86960" r="29150"/>
          <a:stretch/>
        </p:blipFill>
        <p:spPr>
          <a:xfrm>
            <a:off x="11061755" y="-1"/>
            <a:ext cx="1127197" cy="553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E1159C-5B31-49A8-A933-C1179723C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9" t="72411" r="-74" b="13790"/>
          <a:stretch/>
        </p:blipFill>
        <p:spPr>
          <a:xfrm>
            <a:off x="77277" y="1444827"/>
            <a:ext cx="1096303" cy="841175"/>
          </a:xfrm>
          <a:custGeom>
            <a:avLst/>
            <a:gdLst>
              <a:gd name="connsiteX0" fmla="*/ 0 w 915864"/>
              <a:gd name="connsiteY0" fmla="*/ 0 h 702727"/>
              <a:gd name="connsiteX1" fmla="*/ 915864 w 915864"/>
              <a:gd name="connsiteY1" fmla="*/ 0 h 702727"/>
              <a:gd name="connsiteX2" fmla="*/ 915864 w 915864"/>
              <a:gd name="connsiteY2" fmla="*/ 702727 h 702727"/>
              <a:gd name="connsiteX3" fmla="*/ 176126 w 915864"/>
              <a:gd name="connsiteY3" fmla="*/ 702727 h 702727"/>
              <a:gd name="connsiteX4" fmla="*/ 175195 w 915864"/>
              <a:gd name="connsiteY4" fmla="*/ 702179 h 702727"/>
              <a:gd name="connsiteX5" fmla="*/ 45222 w 915864"/>
              <a:gd name="connsiteY5" fmla="*/ 592499 h 702727"/>
              <a:gd name="connsiteX6" fmla="*/ 0 w 915864"/>
              <a:gd name="connsiteY6" fmla="*/ 531614 h 70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64" h="702727">
                <a:moveTo>
                  <a:pt x="0" y="0"/>
                </a:moveTo>
                <a:lnTo>
                  <a:pt x="915864" y="0"/>
                </a:lnTo>
                <a:lnTo>
                  <a:pt x="915864" y="702727"/>
                </a:lnTo>
                <a:lnTo>
                  <a:pt x="176126" y="702727"/>
                </a:lnTo>
                <a:lnTo>
                  <a:pt x="175195" y="702179"/>
                </a:lnTo>
                <a:cubicBezTo>
                  <a:pt x="126139" y="669596"/>
                  <a:pt x="82453" y="632772"/>
                  <a:pt x="45222" y="592499"/>
                </a:cubicBezTo>
                <a:lnTo>
                  <a:pt x="0" y="531614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9BD01A-0D38-48EA-98E5-BB66386F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4" t="71774" r="2564"/>
          <a:stretch/>
        </p:blipFill>
        <p:spPr>
          <a:xfrm>
            <a:off x="11036686" y="1071807"/>
            <a:ext cx="1155314" cy="12300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A9CC7D-384F-6251-315F-0FF684C4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9924"/>
            <a:ext cx="10364451" cy="14379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17CB-1AF0-4BFF-17E8-E2A3AD2756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705878"/>
            <a:ext cx="10363826" cy="3085322"/>
          </a:xfrm>
        </p:spPr>
        <p:txBody>
          <a:bodyPr anchor="ctr">
            <a:normAutofit/>
          </a:bodyPr>
          <a:lstStyle/>
          <a:p>
            <a:r>
              <a:rPr lang="en-US" b="1" dirty="0"/>
              <a:t>Overview:</a:t>
            </a:r>
            <a:r>
              <a:rPr lang="en-US" dirty="0"/>
              <a:t> Importance of securing shared repositories to protect intellectual property, prevent unauthorized access, and ensure the integrity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33005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3D325D6F-A1D6-037B-3F31-904A51DE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36" r="42090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D660A-C8DB-48D9-C5C7-2041047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dirty="0"/>
              <a:t>The Importance of Source Code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A53F-D49E-C2C1-FF98-E21114C7B4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Risks:</a:t>
            </a:r>
            <a:r>
              <a:rPr lang="en-US" dirty="0"/>
              <a:t> Intellectual property theft, data breaches, competitive disadvantage, reputation damage, and legal ramifications.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Compromised source code can lead to severe financial and operational consequences for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6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08FE27CB-F95E-05E3-878F-69A909C10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8" r="16377"/>
          <a:stretch/>
        </p:blipFill>
        <p:spPr>
          <a:xfrm>
            <a:off x="1" y="10"/>
            <a:ext cx="747915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1DD63-91AA-9A4A-70CE-F89BE376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Automated Code Scanning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581F-C05F-2E78-C770-FB7B1BE29A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700" b="1"/>
              <a:t>Tools:</a:t>
            </a:r>
            <a:r>
              <a:rPr lang="en-US" sz="1700"/>
              <a:t> Use automated tools like SonarQube, Kiuwan, and Checkmarx.</a:t>
            </a:r>
          </a:p>
          <a:p>
            <a:r>
              <a:rPr lang="en-US" sz="1700" b="1"/>
              <a:t>Benefits:</a:t>
            </a:r>
            <a:r>
              <a:rPr lang="en-US" sz="1700"/>
              <a:t> Early detection of vulnerabilities, continuous inspection, and adherence to security standards.</a:t>
            </a:r>
          </a:p>
          <a:p>
            <a:r>
              <a:rPr lang="en-US" sz="1700" b="1"/>
              <a:t>Implementation:</a:t>
            </a:r>
            <a:r>
              <a:rPr lang="en-US" sz="1700"/>
              <a:t> Integrate code scanning into the development pipeline to ensure regular checks.</a:t>
            </a:r>
          </a:p>
        </p:txBody>
      </p:sp>
    </p:spTree>
    <p:extLst>
      <p:ext uri="{BB962C8B-B14F-4D97-AF65-F5344CB8AC3E}">
        <p14:creationId xmlns:p14="http://schemas.microsoft.com/office/powerpoint/2010/main" val="36092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91D8483-CFF5-8A30-3388-2CDEF2B1B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7" r="50299" b="-1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046DB-AFF3-E364-EC23-F2BEF150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dirty="0"/>
              <a:t>Limiting User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30D0-98DF-17BD-B933-9F22C7880B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lang="en-US" b="1" dirty="0"/>
              <a:t>Role-Based Access Control (RBAC):</a:t>
            </a:r>
            <a:r>
              <a:rPr lang="en-US" dirty="0"/>
              <a:t> Restrict access based on roles and responsibilities.</a:t>
            </a:r>
          </a:p>
          <a:p>
            <a:r>
              <a:rPr lang="en-US" b="1" dirty="0"/>
              <a:t>Tools:</a:t>
            </a:r>
            <a:r>
              <a:rPr lang="en-US" dirty="0"/>
              <a:t> Use version control systems like Perforce and Git.</a:t>
            </a:r>
          </a:p>
          <a:p>
            <a:r>
              <a:rPr lang="en-US" b="1" dirty="0"/>
              <a:t>Best Practices:</a:t>
            </a:r>
            <a:r>
              <a:rPr lang="en-US" dirty="0"/>
              <a:t> Regularly review and update access permissions to minimize the risk of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12581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C650-8698-A7D0-A7CB-CC3580F7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Two-Factor Authentication (2FA)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5ED7DC-E206-AA80-E3D2-916263A8754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2414773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57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6CC2265A-E2F9-07F3-3401-01F44FE8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4" r="43707" b="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722598-79AB-EA9D-C4CF-30D30943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 dirty="0"/>
              <a:t>Clear Security Policies and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F198-D87F-1FC7-3F6E-D25484D0D9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Policies:</a:t>
            </a:r>
            <a:r>
              <a:rPr lang="en-US" dirty="0"/>
              <a:t> Develop and enforce clear security policies for code reviews, vulnerability handling, and third-party library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Encryption:</a:t>
            </a:r>
            <a:r>
              <a:rPr lang="en-US" dirty="0"/>
              <a:t> Use encryption tools like </a:t>
            </a:r>
            <a:r>
              <a:rPr lang="en-US" dirty="0" err="1"/>
              <a:t>HashiCorp</a:t>
            </a:r>
            <a:r>
              <a:rPr lang="en-US" dirty="0"/>
              <a:t> Vault or Azure Key Vault to protect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Practices:</a:t>
            </a:r>
            <a:r>
              <a:rPr lang="en-US" dirty="0"/>
              <a:t> Ensure all sensitive data within the codebase is encrypted and secure.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8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E0F8-F390-B05F-F4B3-453C91DE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FA8D-CD56-0399-1B93-C83BBA3E20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6934" y="4418176"/>
            <a:ext cx="6247721" cy="12642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Assembla Blog on Source Code Security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</a:rPr>
              <a:t>: https://get.assembla.com/blog/source-code-security/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71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</TotalTime>
  <Words>305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Security Controls in Shared Source Code Repositories</vt:lpstr>
      <vt:lpstr>Introduction</vt:lpstr>
      <vt:lpstr>The Importance of Source Code Security</vt:lpstr>
      <vt:lpstr>Automated Code Scanning</vt:lpstr>
      <vt:lpstr>Limiting User Access</vt:lpstr>
      <vt:lpstr>Two-Factor Authentication (2FA)</vt:lpstr>
      <vt:lpstr>Clear Security Policies and Encryption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Source Code Repositories</dc:title>
  <dc:creator>Mark Thanadabouth</dc:creator>
  <cp:lastModifiedBy>Mark Thanadabouth</cp:lastModifiedBy>
  <cp:revision>4</cp:revision>
  <dcterms:created xsi:type="dcterms:W3CDTF">2024-07-18T20:57:27Z</dcterms:created>
  <dcterms:modified xsi:type="dcterms:W3CDTF">2024-07-18T21:08:09Z</dcterms:modified>
</cp:coreProperties>
</file>