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>
      <p:cViewPr varScale="1">
        <p:scale>
          <a:sx n="136" d="100"/>
          <a:sy n="136" d="100"/>
        </p:scale>
        <p:origin x="21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DD330-A99A-436A-8A50-1DFC10128B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EA8D734-3C6D-44F1-884D-E58AECD0EBCC}">
      <dgm:prSet/>
      <dgm:spPr/>
      <dgm:t>
        <a:bodyPr/>
        <a:lstStyle/>
        <a:p>
          <a:r>
            <a:rPr lang="en-US" b="1"/>
            <a:t>Surveys</a:t>
          </a:r>
          <a:r>
            <a:rPr lang="en-US"/>
            <a:t>: Conduct surveys to understand current perceptions and inconsistencies in handling errors.</a:t>
          </a:r>
        </a:p>
      </dgm:t>
    </dgm:pt>
    <dgm:pt modelId="{F15326E6-ADB2-4511-BAF8-439AD7467460}" type="parTrans" cxnId="{0D52E357-4AD5-4F72-9CA4-F1D7B6C1AF5F}">
      <dgm:prSet/>
      <dgm:spPr/>
      <dgm:t>
        <a:bodyPr/>
        <a:lstStyle/>
        <a:p>
          <a:endParaRPr lang="en-US"/>
        </a:p>
      </dgm:t>
    </dgm:pt>
    <dgm:pt modelId="{60A74860-4234-4087-8B13-26C5F6999E9A}" type="sibTrans" cxnId="{0D52E357-4AD5-4F72-9CA4-F1D7B6C1AF5F}">
      <dgm:prSet/>
      <dgm:spPr/>
      <dgm:t>
        <a:bodyPr/>
        <a:lstStyle/>
        <a:p>
          <a:endParaRPr lang="en-US"/>
        </a:p>
      </dgm:t>
    </dgm:pt>
    <dgm:pt modelId="{1971FC4E-81E9-4DBC-B667-53D72C9C1144}">
      <dgm:prSet/>
      <dgm:spPr/>
      <dgm:t>
        <a:bodyPr/>
        <a:lstStyle/>
        <a:p>
          <a:r>
            <a:rPr lang="en-US" b="1"/>
            <a:t>Education</a:t>
          </a:r>
          <a:r>
            <a:rPr lang="en-US"/>
            <a:t>: Intensive training sessions for leaders and staff to understand and embrace Just Culture principles.</a:t>
          </a:r>
        </a:p>
      </dgm:t>
    </dgm:pt>
    <dgm:pt modelId="{986926CB-F426-4D6B-85D0-AE57F798CEE6}" type="parTrans" cxnId="{3F44FC1E-1D94-4124-861A-E2DAFF84A052}">
      <dgm:prSet/>
      <dgm:spPr/>
      <dgm:t>
        <a:bodyPr/>
        <a:lstStyle/>
        <a:p>
          <a:endParaRPr lang="en-US"/>
        </a:p>
      </dgm:t>
    </dgm:pt>
    <dgm:pt modelId="{9DE8FFC0-D985-4BE8-80C6-FAB703D2A2A8}" type="sibTrans" cxnId="{3F44FC1E-1D94-4124-861A-E2DAFF84A052}">
      <dgm:prSet/>
      <dgm:spPr/>
      <dgm:t>
        <a:bodyPr/>
        <a:lstStyle/>
        <a:p>
          <a:endParaRPr lang="en-US"/>
        </a:p>
      </dgm:t>
    </dgm:pt>
    <dgm:pt modelId="{8186C1DF-5391-4B6C-8799-04BE5B333DDC}" type="pres">
      <dgm:prSet presAssocID="{DB8DD330-A99A-436A-8A50-1DFC10128B60}" presName="root" presStyleCnt="0">
        <dgm:presLayoutVars>
          <dgm:dir/>
          <dgm:resizeHandles val="exact"/>
        </dgm:presLayoutVars>
      </dgm:prSet>
      <dgm:spPr/>
    </dgm:pt>
    <dgm:pt modelId="{062CEAE5-C7FB-496F-B359-D1268CD9B79F}" type="pres">
      <dgm:prSet presAssocID="{6EA8D734-3C6D-44F1-884D-E58AECD0EBCC}" presName="compNode" presStyleCnt="0"/>
      <dgm:spPr/>
    </dgm:pt>
    <dgm:pt modelId="{783A4066-D182-4894-A763-529DCB13B4C7}" type="pres">
      <dgm:prSet presAssocID="{6EA8D734-3C6D-44F1-884D-E58AECD0EBCC}" presName="bgRect" presStyleLbl="bgShp" presStyleIdx="0" presStyleCnt="2"/>
      <dgm:spPr/>
    </dgm:pt>
    <dgm:pt modelId="{35E93212-3E52-4E84-8DB0-667172FABC29}" type="pres">
      <dgm:prSet presAssocID="{6EA8D734-3C6D-44F1-884D-E58AECD0EB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A23B6E6-4CD0-40B5-B610-EDA8C91F729B}" type="pres">
      <dgm:prSet presAssocID="{6EA8D734-3C6D-44F1-884D-E58AECD0EBCC}" presName="spaceRect" presStyleCnt="0"/>
      <dgm:spPr/>
    </dgm:pt>
    <dgm:pt modelId="{06353BC0-2109-4C7C-A097-9C28215AE8C2}" type="pres">
      <dgm:prSet presAssocID="{6EA8D734-3C6D-44F1-884D-E58AECD0EBCC}" presName="parTx" presStyleLbl="revTx" presStyleIdx="0" presStyleCnt="2">
        <dgm:presLayoutVars>
          <dgm:chMax val="0"/>
          <dgm:chPref val="0"/>
        </dgm:presLayoutVars>
      </dgm:prSet>
      <dgm:spPr/>
    </dgm:pt>
    <dgm:pt modelId="{1061D49C-E77E-4620-97E1-13A69B57DAF1}" type="pres">
      <dgm:prSet presAssocID="{60A74860-4234-4087-8B13-26C5F6999E9A}" presName="sibTrans" presStyleCnt="0"/>
      <dgm:spPr/>
    </dgm:pt>
    <dgm:pt modelId="{66A09BA1-CC19-4A1B-B32B-19469BFCE92D}" type="pres">
      <dgm:prSet presAssocID="{1971FC4E-81E9-4DBC-B667-53D72C9C1144}" presName="compNode" presStyleCnt="0"/>
      <dgm:spPr/>
    </dgm:pt>
    <dgm:pt modelId="{0C77F8F5-7EC0-4423-9B32-0BB528833DA1}" type="pres">
      <dgm:prSet presAssocID="{1971FC4E-81E9-4DBC-B667-53D72C9C1144}" presName="bgRect" presStyleLbl="bgShp" presStyleIdx="1" presStyleCnt="2"/>
      <dgm:spPr/>
    </dgm:pt>
    <dgm:pt modelId="{005BF036-A2ED-4566-8074-476FB74C2C23}" type="pres">
      <dgm:prSet presAssocID="{1971FC4E-81E9-4DBC-B667-53D72C9C11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90421058-D001-4430-949F-C652C42DD117}" type="pres">
      <dgm:prSet presAssocID="{1971FC4E-81E9-4DBC-B667-53D72C9C1144}" presName="spaceRect" presStyleCnt="0"/>
      <dgm:spPr/>
    </dgm:pt>
    <dgm:pt modelId="{88E34718-AB24-4D04-9E70-7DFCC29BF4A6}" type="pres">
      <dgm:prSet presAssocID="{1971FC4E-81E9-4DBC-B667-53D72C9C114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44FC1E-1D94-4124-861A-E2DAFF84A052}" srcId="{DB8DD330-A99A-436A-8A50-1DFC10128B60}" destId="{1971FC4E-81E9-4DBC-B667-53D72C9C1144}" srcOrd="1" destOrd="0" parTransId="{986926CB-F426-4D6B-85D0-AE57F798CEE6}" sibTransId="{9DE8FFC0-D985-4BE8-80C6-FAB703D2A2A8}"/>
    <dgm:cxn modelId="{CA09524B-AB91-4070-8611-F64BE7074145}" type="presOf" srcId="{1971FC4E-81E9-4DBC-B667-53D72C9C1144}" destId="{88E34718-AB24-4D04-9E70-7DFCC29BF4A6}" srcOrd="0" destOrd="0" presId="urn:microsoft.com/office/officeart/2018/2/layout/IconVerticalSolidList"/>
    <dgm:cxn modelId="{0D52E357-4AD5-4F72-9CA4-F1D7B6C1AF5F}" srcId="{DB8DD330-A99A-436A-8A50-1DFC10128B60}" destId="{6EA8D734-3C6D-44F1-884D-E58AECD0EBCC}" srcOrd="0" destOrd="0" parTransId="{F15326E6-ADB2-4511-BAF8-439AD7467460}" sibTransId="{60A74860-4234-4087-8B13-26C5F6999E9A}"/>
    <dgm:cxn modelId="{A3FFA0BD-9783-4EF8-9F39-961ABF784089}" type="presOf" srcId="{DB8DD330-A99A-436A-8A50-1DFC10128B60}" destId="{8186C1DF-5391-4B6C-8799-04BE5B333DDC}" srcOrd="0" destOrd="0" presId="urn:microsoft.com/office/officeart/2018/2/layout/IconVerticalSolidList"/>
    <dgm:cxn modelId="{70DE85F6-9EB5-4B47-80A8-B6FD45493D2B}" type="presOf" srcId="{6EA8D734-3C6D-44F1-884D-E58AECD0EBCC}" destId="{06353BC0-2109-4C7C-A097-9C28215AE8C2}" srcOrd="0" destOrd="0" presId="urn:microsoft.com/office/officeart/2018/2/layout/IconVerticalSolidList"/>
    <dgm:cxn modelId="{D09D5EC3-6B23-427F-9E92-8F7EA720AA2D}" type="presParOf" srcId="{8186C1DF-5391-4B6C-8799-04BE5B333DDC}" destId="{062CEAE5-C7FB-496F-B359-D1268CD9B79F}" srcOrd="0" destOrd="0" presId="urn:microsoft.com/office/officeart/2018/2/layout/IconVerticalSolidList"/>
    <dgm:cxn modelId="{3D926DEC-EF5F-4456-9839-834C6BFACC98}" type="presParOf" srcId="{062CEAE5-C7FB-496F-B359-D1268CD9B79F}" destId="{783A4066-D182-4894-A763-529DCB13B4C7}" srcOrd="0" destOrd="0" presId="urn:microsoft.com/office/officeart/2018/2/layout/IconVerticalSolidList"/>
    <dgm:cxn modelId="{3E568AA2-C5AC-4A16-8B60-6CFC11F3C8F1}" type="presParOf" srcId="{062CEAE5-C7FB-496F-B359-D1268CD9B79F}" destId="{35E93212-3E52-4E84-8DB0-667172FABC29}" srcOrd="1" destOrd="0" presId="urn:microsoft.com/office/officeart/2018/2/layout/IconVerticalSolidList"/>
    <dgm:cxn modelId="{C19FFB1C-6B58-48E8-B0BD-B3276F2F06B9}" type="presParOf" srcId="{062CEAE5-C7FB-496F-B359-D1268CD9B79F}" destId="{6A23B6E6-4CD0-40B5-B610-EDA8C91F729B}" srcOrd="2" destOrd="0" presId="urn:microsoft.com/office/officeart/2018/2/layout/IconVerticalSolidList"/>
    <dgm:cxn modelId="{683F2E49-1280-45C1-88FB-5253E6CB6139}" type="presParOf" srcId="{062CEAE5-C7FB-496F-B359-D1268CD9B79F}" destId="{06353BC0-2109-4C7C-A097-9C28215AE8C2}" srcOrd="3" destOrd="0" presId="urn:microsoft.com/office/officeart/2018/2/layout/IconVerticalSolidList"/>
    <dgm:cxn modelId="{9A5C1272-083F-4BB0-9E3C-CD2F4CBB923C}" type="presParOf" srcId="{8186C1DF-5391-4B6C-8799-04BE5B333DDC}" destId="{1061D49C-E77E-4620-97E1-13A69B57DAF1}" srcOrd="1" destOrd="0" presId="urn:microsoft.com/office/officeart/2018/2/layout/IconVerticalSolidList"/>
    <dgm:cxn modelId="{093CD7C3-BE6A-40F9-8B94-16B4B48AE4DE}" type="presParOf" srcId="{8186C1DF-5391-4B6C-8799-04BE5B333DDC}" destId="{66A09BA1-CC19-4A1B-B32B-19469BFCE92D}" srcOrd="2" destOrd="0" presId="urn:microsoft.com/office/officeart/2018/2/layout/IconVerticalSolidList"/>
    <dgm:cxn modelId="{671AEDB6-5DC3-455E-9EE5-6B7DBA287431}" type="presParOf" srcId="{66A09BA1-CC19-4A1B-B32B-19469BFCE92D}" destId="{0C77F8F5-7EC0-4423-9B32-0BB528833DA1}" srcOrd="0" destOrd="0" presId="urn:microsoft.com/office/officeart/2018/2/layout/IconVerticalSolidList"/>
    <dgm:cxn modelId="{8F445D2F-D993-4488-9A4E-D6FF74721CF2}" type="presParOf" srcId="{66A09BA1-CC19-4A1B-B32B-19469BFCE92D}" destId="{005BF036-A2ED-4566-8074-476FB74C2C23}" srcOrd="1" destOrd="0" presId="urn:microsoft.com/office/officeart/2018/2/layout/IconVerticalSolidList"/>
    <dgm:cxn modelId="{4CABFA45-2BDE-4F35-A6A3-C3A86CBA153E}" type="presParOf" srcId="{66A09BA1-CC19-4A1B-B32B-19469BFCE92D}" destId="{90421058-D001-4430-949F-C652C42DD117}" srcOrd="2" destOrd="0" presId="urn:microsoft.com/office/officeart/2018/2/layout/IconVerticalSolidList"/>
    <dgm:cxn modelId="{144076FE-5AF9-4C44-B3E2-418D495A37DE}" type="presParOf" srcId="{66A09BA1-CC19-4A1B-B32B-19469BFCE92D}" destId="{88E34718-AB24-4D04-9E70-7DFCC29BF4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8721C-9BF3-46BC-842E-A1927E74B56B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46CC63-46D5-4965-B7DF-62B55DD3AC5D}">
      <dgm:prSet/>
      <dgm:spPr/>
      <dgm:t>
        <a:bodyPr/>
        <a:lstStyle/>
        <a:p>
          <a:r>
            <a:rPr lang="en-US" b="1"/>
            <a:t>Cultural Shift</a:t>
          </a:r>
          <a:r>
            <a:rPr lang="en-US"/>
            <a:t>: Overcoming resistance to change and ingrained punitive mindsets.</a:t>
          </a:r>
        </a:p>
      </dgm:t>
    </dgm:pt>
    <dgm:pt modelId="{C2EF98F1-F35E-4183-A246-DBAFF8FE84C2}" type="parTrans" cxnId="{11A56F68-56CA-4EC2-AF67-1A28AFB4CA99}">
      <dgm:prSet/>
      <dgm:spPr/>
      <dgm:t>
        <a:bodyPr/>
        <a:lstStyle/>
        <a:p>
          <a:endParaRPr lang="en-US"/>
        </a:p>
      </dgm:t>
    </dgm:pt>
    <dgm:pt modelId="{CE7B2859-DE68-447B-A5E6-B541DEEEE788}" type="sibTrans" cxnId="{11A56F68-56CA-4EC2-AF67-1A28AFB4CA99}">
      <dgm:prSet/>
      <dgm:spPr/>
      <dgm:t>
        <a:bodyPr/>
        <a:lstStyle/>
        <a:p>
          <a:endParaRPr lang="en-US"/>
        </a:p>
      </dgm:t>
    </dgm:pt>
    <dgm:pt modelId="{814F0E5D-577F-4C13-9E12-D1271513266E}">
      <dgm:prSet/>
      <dgm:spPr/>
      <dgm:t>
        <a:bodyPr/>
        <a:lstStyle/>
        <a:p>
          <a:r>
            <a:rPr lang="en-US" b="1"/>
            <a:t>Sustained Effort</a:t>
          </a:r>
          <a:r>
            <a:rPr lang="en-US"/>
            <a:t>: Continuous education and policy refinement to maintain momentum and consistency.</a:t>
          </a:r>
        </a:p>
      </dgm:t>
    </dgm:pt>
    <dgm:pt modelId="{3B2103E5-A998-448A-9EF8-1B80927B9188}" type="parTrans" cxnId="{859E3DBB-6269-4047-A448-5F199C3A84ED}">
      <dgm:prSet/>
      <dgm:spPr/>
      <dgm:t>
        <a:bodyPr/>
        <a:lstStyle/>
        <a:p>
          <a:endParaRPr lang="en-US"/>
        </a:p>
      </dgm:t>
    </dgm:pt>
    <dgm:pt modelId="{B5EE14FD-A7DC-49C7-8F18-837DD270B46A}" type="sibTrans" cxnId="{859E3DBB-6269-4047-A448-5F199C3A84ED}">
      <dgm:prSet/>
      <dgm:spPr/>
      <dgm:t>
        <a:bodyPr/>
        <a:lstStyle/>
        <a:p>
          <a:endParaRPr lang="en-US"/>
        </a:p>
      </dgm:t>
    </dgm:pt>
    <dgm:pt modelId="{E352B8C9-0EB6-7C4D-82B0-84C44AEC0C29}" type="pres">
      <dgm:prSet presAssocID="{8668721C-9BF3-46BC-842E-A1927E74B56B}" presName="diagram" presStyleCnt="0">
        <dgm:presLayoutVars>
          <dgm:dir/>
          <dgm:resizeHandles/>
        </dgm:presLayoutVars>
      </dgm:prSet>
      <dgm:spPr/>
    </dgm:pt>
    <dgm:pt modelId="{319906E0-6E42-EE4F-9DF7-2F5E10112886}" type="pres">
      <dgm:prSet presAssocID="{6D46CC63-46D5-4965-B7DF-62B55DD3AC5D}" presName="firstNode" presStyleLbl="node1" presStyleIdx="0" presStyleCnt="2">
        <dgm:presLayoutVars>
          <dgm:bulletEnabled val="1"/>
        </dgm:presLayoutVars>
      </dgm:prSet>
      <dgm:spPr/>
    </dgm:pt>
    <dgm:pt modelId="{2D5C0EBD-7EFA-254D-B572-41580C437FC7}" type="pres">
      <dgm:prSet presAssocID="{CE7B2859-DE68-447B-A5E6-B541DEEEE788}" presName="sibTrans" presStyleLbl="sibTrans2D1" presStyleIdx="0" presStyleCnt="1"/>
      <dgm:spPr/>
    </dgm:pt>
    <dgm:pt modelId="{96160469-380E-1C4A-9B8E-94F44255E7C7}" type="pres">
      <dgm:prSet presAssocID="{814F0E5D-577F-4C13-9E12-D1271513266E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1B01090A-8DB9-A043-9326-8C03F2D0FAB5}" type="presOf" srcId="{6D46CC63-46D5-4965-B7DF-62B55DD3AC5D}" destId="{319906E0-6E42-EE4F-9DF7-2F5E10112886}" srcOrd="0" destOrd="0" presId="urn:microsoft.com/office/officeart/2005/8/layout/bProcess2"/>
    <dgm:cxn modelId="{344A7B2F-EF2F-C342-A036-D30C12784749}" type="presOf" srcId="{8668721C-9BF3-46BC-842E-A1927E74B56B}" destId="{E352B8C9-0EB6-7C4D-82B0-84C44AEC0C29}" srcOrd="0" destOrd="0" presId="urn:microsoft.com/office/officeart/2005/8/layout/bProcess2"/>
    <dgm:cxn modelId="{11A56F68-56CA-4EC2-AF67-1A28AFB4CA99}" srcId="{8668721C-9BF3-46BC-842E-A1927E74B56B}" destId="{6D46CC63-46D5-4965-B7DF-62B55DD3AC5D}" srcOrd="0" destOrd="0" parTransId="{C2EF98F1-F35E-4183-A246-DBAFF8FE84C2}" sibTransId="{CE7B2859-DE68-447B-A5E6-B541DEEEE788}"/>
    <dgm:cxn modelId="{14738097-6883-FD4A-B622-397AEA05F520}" type="presOf" srcId="{CE7B2859-DE68-447B-A5E6-B541DEEEE788}" destId="{2D5C0EBD-7EFA-254D-B572-41580C437FC7}" srcOrd="0" destOrd="0" presId="urn:microsoft.com/office/officeart/2005/8/layout/bProcess2"/>
    <dgm:cxn modelId="{859E3DBB-6269-4047-A448-5F199C3A84ED}" srcId="{8668721C-9BF3-46BC-842E-A1927E74B56B}" destId="{814F0E5D-577F-4C13-9E12-D1271513266E}" srcOrd="1" destOrd="0" parTransId="{3B2103E5-A998-448A-9EF8-1B80927B9188}" sibTransId="{B5EE14FD-A7DC-49C7-8F18-837DD270B46A}"/>
    <dgm:cxn modelId="{F4D927CC-61AF-D645-9F04-BED2BC9E94F9}" type="presOf" srcId="{814F0E5D-577F-4C13-9E12-D1271513266E}" destId="{96160469-380E-1C4A-9B8E-94F44255E7C7}" srcOrd="0" destOrd="0" presId="urn:microsoft.com/office/officeart/2005/8/layout/bProcess2"/>
    <dgm:cxn modelId="{3C8BC385-57BD-0649-8784-A0DF5E5F0D69}" type="presParOf" srcId="{E352B8C9-0EB6-7C4D-82B0-84C44AEC0C29}" destId="{319906E0-6E42-EE4F-9DF7-2F5E10112886}" srcOrd="0" destOrd="0" presId="urn:microsoft.com/office/officeart/2005/8/layout/bProcess2"/>
    <dgm:cxn modelId="{86AC19D3-7EE9-5443-B0C7-23AAAB1053C0}" type="presParOf" srcId="{E352B8C9-0EB6-7C4D-82B0-84C44AEC0C29}" destId="{2D5C0EBD-7EFA-254D-B572-41580C437FC7}" srcOrd="1" destOrd="0" presId="urn:microsoft.com/office/officeart/2005/8/layout/bProcess2"/>
    <dgm:cxn modelId="{D8197AD9-C706-3B45-9B21-EB5BCF1439F7}" type="presParOf" srcId="{E352B8C9-0EB6-7C4D-82B0-84C44AEC0C29}" destId="{96160469-380E-1C4A-9B8E-94F44255E7C7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3D63E1-0007-41F3-B3AC-394E52032DF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F2962E-3941-4A24-A660-15FB8F09385C}">
      <dgm:prSet/>
      <dgm:spPr/>
      <dgm:t>
        <a:bodyPr/>
        <a:lstStyle/>
        <a:p>
          <a:r>
            <a:rPr lang="en-US" b="1"/>
            <a:t>Case Study</a:t>
          </a:r>
          <a:r>
            <a:rPr lang="en-US"/>
            <a:t>: Fairview Health Services' journey since 2001, highlighting significant cultural and safety improvements.</a:t>
          </a:r>
        </a:p>
      </dgm:t>
    </dgm:pt>
    <dgm:pt modelId="{9D4474A5-2540-4C06-8268-619DEC6E013D}" type="parTrans" cxnId="{63011A2F-E7F8-418B-ACB3-ABDB9D853D1C}">
      <dgm:prSet/>
      <dgm:spPr/>
      <dgm:t>
        <a:bodyPr/>
        <a:lstStyle/>
        <a:p>
          <a:endParaRPr lang="en-US"/>
        </a:p>
      </dgm:t>
    </dgm:pt>
    <dgm:pt modelId="{84EA4178-B297-4424-9FCF-211781008364}" type="sibTrans" cxnId="{63011A2F-E7F8-418B-ACB3-ABDB9D853D1C}">
      <dgm:prSet/>
      <dgm:spPr/>
      <dgm:t>
        <a:bodyPr/>
        <a:lstStyle/>
        <a:p>
          <a:endParaRPr lang="en-US"/>
        </a:p>
      </dgm:t>
    </dgm:pt>
    <dgm:pt modelId="{BC13F4B1-2495-4F4B-B0F4-C3ADC20E95A2}">
      <dgm:prSet/>
      <dgm:spPr/>
      <dgm:t>
        <a:bodyPr/>
        <a:lstStyle/>
        <a:p>
          <a:r>
            <a:rPr lang="en-US" b="1"/>
            <a:t>Impact</a:t>
          </a:r>
          <a:r>
            <a:rPr lang="en-US"/>
            <a:t>: Increased transparency, improved safety, and consistent application of accountability measures.</a:t>
          </a:r>
        </a:p>
      </dgm:t>
    </dgm:pt>
    <dgm:pt modelId="{58804759-5E86-4877-B9F8-1BDAD67A32A1}" type="parTrans" cxnId="{AACCDB6B-4904-4340-A3C5-4A00000BCA05}">
      <dgm:prSet/>
      <dgm:spPr/>
      <dgm:t>
        <a:bodyPr/>
        <a:lstStyle/>
        <a:p>
          <a:endParaRPr lang="en-US"/>
        </a:p>
      </dgm:t>
    </dgm:pt>
    <dgm:pt modelId="{2F72F945-A378-4A59-AC66-2D136CD61DC1}" type="sibTrans" cxnId="{AACCDB6B-4904-4340-A3C5-4A00000BCA05}">
      <dgm:prSet/>
      <dgm:spPr/>
      <dgm:t>
        <a:bodyPr/>
        <a:lstStyle/>
        <a:p>
          <a:endParaRPr lang="en-US"/>
        </a:p>
      </dgm:t>
    </dgm:pt>
    <dgm:pt modelId="{61DD63C5-671C-B54C-9718-6019A585AD08}" type="pres">
      <dgm:prSet presAssocID="{E73D63E1-0007-41F3-B3AC-394E52032D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E6054A-623E-BA4A-845C-519BCC441F59}" type="pres">
      <dgm:prSet presAssocID="{12F2962E-3941-4A24-A660-15FB8F09385C}" presName="hierRoot1" presStyleCnt="0"/>
      <dgm:spPr/>
    </dgm:pt>
    <dgm:pt modelId="{F3B3372E-6C22-5F4C-91EB-EEE6982702F9}" type="pres">
      <dgm:prSet presAssocID="{12F2962E-3941-4A24-A660-15FB8F09385C}" presName="composite" presStyleCnt="0"/>
      <dgm:spPr/>
    </dgm:pt>
    <dgm:pt modelId="{7C5287A9-7A48-464D-BC1D-2701250EF258}" type="pres">
      <dgm:prSet presAssocID="{12F2962E-3941-4A24-A660-15FB8F09385C}" presName="background" presStyleLbl="node0" presStyleIdx="0" presStyleCnt="2"/>
      <dgm:spPr/>
    </dgm:pt>
    <dgm:pt modelId="{96744E74-EDD7-0E45-A23A-FA3E438C7B05}" type="pres">
      <dgm:prSet presAssocID="{12F2962E-3941-4A24-A660-15FB8F09385C}" presName="text" presStyleLbl="fgAcc0" presStyleIdx="0" presStyleCnt="2">
        <dgm:presLayoutVars>
          <dgm:chPref val="3"/>
        </dgm:presLayoutVars>
      </dgm:prSet>
      <dgm:spPr/>
    </dgm:pt>
    <dgm:pt modelId="{458617AB-3D1D-6943-84D8-E5ED82500138}" type="pres">
      <dgm:prSet presAssocID="{12F2962E-3941-4A24-A660-15FB8F09385C}" presName="hierChild2" presStyleCnt="0"/>
      <dgm:spPr/>
    </dgm:pt>
    <dgm:pt modelId="{0F732EE7-23C7-4D4D-B911-7AE91254AE91}" type="pres">
      <dgm:prSet presAssocID="{BC13F4B1-2495-4F4B-B0F4-C3ADC20E95A2}" presName="hierRoot1" presStyleCnt="0"/>
      <dgm:spPr/>
    </dgm:pt>
    <dgm:pt modelId="{336380B4-497E-7146-A34D-A86D5C94BBF0}" type="pres">
      <dgm:prSet presAssocID="{BC13F4B1-2495-4F4B-B0F4-C3ADC20E95A2}" presName="composite" presStyleCnt="0"/>
      <dgm:spPr/>
    </dgm:pt>
    <dgm:pt modelId="{02ECBAF4-32FF-A64B-80CB-A3D353F11605}" type="pres">
      <dgm:prSet presAssocID="{BC13F4B1-2495-4F4B-B0F4-C3ADC20E95A2}" presName="background" presStyleLbl="node0" presStyleIdx="1" presStyleCnt="2"/>
      <dgm:spPr/>
    </dgm:pt>
    <dgm:pt modelId="{69F85984-A168-3343-AD6D-9D5DAB53CC23}" type="pres">
      <dgm:prSet presAssocID="{BC13F4B1-2495-4F4B-B0F4-C3ADC20E95A2}" presName="text" presStyleLbl="fgAcc0" presStyleIdx="1" presStyleCnt="2">
        <dgm:presLayoutVars>
          <dgm:chPref val="3"/>
        </dgm:presLayoutVars>
      </dgm:prSet>
      <dgm:spPr/>
    </dgm:pt>
    <dgm:pt modelId="{B3A2FEB4-BCFE-5E44-ADC4-93F4DF0CAA04}" type="pres">
      <dgm:prSet presAssocID="{BC13F4B1-2495-4F4B-B0F4-C3ADC20E95A2}" presName="hierChild2" presStyleCnt="0"/>
      <dgm:spPr/>
    </dgm:pt>
  </dgm:ptLst>
  <dgm:cxnLst>
    <dgm:cxn modelId="{63011A2F-E7F8-418B-ACB3-ABDB9D853D1C}" srcId="{E73D63E1-0007-41F3-B3AC-394E52032DF4}" destId="{12F2962E-3941-4A24-A660-15FB8F09385C}" srcOrd="0" destOrd="0" parTransId="{9D4474A5-2540-4C06-8268-619DEC6E013D}" sibTransId="{84EA4178-B297-4424-9FCF-211781008364}"/>
    <dgm:cxn modelId="{5B96DB35-0BB6-D24F-8BD6-156F80BD2376}" type="presOf" srcId="{BC13F4B1-2495-4F4B-B0F4-C3ADC20E95A2}" destId="{69F85984-A168-3343-AD6D-9D5DAB53CC23}" srcOrd="0" destOrd="0" presId="urn:microsoft.com/office/officeart/2005/8/layout/hierarchy1"/>
    <dgm:cxn modelId="{AACCDB6B-4904-4340-A3C5-4A00000BCA05}" srcId="{E73D63E1-0007-41F3-B3AC-394E52032DF4}" destId="{BC13F4B1-2495-4F4B-B0F4-C3ADC20E95A2}" srcOrd="1" destOrd="0" parTransId="{58804759-5E86-4877-B9F8-1BDAD67A32A1}" sibTransId="{2F72F945-A378-4A59-AC66-2D136CD61DC1}"/>
    <dgm:cxn modelId="{DAB85A6C-9420-6B41-93DF-BEEE3426D9DD}" type="presOf" srcId="{E73D63E1-0007-41F3-B3AC-394E52032DF4}" destId="{61DD63C5-671C-B54C-9718-6019A585AD08}" srcOrd="0" destOrd="0" presId="urn:microsoft.com/office/officeart/2005/8/layout/hierarchy1"/>
    <dgm:cxn modelId="{753F4FC5-DABC-BB40-A069-C729BFD52EE6}" type="presOf" srcId="{12F2962E-3941-4A24-A660-15FB8F09385C}" destId="{96744E74-EDD7-0E45-A23A-FA3E438C7B05}" srcOrd="0" destOrd="0" presId="urn:microsoft.com/office/officeart/2005/8/layout/hierarchy1"/>
    <dgm:cxn modelId="{D5A32709-176C-A046-8B52-107A6B37EA56}" type="presParOf" srcId="{61DD63C5-671C-B54C-9718-6019A585AD08}" destId="{D5E6054A-623E-BA4A-845C-519BCC441F59}" srcOrd="0" destOrd="0" presId="urn:microsoft.com/office/officeart/2005/8/layout/hierarchy1"/>
    <dgm:cxn modelId="{6C462982-054E-1E48-80BB-3ABECF4A2056}" type="presParOf" srcId="{D5E6054A-623E-BA4A-845C-519BCC441F59}" destId="{F3B3372E-6C22-5F4C-91EB-EEE6982702F9}" srcOrd="0" destOrd="0" presId="urn:microsoft.com/office/officeart/2005/8/layout/hierarchy1"/>
    <dgm:cxn modelId="{C9733723-6565-7A40-A127-056DB48FBBC4}" type="presParOf" srcId="{F3B3372E-6C22-5F4C-91EB-EEE6982702F9}" destId="{7C5287A9-7A48-464D-BC1D-2701250EF258}" srcOrd="0" destOrd="0" presId="urn:microsoft.com/office/officeart/2005/8/layout/hierarchy1"/>
    <dgm:cxn modelId="{1A6536FC-D914-C243-A62C-36919609E932}" type="presParOf" srcId="{F3B3372E-6C22-5F4C-91EB-EEE6982702F9}" destId="{96744E74-EDD7-0E45-A23A-FA3E438C7B05}" srcOrd="1" destOrd="0" presId="urn:microsoft.com/office/officeart/2005/8/layout/hierarchy1"/>
    <dgm:cxn modelId="{4675345C-68A5-6144-874E-95711801BF3E}" type="presParOf" srcId="{D5E6054A-623E-BA4A-845C-519BCC441F59}" destId="{458617AB-3D1D-6943-84D8-E5ED82500138}" srcOrd="1" destOrd="0" presId="urn:microsoft.com/office/officeart/2005/8/layout/hierarchy1"/>
    <dgm:cxn modelId="{757C6925-FDB7-494C-BE54-1DA22DCC30F1}" type="presParOf" srcId="{61DD63C5-671C-B54C-9718-6019A585AD08}" destId="{0F732EE7-23C7-4D4D-B911-7AE91254AE91}" srcOrd="1" destOrd="0" presId="urn:microsoft.com/office/officeart/2005/8/layout/hierarchy1"/>
    <dgm:cxn modelId="{D80E43D8-3F25-1544-BE54-5F5EB1B4C386}" type="presParOf" srcId="{0F732EE7-23C7-4D4D-B911-7AE91254AE91}" destId="{336380B4-497E-7146-A34D-A86D5C94BBF0}" srcOrd="0" destOrd="0" presId="urn:microsoft.com/office/officeart/2005/8/layout/hierarchy1"/>
    <dgm:cxn modelId="{1F14E55F-6C48-204A-A78D-AF7D1A7225FC}" type="presParOf" srcId="{336380B4-497E-7146-A34D-A86D5C94BBF0}" destId="{02ECBAF4-32FF-A64B-80CB-A3D353F11605}" srcOrd="0" destOrd="0" presId="urn:microsoft.com/office/officeart/2005/8/layout/hierarchy1"/>
    <dgm:cxn modelId="{8ED6624C-4B69-B448-8D62-FB756494136E}" type="presParOf" srcId="{336380B4-497E-7146-A34D-A86D5C94BBF0}" destId="{69F85984-A168-3343-AD6D-9D5DAB53CC23}" srcOrd="1" destOrd="0" presId="urn:microsoft.com/office/officeart/2005/8/layout/hierarchy1"/>
    <dgm:cxn modelId="{77F5B8FB-D400-9C4A-863E-AC69336C6868}" type="presParOf" srcId="{0F732EE7-23C7-4D4D-B911-7AE91254AE91}" destId="{B3A2FEB4-BCFE-5E44-ADC4-93F4DF0CAA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4D631E-5401-41DC-86BB-8D76C8945E6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4BDF89-A80D-4BED-AFD7-3A0B4640A026}">
      <dgm:prSet/>
      <dgm:spPr/>
      <dgm:t>
        <a:bodyPr/>
        <a:lstStyle/>
        <a:p>
          <a:r>
            <a:rPr lang="en-US" b="1"/>
            <a:t>Balanced Approach</a:t>
          </a:r>
          <a:r>
            <a:rPr lang="en-US"/>
            <a:t>: Distinguish between error types to ensure fair and constructive responses.</a:t>
          </a:r>
        </a:p>
      </dgm:t>
    </dgm:pt>
    <dgm:pt modelId="{DD530791-37AE-4A0D-B207-CE6696AAB69C}" type="parTrans" cxnId="{73024F44-245E-48BC-8DDC-9A199A7082CF}">
      <dgm:prSet/>
      <dgm:spPr/>
      <dgm:t>
        <a:bodyPr/>
        <a:lstStyle/>
        <a:p>
          <a:endParaRPr lang="en-US"/>
        </a:p>
      </dgm:t>
    </dgm:pt>
    <dgm:pt modelId="{73C28311-FB49-494F-9882-9099B5CDB3BE}" type="sibTrans" cxnId="{73024F44-245E-48BC-8DDC-9A199A7082CF}">
      <dgm:prSet/>
      <dgm:spPr/>
      <dgm:t>
        <a:bodyPr/>
        <a:lstStyle/>
        <a:p>
          <a:endParaRPr lang="en-US"/>
        </a:p>
      </dgm:t>
    </dgm:pt>
    <dgm:pt modelId="{489ADB90-BC3F-4310-A355-156E09B5BEAE}">
      <dgm:prSet/>
      <dgm:spPr/>
      <dgm:t>
        <a:bodyPr/>
        <a:lstStyle/>
        <a:p>
          <a:r>
            <a:rPr lang="en-US" b="1"/>
            <a:t>Ongoing Education</a:t>
          </a:r>
          <a:r>
            <a:rPr lang="en-US"/>
            <a:t>: Continuous training and reinforcement of Just Culture principles.</a:t>
          </a:r>
        </a:p>
      </dgm:t>
    </dgm:pt>
    <dgm:pt modelId="{D0B12531-6A94-46BF-BC12-943697074080}" type="parTrans" cxnId="{A6129E90-39D5-4091-8F34-FFC188E573D4}">
      <dgm:prSet/>
      <dgm:spPr/>
      <dgm:t>
        <a:bodyPr/>
        <a:lstStyle/>
        <a:p>
          <a:endParaRPr lang="en-US"/>
        </a:p>
      </dgm:t>
    </dgm:pt>
    <dgm:pt modelId="{628AAB96-F35A-4346-A613-FB9FF9225665}" type="sibTrans" cxnId="{A6129E90-39D5-4091-8F34-FFC188E573D4}">
      <dgm:prSet/>
      <dgm:spPr/>
      <dgm:t>
        <a:bodyPr/>
        <a:lstStyle/>
        <a:p>
          <a:endParaRPr lang="en-US"/>
        </a:p>
      </dgm:t>
    </dgm:pt>
    <dgm:pt modelId="{EB74B0C8-DC4C-4D4A-91E4-8D8F72FD59A2}">
      <dgm:prSet/>
      <dgm:spPr/>
      <dgm:t>
        <a:bodyPr/>
        <a:lstStyle/>
        <a:p>
          <a:r>
            <a:rPr lang="en-US" b="1"/>
            <a:t>Leadership Commitment</a:t>
          </a:r>
          <a:r>
            <a:rPr lang="en-US"/>
            <a:t>: Essential for embedding and sustaining Just Culture within the organization.</a:t>
          </a:r>
        </a:p>
      </dgm:t>
    </dgm:pt>
    <dgm:pt modelId="{F9D6620B-C3B5-4477-B851-C7AAE7F50FA3}" type="parTrans" cxnId="{9C1F15C3-683D-4CDF-9A21-62B052B16425}">
      <dgm:prSet/>
      <dgm:spPr/>
      <dgm:t>
        <a:bodyPr/>
        <a:lstStyle/>
        <a:p>
          <a:endParaRPr lang="en-US"/>
        </a:p>
      </dgm:t>
    </dgm:pt>
    <dgm:pt modelId="{4C5381A7-BBBC-44F5-9369-BF5FDB891DC2}" type="sibTrans" cxnId="{9C1F15C3-683D-4CDF-9A21-62B052B16425}">
      <dgm:prSet/>
      <dgm:spPr/>
      <dgm:t>
        <a:bodyPr/>
        <a:lstStyle/>
        <a:p>
          <a:endParaRPr lang="en-US"/>
        </a:p>
      </dgm:t>
    </dgm:pt>
    <dgm:pt modelId="{F6D09354-3A54-E04E-9DA0-98C679BEFFE0}" type="pres">
      <dgm:prSet presAssocID="{104D631E-5401-41DC-86BB-8D76C8945E61}" presName="linear" presStyleCnt="0">
        <dgm:presLayoutVars>
          <dgm:animLvl val="lvl"/>
          <dgm:resizeHandles val="exact"/>
        </dgm:presLayoutVars>
      </dgm:prSet>
      <dgm:spPr/>
    </dgm:pt>
    <dgm:pt modelId="{853D341C-8B44-F14A-BDC1-7F03692A0E3E}" type="pres">
      <dgm:prSet presAssocID="{1D4BDF89-A80D-4BED-AFD7-3A0B4640A0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18A066-A2ED-514F-9DFA-473B29FD5543}" type="pres">
      <dgm:prSet presAssocID="{73C28311-FB49-494F-9882-9099B5CDB3BE}" presName="spacer" presStyleCnt="0"/>
      <dgm:spPr/>
    </dgm:pt>
    <dgm:pt modelId="{AC72012E-4099-1742-82EC-B070082D163B}" type="pres">
      <dgm:prSet presAssocID="{489ADB90-BC3F-4310-A355-156E09B5BE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C4B0D5-5D6F-BB4A-913D-B75EB9EEC876}" type="pres">
      <dgm:prSet presAssocID="{628AAB96-F35A-4346-A613-FB9FF9225665}" presName="spacer" presStyleCnt="0"/>
      <dgm:spPr/>
    </dgm:pt>
    <dgm:pt modelId="{40BE59D1-1F47-4441-BB19-9BF86E01BA36}" type="pres">
      <dgm:prSet presAssocID="{EB74B0C8-DC4C-4D4A-91E4-8D8F72FD59A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024F44-245E-48BC-8DDC-9A199A7082CF}" srcId="{104D631E-5401-41DC-86BB-8D76C8945E61}" destId="{1D4BDF89-A80D-4BED-AFD7-3A0B4640A026}" srcOrd="0" destOrd="0" parTransId="{DD530791-37AE-4A0D-B207-CE6696AAB69C}" sibTransId="{73C28311-FB49-494F-9882-9099B5CDB3BE}"/>
    <dgm:cxn modelId="{B6984871-1770-984F-AF8F-20A3249874A0}" type="presOf" srcId="{104D631E-5401-41DC-86BB-8D76C8945E61}" destId="{F6D09354-3A54-E04E-9DA0-98C679BEFFE0}" srcOrd="0" destOrd="0" presId="urn:microsoft.com/office/officeart/2005/8/layout/vList2"/>
    <dgm:cxn modelId="{5C733E7F-86FB-8042-B39E-9BB1BB06DCD7}" type="presOf" srcId="{EB74B0C8-DC4C-4D4A-91E4-8D8F72FD59A2}" destId="{40BE59D1-1F47-4441-BB19-9BF86E01BA36}" srcOrd="0" destOrd="0" presId="urn:microsoft.com/office/officeart/2005/8/layout/vList2"/>
    <dgm:cxn modelId="{A6129E90-39D5-4091-8F34-FFC188E573D4}" srcId="{104D631E-5401-41DC-86BB-8D76C8945E61}" destId="{489ADB90-BC3F-4310-A355-156E09B5BEAE}" srcOrd="1" destOrd="0" parTransId="{D0B12531-6A94-46BF-BC12-943697074080}" sibTransId="{628AAB96-F35A-4346-A613-FB9FF9225665}"/>
    <dgm:cxn modelId="{8ADCC692-B0E3-7142-9600-69A6B68F1553}" type="presOf" srcId="{1D4BDF89-A80D-4BED-AFD7-3A0B4640A026}" destId="{853D341C-8B44-F14A-BDC1-7F03692A0E3E}" srcOrd="0" destOrd="0" presId="urn:microsoft.com/office/officeart/2005/8/layout/vList2"/>
    <dgm:cxn modelId="{28FBF59C-E2C5-3E4F-AA92-404EA638A18A}" type="presOf" srcId="{489ADB90-BC3F-4310-A355-156E09B5BEAE}" destId="{AC72012E-4099-1742-82EC-B070082D163B}" srcOrd="0" destOrd="0" presId="urn:microsoft.com/office/officeart/2005/8/layout/vList2"/>
    <dgm:cxn modelId="{9C1F15C3-683D-4CDF-9A21-62B052B16425}" srcId="{104D631E-5401-41DC-86BB-8D76C8945E61}" destId="{EB74B0C8-DC4C-4D4A-91E4-8D8F72FD59A2}" srcOrd="2" destOrd="0" parTransId="{F9D6620B-C3B5-4477-B851-C7AAE7F50FA3}" sibTransId="{4C5381A7-BBBC-44F5-9369-BF5FDB891DC2}"/>
    <dgm:cxn modelId="{4FECD535-93D0-7E4E-881C-2C1D39CC6ED1}" type="presParOf" srcId="{F6D09354-3A54-E04E-9DA0-98C679BEFFE0}" destId="{853D341C-8B44-F14A-BDC1-7F03692A0E3E}" srcOrd="0" destOrd="0" presId="urn:microsoft.com/office/officeart/2005/8/layout/vList2"/>
    <dgm:cxn modelId="{4AD4D584-EDB7-C749-B88B-2CB2F5670979}" type="presParOf" srcId="{F6D09354-3A54-E04E-9DA0-98C679BEFFE0}" destId="{3818A066-A2ED-514F-9DFA-473B29FD5543}" srcOrd="1" destOrd="0" presId="urn:microsoft.com/office/officeart/2005/8/layout/vList2"/>
    <dgm:cxn modelId="{6D3E5C60-E34F-D74C-B275-F54EFAE33929}" type="presParOf" srcId="{F6D09354-3A54-E04E-9DA0-98C679BEFFE0}" destId="{AC72012E-4099-1742-82EC-B070082D163B}" srcOrd="2" destOrd="0" presId="urn:microsoft.com/office/officeart/2005/8/layout/vList2"/>
    <dgm:cxn modelId="{BB48A71E-2081-3747-BA0D-DD262C73C076}" type="presParOf" srcId="{F6D09354-3A54-E04E-9DA0-98C679BEFFE0}" destId="{B2C4B0D5-5D6F-BB4A-913D-B75EB9EEC876}" srcOrd="3" destOrd="0" presId="urn:microsoft.com/office/officeart/2005/8/layout/vList2"/>
    <dgm:cxn modelId="{7F3C7114-1067-4E45-B91B-B710D30D67D5}" type="presParOf" srcId="{F6D09354-3A54-E04E-9DA0-98C679BEFFE0}" destId="{40BE59D1-1F47-4441-BB19-9BF86E01BA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A4066-D182-4894-A763-529DCB13B4C7}">
      <dsp:nvSpPr>
        <dsp:cNvPr id="0" name=""/>
        <dsp:cNvSpPr/>
      </dsp:nvSpPr>
      <dsp:spPr>
        <a:xfrm>
          <a:off x="0" y="582538"/>
          <a:ext cx="9905999" cy="10754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93212-3E52-4E84-8DB0-667172FABC29}">
      <dsp:nvSpPr>
        <dsp:cNvPr id="0" name=""/>
        <dsp:cNvSpPr/>
      </dsp:nvSpPr>
      <dsp:spPr>
        <a:xfrm>
          <a:off x="325325" y="824515"/>
          <a:ext cx="591500" cy="591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53BC0-2109-4C7C-A097-9C28215AE8C2}">
      <dsp:nvSpPr>
        <dsp:cNvPr id="0" name=""/>
        <dsp:cNvSpPr/>
      </dsp:nvSpPr>
      <dsp:spPr>
        <a:xfrm>
          <a:off x="1242150" y="582538"/>
          <a:ext cx="8663848" cy="107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19" tIns="113819" rIns="113819" bIns="113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Surveys</a:t>
          </a:r>
          <a:r>
            <a:rPr lang="en-US" sz="2500" kern="1200"/>
            <a:t>: Conduct surveys to understand current perceptions and inconsistencies in handling errors.</a:t>
          </a:r>
        </a:p>
      </dsp:txBody>
      <dsp:txXfrm>
        <a:off x="1242150" y="582538"/>
        <a:ext cx="8663848" cy="1075455"/>
      </dsp:txXfrm>
    </dsp:sp>
    <dsp:sp modelId="{0C77F8F5-7EC0-4423-9B32-0BB528833DA1}">
      <dsp:nvSpPr>
        <dsp:cNvPr id="0" name=""/>
        <dsp:cNvSpPr/>
      </dsp:nvSpPr>
      <dsp:spPr>
        <a:xfrm>
          <a:off x="0" y="1926856"/>
          <a:ext cx="9905999" cy="10754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BF036-A2ED-4566-8074-476FB74C2C23}">
      <dsp:nvSpPr>
        <dsp:cNvPr id="0" name=""/>
        <dsp:cNvSpPr/>
      </dsp:nvSpPr>
      <dsp:spPr>
        <a:xfrm>
          <a:off x="325325" y="2168834"/>
          <a:ext cx="591500" cy="591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34718-AB24-4D04-9E70-7DFCC29BF4A6}">
      <dsp:nvSpPr>
        <dsp:cNvPr id="0" name=""/>
        <dsp:cNvSpPr/>
      </dsp:nvSpPr>
      <dsp:spPr>
        <a:xfrm>
          <a:off x="1242150" y="1926856"/>
          <a:ext cx="8663848" cy="107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19" tIns="113819" rIns="113819" bIns="113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Education</a:t>
          </a:r>
          <a:r>
            <a:rPr lang="en-US" sz="2500" kern="1200"/>
            <a:t>: Intensive training sessions for leaders and staff to understand and embrace Just Culture principles.</a:t>
          </a:r>
        </a:p>
      </dsp:txBody>
      <dsp:txXfrm>
        <a:off x="1242150" y="1926856"/>
        <a:ext cx="8663848" cy="1075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906E0-6E42-EE4F-9DF7-2F5E10112886}">
      <dsp:nvSpPr>
        <dsp:cNvPr id="0" name=""/>
        <dsp:cNvSpPr/>
      </dsp:nvSpPr>
      <dsp:spPr>
        <a:xfrm>
          <a:off x="768" y="742159"/>
          <a:ext cx="2517903" cy="25179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Cultural Shift</a:t>
          </a:r>
          <a:r>
            <a:rPr lang="en-US" sz="1900" kern="1200"/>
            <a:t>: Overcoming resistance to change and ingrained punitive mindsets.</a:t>
          </a:r>
        </a:p>
      </dsp:txBody>
      <dsp:txXfrm>
        <a:off x="369506" y="1110897"/>
        <a:ext cx="1780427" cy="1780427"/>
      </dsp:txXfrm>
    </dsp:sp>
    <dsp:sp modelId="{2D5C0EBD-7EFA-254D-B572-41580C437FC7}">
      <dsp:nvSpPr>
        <dsp:cNvPr id="0" name=""/>
        <dsp:cNvSpPr/>
      </dsp:nvSpPr>
      <dsp:spPr>
        <a:xfrm rot="5400000">
          <a:off x="2726399" y="1667488"/>
          <a:ext cx="881266" cy="667244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60469-380E-1C4A-9B8E-94F44255E7C7}">
      <dsp:nvSpPr>
        <dsp:cNvPr id="0" name=""/>
        <dsp:cNvSpPr/>
      </dsp:nvSpPr>
      <dsp:spPr>
        <a:xfrm>
          <a:off x="3777624" y="742159"/>
          <a:ext cx="2517903" cy="25179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Sustained Effort</a:t>
          </a:r>
          <a:r>
            <a:rPr lang="en-US" sz="1900" kern="1200"/>
            <a:t>: Continuous education and policy refinement to maintain momentum and consistency.</a:t>
          </a:r>
        </a:p>
      </dsp:txBody>
      <dsp:txXfrm>
        <a:off x="4146362" y="1110897"/>
        <a:ext cx="1780427" cy="1780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287A9-7A48-464D-BC1D-2701250EF258}">
      <dsp:nvSpPr>
        <dsp:cNvPr id="0" name=""/>
        <dsp:cNvSpPr/>
      </dsp:nvSpPr>
      <dsp:spPr>
        <a:xfrm>
          <a:off x="120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744E74-EDD7-0E45-A23A-FA3E438C7B05}">
      <dsp:nvSpPr>
        <dsp:cNvPr id="0" name=""/>
        <dsp:cNvSpPr/>
      </dsp:nvSpPr>
      <dsp:spPr>
        <a:xfrm>
          <a:off x="47280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Case Study</a:t>
          </a:r>
          <a:r>
            <a:rPr lang="en-US" sz="3100" kern="1200"/>
            <a:t>: Fairview Health Services' journey since 2001, highlighting significant cultural and safety improvements.</a:t>
          </a:r>
        </a:p>
      </dsp:txBody>
      <dsp:txXfrm>
        <a:off x="551747" y="747779"/>
        <a:ext cx="4086513" cy="2537310"/>
      </dsp:txXfrm>
    </dsp:sp>
    <dsp:sp modelId="{02ECBAF4-32FF-A64B-80CB-A3D353F11605}">
      <dsp:nvSpPr>
        <dsp:cNvPr id="0" name=""/>
        <dsp:cNvSpPr/>
      </dsp:nvSpPr>
      <dsp:spPr>
        <a:xfrm>
          <a:off x="518879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F85984-A168-3343-AD6D-9D5DAB53CC23}">
      <dsp:nvSpPr>
        <dsp:cNvPr id="0" name=""/>
        <dsp:cNvSpPr/>
      </dsp:nvSpPr>
      <dsp:spPr>
        <a:xfrm>
          <a:off x="566039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Impact</a:t>
          </a:r>
          <a:r>
            <a:rPr lang="en-US" sz="3100" kern="1200"/>
            <a:t>: Increased transparency, improved safety, and consistent application of accountability measures.</a:t>
          </a:r>
        </a:p>
      </dsp:txBody>
      <dsp:txXfrm>
        <a:off x="5739337" y="747779"/>
        <a:ext cx="4086513" cy="2537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D341C-8B44-F14A-BDC1-7F03692A0E3E}">
      <dsp:nvSpPr>
        <dsp:cNvPr id="0" name=""/>
        <dsp:cNvSpPr/>
      </dsp:nvSpPr>
      <dsp:spPr>
        <a:xfrm>
          <a:off x="0" y="58939"/>
          <a:ext cx="6296297" cy="12467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Balanced Approach</a:t>
          </a:r>
          <a:r>
            <a:rPr lang="en-US" sz="2500" kern="1200"/>
            <a:t>: Distinguish between error types to ensure fair and constructive responses.</a:t>
          </a:r>
        </a:p>
      </dsp:txBody>
      <dsp:txXfrm>
        <a:off x="60863" y="119802"/>
        <a:ext cx="6174571" cy="1125055"/>
      </dsp:txXfrm>
    </dsp:sp>
    <dsp:sp modelId="{AC72012E-4099-1742-82EC-B070082D163B}">
      <dsp:nvSpPr>
        <dsp:cNvPr id="0" name=""/>
        <dsp:cNvSpPr/>
      </dsp:nvSpPr>
      <dsp:spPr>
        <a:xfrm>
          <a:off x="0" y="1377720"/>
          <a:ext cx="6296297" cy="1246781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Ongoing Education</a:t>
          </a:r>
          <a:r>
            <a:rPr lang="en-US" sz="2500" kern="1200"/>
            <a:t>: Continuous training and reinforcement of Just Culture principles.</a:t>
          </a:r>
        </a:p>
      </dsp:txBody>
      <dsp:txXfrm>
        <a:off x="60863" y="1438583"/>
        <a:ext cx="6174571" cy="1125055"/>
      </dsp:txXfrm>
    </dsp:sp>
    <dsp:sp modelId="{40BE59D1-1F47-4441-BB19-9BF86E01BA36}">
      <dsp:nvSpPr>
        <dsp:cNvPr id="0" name=""/>
        <dsp:cNvSpPr/>
      </dsp:nvSpPr>
      <dsp:spPr>
        <a:xfrm>
          <a:off x="0" y="2696501"/>
          <a:ext cx="6296297" cy="1246781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Leadership Commitment</a:t>
          </a:r>
          <a:r>
            <a:rPr lang="en-US" sz="2500" kern="1200"/>
            <a:t>: Essential for embedding and sustaining Just Culture within the organization.</a:t>
          </a:r>
        </a:p>
      </dsp:txBody>
      <dsp:txXfrm>
        <a:off x="60863" y="2757364"/>
        <a:ext cx="6174571" cy="1125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F1299-276F-6CDF-4202-A17B4CC9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000"/>
              <a:t>Implementing a Just Culture: Learning Curve and Key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82EE8-778D-0B48-D0BF-D71A4F50C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Mark Thanadabouth</a:t>
            </a:r>
          </a:p>
          <a:p>
            <a:r>
              <a:rPr lang="en-US" sz="2400">
                <a:solidFill>
                  <a:schemeClr val="tx1"/>
                </a:solidFill>
              </a:rPr>
              <a:t>CSD380 Assignment 9.2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19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74CDC3-6E37-0B62-D135-17B5FDB3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04C1F81F-6947-A75F-C30A-168EF26D1F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90" r="1836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02B0-1D86-B22E-3736-4462FDB1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Page, Alison H. "Making Just Culture a Reality: One Organization's Approach." </a:t>
            </a:r>
            <a:r>
              <a:rPr lang="en-US" dirty="0" err="1"/>
              <a:t>PSNet</a:t>
            </a:r>
            <a:r>
              <a:rPr lang="en-US" dirty="0"/>
              <a:t>, 2007. https://</a:t>
            </a:r>
            <a:r>
              <a:rPr lang="en-US" dirty="0" err="1"/>
              <a:t>psnet.ahrq.gov</a:t>
            </a:r>
            <a:r>
              <a:rPr lang="en-US" dirty="0"/>
              <a:t>/perspective/making-just-culture-reality-one-organizations-approach</a:t>
            </a:r>
          </a:p>
        </p:txBody>
      </p:sp>
    </p:spTree>
    <p:extLst>
      <p:ext uri="{BB962C8B-B14F-4D97-AF65-F5344CB8AC3E}">
        <p14:creationId xmlns:p14="http://schemas.microsoft.com/office/powerpoint/2010/main" val="428266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19CFF2-7F4A-D56B-EC97-C9841944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3EAE0DA9-B656-28AD-01AE-D8C3FA4205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36" r="25803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60A4D-FFD2-2B0E-003B-A20DC05A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 Just Culture promotes accountability and learning from mistakes to enhance safety and performance.</a:t>
            </a:r>
          </a:p>
          <a:p>
            <a:r>
              <a:rPr lang="en-US" b="1" dirty="0"/>
              <a:t>Goal</a:t>
            </a:r>
            <a:r>
              <a:rPr lang="en-US" dirty="0"/>
              <a:t>: Shift from punitive responses to errors to a balanced approach that distinguishes between human error, at-risk behavior, and reckless behavior.</a:t>
            </a:r>
          </a:p>
        </p:txBody>
      </p:sp>
    </p:spTree>
    <p:extLst>
      <p:ext uri="{BB962C8B-B14F-4D97-AF65-F5344CB8AC3E}">
        <p14:creationId xmlns:p14="http://schemas.microsoft.com/office/powerpoint/2010/main" val="302821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4C722-2E14-1D4F-5BDF-F8EF47C2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Awareness Building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84AC5A-C3B5-E986-1A2C-BAF6D198F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33480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88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CECA9E-A83C-EF5C-8525-FC2CBCD6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/>
              <a:t>Policy Implementation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B3DD9729-2E1D-498F-11D6-C902FEA9D3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95" r="10177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B161-7C54-13BD-DF5F-A5A3C185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 b="1" dirty="0"/>
              <a:t>Policy Review</a:t>
            </a:r>
            <a:r>
              <a:rPr lang="en-US" dirty="0"/>
              <a:t>: Remove punitive policies and integrate Just Culture principles into organizational policies.</a:t>
            </a:r>
          </a:p>
          <a:p>
            <a:r>
              <a:rPr lang="en-US" b="1" dirty="0"/>
              <a:t>Consistency</a:t>
            </a:r>
            <a:r>
              <a:rPr lang="en-US" dirty="0"/>
              <a:t>: Establish clear guidelines for handling errors, at-risk, and reckless behaviors.</a:t>
            </a:r>
          </a:p>
        </p:txBody>
      </p:sp>
    </p:spTree>
    <p:extLst>
      <p:ext uri="{BB962C8B-B14F-4D97-AF65-F5344CB8AC3E}">
        <p14:creationId xmlns:p14="http://schemas.microsoft.com/office/powerpoint/2010/main" val="20510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A4C79E-E30F-5C57-AA47-4DDB3AF5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Practical Integration</a:t>
            </a:r>
          </a:p>
        </p:txBody>
      </p:sp>
      <p:pic>
        <p:nvPicPr>
          <p:cNvPr id="5" name="Picture 4" descr="White stones balanced in a stack">
            <a:extLst>
              <a:ext uri="{FF2B5EF4-FFF2-40B4-BE49-F238E27FC236}">
                <a16:creationId xmlns:a16="http://schemas.microsoft.com/office/drawing/2014/main" id="{95C55745-D24D-8E15-0E10-E87DBB38E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32" r="-1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4DBD-57F9-A2FE-E39F-EE08A95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b="1"/>
              <a:t>Daily Practices</a:t>
            </a:r>
            <a:r>
              <a:rPr lang="en-US" sz="1800"/>
              <a:t>: Embed Just Culture principles into daily operations without presenting it as a separate initiative.</a:t>
            </a:r>
          </a:p>
          <a:p>
            <a:r>
              <a:rPr lang="en-US" sz="1800" b="1"/>
              <a:t>Focus Areas</a:t>
            </a:r>
            <a:r>
              <a:rPr lang="en-US" sz="1800"/>
              <a:t>: Apply principles to critical areas like patient identification and hand hygiene.</a:t>
            </a:r>
          </a:p>
        </p:txBody>
      </p:sp>
    </p:spTree>
    <p:extLst>
      <p:ext uri="{BB962C8B-B14F-4D97-AF65-F5344CB8AC3E}">
        <p14:creationId xmlns:p14="http://schemas.microsoft.com/office/powerpoint/2010/main" val="359822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36938C-8DAF-BB16-F18C-1B10588A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/>
              <a:t>Leadership Role</a:t>
            </a:r>
            <a:endParaRPr lang="en-US" dirty="0"/>
          </a:p>
        </p:txBody>
      </p:sp>
      <p:pic>
        <p:nvPicPr>
          <p:cNvPr id="71" name="Picture 70" descr="One in a crowd">
            <a:extLst>
              <a:ext uri="{FF2B5EF4-FFF2-40B4-BE49-F238E27FC236}">
                <a16:creationId xmlns:a16="http://schemas.microsoft.com/office/drawing/2014/main" id="{091C096A-3AC1-DCDE-880D-7233FC673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31" r="1254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8701-647C-A8A3-1E4F-C83179C0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 b="1"/>
              <a:t>Leadership Buy-in</a:t>
            </a:r>
            <a:r>
              <a:rPr lang="en-US"/>
              <a:t>: Crucial for success; leaders must model and enforce Just Culture principles.</a:t>
            </a:r>
          </a:p>
          <a:p>
            <a:r>
              <a:rPr lang="en-US" b="1"/>
              <a:t>Decision-Making</a:t>
            </a:r>
            <a:r>
              <a:rPr lang="en-US"/>
              <a:t>: Leaders should consistently apply the Just Culture framework in evaluating behaviors and incidents.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6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426928-4C34-CF39-177F-B9EF22D1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and Solutions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1CA132-B9DB-BD1A-42BE-37DAB5C8B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17591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866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FF7EC-339F-AC49-F1AF-D19C0E34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Success Stories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DDAAF9-9FF9-CF7C-74B3-988152D34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927861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53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040FD1-26B8-41D4-D02F-EC5E5732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Takeaways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9D8EB-3E5F-FA7E-5EE0-449E99044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532162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565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</TotalTime>
  <Words>329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Implementing a Just Culture: Learning Curve and Key Elements</vt:lpstr>
      <vt:lpstr>Introduction</vt:lpstr>
      <vt:lpstr>Awareness Building</vt:lpstr>
      <vt:lpstr>Policy Implementation</vt:lpstr>
      <vt:lpstr>Practical Integration</vt:lpstr>
      <vt:lpstr>Leadership Role</vt:lpstr>
      <vt:lpstr>Challenges and Solutions</vt:lpstr>
      <vt:lpstr>Success Stories</vt:lpstr>
      <vt:lpstr>Key 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Just Culture: Learning Curve and Key Elements</dc:title>
  <dc:creator>Mark Thanadabouth</dc:creator>
  <cp:lastModifiedBy>Mark Thanadabouth</cp:lastModifiedBy>
  <cp:revision>2</cp:revision>
  <dcterms:created xsi:type="dcterms:W3CDTF">2024-07-11T19:32:14Z</dcterms:created>
  <dcterms:modified xsi:type="dcterms:W3CDTF">2024-07-11T19:41:24Z</dcterms:modified>
</cp:coreProperties>
</file>