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5" r:id="rId3"/>
    <p:sldId id="266" r:id="rId4"/>
    <p:sldId id="267" r:id="rId5"/>
    <p:sldId id="264" r:id="rId6"/>
    <p:sldId id="274" r:id="rId7"/>
    <p:sldId id="273" r:id="rId8"/>
    <p:sldId id="275" r:id="rId9"/>
    <p:sldId id="276" r:id="rId10"/>
    <p:sldId id="277" r:id="rId11"/>
    <p:sldId id="280" r:id="rId12"/>
    <p:sldId id="278" r:id="rId13"/>
    <p:sldId id="279" r:id="rId14"/>
    <p:sldId id="263" r:id="rId15"/>
    <p:sldId id="272" r:id="rId16"/>
    <p:sldId id="268" r:id="rId17"/>
    <p:sldId id="281" r:id="rId18"/>
    <p:sldId id="270" r:id="rId19"/>
    <p:sldId id="258" r:id="rId20"/>
    <p:sldId id="283" r:id="rId21"/>
    <p:sldId id="284" r:id="rId22"/>
    <p:sldId id="259" r:id="rId23"/>
    <p:sldId id="260" r:id="rId24"/>
    <p:sldId id="269" r:id="rId25"/>
    <p:sldId id="262" r:id="rId26"/>
    <p:sldId id="27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087"/>
  </p:normalViewPr>
  <p:slideViewPr>
    <p:cSldViewPr snapToGrid="0">
      <p:cViewPr>
        <p:scale>
          <a:sx n="79" d="100"/>
          <a:sy n="79" d="100"/>
        </p:scale>
        <p:origin x="97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FFD8-D4EB-7FCF-9C16-E8CAC8B25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8F307-993B-4BC5-0BC0-016E410EE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B0241-52DC-8491-D3CB-548330FF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C99D-BCCE-F74A-8979-B4F37CB07088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AE74B-29B6-443C-C3DA-816215A8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D59B5-CD2C-E9C2-DF41-3EFC3AE8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346D-3158-C84A-B4BD-AC498D8F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2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83E9-6978-CDD9-ED79-5BE9801E6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06C80-0A2E-240C-1F57-23480952F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AC538-BF0C-039D-CA40-50B59984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C99D-BCCE-F74A-8979-B4F37CB07088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7C3AA-52A7-4DD2-C138-C06865547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16597-3350-5384-2BBB-6D371680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346D-3158-C84A-B4BD-AC498D8F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3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4EDA21-F19B-1246-BF7B-D44AD40DB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1463A-DC30-043D-716D-6094B999F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1BAC1-9B5B-C959-1318-500D38B60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C99D-BCCE-F74A-8979-B4F37CB07088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FF41B-DCA1-0E43-F73D-EF66B920A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6D0CF-40C9-2761-0B96-AC82419CD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346D-3158-C84A-B4BD-AC498D8F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0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0B2A-7778-69ED-E399-3617A2F4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B00FE-BF10-2BFC-2592-4C5D1064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9BE5B-B910-591E-D156-51683A7D4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C99D-BCCE-F74A-8979-B4F37CB07088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7551D-8883-AA70-2E24-65BF717A2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84199-2473-AF6D-FAF1-59FCC11B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346D-3158-C84A-B4BD-AC498D8F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7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4E406-F83B-EC40-FD61-868E2B90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7CEDA-06E7-55E4-E904-50E644E70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E4BCC-9B33-C871-85C7-8B7B7CFCC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C99D-BCCE-F74A-8979-B4F37CB07088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33940-19EA-BC78-CAF1-E8363925C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64285-5FF8-77D5-E516-94F4055D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346D-3158-C84A-B4BD-AC498D8F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1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C3DC8-EDBF-6A8A-6AD0-C94D3017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DB713-309D-0BCE-C3B2-7903B9F1D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0088A-07D7-252A-F0AA-D30D0BDE9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783A9-B8D1-5B28-956F-F8A367C4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C99D-BCCE-F74A-8979-B4F37CB07088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81E2A-5A90-CE29-0768-4D4DF504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2BE23-D9FF-BDC5-54F4-66C51265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346D-3158-C84A-B4BD-AC498D8F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7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FC056-7238-82ED-089E-4F2FA69C7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DC2C3-8F5A-8165-37A2-7A9CECB28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106D9-219A-7F6A-F9D9-B816E976D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CEFBC2-54DC-C8DE-7A85-01D9421A1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5F9A9-B4F8-DC55-FF4F-8C011FCAC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C380A6-7D16-D122-1153-F8552F5F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C99D-BCCE-F74A-8979-B4F37CB07088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CCC1BD-EA80-4E0B-DB04-8C98783BD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91DC13-8585-FE72-1D1F-C9A181EF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346D-3158-C84A-B4BD-AC498D8F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8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7D8-8C6F-9ECB-B837-D761EDA9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593ED-573E-AA6C-04C2-291D4C711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C99D-BCCE-F74A-8979-B4F37CB07088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05EE5-1AF2-17DD-9076-51A189F2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6EB82-6D92-D478-FC9E-7D9C619F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346D-3158-C84A-B4BD-AC498D8F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2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E751AD-6276-89AB-DA48-B47C215B6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C99D-BCCE-F74A-8979-B4F37CB07088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2EEF0-8D66-807A-7C77-2A6D843BB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BF0FE-A262-AF1F-0AAC-600E4A25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346D-3158-C84A-B4BD-AC498D8F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6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006F-B815-6AE5-26CF-53E408E4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A6BF2-7448-35EF-5398-C1B3C8D82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3C0FE-E541-DCC2-DECA-96A0B984B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2D7E6-81A2-4870-3599-ACCE35D4E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C99D-BCCE-F74A-8979-B4F37CB07088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D2E9D-3432-1713-4025-1FEAB5FC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546D2-B6FF-B91D-1C09-07989E12E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346D-3158-C84A-B4BD-AC498D8F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B201-6A83-DD7B-EC46-E85A283E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A5E16-D6B1-CB22-4751-C4FD8C65F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F8B98-9FCA-00F8-B3B6-51050795A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85073-29E0-40E2-393C-EAE861C3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C99D-BCCE-F74A-8979-B4F37CB07088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4D463-8AD9-0868-C1BB-365A5405E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6F12D-1FC7-88A0-BC37-B5EAA6FFE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346D-3158-C84A-B4BD-AC498D8F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0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09467F-8278-1373-E474-6B86A0933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C07E4-A3D8-6120-E517-A7D1302F0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9A5ED-065F-4CFA-1CFB-6ECA5B942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EC99D-BCCE-F74A-8979-B4F37CB07088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07477-DE69-8D6A-AA1B-7AD6C954D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7DAFA-70B1-DFE0-6859-6DCDCC9AB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E346D-3158-C84A-B4BD-AC498D8F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7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EA348E-12F3-A83D-5253-D4EF53321BDD}"/>
              </a:ext>
            </a:extLst>
          </p:cNvPr>
          <p:cNvSpPr txBox="1"/>
          <p:nvPr/>
        </p:nvSpPr>
        <p:spPr>
          <a:xfrm>
            <a:off x="1370187" y="2095321"/>
            <a:ext cx="98251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Why your SQL queries are wrong </a:t>
            </a:r>
            <a:br>
              <a:rPr lang="en-US" sz="4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what you can do about it.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312849-D34A-E0E8-0ACF-1B58F5A55309}"/>
              </a:ext>
            </a:extLst>
          </p:cNvPr>
          <p:cNvSpPr txBox="1"/>
          <p:nvPr/>
        </p:nvSpPr>
        <p:spPr>
          <a:xfrm>
            <a:off x="2875407" y="4359295"/>
            <a:ext cx="6814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Mark Lorenz, Columbus Ruby Brigade October 2022</a:t>
            </a:r>
          </a:p>
        </p:txBody>
      </p:sp>
    </p:spTree>
    <p:extLst>
      <p:ext uri="{BB962C8B-B14F-4D97-AF65-F5344CB8AC3E}">
        <p14:creationId xmlns:p14="http://schemas.microsoft.com/office/powerpoint/2010/main" val="2649820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FD3AE1-C7D1-6168-63AF-FAB508D9BF78}"/>
              </a:ext>
            </a:extLst>
          </p:cNvPr>
          <p:cNvSpPr txBox="1"/>
          <p:nvPr/>
        </p:nvSpPr>
        <p:spPr>
          <a:xfrm>
            <a:off x="1131408" y="2634872"/>
            <a:ext cx="9929184" cy="158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There are payments not associated to a rental?</a:t>
            </a:r>
          </a:p>
        </p:txBody>
      </p:sp>
    </p:spTree>
    <p:extLst>
      <p:ext uri="{BB962C8B-B14F-4D97-AF65-F5344CB8AC3E}">
        <p14:creationId xmlns:p14="http://schemas.microsoft.com/office/powerpoint/2010/main" val="3891370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FD3AE1-C7D1-6168-63AF-FAB508D9BF78}"/>
              </a:ext>
            </a:extLst>
          </p:cNvPr>
          <p:cNvSpPr txBox="1"/>
          <p:nvPr/>
        </p:nvSpPr>
        <p:spPr>
          <a:xfrm>
            <a:off x="1131408" y="2634872"/>
            <a:ext cx="9929184" cy="158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There are payments associated to more than one rental?</a:t>
            </a:r>
          </a:p>
        </p:txBody>
      </p:sp>
    </p:spTree>
    <p:extLst>
      <p:ext uri="{BB962C8B-B14F-4D97-AF65-F5344CB8AC3E}">
        <p14:creationId xmlns:p14="http://schemas.microsoft.com/office/powerpoint/2010/main" val="3481101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FD3AE1-C7D1-6168-63AF-FAB508D9BF78}"/>
              </a:ext>
            </a:extLst>
          </p:cNvPr>
          <p:cNvSpPr txBox="1"/>
          <p:nvPr/>
        </p:nvSpPr>
        <p:spPr>
          <a:xfrm>
            <a:off x="1131408" y="2634872"/>
            <a:ext cx="9929184" cy="158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There are payments before the rental?</a:t>
            </a:r>
          </a:p>
        </p:txBody>
      </p:sp>
    </p:spTree>
    <p:extLst>
      <p:ext uri="{BB962C8B-B14F-4D97-AF65-F5344CB8AC3E}">
        <p14:creationId xmlns:p14="http://schemas.microsoft.com/office/powerpoint/2010/main" val="1322931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FD3AE1-C7D1-6168-63AF-FAB508D9BF78}"/>
              </a:ext>
            </a:extLst>
          </p:cNvPr>
          <p:cNvSpPr txBox="1"/>
          <p:nvPr/>
        </p:nvSpPr>
        <p:spPr>
          <a:xfrm>
            <a:off x="1131408" y="2634872"/>
            <a:ext cx="9929184" cy="158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There are payments in the future????</a:t>
            </a:r>
          </a:p>
        </p:txBody>
      </p:sp>
    </p:spTree>
    <p:extLst>
      <p:ext uri="{BB962C8B-B14F-4D97-AF65-F5344CB8AC3E}">
        <p14:creationId xmlns:p14="http://schemas.microsoft.com/office/powerpoint/2010/main" val="924213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FD3AE1-C7D1-6168-63AF-FAB508D9BF78}"/>
              </a:ext>
            </a:extLst>
          </p:cNvPr>
          <p:cNvSpPr txBox="1"/>
          <p:nvPr/>
        </p:nvSpPr>
        <p:spPr>
          <a:xfrm>
            <a:off x="328235" y="2767280"/>
            <a:ext cx="116910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actual  |  expect  | did_pass |                   text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----------+----------+----------+----------------------------------------</a:t>
            </a:r>
          </a:p>
          <a:p>
            <a:r>
              <a:rPr lang="en-US" sz="2200" dirty="0">
                <a:solidFill>
                  <a:schemeClr val="bg1"/>
                </a:solidFill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1        | 0        | false    | all staff have a picture              </a:t>
            </a:r>
            <a:r>
              <a:rPr lang="en-US" sz="2200" dirty="0">
                <a:solidFill>
                  <a:srgbClr val="FF0000"/>
                </a:solidFill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       | 0        | true     | Payments can not happen before rentals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EA348E-12F3-A83D-5253-D4EF53321BDD}"/>
              </a:ext>
            </a:extLst>
          </p:cNvPr>
          <p:cNvSpPr txBox="1"/>
          <p:nvPr/>
        </p:nvSpPr>
        <p:spPr>
          <a:xfrm>
            <a:off x="328235" y="1845222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runner.sh</a:t>
            </a:r>
            <a:endParaRPr lang="en-US" sz="28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27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FD3AE1-C7D1-6168-63AF-FAB508D9BF78}"/>
              </a:ext>
            </a:extLst>
          </p:cNvPr>
          <p:cNvSpPr txBox="1"/>
          <p:nvPr/>
        </p:nvSpPr>
        <p:spPr>
          <a:xfrm>
            <a:off x="1370187" y="1852310"/>
            <a:ext cx="826861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’something to describe the test’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expect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&lt;SOMETHING&gt;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actual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&lt;SOMETHING_ELSE&gt;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FF7E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:evaluate_test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EA348E-12F3-A83D-5253-D4EF53321BDD}"/>
              </a:ext>
            </a:extLst>
          </p:cNvPr>
          <p:cNvSpPr txBox="1"/>
          <p:nvPr/>
        </p:nvSpPr>
        <p:spPr>
          <a:xfrm>
            <a:off x="1370187" y="930822"/>
            <a:ext cx="5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./queries/test/YOUR_TEST.sql</a:t>
            </a:r>
          </a:p>
        </p:txBody>
      </p:sp>
    </p:spTree>
    <p:extLst>
      <p:ext uri="{BB962C8B-B14F-4D97-AF65-F5344CB8AC3E}">
        <p14:creationId xmlns:p14="http://schemas.microsoft.com/office/powerpoint/2010/main" val="1784241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cooby-Doo' was a reaction to political turmoil in the 1960s | CNN">
            <a:extLst>
              <a:ext uri="{FF2B5EF4-FFF2-40B4-BE49-F238E27FC236}">
                <a16:creationId xmlns:a16="http://schemas.microsoft.com/office/drawing/2014/main" id="{BA32FE56-D126-6DFF-4975-276F41C5B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265CF0-6353-C5FC-ED3D-977497726B01}"/>
              </a:ext>
            </a:extLst>
          </p:cNvPr>
          <p:cNvSpPr txBox="1"/>
          <p:nvPr/>
        </p:nvSpPr>
        <p:spPr>
          <a:xfrm>
            <a:off x="0" y="5775931"/>
            <a:ext cx="12191999" cy="8163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 about testing an actual query?</a:t>
            </a:r>
          </a:p>
        </p:txBody>
      </p:sp>
    </p:spTree>
    <p:extLst>
      <p:ext uri="{BB962C8B-B14F-4D97-AF65-F5344CB8AC3E}">
        <p14:creationId xmlns:p14="http://schemas.microsoft.com/office/powerpoint/2010/main" val="1266070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FD3AE1-C7D1-6168-63AF-FAB508D9BF78}"/>
              </a:ext>
            </a:extLst>
          </p:cNvPr>
          <p:cNvSpPr txBox="1"/>
          <p:nvPr/>
        </p:nvSpPr>
        <p:spPr>
          <a:xfrm>
            <a:off x="565704" y="705177"/>
            <a:ext cx="1106059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 movies have co-stars </a:t>
            </a:r>
          </a:p>
          <a:p>
            <a:pPr algn="ctr">
              <a:lnSpc>
                <a:spcPct val="114000"/>
              </a:lnSpc>
            </a:pPr>
            <a:r>
              <a: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movies that have co-stars </a:t>
            </a:r>
          </a:p>
          <a:p>
            <a:pPr algn="ctr">
              <a:lnSpc>
                <a:spcPct val="114000"/>
              </a:lnSpc>
            </a:pPr>
            <a:r>
              <a: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movies that have co-stars </a:t>
            </a:r>
          </a:p>
          <a:p>
            <a:pPr algn="ctr">
              <a:lnSpc>
                <a:spcPct val="114000"/>
              </a:lnSpc>
            </a:pPr>
            <a:r>
              <a: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movies that have co-stars</a:t>
            </a:r>
          </a:p>
          <a:p>
            <a:pPr algn="ctr">
              <a:lnSpc>
                <a:spcPct val="114000"/>
              </a:lnSpc>
            </a:pPr>
            <a:r>
              <a: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movies featuring Kevin Bloom</a:t>
            </a:r>
          </a:p>
          <a:p>
            <a:pPr algn="ctr">
              <a:lnSpc>
                <a:spcPct val="114000"/>
              </a:lnSpc>
            </a:pPr>
            <a:endParaRPr lang="en-US" sz="44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>
              <a:lnSpc>
                <a:spcPct val="114000"/>
              </a:lnSpc>
            </a:pPr>
            <a:r>
              <a: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(4-degrees of Kevin Bloom)</a:t>
            </a:r>
          </a:p>
        </p:txBody>
      </p:sp>
    </p:spTree>
    <p:extLst>
      <p:ext uri="{BB962C8B-B14F-4D97-AF65-F5344CB8AC3E}">
        <p14:creationId xmlns:p14="http://schemas.microsoft.com/office/powerpoint/2010/main" val="1141483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The History Of Scooby-doo, Whose Two Creators Have Just Left">
            <a:extLst>
              <a:ext uri="{FF2B5EF4-FFF2-40B4-BE49-F238E27FC236}">
                <a16:creationId xmlns:a16="http://schemas.microsoft.com/office/drawing/2014/main" id="{A8B59D6A-0D8A-1EDE-AF84-E67703596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0D68AA-AB7E-9A4F-55D9-3EEBC37CD615}"/>
              </a:ext>
            </a:extLst>
          </p:cNvPr>
          <p:cNvSpPr txBox="1"/>
          <p:nvPr/>
        </p:nvSpPr>
        <p:spPr>
          <a:xfrm>
            <a:off x="0" y="5775931"/>
            <a:ext cx="12191999" cy="8163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4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RECURSIVE</a:t>
            </a:r>
            <a:r>
              <a: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Common Table Expression!</a:t>
            </a:r>
          </a:p>
        </p:txBody>
      </p:sp>
    </p:spTree>
    <p:extLst>
      <p:ext uri="{BB962C8B-B14F-4D97-AF65-F5344CB8AC3E}">
        <p14:creationId xmlns:p14="http://schemas.microsoft.com/office/powerpoint/2010/main" val="844729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FD3AE1-C7D1-6168-63AF-FAB508D9BF78}"/>
              </a:ext>
            </a:extLst>
          </p:cNvPr>
          <p:cNvSpPr txBox="1"/>
          <p:nvPr/>
        </p:nvSpPr>
        <p:spPr>
          <a:xfrm>
            <a:off x="919426" y="1164095"/>
            <a:ext cx="826861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solidFill>
                  <a:srgbClr val="FF7E7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\set query /queries/YOUR_QUERY.sql </a:t>
            </a:r>
          </a:p>
          <a:p>
            <a:r>
              <a:rPr lang="en-US" sz="2800" i="0" dirty="0">
                <a:solidFill>
                  <a:srgbClr val="FF7E7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:setup_test</a:t>
            </a:r>
            <a:endParaRPr lang="en-US" sz="2800" dirty="0">
              <a:solidFill>
                <a:srgbClr val="FF7E7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’something to describe the test’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expect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&lt;SOMETHING&gt;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"/queries/YOUR_QUERY.sql"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actual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&lt;SOMETHING_ELSE&gt;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FF7E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:evaluate_test</a:t>
            </a:r>
          </a:p>
          <a:p>
            <a:r>
              <a:rPr lang="en-US" sz="2800" dirty="0">
                <a:solidFill>
                  <a:srgbClr val="FF7E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:cleanup_test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EA348E-12F3-A83D-5253-D4EF53321BDD}"/>
              </a:ext>
            </a:extLst>
          </p:cNvPr>
          <p:cNvSpPr txBox="1"/>
          <p:nvPr/>
        </p:nvSpPr>
        <p:spPr>
          <a:xfrm>
            <a:off x="919426" y="402788"/>
            <a:ext cx="4134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./queries/test/YOUR_TEST.sql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475FD7-FC21-84D8-7702-FFF3F4B34B4C}"/>
              </a:ext>
            </a:extLst>
          </p:cNvPr>
          <p:cNvCxnSpPr/>
          <p:nvPr/>
        </p:nvCxnSpPr>
        <p:spPr>
          <a:xfrm>
            <a:off x="506185" y="1420586"/>
            <a:ext cx="380583" cy="0"/>
          </a:xfrm>
          <a:prstGeom prst="straightConnector1">
            <a:avLst/>
          </a:prstGeom>
          <a:ln w="412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0431A6-C7A6-40B6-6807-75490A254AE4}"/>
              </a:ext>
            </a:extLst>
          </p:cNvPr>
          <p:cNvCxnSpPr/>
          <p:nvPr/>
        </p:nvCxnSpPr>
        <p:spPr>
          <a:xfrm>
            <a:off x="506184" y="1866900"/>
            <a:ext cx="380583" cy="0"/>
          </a:xfrm>
          <a:prstGeom prst="straightConnector1">
            <a:avLst/>
          </a:prstGeom>
          <a:ln w="412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2258C4-5C16-DBDB-9B21-7FECD6C631A6}"/>
              </a:ext>
            </a:extLst>
          </p:cNvPr>
          <p:cNvCxnSpPr/>
          <p:nvPr/>
        </p:nvCxnSpPr>
        <p:spPr>
          <a:xfrm>
            <a:off x="506184" y="3985679"/>
            <a:ext cx="380583" cy="0"/>
          </a:xfrm>
          <a:prstGeom prst="straightConnector1">
            <a:avLst/>
          </a:prstGeom>
          <a:ln w="412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AFCB14-B25D-E6EF-1DD3-5394A003D61F}"/>
              </a:ext>
            </a:extLst>
          </p:cNvPr>
          <p:cNvCxnSpPr/>
          <p:nvPr/>
        </p:nvCxnSpPr>
        <p:spPr>
          <a:xfrm>
            <a:off x="506184" y="6146492"/>
            <a:ext cx="380583" cy="0"/>
          </a:xfrm>
          <a:prstGeom prst="straightConnector1">
            <a:avLst/>
          </a:prstGeom>
          <a:ln w="412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81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7B3B87-655E-6876-8B3D-9F5C481C9CAF}"/>
              </a:ext>
            </a:extLst>
          </p:cNvPr>
          <p:cNvSpPr txBox="1"/>
          <p:nvPr/>
        </p:nvSpPr>
        <p:spPr>
          <a:xfrm>
            <a:off x="2048257" y="520809"/>
            <a:ext cx="8095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“Who wrote this query? It’s wrong.”</a:t>
            </a:r>
          </a:p>
        </p:txBody>
      </p:sp>
      <p:pic>
        <p:nvPicPr>
          <p:cNvPr id="1026" name="Picture 2" descr="40 Memes That Might Make You Laugh If You Have Crushing Depression">
            <a:extLst>
              <a:ext uri="{FF2B5EF4-FFF2-40B4-BE49-F238E27FC236}">
                <a16:creationId xmlns:a16="http://schemas.microsoft.com/office/drawing/2014/main" id="{AE84FADC-E816-708F-BFE3-2B2AC80AD9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17"/>
          <a:stretch/>
        </p:blipFill>
        <p:spPr bwMode="auto">
          <a:xfrm>
            <a:off x="2628900" y="1600200"/>
            <a:ext cx="6990398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620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FD3AE1-C7D1-6168-63AF-FAB508D9BF78}"/>
              </a:ext>
            </a:extLst>
          </p:cNvPr>
          <p:cNvSpPr txBox="1"/>
          <p:nvPr/>
        </p:nvSpPr>
        <p:spPr>
          <a:xfrm>
            <a:off x="565704" y="2248933"/>
            <a:ext cx="11060592" cy="236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 are the sales</a:t>
            </a:r>
          </a:p>
          <a:p>
            <a:pPr algn="ctr">
              <a:lnSpc>
                <a:spcPct val="114000"/>
              </a:lnSpc>
            </a:pPr>
            <a:r>
              <a: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 store</a:t>
            </a:r>
          </a:p>
          <a:p>
            <a:pPr algn="ctr">
              <a:lnSpc>
                <a:spcPct val="114000"/>
              </a:lnSpc>
            </a:pPr>
            <a:r>
              <a: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 month?</a:t>
            </a:r>
          </a:p>
        </p:txBody>
      </p:sp>
    </p:spTree>
    <p:extLst>
      <p:ext uri="{BB962C8B-B14F-4D97-AF65-F5344CB8AC3E}">
        <p14:creationId xmlns:p14="http://schemas.microsoft.com/office/powerpoint/2010/main" val="27517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15 Super Dark Fan Theories About Scooby Doo">
            <a:extLst>
              <a:ext uri="{FF2B5EF4-FFF2-40B4-BE49-F238E27FC236}">
                <a16:creationId xmlns:a16="http://schemas.microsoft.com/office/drawing/2014/main" id="{0EF30AB4-C9AC-3E07-6971-D4608C69F3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6" r="3820"/>
          <a:stretch/>
        </p:blipFill>
        <p:spPr bwMode="auto">
          <a:xfrm>
            <a:off x="-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0D68AA-AB7E-9A4F-55D9-3EEBC37CD615}"/>
              </a:ext>
            </a:extLst>
          </p:cNvPr>
          <p:cNvSpPr txBox="1"/>
          <p:nvPr/>
        </p:nvSpPr>
        <p:spPr>
          <a:xfrm>
            <a:off x="0" y="4600274"/>
            <a:ext cx="12191999" cy="8163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 error.</a:t>
            </a:r>
          </a:p>
        </p:txBody>
      </p:sp>
    </p:spTree>
    <p:extLst>
      <p:ext uri="{BB962C8B-B14F-4D97-AF65-F5344CB8AC3E}">
        <p14:creationId xmlns:p14="http://schemas.microsoft.com/office/powerpoint/2010/main" val="4211001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FD3AE1-C7D1-6168-63AF-FAB508D9BF78}"/>
              </a:ext>
            </a:extLst>
          </p:cNvPr>
          <p:cNvSpPr txBox="1"/>
          <p:nvPr/>
        </p:nvSpPr>
        <p:spPr>
          <a:xfrm>
            <a:off x="919426" y="785365"/>
            <a:ext cx="7151317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0" dirty="0">
                <a:solidFill>
                  <a:srgbClr val="FF7E7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\set query /queries/YOUR_QUERY_FILE.sql </a:t>
            </a:r>
          </a:p>
          <a:p>
            <a:r>
              <a:rPr lang="en-US" sz="2400" i="0" dirty="0">
                <a:solidFill>
                  <a:srgbClr val="FF7E7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:setup_test</a:t>
            </a:r>
            <a:endParaRPr lang="en-US" sz="2400" dirty="0">
              <a:solidFill>
                <a:srgbClr val="FF7E7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’something to describe the test’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expect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&lt;SOMETHING&gt;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  <a:p>
            <a:r>
              <a:rPr lang="en-US" sz="240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 precheck_not_blank </a:t>
            </a:r>
            <a:r>
              <a:rPr lang="en-US" sz="2400" i="0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240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i="0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INSERT INTO </a:t>
            </a:r>
            <a:r>
              <a:rPr lang="en-US" sz="240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:"prechecks" (value)</a:t>
            </a:r>
            <a:r>
              <a:rPr lang="en-US" sz="240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i="0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 COALESCE(SUM(</a:t>
            </a:r>
            <a:r>
              <a:rPr lang="en-US" sz="240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400" i="0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&gt; 0, </a:t>
            </a:r>
            <a:r>
              <a:rPr lang="en-US" sz="2400" i="0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FALSE)</a:t>
            </a:r>
            <a:r>
              <a:rPr lang="en-US" sz="240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i="0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40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actual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actual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&lt;SOMETHING_ELSE&gt;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"/queries/YOUR_QUERY.sql"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FF7E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:evaluate_test</a:t>
            </a:r>
          </a:p>
          <a:p>
            <a:r>
              <a:rPr lang="en-US" sz="2400" dirty="0">
                <a:solidFill>
                  <a:srgbClr val="FF7E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:cleanup_test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EA348E-12F3-A83D-5253-D4EF53321BDD}"/>
              </a:ext>
            </a:extLst>
          </p:cNvPr>
          <p:cNvSpPr txBox="1"/>
          <p:nvPr/>
        </p:nvSpPr>
        <p:spPr>
          <a:xfrm>
            <a:off x="919426" y="342350"/>
            <a:ext cx="4134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./queries/test/YOUR_TEST.sql</a:t>
            </a:r>
          </a:p>
        </p:txBody>
      </p:sp>
      <p:sp>
        <p:nvSpPr>
          <p:cNvPr id="3" name="Left Bracket 2">
            <a:extLst>
              <a:ext uri="{FF2B5EF4-FFF2-40B4-BE49-F238E27FC236}">
                <a16:creationId xmlns:a16="http://schemas.microsoft.com/office/drawing/2014/main" id="{ED10AFEA-DD30-3A15-E240-7EBEF3B368D1}"/>
              </a:ext>
            </a:extLst>
          </p:cNvPr>
          <p:cNvSpPr/>
          <p:nvPr/>
        </p:nvSpPr>
        <p:spPr>
          <a:xfrm>
            <a:off x="714135" y="3173260"/>
            <a:ext cx="122992" cy="1506828"/>
          </a:xfrm>
          <a:prstGeom prst="leftBracket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3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FD3AE1-C7D1-6168-63AF-FAB508D9BF78}"/>
              </a:ext>
            </a:extLst>
          </p:cNvPr>
          <p:cNvSpPr txBox="1"/>
          <p:nvPr/>
        </p:nvSpPr>
        <p:spPr>
          <a:xfrm>
            <a:off x="1197012" y="2415613"/>
            <a:ext cx="7826181" cy="2026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Come ask me about: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Skew check and why averages are lies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Debugging SQL test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 and including SQL files</a:t>
            </a:r>
          </a:p>
        </p:txBody>
      </p:sp>
    </p:spTree>
    <p:extLst>
      <p:ext uri="{BB962C8B-B14F-4D97-AF65-F5344CB8AC3E}">
        <p14:creationId xmlns:p14="http://schemas.microsoft.com/office/powerpoint/2010/main" val="476779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Velma is officially revealed to be a lesbian in new 'Scooby-Doo' film | Fox  News">
            <a:extLst>
              <a:ext uri="{FF2B5EF4-FFF2-40B4-BE49-F238E27FC236}">
                <a16:creationId xmlns:a16="http://schemas.microsoft.com/office/drawing/2014/main" id="{8786E66D-3227-49E6-2ABD-B77CCF264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746826-791E-ADE3-E1B6-EE4FB8904681}"/>
              </a:ext>
            </a:extLst>
          </p:cNvPr>
          <p:cNvSpPr txBox="1"/>
          <p:nvPr/>
        </p:nvSpPr>
        <p:spPr>
          <a:xfrm>
            <a:off x="0" y="5416703"/>
            <a:ext cx="12191999" cy="8163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“Mark is talking about tests again”</a:t>
            </a:r>
          </a:p>
        </p:txBody>
      </p:sp>
    </p:spTree>
    <p:extLst>
      <p:ext uri="{BB962C8B-B14F-4D97-AF65-F5344CB8AC3E}">
        <p14:creationId xmlns:p14="http://schemas.microsoft.com/office/powerpoint/2010/main" val="3237879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FD3AE1-C7D1-6168-63AF-FAB508D9BF78}"/>
              </a:ext>
            </a:extLst>
          </p:cNvPr>
          <p:cNvSpPr txBox="1"/>
          <p:nvPr/>
        </p:nvSpPr>
        <p:spPr>
          <a:xfrm>
            <a:off x="657652" y="2875002"/>
            <a:ext cx="108766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sz="66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Testing</a:t>
            </a:r>
            <a:r>
              <a:rPr lang="en-US" sz="66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Framework</a:t>
            </a:r>
            <a:r>
              <a:rPr lang="en-US" sz="6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.com</a:t>
            </a:r>
          </a:p>
        </p:txBody>
      </p:sp>
    </p:spTree>
    <p:extLst>
      <p:ext uri="{BB962C8B-B14F-4D97-AF65-F5344CB8AC3E}">
        <p14:creationId xmlns:p14="http://schemas.microsoft.com/office/powerpoint/2010/main" val="1076442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50 Years of Scooby Doo: A Lesson In Skepticism And How Humans Are Often The  Real Monsters - Entertainment">
            <a:extLst>
              <a:ext uri="{FF2B5EF4-FFF2-40B4-BE49-F238E27FC236}">
                <a16:creationId xmlns:a16="http://schemas.microsoft.com/office/drawing/2014/main" id="{50B60C54-FD9F-CAC3-BC86-E4C841A45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533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FD3AE1-C7D1-6168-63AF-FAB508D9BF78}"/>
              </a:ext>
            </a:extLst>
          </p:cNvPr>
          <p:cNvSpPr txBox="1"/>
          <p:nvPr/>
        </p:nvSpPr>
        <p:spPr>
          <a:xfrm>
            <a:off x="1370187" y="2521059"/>
            <a:ext cx="353654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  <a:p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&lt;YOUR_TABLE&gt;</a:t>
            </a:r>
          </a:p>
          <a:p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EA348E-12F3-A83D-5253-D4EF53321BDD}"/>
              </a:ext>
            </a:extLst>
          </p:cNvPr>
          <p:cNvSpPr txBox="1"/>
          <p:nvPr/>
        </p:nvSpPr>
        <p:spPr>
          <a:xfrm>
            <a:off x="1370187" y="1730922"/>
            <a:ext cx="4916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./queries/YOUR_QUERY.sql</a:t>
            </a:r>
          </a:p>
        </p:txBody>
      </p:sp>
    </p:spTree>
    <p:extLst>
      <p:ext uri="{BB962C8B-B14F-4D97-AF65-F5344CB8AC3E}">
        <p14:creationId xmlns:p14="http://schemas.microsoft.com/office/powerpoint/2010/main" val="374623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FD3AE1-C7D1-6168-63AF-FAB508D9BF78}"/>
              </a:ext>
            </a:extLst>
          </p:cNvPr>
          <p:cNvSpPr txBox="1"/>
          <p:nvPr/>
        </p:nvSpPr>
        <p:spPr>
          <a:xfrm>
            <a:off x="1370187" y="1247430"/>
            <a:ext cx="925445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my_common_table_expression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(</a:t>
            </a:r>
          </a:p>
          <a:p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user_id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FROM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table_a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some_condition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 </a:t>
            </a:r>
          </a:p>
          <a:p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  <a:p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table_b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my_common_table_expression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USING(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user_id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EA348E-12F3-A83D-5253-D4EF53321BDD}"/>
              </a:ext>
            </a:extLst>
          </p:cNvPr>
          <p:cNvSpPr txBox="1"/>
          <p:nvPr/>
        </p:nvSpPr>
        <p:spPr>
          <a:xfrm>
            <a:off x="1370187" y="489951"/>
            <a:ext cx="4916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./queries/YOUR_QUERY.sql</a:t>
            </a:r>
          </a:p>
        </p:txBody>
      </p:sp>
      <p:sp>
        <p:nvSpPr>
          <p:cNvPr id="3" name="Left Bracket 2">
            <a:extLst>
              <a:ext uri="{FF2B5EF4-FFF2-40B4-BE49-F238E27FC236}">
                <a16:creationId xmlns:a16="http://schemas.microsoft.com/office/drawing/2014/main" id="{879F7174-78EF-46E2-E5CE-EF4EDE078934}"/>
              </a:ext>
            </a:extLst>
          </p:cNvPr>
          <p:cNvSpPr/>
          <p:nvPr/>
        </p:nvSpPr>
        <p:spPr>
          <a:xfrm>
            <a:off x="1199429" y="1491419"/>
            <a:ext cx="146694" cy="2159741"/>
          </a:xfrm>
          <a:prstGeom prst="leftBracket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7D024-E4BD-E2D0-5B20-F76A45251FB3}"/>
              </a:ext>
            </a:extLst>
          </p:cNvPr>
          <p:cNvCxnSpPr/>
          <p:nvPr/>
        </p:nvCxnSpPr>
        <p:spPr>
          <a:xfrm>
            <a:off x="7712242" y="6100011"/>
            <a:ext cx="1034716" cy="0"/>
          </a:xfrm>
          <a:prstGeom prst="line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53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FD3AE1-C7D1-6168-63AF-FAB508D9BF78}"/>
              </a:ext>
            </a:extLst>
          </p:cNvPr>
          <p:cNvSpPr txBox="1"/>
          <p:nvPr/>
        </p:nvSpPr>
        <p:spPr>
          <a:xfrm>
            <a:off x="1131408" y="2248933"/>
            <a:ext cx="9929184" cy="236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much payment has the company received from rentals in the last week?</a:t>
            </a:r>
          </a:p>
        </p:txBody>
      </p:sp>
    </p:spTree>
    <p:extLst>
      <p:ext uri="{BB962C8B-B14F-4D97-AF65-F5344CB8AC3E}">
        <p14:creationId xmlns:p14="http://schemas.microsoft.com/office/powerpoint/2010/main" val="3655328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onoring the 'Scooby-Doo' Franchise: Everyone's Favorite Sleuths and Their  Different Iterations - Hollywood Insider">
            <a:extLst>
              <a:ext uri="{FF2B5EF4-FFF2-40B4-BE49-F238E27FC236}">
                <a16:creationId xmlns:a16="http://schemas.microsoft.com/office/drawing/2014/main" id="{F5E45B40-11A9-CF87-71E8-D8CCB73EF2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6" b="178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206D2A-1582-4B74-2D3A-4F5065AF3102}"/>
              </a:ext>
            </a:extLst>
          </p:cNvPr>
          <p:cNvSpPr txBox="1"/>
          <p:nvPr/>
        </p:nvSpPr>
        <p:spPr>
          <a:xfrm>
            <a:off x="0" y="5775931"/>
            <a:ext cx="12191999" cy="8163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4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Zoinks</a:t>
            </a:r>
            <a:r>
              <a: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that was easy.</a:t>
            </a:r>
          </a:p>
        </p:txBody>
      </p:sp>
    </p:spTree>
    <p:extLst>
      <p:ext uri="{BB962C8B-B14F-4D97-AF65-F5344CB8AC3E}">
        <p14:creationId xmlns:p14="http://schemas.microsoft.com/office/powerpoint/2010/main" val="2765487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FD3AE1-C7D1-6168-63AF-FAB508D9BF78}"/>
              </a:ext>
            </a:extLst>
          </p:cNvPr>
          <p:cNvSpPr txBox="1"/>
          <p:nvPr/>
        </p:nvSpPr>
        <p:spPr>
          <a:xfrm>
            <a:off x="1131408" y="2612623"/>
            <a:ext cx="9929184" cy="81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 what if? ...</a:t>
            </a:r>
          </a:p>
        </p:txBody>
      </p:sp>
    </p:spTree>
    <p:extLst>
      <p:ext uri="{BB962C8B-B14F-4D97-AF65-F5344CB8AC3E}">
        <p14:creationId xmlns:p14="http://schemas.microsoft.com/office/powerpoint/2010/main" val="2445194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FD3AE1-C7D1-6168-63AF-FAB508D9BF78}"/>
              </a:ext>
            </a:extLst>
          </p:cNvPr>
          <p:cNvSpPr txBox="1"/>
          <p:nvPr/>
        </p:nvSpPr>
        <p:spPr>
          <a:xfrm>
            <a:off x="1131408" y="2612623"/>
            <a:ext cx="9929184" cy="158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There is more than one payment per rental?</a:t>
            </a:r>
          </a:p>
        </p:txBody>
      </p:sp>
    </p:spTree>
    <p:extLst>
      <p:ext uri="{BB962C8B-B14F-4D97-AF65-F5344CB8AC3E}">
        <p14:creationId xmlns:p14="http://schemas.microsoft.com/office/powerpoint/2010/main" val="183545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FD3AE1-C7D1-6168-63AF-FAB508D9BF78}"/>
              </a:ext>
            </a:extLst>
          </p:cNvPr>
          <p:cNvSpPr txBox="1"/>
          <p:nvPr/>
        </p:nvSpPr>
        <p:spPr>
          <a:xfrm>
            <a:off x="1131408" y="3020811"/>
            <a:ext cx="9929184" cy="81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There are negative payments?</a:t>
            </a:r>
          </a:p>
        </p:txBody>
      </p:sp>
    </p:spTree>
    <p:extLst>
      <p:ext uri="{BB962C8B-B14F-4D97-AF65-F5344CB8AC3E}">
        <p14:creationId xmlns:p14="http://schemas.microsoft.com/office/powerpoint/2010/main" val="351980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555</Words>
  <Application>Microsoft Macintosh PowerPoint</Application>
  <PresentationFormat>Widescreen</PresentationFormat>
  <Paragraphs>93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Lorenz</dc:creator>
  <cp:lastModifiedBy>Mark Lorenz</cp:lastModifiedBy>
  <cp:revision>12</cp:revision>
  <cp:lastPrinted>2022-10-15T15:26:26Z</cp:lastPrinted>
  <dcterms:created xsi:type="dcterms:W3CDTF">2022-10-15T02:21:26Z</dcterms:created>
  <dcterms:modified xsi:type="dcterms:W3CDTF">2022-10-15T22:37:27Z</dcterms:modified>
</cp:coreProperties>
</file>