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7" r:id="rId2"/>
    <p:sldId id="274" r:id="rId3"/>
    <p:sldId id="258" r:id="rId4"/>
    <p:sldId id="260" r:id="rId5"/>
    <p:sldId id="281" r:id="rId6"/>
    <p:sldId id="282" r:id="rId7"/>
    <p:sldId id="283" r:id="rId8"/>
    <p:sldId id="261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8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4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600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95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7F36-4C6E-F172-7E04-B6E4921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284176"/>
            <a:ext cx="11345662" cy="150876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SALES REPORTING AND INITIAL REGISTRATION OF MOTOR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7C94-408D-2A3C-AB5C-C9B315D6ED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73250"/>
            <a:ext cx="12192000" cy="4984750"/>
          </a:xfrm>
        </p:spPr>
        <p:txBody>
          <a:bodyPr>
            <a:noAutofit/>
          </a:bodyPr>
          <a:lstStyle/>
          <a:p>
            <a:r>
              <a:rPr lang="en-US" sz="1500" dirty="0">
                <a:latin typeface="Arial Black" panose="020B0A04020102020204" pitchFamily="34" charset="0"/>
              </a:rPr>
              <a:t>Certificate of Stock Report</a:t>
            </a:r>
          </a:p>
          <a:p>
            <a:r>
              <a:rPr lang="en-US" sz="1500" dirty="0">
                <a:latin typeface="Arial Black" panose="020B0A04020102020204" pitchFamily="34" charset="0"/>
              </a:rPr>
              <a:t>Appropriate Insurance Certificate of Cover (Third Party Liability)</a:t>
            </a:r>
          </a:p>
          <a:p>
            <a:r>
              <a:rPr lang="en-US" sz="1500" dirty="0">
                <a:latin typeface="Arial Black" panose="020B0A04020102020204" pitchFamily="34" charset="0"/>
              </a:rPr>
              <a:t>Philippine National Police - Highway Patrol Group (PNP-HPG) Motor Vehicle (MV) Clearance Certificate and Special Bank Receipt (SBR)</a:t>
            </a:r>
          </a:p>
          <a:p>
            <a:r>
              <a:rPr lang="en-US" sz="1500" dirty="0">
                <a:latin typeface="Arial Black" panose="020B0A04020102020204" pitchFamily="34" charset="0"/>
              </a:rPr>
              <a:t>Notarized Affidavit of Undertaking stated therein that all scanned copies are authentic reproduction of the original</a:t>
            </a:r>
          </a:p>
          <a:p>
            <a:r>
              <a:rPr lang="en-US" sz="1500" dirty="0">
                <a:latin typeface="Arial Black" panose="020B0A04020102020204" pitchFamily="34" charset="0"/>
              </a:rPr>
              <a:t>LTO Client/Business ID</a:t>
            </a:r>
          </a:p>
          <a:p>
            <a:r>
              <a:rPr lang="en-US" sz="1500" dirty="0">
                <a:latin typeface="Arial Black" panose="020B0A04020102020204" pitchFamily="34" charset="0"/>
              </a:rPr>
              <a:t>Presentation of the original and submission of one (1) copy of any issued ID with photo and signature of client;</a:t>
            </a:r>
          </a:p>
        </p:txBody>
      </p:sp>
    </p:spTree>
    <p:extLst>
      <p:ext uri="{BB962C8B-B14F-4D97-AF65-F5344CB8AC3E}">
        <p14:creationId xmlns:p14="http://schemas.microsoft.com/office/powerpoint/2010/main" val="53547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</a:t>
            </a:r>
            <a:b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TRANSFER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Confirmation of Certificate of Registration (CR) If issued by another agency outside the Regional Office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Board Resolution and Secretary's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Certificate indicating authority of signatory to sell or dispose the motor vehicle (If registered under the name of partnership/sole proprietorship or Corporation/ Organization)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2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Motor Vehicles acquired through a Sheriff’s Certificate of Sale issued under an Extra-Judicial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Foreclosure 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Sheriff’s Certificate of Sale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Cancellation of Chattel Mortgage duly stamped and signed by the Registry of Deeds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Certificate of Registration - Encumbered (CRE)</a:t>
            </a:r>
          </a:p>
          <a:p>
            <a:pPr lvl="1"/>
            <a:r>
              <a:rPr lang="en-US" sz="3000" dirty="0">
                <a:latin typeface="Arial Black" panose="020B0A04020102020204" pitchFamily="34" charset="0"/>
              </a:rPr>
              <a:t>Certification that the original copy was not turned over at the time of sale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4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Motor Vehicles acquired through a Sheriff’s Certificate of Sale through a Judicial Foreclosure 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Sheriff’s Certificate of Sale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Cancellation of Chattel Mortgage duly stamped and signed by the Registry of Deeds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Certificate of Registration - Encumbered (CRE)</a:t>
            </a:r>
          </a:p>
          <a:p>
            <a:pPr lvl="1"/>
            <a:r>
              <a:rPr lang="en-US" sz="3000" dirty="0">
                <a:latin typeface="Arial Black" panose="020B0A04020102020204" pitchFamily="34" charset="0"/>
              </a:rPr>
              <a:t>Certification that the original copy was not turned over at the time of sale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6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Motor Vehicles acquired through Sheriff’s Certificate of Sale Pursuant to a Money Judgment which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has become final and executory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Sheriff’s Certificate of Sale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Cancellation of Chattel Mortgage duly stamped and signed by the Registry of Deeds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Certificate of Registration - Encumbered (CRE)</a:t>
            </a:r>
          </a:p>
          <a:p>
            <a:pPr lvl="1"/>
            <a:r>
              <a:rPr lang="en-US" sz="3000" dirty="0">
                <a:latin typeface="Arial Black" panose="020B0A04020102020204" pitchFamily="34" charset="0"/>
              </a:rPr>
              <a:t>Certification that the original copy was not turned over at the time of sale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0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Private Motor Vehicles / Motor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Deed of Sale / Transfer / Conveyance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Original Certificate of Registration Certificate of Registration</a:t>
            </a:r>
          </a:p>
        </p:txBody>
      </p:sp>
    </p:spTree>
    <p:extLst>
      <p:ext uri="{BB962C8B-B14F-4D97-AF65-F5344CB8AC3E}">
        <p14:creationId xmlns:p14="http://schemas.microsoft.com/office/powerpoint/2010/main" val="400902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Motor Vehicles acquired through public bidding conducted by government office/entity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Certificate of Sale/Notice of Award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Inventory and Inspection Report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Official Receipt of payment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Certificate of Registration (CR)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7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Motor Vehicles acquired at public auction before a notary public by virtue of a mechanic’s lien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Certificate of Sale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Affidavit who conducted the public bidding as proof of compliance to the above requirements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Certificate of Registration (CR)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0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Motor Vehicles acquired through Extra-Judicial Settlement of Estate of Deceased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Certificate of Registration (CR)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Affidavit of publication of the Deed in any newspaper of general circulation for three (3) consecutive weeks with clippings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Death Certificate, Birth Certificate and/or Marriage Certificate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Presentation of original and submission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of a photocopy of any valid Philippine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Government issued ID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3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Motor Vehicles acquired through Judicial Settlement of Estate of Deceased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Certificate of Registration (CR) or affidavit of loss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Court Decision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Death Certificate, Birth Certificate and/or Marriage Certificate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Presentation of the original copy and submission of a photocopy of any Philippine government issued ID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4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Motor Vehicles acquired through Public Bidding conducted by Land Transportation Office under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Presidential Decree No. 1729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Inventory and Inspection Report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Approved Committee Resolution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Notice of Award and Certificate of Sale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Official Receipt of Payment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Registry Receipt of Registered Mail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0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6E919-9C10-9484-6F1D-23B6CD478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CFD3-97D1-5EF4-DD9E-EB87890D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284176"/>
            <a:ext cx="11345662" cy="150876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RENEWAL OF MOTOR VEHICLE (MV) REGISTRATION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3043-7293-5705-D331-F0123175E9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6131" y="1873250"/>
            <a:ext cx="11975869" cy="4883150"/>
          </a:xfrm>
        </p:spPr>
        <p:txBody>
          <a:bodyPr>
            <a:noAutofit/>
          </a:bodyPr>
          <a:lstStyle/>
          <a:p>
            <a:r>
              <a:rPr lang="en-US" sz="2700" dirty="0">
                <a:latin typeface="Arial Black" panose="020B0A04020102020204" pitchFamily="34" charset="0"/>
              </a:rPr>
              <a:t>Official Receipt/Certificate of Registration OR/CR (for initial renewal in MVIRS only) not applicable for online renewal</a:t>
            </a:r>
          </a:p>
          <a:p>
            <a:r>
              <a:rPr lang="en-US" sz="2700" dirty="0">
                <a:latin typeface="Arial Black" panose="020B0A04020102020204" pitchFamily="34" charset="0"/>
              </a:rPr>
              <a:t>Insurance</a:t>
            </a:r>
          </a:p>
          <a:p>
            <a:pPr lvl="1"/>
            <a:r>
              <a:rPr lang="en-US" sz="2400" dirty="0"/>
              <a:t>Electronically Authenticated Insurance Certificate of Cover (COC)</a:t>
            </a:r>
            <a:endParaRPr lang="en-US" sz="2400" dirty="0">
              <a:latin typeface="Arial Black" panose="020B0A04020102020204" pitchFamily="34" charset="0"/>
            </a:endParaRPr>
          </a:p>
          <a:p>
            <a:pPr lvl="1"/>
            <a:r>
              <a:rPr lang="en-US" sz="2400" dirty="0"/>
              <a:t>Certificate of Cover (COC) issued by GSIS, if interconnectivity is not yet available (for government vehicles) </a:t>
            </a:r>
            <a:endParaRPr lang="en-US" sz="2500" dirty="0">
              <a:latin typeface="Arial Black" panose="020B0A04020102020204" pitchFamily="34" charset="0"/>
            </a:endParaRPr>
          </a:p>
          <a:p>
            <a:r>
              <a:rPr lang="en-US" sz="2700" dirty="0">
                <a:latin typeface="Arial Black" panose="020B0A04020102020204" pitchFamily="34" charset="0"/>
              </a:rPr>
              <a:t>Inspection</a:t>
            </a:r>
          </a:p>
          <a:p>
            <a:pPr lvl="1"/>
            <a:r>
              <a:rPr lang="en-US" sz="2400" dirty="0"/>
              <a:t>Electronically transmitted Motor Vehicle Inspection System Report (MVISR)</a:t>
            </a:r>
          </a:p>
          <a:p>
            <a:pPr lvl="1"/>
            <a:r>
              <a:rPr lang="en-US" sz="2400" dirty="0"/>
              <a:t>Motor Vehicle Inspection Report (MVIR) not applicable for online renewal</a:t>
            </a:r>
            <a:endParaRPr lang="en-US" sz="2500" dirty="0">
              <a:latin typeface="Arial Black" panose="020B0A04020102020204" pitchFamily="34" charset="0"/>
            </a:endParaRPr>
          </a:p>
          <a:p>
            <a:pPr lvl="1"/>
            <a:r>
              <a:rPr lang="en-US" sz="2400" dirty="0"/>
              <a:t> Electronically transmitted Certificate of Emission Compliance (CEC)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76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Government -owned vehicles to another government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Certificate of registration (CR)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Deed of Sale / Transfer / Conveyance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3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 Annotation of Mortgage and other liens or Encumbrances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6235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 Black" panose="020B0A04020102020204" pitchFamily="34" charset="0"/>
              </a:rPr>
              <a:t>A. </a:t>
            </a:r>
          </a:p>
          <a:p>
            <a:pPr marL="0" indent="0">
              <a:buNone/>
            </a:pPr>
            <a:r>
              <a:rPr lang="en-US" sz="3200" dirty="0">
                <a:latin typeface="Arial Black" panose="020B0A04020102020204" pitchFamily="34" charset="0"/>
              </a:rPr>
              <a:t>Annotation of Mortgage and other Liens or Encumbrances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Duly annotated chattel mortgage contract with Official Receipt (OR) duly stamped and signed</a:t>
            </a:r>
          </a:p>
          <a:p>
            <a:pPr marL="0" indent="0">
              <a:buNone/>
            </a:pPr>
            <a:r>
              <a:rPr lang="en-US" sz="3200" dirty="0">
                <a:latin typeface="Arial Black" panose="020B0A04020102020204" pitchFamily="34" charset="0"/>
              </a:rPr>
              <a:t>B. </a:t>
            </a:r>
          </a:p>
          <a:p>
            <a:pPr marL="0" indent="0">
              <a:buNone/>
            </a:pPr>
            <a:r>
              <a:rPr lang="en-US" sz="3200" dirty="0">
                <a:latin typeface="Arial Black" panose="020B0A04020102020204" pitchFamily="34" charset="0"/>
              </a:rPr>
              <a:t>Cancellation of Mortgage or other Liens and Encumbrances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40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 Annotation of Mortgage and other liens or Encumbrances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623582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Certificate of Registration – Encumbered (CRE) cancellation or release of Chattel Mortgage duly stamped and signed by the Registry of Deed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Official Receipt (OR) of recording fee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Duly accomplished Motor Vehicle Inspection Report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5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Cancellation of Mortgage when the financing company (mortgagee) no longer exists and the release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Mortgage Contract is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623582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Certificate of Registration – Encumbered (CRE)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Affidavit of Undertaking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Certification stating that the financing company is no longer in existence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Surety Bond based on the fair market value of the motor vehicle valid for one (1) year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Affidavit of Publication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7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 CHANGE</a:t>
            </a:r>
            <a:b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3"/>
            <a:ext cx="11705256" cy="496269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Proof of electronically transmitted appropriate insurance Certificate of Cover (Third Party Liability)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Duly accomplished approved Motor Vehicle Inspection Report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Certificate of Registration (CR)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certification that the original Certificate of Registration - Encumbered (CRE) is with the financing company and that it interposes no objection on the application for change classification (Private to For Hire)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0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For </a:t>
            </a:r>
            <a:r>
              <a:rPr lang="fr-F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Hire</a:t>
            </a:r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to </a:t>
            </a:r>
            <a:r>
              <a:rPr lang="fr-F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Private</a:t>
            </a:r>
            <a:endParaRPr lang="fr-F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3"/>
            <a:ext cx="11705256" cy="49626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Dropping Order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Certificate of Registration (CR)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Return of Plate</a:t>
            </a: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70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fr-F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Private</a:t>
            </a:r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to </a:t>
            </a:r>
            <a:r>
              <a:rPr lang="fr-F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Government</a:t>
            </a:r>
            <a:endParaRPr lang="fr-F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3"/>
            <a:ext cx="11705256" cy="49626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Deed of Sale/Deed of Donation and Acceptance/Seizure Order or Forfeiture Order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Philippine National Police – Highway Patrol Group (PNP-HPG) Motor Vehicle Clearance Certificate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Presentation of original and submission of one (1) photocopy of any of the following valid Philippine government issued ID of the transferer and transferee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41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fr-F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Private</a:t>
            </a:r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to </a:t>
            </a:r>
            <a:r>
              <a:rPr lang="fr-F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Government</a:t>
            </a:r>
            <a:endParaRPr lang="fr-F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3"/>
            <a:ext cx="11705256" cy="49626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Private Plate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Certificate of Payment (if applicable)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SEC/DTI Certificate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16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fr-F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Government</a:t>
            </a:r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to </a:t>
            </a:r>
            <a:r>
              <a:rPr lang="fr-F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Private</a:t>
            </a:r>
            <a:endParaRPr lang="fr-F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3"/>
            <a:ext cx="11705256" cy="49626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Certificate of Registration (CR)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Notice of Award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Inventory and Inspection Report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Receipt of Bid Payment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Surrender Red Plate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Philippine National Police – Highway Patrol Group (PNP-HPG) Motor Vehicle Clearance Certificate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59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 CHANGE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BODY/BODY DESIGN/ENGINE/COLOR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fr-F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3"/>
            <a:ext cx="11705256" cy="4962698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Certificate of Registration (CR) / Certificate of Registration - Encumbered (CRE) with SEC Certificate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Philippine National Police - Highway Patrol Group (PNP-HPG) Motor Vehicle Clearance Certificate (except for Motorcycle with sidecar)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Proof of Electronically transmitted appropriate insurance Certificate of Cover (Third Party Liability)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0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7896-570F-A5D8-E5FC-5119D29C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24" y="284176"/>
            <a:ext cx="11338397" cy="15087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For Hire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AED5-C4F0-9D4A-1BC5-217DC0E4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02" y="2194558"/>
            <a:ext cx="11754196" cy="4545519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Arial Black" panose="020B0A04020102020204" pitchFamily="34" charset="0"/>
              </a:rPr>
              <a:t>Franchise Confirmation</a:t>
            </a:r>
          </a:p>
          <a:p>
            <a:r>
              <a:rPr lang="en-US" sz="4000" dirty="0">
                <a:effectLst/>
                <a:latin typeface="Arial Black" panose="020B0A04020102020204" pitchFamily="34" charset="0"/>
              </a:rPr>
              <a:t>Electronically transmitted franchise</a:t>
            </a:r>
          </a:p>
          <a:p>
            <a:r>
              <a:rPr lang="en-US" sz="4000" dirty="0">
                <a:effectLst/>
                <a:latin typeface="Arial Black" panose="020B0A04020102020204" pitchFamily="34" charset="0"/>
              </a:rPr>
              <a:t>Certified Copy of the valid Motorized</a:t>
            </a:r>
          </a:p>
          <a:p>
            <a:r>
              <a:rPr lang="en-US" sz="4000" dirty="0">
                <a:effectLst/>
                <a:latin typeface="Arial Black" panose="020B0A04020102020204" pitchFamily="34" charset="0"/>
              </a:rPr>
              <a:t>Tricycle Operator’s Permit with Official Receipt</a:t>
            </a:r>
          </a:p>
          <a:p>
            <a:r>
              <a:rPr lang="en-US" sz="4000" dirty="0">
                <a:effectLst/>
                <a:latin typeface="Arial Black" panose="020B0A04020102020204" pitchFamily="34" charset="0"/>
              </a:rPr>
              <a:t>(MTOP) (For Tricycles only)</a:t>
            </a:r>
          </a:p>
        </p:txBody>
      </p:sp>
    </p:spTree>
    <p:extLst>
      <p:ext uri="{BB962C8B-B14F-4D97-AF65-F5344CB8AC3E}">
        <p14:creationId xmlns:p14="http://schemas.microsoft.com/office/powerpoint/2010/main" val="751309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 CHANGE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BODY/BODY DESIGN/ENGINE/COLOR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fr-F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3"/>
            <a:ext cx="11705256" cy="49626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Duly accomplished Motor Vehicle Inspection Report (MVIR)</a:t>
            </a:r>
          </a:p>
          <a:p>
            <a:pPr lvl="2"/>
            <a:r>
              <a:rPr lang="en-US" sz="3200" dirty="0">
                <a:latin typeface="Arial Black" panose="020B0A04020102020204" pitchFamily="34" charset="0"/>
              </a:rPr>
              <a:t>For Situational Requirement</a:t>
            </a:r>
          </a:p>
          <a:p>
            <a:pPr lvl="2"/>
            <a:r>
              <a:rPr lang="en-US" sz="3200" dirty="0">
                <a:latin typeface="Arial Black" panose="020B0A04020102020204" pitchFamily="34" charset="0"/>
              </a:rPr>
              <a:t>Affidavit of Change Body/Body Design indicating source of body</a:t>
            </a:r>
          </a:p>
          <a:p>
            <a:pPr lvl="2"/>
            <a:r>
              <a:rPr lang="en-US" sz="3200" dirty="0">
                <a:latin typeface="Arial Black" panose="020B0A04020102020204" pitchFamily="34" charset="0"/>
              </a:rPr>
              <a:t>Sales Invoice / Certificate of Registration (CR) of the source of body</a:t>
            </a:r>
          </a:p>
          <a:p>
            <a:pPr lvl="4"/>
            <a:r>
              <a:rPr lang="en-US" sz="3000" dirty="0">
                <a:latin typeface="Arial Black" panose="020B0A04020102020204" pitchFamily="34" charset="0"/>
              </a:rPr>
              <a:t>If For-Hire</a:t>
            </a:r>
          </a:p>
          <a:p>
            <a:pPr lvl="4"/>
            <a:r>
              <a:rPr lang="en-US" sz="3000" dirty="0">
                <a:latin typeface="Arial Black" panose="020B0A04020102020204" pitchFamily="34" charset="0"/>
              </a:rPr>
              <a:t>LTFRB Confirmation</a:t>
            </a:r>
          </a:p>
          <a:p>
            <a:pPr lvl="3"/>
            <a:endParaRPr lang="en-US" sz="30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8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 CHANGE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BODY/BODY DESIGN/ENGINE/COLOR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fr-F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5433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 Black" panose="020B0A04020102020204" pitchFamily="34" charset="0"/>
              </a:rPr>
              <a:t>Change Color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Affidavit of Change Color</a:t>
            </a:r>
          </a:p>
          <a:p>
            <a:pPr marL="0" indent="0">
              <a:buNone/>
            </a:pPr>
            <a:r>
              <a:rPr lang="en-US" sz="3200" dirty="0">
                <a:latin typeface="Arial Black" panose="020B0A04020102020204" pitchFamily="34" charset="0"/>
              </a:rPr>
              <a:t>Change Engine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Certificate of Stock Reported (CSR) and Sales Invoice / Certificate of Registration (CR) of the source of engine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Deed of Sale/Deed of Donation of engine if sourced from previously registered motor vehicles acquired from different persons or entities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Joint Affidavit of Change Engine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pPr lvl="3"/>
            <a:endParaRPr lang="en-US" sz="28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65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DUPLICATE CERTIFICATE OF REGISTRATION / CERTIFICATE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OF REGISTRATION - ENCUMBERED</a:t>
            </a:r>
            <a:endParaRPr lang="fr-F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543396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Affidavit of Lost Certificate of Registration (CR) (If encumbered, to be executed by the Financing institution)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Duly accomplished Motor Vehicle Inspection Report (MVIR)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Presentation of original and submission of one (1) photocopy of any of the following valid Philippine government issued ID</a:t>
            </a:r>
          </a:p>
          <a:p>
            <a:pPr lvl="3"/>
            <a:endParaRPr lang="en-US" sz="28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05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MOTOR VEHICLE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543396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Official Receipt (OR) / Certificate of Registration (CR)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A.</a:t>
            </a:r>
          </a:p>
          <a:p>
            <a:pPr lvl="1"/>
            <a:r>
              <a:rPr lang="en-US" sz="2600" dirty="0">
                <a:latin typeface="Arial Black" panose="020B0A04020102020204" pitchFamily="34" charset="0"/>
              </a:rPr>
              <a:t>Official Receipt (OR) / Certificate of Registration (CR)</a:t>
            </a:r>
          </a:p>
          <a:p>
            <a:pPr lvl="2"/>
            <a:r>
              <a:rPr lang="en-US" sz="2400" dirty="0">
                <a:latin typeface="Arial Black" panose="020B0A04020102020204" pitchFamily="34" charset="0"/>
              </a:rPr>
              <a:t>A.1. </a:t>
            </a:r>
            <a:r>
              <a:rPr lang="en-US" sz="2200" dirty="0">
                <a:latin typeface="Arial Black" panose="020B0A04020102020204" pitchFamily="34" charset="0"/>
              </a:rPr>
              <a:t>If for hire</a:t>
            </a:r>
          </a:p>
          <a:p>
            <a:pPr lvl="3"/>
            <a:r>
              <a:rPr lang="en-US" sz="2200" dirty="0">
                <a:latin typeface="Arial Black" panose="020B0A04020102020204" pitchFamily="34" charset="0"/>
              </a:rPr>
              <a:t>Certificate of Public Convenience</a:t>
            </a:r>
          </a:p>
          <a:p>
            <a:pPr lvl="3"/>
            <a:r>
              <a:rPr lang="en-US" sz="2200" dirty="0">
                <a:latin typeface="Arial Black" panose="020B0A04020102020204" pitchFamily="34" charset="0"/>
              </a:rPr>
              <a:t>Order for dropping and substitution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80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STORAGE OF MOTOR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543396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Certificate of Registration (CR)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Affidavit of Loss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Motor Vehicle / Motorcycle plate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Certification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REQUEST FOR MOTOR VEHICLE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543396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Request from Authorized Government Agency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Letter Request</a:t>
            </a:r>
          </a:p>
          <a:p>
            <a:r>
              <a:rPr lang="fr-FR" sz="3200" dirty="0">
                <a:latin typeface="Arial Black" panose="020B0A04020102020204" pitchFamily="34" charset="0"/>
              </a:rPr>
              <a:t>Support Legal Documents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Any issued ID with Photo and Signature of the Requesting Party and the Motor Vehicle Owner</a:t>
            </a:r>
            <a:endParaRPr lang="fr-FR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REQUEST FOR DATA TAKE-ON (thru email)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543396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Duly accomplished original Data Take-On (DTO) Form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Initial Certificate of Registration (CR) and latest Official Receipt (OR)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Duly accomplished original Motor Vehicle Inspection Report (MVIR) (latest) and Official Receipt (OR)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Sales Invoice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Stock Report (CSR) or Confirmation Certificate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76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REQUEST FOR DATA TAKE-ON (thru email)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543396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Philippine National Police - Highway Patrol Group (PNP-HPG) Clearance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Government issued ID with photo and signature of the owner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Confirmation reply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EFB-1F58-CBA3-FB2E-F4ACFBF0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182880"/>
            <a:ext cx="11594237" cy="1676558"/>
          </a:xfrm>
        </p:spPr>
        <p:txBody>
          <a:bodyPr>
            <a:normAutofit/>
          </a:bodyPr>
          <a:lstStyle/>
          <a:p>
            <a:r>
              <a:rPr lang="en-PH" sz="6000" dirty="0">
                <a:solidFill>
                  <a:schemeClr val="bg1"/>
                </a:solidFill>
                <a:latin typeface="Arial Black" panose="020B0A04020102020204" pitchFamily="34" charset="0"/>
              </a:rPr>
              <a:t>Reactivation of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C6CF-C923-CCAF-DFCC-67E14B02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978428"/>
            <a:ext cx="11594237" cy="48795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Receipt of Return Plate and Licenses (RRPL)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lvl="1"/>
            <a:r>
              <a:rPr lang="en-PH" sz="2200" dirty="0">
                <a:latin typeface="Arial Black" panose="020B0A04020102020204" pitchFamily="34" charset="0"/>
              </a:rPr>
              <a:t>If For-Hire</a:t>
            </a:r>
          </a:p>
          <a:p>
            <a:pPr lvl="2"/>
            <a:r>
              <a:rPr lang="en-PH" sz="2000" dirty="0">
                <a:latin typeface="Arial Black" panose="020B0A04020102020204" pitchFamily="34" charset="0"/>
              </a:rPr>
              <a:t>Confirmation of Valid Franchise</a:t>
            </a:r>
          </a:p>
          <a:p>
            <a:pPr lvl="2"/>
            <a:r>
              <a:rPr lang="en-US" sz="2000" dirty="0">
                <a:latin typeface="Arial Black" panose="020B0A04020102020204" pitchFamily="34" charset="0"/>
              </a:rPr>
              <a:t>Motorized Tricycle Operator's Permit (MTOP) with valid Official Receipt (OR)</a:t>
            </a:r>
            <a:endParaRPr lang="en-PH" sz="20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 Presentation of original and submission of one (1) photocopy of</a:t>
            </a:r>
          </a:p>
        </p:txBody>
      </p:sp>
    </p:spTree>
    <p:extLst>
      <p:ext uri="{BB962C8B-B14F-4D97-AF65-F5344CB8AC3E}">
        <p14:creationId xmlns:p14="http://schemas.microsoft.com/office/powerpoint/2010/main" val="195062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EFB-1F58-CBA3-FB2E-F4ACFBF0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182880"/>
            <a:ext cx="11594237" cy="1676558"/>
          </a:xfrm>
        </p:spPr>
        <p:txBody>
          <a:bodyPr>
            <a:normAutofit/>
          </a:bodyPr>
          <a:lstStyle/>
          <a:p>
            <a:r>
              <a:rPr lang="en-PH" sz="6000" dirty="0">
                <a:solidFill>
                  <a:schemeClr val="bg1"/>
                </a:solidFill>
                <a:latin typeface="Arial Black" panose="020B0A04020102020204" pitchFamily="34" charset="0"/>
              </a:rPr>
              <a:t>Formula / Schedule of Fees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0FD13-3CA4-6C02-843C-339C8ACA4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308" y="1918565"/>
            <a:ext cx="9939680" cy="4939435"/>
          </a:xfrm>
        </p:spPr>
      </p:pic>
    </p:spTree>
    <p:extLst>
      <p:ext uri="{BB962C8B-B14F-4D97-AF65-F5344CB8AC3E}">
        <p14:creationId xmlns:p14="http://schemas.microsoft.com/office/powerpoint/2010/main" val="3247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EFB-1F58-CBA3-FB2E-F4ACFBF0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182880"/>
            <a:ext cx="11594237" cy="1676558"/>
          </a:xfrm>
        </p:spPr>
        <p:txBody>
          <a:bodyPr>
            <a:normAutofit/>
          </a:bodyPr>
          <a:lstStyle/>
          <a:p>
            <a:r>
              <a:rPr lang="en-PH" sz="6000" dirty="0">
                <a:solidFill>
                  <a:schemeClr val="bg1"/>
                </a:solidFill>
                <a:latin typeface="Arial Black" panose="020B0A04020102020204" pitchFamily="34" charset="0"/>
              </a:rPr>
              <a:t>Formula / Schedule of Fees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FFA6FE-160E-FE5D-B61C-9AF716BF6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91" y="2478151"/>
            <a:ext cx="4367602" cy="53064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5C789A-F14B-0569-AAA6-A3794837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0" y="3008794"/>
            <a:ext cx="4367602" cy="3666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4FED44-8FB2-91F3-2CC4-4B5C4C66D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987" y="2478151"/>
            <a:ext cx="6064941" cy="40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EFB-1F58-CBA3-FB2E-F4ACFBF0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182880"/>
            <a:ext cx="11594237" cy="1676558"/>
          </a:xfrm>
        </p:spPr>
        <p:txBody>
          <a:bodyPr>
            <a:normAutofit/>
          </a:bodyPr>
          <a:lstStyle/>
          <a:p>
            <a:r>
              <a:rPr lang="en-PH" sz="6000" dirty="0">
                <a:solidFill>
                  <a:schemeClr val="bg1"/>
                </a:solidFill>
                <a:latin typeface="Arial Black" panose="020B0A04020102020204" pitchFamily="34" charset="0"/>
              </a:rPr>
              <a:t>Formula / Schedule of Fees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4F9BD-37C1-A6E5-4938-E30E5B8D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9EB62-5A42-2A47-2E6F-3D2F85CB7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78" y="2011680"/>
            <a:ext cx="5612882" cy="4663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278C6-22C6-C5C1-894E-B01AA7216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70"/>
          <a:stretch/>
        </p:blipFill>
        <p:spPr>
          <a:xfrm>
            <a:off x="6346429" y="2011679"/>
            <a:ext cx="5594037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0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</a:t>
            </a:r>
            <a:b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TRANSFER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Philippine National Police - Highway Patrol Group (PNP-HPG) Motor Vehicle Clearance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Duly accomplished Motor Vehicle Inspection Report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Proof of electronically transmitted appropriate insurance Certificate of Cover (Third Party Liability)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Deed Of Sale</a:t>
            </a:r>
          </a:p>
        </p:txBody>
      </p:sp>
    </p:spTree>
    <p:extLst>
      <p:ext uri="{BB962C8B-B14F-4D97-AF65-F5344CB8AC3E}">
        <p14:creationId xmlns:p14="http://schemas.microsoft.com/office/powerpoint/2010/main" val="107064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D08-41FD-F3E1-D43B-8E2F372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5" y="465918"/>
            <a:ext cx="11974545" cy="119372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MISCELLANEOUS REGISTRATION TRANSACTIONS -</a:t>
            </a:r>
            <a:b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TRANSFER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D0F-4586-A6E8-C46B-25E657F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6" y="1895302"/>
            <a:ext cx="11705256" cy="49626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Presentation of an original copy and submission of a photocopy of any valid Government issued ID of the vendor and vendee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B637-64C1-5F7D-1930-F14C0432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99" y="3547698"/>
            <a:ext cx="5155928" cy="2733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A4F63-9664-7B36-186C-7BA4DF7A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32" y="3116389"/>
            <a:ext cx="4258625" cy="35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1650</Words>
  <Application>Microsoft Office PowerPoint</Application>
  <PresentationFormat>Widescreen</PresentationFormat>
  <Paragraphs>207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 Black</vt:lpstr>
      <vt:lpstr>Corbel</vt:lpstr>
      <vt:lpstr>Wingdings</vt:lpstr>
      <vt:lpstr>Banded</vt:lpstr>
      <vt:lpstr>SALES REPORTING AND INITIAL REGISTRATION OF MOTOR VEHICLES</vt:lpstr>
      <vt:lpstr>RENEWAL OF MOTOR VEHICLE (MV) REGISTRATION</vt:lpstr>
      <vt:lpstr>For Hire</vt:lpstr>
      <vt:lpstr>Reactivation of Storage</vt:lpstr>
      <vt:lpstr>Formula / Schedule of Fees</vt:lpstr>
      <vt:lpstr>Formula / Schedule of Fees</vt:lpstr>
      <vt:lpstr>Formula / Schedule of Fees</vt:lpstr>
      <vt:lpstr>MISCELLANEOUS REGISTRATION TRANSACTIONS - TRANSFER OF OWNERSHIP</vt:lpstr>
      <vt:lpstr>MISCELLANEOUS REGISTRATION TRANSACTIONS - TRANSFER OF OWNERSHIP</vt:lpstr>
      <vt:lpstr>MISCELLANEOUS REGISTRATION TRANSACTIONS - TRANSFER OF OWNERSHIP</vt:lpstr>
      <vt:lpstr>Motor Vehicles acquired through a Sheriff’s Certificate of Sale issued under an Extra-Judicial Foreclosure Sale</vt:lpstr>
      <vt:lpstr>Motor Vehicles acquired through a Sheriff’s Certificate of Sale through a Judicial Foreclosure Sale</vt:lpstr>
      <vt:lpstr>Motor Vehicles acquired through Sheriff’s Certificate of Sale Pursuant to a Money Judgment which has become final and executory</vt:lpstr>
      <vt:lpstr>Private Motor Vehicles / Motor Cycles</vt:lpstr>
      <vt:lpstr>Motor Vehicles acquired through public bidding conducted by government office/entity</vt:lpstr>
      <vt:lpstr>Motor Vehicles acquired at public auction before a notary public by virtue of a mechanic’s lien</vt:lpstr>
      <vt:lpstr>Motor Vehicles acquired through Extra-Judicial Settlement of Estate of Deceased Person</vt:lpstr>
      <vt:lpstr>Motor Vehicles acquired through Judicial Settlement of Estate of Deceased Person</vt:lpstr>
      <vt:lpstr>Motor Vehicles acquired through Public Bidding conducted by Land Transportation Office under Presidential Decree No. 1729</vt:lpstr>
      <vt:lpstr>Government -owned vehicles to another government office</vt:lpstr>
      <vt:lpstr>Miscellaneous Registration Transactions - Annotation of Mortgage and other liens or Encumbrances</vt:lpstr>
      <vt:lpstr>Miscellaneous Registration Transactions - Annotation of Mortgage and other liens or Encumbrances</vt:lpstr>
      <vt:lpstr>Cancellation of Mortgage when the financing company (mortgagee) no longer exists and the release Mortgage Contract is missing</vt:lpstr>
      <vt:lpstr>MISCELLANEOUS REGISTRATION TRANSACTIONS - CHANGE CLASSIFICATION</vt:lpstr>
      <vt:lpstr>For Hire to Private</vt:lpstr>
      <vt:lpstr>Private to Government</vt:lpstr>
      <vt:lpstr>Private to Government</vt:lpstr>
      <vt:lpstr>Government to Private</vt:lpstr>
      <vt:lpstr>MISCELLANEOUS REGISTRATION TRANSACTIONS - CHANGE BODY/BODY DESIGN/ENGINE/COLOR </vt:lpstr>
      <vt:lpstr>MISCELLANEOUS REGISTRATION TRANSACTIONS - CHANGE BODY/BODY DESIGN/ENGINE/COLOR </vt:lpstr>
      <vt:lpstr>MISCELLANEOUS REGISTRATION TRANSACTIONS - CHANGE BODY/BODY DESIGN/ENGINE/COLOR </vt:lpstr>
      <vt:lpstr>MISCELLANEOUS REGISTRATION TRANSACTIONS - DUPLICATE CERTIFICATE OF REGISTRATION / CERTIFICATE OF REGISTRATION - ENCUMBERED</vt:lpstr>
      <vt:lpstr>MOTOR VEHICLE INSPECTION</vt:lpstr>
      <vt:lpstr>STORAGE OF MOTOR VEHICLE</vt:lpstr>
      <vt:lpstr>REQUEST FOR MOTOR VEHICLE VERIFICATION</vt:lpstr>
      <vt:lpstr>REQUEST FOR DATA TAKE-ON (thru email)</vt:lpstr>
      <vt:lpstr>REQUEST FOR DATA TAKE-ON (thru email)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REPORTING AND INITIAL REGISTRATION OF MOTOR VEHICLES</dc:title>
  <dc:creator>lto.midit1yl009uxd@outlook.com</dc:creator>
  <cp:lastModifiedBy>user</cp:lastModifiedBy>
  <cp:revision>72</cp:revision>
  <dcterms:created xsi:type="dcterms:W3CDTF">2025-09-18T00:04:19Z</dcterms:created>
  <dcterms:modified xsi:type="dcterms:W3CDTF">2025-10-13T12:18:30Z</dcterms:modified>
</cp:coreProperties>
</file>