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7" r:id="rId2"/>
  </p:sldMasterIdLst>
  <p:notesMasterIdLst>
    <p:notesMasterId r:id="rId25"/>
  </p:notesMasterIdLst>
  <p:handoutMasterIdLst>
    <p:handoutMasterId r:id="rId26"/>
  </p:handoutMasterIdLst>
  <p:sldIdLst>
    <p:sldId id="257" r:id="rId3"/>
    <p:sldId id="275" r:id="rId4"/>
    <p:sldId id="276" r:id="rId5"/>
    <p:sldId id="258" r:id="rId6"/>
    <p:sldId id="270" r:id="rId7"/>
    <p:sldId id="259" r:id="rId8"/>
    <p:sldId id="265" r:id="rId9"/>
    <p:sldId id="266" r:id="rId10"/>
    <p:sldId id="269" r:id="rId11"/>
    <p:sldId id="280" r:id="rId12"/>
    <p:sldId id="271" r:id="rId13"/>
    <p:sldId id="273" r:id="rId14"/>
    <p:sldId id="274" r:id="rId15"/>
    <p:sldId id="281" r:id="rId16"/>
    <p:sldId id="282" r:id="rId17"/>
    <p:sldId id="277" r:id="rId18"/>
    <p:sldId id="278" r:id="rId19"/>
    <p:sldId id="283" r:id="rId20"/>
    <p:sldId id="284" r:id="rId21"/>
    <p:sldId id="285" r:id="rId22"/>
    <p:sldId id="28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704" autoAdjust="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ropbox\CSI4105%20-%20Algorithms%20II\Project\Graph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ropbox\CSI4105%20-%20Algorithms%20II\Project\Graph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ropbox\CSI4105%20-%20Algorithms%20II\Project\Graph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ropbox\CSI4105%20-%20Algorithms%20II\Project\Graph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ropbox\CSI4105%20-%20Algorithms%20II\Project\Graph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Approx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Sheet1!$J$2:$J$71</c:f>
              <c:numCache>
                <c:formatCode>0</c:formatCode>
                <c:ptCount val="70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3000</c:v>
                </c:pt>
                <c:pt idx="31">
                  <c:v>3000</c:v>
                </c:pt>
                <c:pt idx="32">
                  <c:v>3000</c:v>
                </c:pt>
                <c:pt idx="33">
                  <c:v>3000</c:v>
                </c:pt>
                <c:pt idx="34">
                  <c:v>3000</c:v>
                </c:pt>
                <c:pt idx="35">
                  <c:v>3000</c:v>
                </c:pt>
                <c:pt idx="36">
                  <c:v>3000</c:v>
                </c:pt>
                <c:pt idx="37">
                  <c:v>3000</c:v>
                </c:pt>
                <c:pt idx="38">
                  <c:v>3000</c:v>
                </c:pt>
                <c:pt idx="39">
                  <c:v>3000</c:v>
                </c:pt>
                <c:pt idx="40">
                  <c:v>4000</c:v>
                </c:pt>
                <c:pt idx="41">
                  <c:v>4000</c:v>
                </c:pt>
                <c:pt idx="42">
                  <c:v>4000</c:v>
                </c:pt>
                <c:pt idx="43">
                  <c:v>4000</c:v>
                </c:pt>
                <c:pt idx="44">
                  <c:v>4000</c:v>
                </c:pt>
                <c:pt idx="45">
                  <c:v>4000</c:v>
                </c:pt>
                <c:pt idx="46">
                  <c:v>4000</c:v>
                </c:pt>
                <c:pt idx="47">
                  <c:v>4000</c:v>
                </c:pt>
                <c:pt idx="48">
                  <c:v>4000</c:v>
                </c:pt>
                <c:pt idx="49">
                  <c:v>4000</c:v>
                </c:pt>
                <c:pt idx="50">
                  <c:v>5000</c:v>
                </c:pt>
                <c:pt idx="51">
                  <c:v>5000</c:v>
                </c:pt>
                <c:pt idx="52">
                  <c:v>5000</c:v>
                </c:pt>
                <c:pt idx="53">
                  <c:v>5000</c:v>
                </c:pt>
                <c:pt idx="54">
                  <c:v>5000</c:v>
                </c:pt>
                <c:pt idx="55">
                  <c:v>5000</c:v>
                </c:pt>
                <c:pt idx="56">
                  <c:v>5000</c:v>
                </c:pt>
                <c:pt idx="57">
                  <c:v>5000</c:v>
                </c:pt>
                <c:pt idx="58">
                  <c:v>5000</c:v>
                </c:pt>
                <c:pt idx="59">
                  <c:v>5000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</c:numCache>
            </c:numRef>
          </c:cat>
          <c:val>
            <c:numRef>
              <c:f>Sheet1!$K$2:$K$71</c:f>
              <c:numCache>
                <c:formatCode>General</c:formatCode>
                <c:ptCount val="70"/>
                <c:pt idx="0">
                  <c:v>1.87587738037E-3</c:v>
                </c:pt>
                <c:pt idx="1">
                  <c:v>1.81698799133E-3</c:v>
                </c:pt>
                <c:pt idx="2">
                  <c:v>1.8379688262899999E-3</c:v>
                </c:pt>
                <c:pt idx="3">
                  <c:v>2.20108032227E-3</c:v>
                </c:pt>
                <c:pt idx="4">
                  <c:v>1.84297561646E-3</c:v>
                </c:pt>
                <c:pt idx="5">
                  <c:v>4.8920869827299998E-2</c:v>
                </c:pt>
                <c:pt idx="6">
                  <c:v>4.6200990676899999E-2</c:v>
                </c:pt>
                <c:pt idx="7">
                  <c:v>4.8433065414399998E-2</c:v>
                </c:pt>
                <c:pt idx="8">
                  <c:v>4.8549175262500001E-2</c:v>
                </c:pt>
                <c:pt idx="9">
                  <c:v>4.7565937042200003E-2</c:v>
                </c:pt>
                <c:pt idx="10">
                  <c:v>4.68368530273E-2</c:v>
                </c:pt>
                <c:pt idx="11">
                  <c:v>4.6159029007000002E-2</c:v>
                </c:pt>
                <c:pt idx="12">
                  <c:v>4.1664838790900001E-2</c:v>
                </c:pt>
                <c:pt idx="13">
                  <c:v>4.2611837387099998E-2</c:v>
                </c:pt>
                <c:pt idx="14">
                  <c:v>5.0198078155500002E-2</c:v>
                </c:pt>
                <c:pt idx="15">
                  <c:v>3.8669109344499998E-2</c:v>
                </c:pt>
                <c:pt idx="16">
                  <c:v>3.7946939468399998E-2</c:v>
                </c:pt>
                <c:pt idx="17">
                  <c:v>3.5318136215199997E-2</c:v>
                </c:pt>
                <c:pt idx="18">
                  <c:v>3.8389921188399997E-2</c:v>
                </c:pt>
                <c:pt idx="19">
                  <c:v>3.7927865982099997E-2</c:v>
                </c:pt>
                <c:pt idx="20">
                  <c:v>9.0685129165599995E-2</c:v>
                </c:pt>
                <c:pt idx="21">
                  <c:v>9.0383052825900007E-2</c:v>
                </c:pt>
                <c:pt idx="22">
                  <c:v>8.9879035949699995E-2</c:v>
                </c:pt>
                <c:pt idx="23">
                  <c:v>8.4775924682600007E-2</c:v>
                </c:pt>
                <c:pt idx="24">
                  <c:v>9.0539932251000002E-2</c:v>
                </c:pt>
                <c:pt idx="25">
                  <c:v>8.7850809097300003E-2</c:v>
                </c:pt>
                <c:pt idx="26">
                  <c:v>8.9619874954199999E-2</c:v>
                </c:pt>
                <c:pt idx="27">
                  <c:v>9.0461015701299996E-2</c:v>
                </c:pt>
                <c:pt idx="28">
                  <c:v>9.01041030884E-2</c:v>
                </c:pt>
                <c:pt idx="29">
                  <c:v>8.6673974990799998E-2</c:v>
                </c:pt>
                <c:pt idx="30">
                  <c:v>0.18053293228100001</c:v>
                </c:pt>
                <c:pt idx="31">
                  <c:v>0.16117811202999999</c:v>
                </c:pt>
                <c:pt idx="32">
                  <c:v>0.16337895393400001</c:v>
                </c:pt>
                <c:pt idx="33">
                  <c:v>0.15823984146100001</c:v>
                </c:pt>
                <c:pt idx="34">
                  <c:v>0.16097211837799999</c:v>
                </c:pt>
                <c:pt idx="35">
                  <c:v>0.113483905792</c:v>
                </c:pt>
                <c:pt idx="36">
                  <c:v>0.11891603469799999</c:v>
                </c:pt>
                <c:pt idx="37">
                  <c:v>0.12012386322</c:v>
                </c:pt>
                <c:pt idx="38">
                  <c:v>0.12628388404800001</c:v>
                </c:pt>
                <c:pt idx="39">
                  <c:v>0.114292860031</c:v>
                </c:pt>
                <c:pt idx="40">
                  <c:v>0.27650690078700002</c:v>
                </c:pt>
                <c:pt idx="41">
                  <c:v>0.27590513229399999</c:v>
                </c:pt>
                <c:pt idx="42">
                  <c:v>0.25533795356799999</c:v>
                </c:pt>
                <c:pt idx="43">
                  <c:v>0.26252913475</c:v>
                </c:pt>
                <c:pt idx="44">
                  <c:v>0.25690984725999999</c:v>
                </c:pt>
                <c:pt idx="45">
                  <c:v>0.209339857101</c:v>
                </c:pt>
                <c:pt idx="46">
                  <c:v>0.21545195579500001</c:v>
                </c:pt>
                <c:pt idx="47">
                  <c:v>0.214224100113</c:v>
                </c:pt>
                <c:pt idx="48">
                  <c:v>0.22287201881400001</c:v>
                </c:pt>
                <c:pt idx="49">
                  <c:v>0.20690107345600001</c:v>
                </c:pt>
                <c:pt idx="50">
                  <c:v>0.28295993804899999</c:v>
                </c:pt>
                <c:pt idx="51">
                  <c:v>0.29943394660900002</c:v>
                </c:pt>
                <c:pt idx="52">
                  <c:v>0.27297306060799997</c:v>
                </c:pt>
                <c:pt idx="53">
                  <c:v>0.29722404479999998</c:v>
                </c:pt>
                <c:pt idx="54">
                  <c:v>0.30115294456500002</c:v>
                </c:pt>
                <c:pt idx="55">
                  <c:v>0.30067610740700002</c:v>
                </c:pt>
                <c:pt idx="56">
                  <c:v>0.287582874298</c:v>
                </c:pt>
                <c:pt idx="57">
                  <c:v>0.31562781333899997</c:v>
                </c:pt>
                <c:pt idx="58">
                  <c:v>0.31683707237199998</c:v>
                </c:pt>
                <c:pt idx="59">
                  <c:v>0.29950094223000001</c:v>
                </c:pt>
                <c:pt idx="60">
                  <c:v>1.4332869052899999</c:v>
                </c:pt>
                <c:pt idx="61">
                  <c:v>1.40563392639</c:v>
                </c:pt>
                <c:pt idx="62">
                  <c:v>1.4214918613400001</c:v>
                </c:pt>
                <c:pt idx="63">
                  <c:v>1.3991589546200001</c:v>
                </c:pt>
                <c:pt idx="64">
                  <c:v>1.4047870635999999</c:v>
                </c:pt>
                <c:pt idx="65">
                  <c:v>1.29239606857</c:v>
                </c:pt>
                <c:pt idx="66">
                  <c:v>1.26341891289</c:v>
                </c:pt>
                <c:pt idx="67">
                  <c:v>1.1900250911700001</c:v>
                </c:pt>
                <c:pt idx="68">
                  <c:v>1.2020659446699999</c:v>
                </c:pt>
                <c:pt idx="69">
                  <c:v>1.1757731437700001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8-4D4F-893E-66B0121050FB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Sheet1!$J$2:$J$71</c:f>
              <c:numCache>
                <c:formatCode>0</c:formatCode>
                <c:ptCount val="70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3000</c:v>
                </c:pt>
                <c:pt idx="31">
                  <c:v>3000</c:v>
                </c:pt>
                <c:pt idx="32">
                  <c:v>3000</c:v>
                </c:pt>
                <c:pt idx="33">
                  <c:v>3000</c:v>
                </c:pt>
                <c:pt idx="34">
                  <c:v>3000</c:v>
                </c:pt>
                <c:pt idx="35">
                  <c:v>3000</c:v>
                </c:pt>
                <c:pt idx="36">
                  <c:v>3000</c:v>
                </c:pt>
                <c:pt idx="37">
                  <c:v>3000</c:v>
                </c:pt>
                <c:pt idx="38">
                  <c:v>3000</c:v>
                </c:pt>
                <c:pt idx="39">
                  <c:v>3000</c:v>
                </c:pt>
                <c:pt idx="40">
                  <c:v>4000</c:v>
                </c:pt>
                <c:pt idx="41">
                  <c:v>4000</c:v>
                </c:pt>
                <c:pt idx="42">
                  <c:v>4000</c:v>
                </c:pt>
                <c:pt idx="43">
                  <c:v>4000</c:v>
                </c:pt>
                <c:pt idx="44">
                  <c:v>4000</c:v>
                </c:pt>
                <c:pt idx="45">
                  <c:v>4000</c:v>
                </c:pt>
                <c:pt idx="46">
                  <c:v>4000</c:v>
                </c:pt>
                <c:pt idx="47">
                  <c:v>4000</c:v>
                </c:pt>
                <c:pt idx="48">
                  <c:v>4000</c:v>
                </c:pt>
                <c:pt idx="49">
                  <c:v>4000</c:v>
                </c:pt>
                <c:pt idx="50">
                  <c:v>5000</c:v>
                </c:pt>
                <c:pt idx="51">
                  <c:v>5000</c:v>
                </c:pt>
                <c:pt idx="52">
                  <c:v>5000</c:v>
                </c:pt>
                <c:pt idx="53">
                  <c:v>5000</c:v>
                </c:pt>
                <c:pt idx="54">
                  <c:v>5000</c:v>
                </c:pt>
                <c:pt idx="55">
                  <c:v>5000</c:v>
                </c:pt>
                <c:pt idx="56">
                  <c:v>5000</c:v>
                </c:pt>
                <c:pt idx="57">
                  <c:v>5000</c:v>
                </c:pt>
                <c:pt idx="58">
                  <c:v>5000</c:v>
                </c:pt>
                <c:pt idx="59">
                  <c:v>5000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</c:numCache>
            </c:numRef>
          </c:cat>
          <c:val>
            <c:numRef>
              <c:f>Sheet1!$L$2:$L$71</c:f>
              <c:numCache>
                <c:formatCode>General</c:formatCode>
                <c:ptCount val="70"/>
                <c:pt idx="0">
                  <c:v>3.4900037447599999E-4</c:v>
                </c:pt>
                <c:pt idx="1">
                  <c:v>3.2763179143300002E-4</c:v>
                </c:pt>
                <c:pt idx="2">
                  <c:v>2.94436057409E-4</c:v>
                </c:pt>
                <c:pt idx="3">
                  <c:v>2.7642973264100002E-4</c:v>
                </c:pt>
                <c:pt idx="4">
                  <c:v>3.4914255142200001E-4</c:v>
                </c:pt>
                <c:pt idx="5">
                  <c:v>2.62041902542E-3</c:v>
                </c:pt>
                <c:pt idx="6">
                  <c:v>2.5524311860400002E-3</c:v>
                </c:pt>
                <c:pt idx="7">
                  <c:v>2.6133600076E-3</c:v>
                </c:pt>
                <c:pt idx="8">
                  <c:v>2.55631351471E-3</c:v>
                </c:pt>
                <c:pt idx="9">
                  <c:v>2.6872186660800001E-3</c:v>
                </c:pt>
                <c:pt idx="10">
                  <c:v>2.6035736401900001E-3</c:v>
                </c:pt>
                <c:pt idx="11">
                  <c:v>2.6188117663099998E-3</c:v>
                </c:pt>
                <c:pt idx="12">
                  <c:v>2.4776272773699998E-3</c:v>
                </c:pt>
                <c:pt idx="13">
                  <c:v>2.5041560332E-3</c:v>
                </c:pt>
                <c:pt idx="14">
                  <c:v>2.8289286295600001E-3</c:v>
                </c:pt>
                <c:pt idx="15">
                  <c:v>1.7114909489900001E-3</c:v>
                </c:pt>
                <c:pt idx="16">
                  <c:v>1.6806635061900001E-3</c:v>
                </c:pt>
                <c:pt idx="17">
                  <c:v>1.57970174154E-3</c:v>
                </c:pt>
                <c:pt idx="18">
                  <c:v>1.66394503911E-3</c:v>
                </c:pt>
                <c:pt idx="19">
                  <c:v>1.7281153996799999E-3</c:v>
                </c:pt>
                <c:pt idx="20">
                  <c:v>2.5916716257699999E-3</c:v>
                </c:pt>
                <c:pt idx="21">
                  <c:v>2.5852375825199999E-3</c:v>
                </c:pt>
                <c:pt idx="22">
                  <c:v>2.7058378855399998E-3</c:v>
                </c:pt>
                <c:pt idx="23">
                  <c:v>2.3889134724900001E-3</c:v>
                </c:pt>
                <c:pt idx="24">
                  <c:v>2.5768457253799999E-3</c:v>
                </c:pt>
                <c:pt idx="25">
                  <c:v>2.5459686120399999E-3</c:v>
                </c:pt>
                <c:pt idx="26">
                  <c:v>2.5520486036899998E-3</c:v>
                </c:pt>
                <c:pt idx="27">
                  <c:v>2.6296718915300001E-3</c:v>
                </c:pt>
                <c:pt idx="28">
                  <c:v>2.65755947431E-3</c:v>
                </c:pt>
                <c:pt idx="29">
                  <c:v>2.5701851844799999E-3</c:v>
                </c:pt>
                <c:pt idx="30">
                  <c:v>3.0957009792299999E-3</c:v>
                </c:pt>
                <c:pt idx="31">
                  <c:v>3.39905778567E-3</c:v>
                </c:pt>
                <c:pt idx="32">
                  <c:v>3.3101819356299998E-3</c:v>
                </c:pt>
                <c:pt idx="33">
                  <c:v>3.5048902829499999E-3</c:v>
                </c:pt>
                <c:pt idx="34">
                  <c:v>3.2962160110500001E-3</c:v>
                </c:pt>
                <c:pt idx="35">
                  <c:v>2.0385796228999998E-3</c:v>
                </c:pt>
                <c:pt idx="36">
                  <c:v>2.1580611070000002E-3</c:v>
                </c:pt>
                <c:pt idx="37">
                  <c:v>1.9180150826799999E-3</c:v>
                </c:pt>
                <c:pt idx="38">
                  <c:v>2.2496334711700002E-3</c:v>
                </c:pt>
                <c:pt idx="39">
                  <c:v>2.09937151273E-3</c:v>
                </c:pt>
                <c:pt idx="40">
                  <c:v>4.1351039409600002E-3</c:v>
                </c:pt>
                <c:pt idx="41">
                  <c:v>4.1547115643800004E-3</c:v>
                </c:pt>
                <c:pt idx="42">
                  <c:v>4.1622925599400003E-3</c:v>
                </c:pt>
                <c:pt idx="43">
                  <c:v>4.1574297746000003E-3</c:v>
                </c:pt>
                <c:pt idx="44">
                  <c:v>4.0732420285500004E-3</c:v>
                </c:pt>
                <c:pt idx="45">
                  <c:v>2.3301276365899999E-3</c:v>
                </c:pt>
                <c:pt idx="46">
                  <c:v>2.2991186777799998E-3</c:v>
                </c:pt>
                <c:pt idx="47">
                  <c:v>2.4809766610500001E-3</c:v>
                </c:pt>
                <c:pt idx="48">
                  <c:v>2.3534699281099998E-3</c:v>
                </c:pt>
                <c:pt idx="49">
                  <c:v>2.4358399709099999E-3</c:v>
                </c:pt>
                <c:pt idx="50">
                  <c:v>1.7300560474400001E-3</c:v>
                </c:pt>
                <c:pt idx="51">
                  <c:v>1.81427160899E-3</c:v>
                </c:pt>
                <c:pt idx="52">
                  <c:v>1.7135259310399999E-3</c:v>
                </c:pt>
                <c:pt idx="53">
                  <c:v>1.7405605316199999E-3</c:v>
                </c:pt>
                <c:pt idx="54">
                  <c:v>1.69131994247E-3</c:v>
                </c:pt>
                <c:pt idx="55">
                  <c:v>1.31908830007E-3</c:v>
                </c:pt>
                <c:pt idx="56">
                  <c:v>1.2325284480999999E-3</c:v>
                </c:pt>
                <c:pt idx="57">
                  <c:v>1.5219841003400001E-3</c:v>
                </c:pt>
                <c:pt idx="58">
                  <c:v>1.3376930554699999E-3</c:v>
                </c:pt>
                <c:pt idx="59">
                  <c:v>1.20977107684E-3</c:v>
                </c:pt>
                <c:pt idx="60">
                  <c:v>7.4381929238600004E-3</c:v>
                </c:pt>
                <c:pt idx="61">
                  <c:v>7.22177362442E-3</c:v>
                </c:pt>
                <c:pt idx="62">
                  <c:v>7.1420450210599997E-3</c:v>
                </c:pt>
                <c:pt idx="63">
                  <c:v>7.26920938492E-3</c:v>
                </c:pt>
                <c:pt idx="64">
                  <c:v>7.3339997132599996E-3</c:v>
                </c:pt>
                <c:pt idx="65">
                  <c:v>4.4350360234600003E-3</c:v>
                </c:pt>
                <c:pt idx="66">
                  <c:v>4.3371458053599998E-3</c:v>
                </c:pt>
                <c:pt idx="67">
                  <c:v>4.3104809919999997E-3</c:v>
                </c:pt>
                <c:pt idx="68">
                  <c:v>4.2358909448000004E-3</c:v>
                </c:pt>
                <c:pt idx="69">
                  <c:v>4.1361064116199999E-3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48-4D4F-893E-66B012105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684016"/>
        <c:axId val="393676472"/>
      </c:lineChart>
      <c:catAx>
        <c:axId val="39368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Subsets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676472"/>
        <c:crosses val="autoZero"/>
        <c:auto val="1"/>
        <c:lblAlgn val="ctr"/>
        <c:lblOffset val="100"/>
        <c:noMultiLvlLbl val="0"/>
      </c:catAx>
      <c:valAx>
        <c:axId val="3936764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6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Approx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Sheet1!$M$2:$M$71</c:f>
              <c:numCache>
                <c:formatCode>0</c:formatCode>
                <c:ptCount val="70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3000</c:v>
                </c:pt>
                <c:pt idx="31">
                  <c:v>3000</c:v>
                </c:pt>
                <c:pt idx="32">
                  <c:v>3000</c:v>
                </c:pt>
                <c:pt idx="33">
                  <c:v>3000</c:v>
                </c:pt>
                <c:pt idx="34">
                  <c:v>3000</c:v>
                </c:pt>
                <c:pt idx="35">
                  <c:v>3000</c:v>
                </c:pt>
                <c:pt idx="36">
                  <c:v>3000</c:v>
                </c:pt>
                <c:pt idx="37">
                  <c:v>3000</c:v>
                </c:pt>
                <c:pt idx="38">
                  <c:v>3000</c:v>
                </c:pt>
                <c:pt idx="39">
                  <c:v>3000</c:v>
                </c:pt>
                <c:pt idx="40">
                  <c:v>4000</c:v>
                </c:pt>
                <c:pt idx="41">
                  <c:v>4000</c:v>
                </c:pt>
                <c:pt idx="42">
                  <c:v>4000</c:v>
                </c:pt>
                <c:pt idx="43">
                  <c:v>4000</c:v>
                </c:pt>
                <c:pt idx="44">
                  <c:v>4000</c:v>
                </c:pt>
                <c:pt idx="45">
                  <c:v>4000</c:v>
                </c:pt>
                <c:pt idx="46">
                  <c:v>4000</c:v>
                </c:pt>
                <c:pt idx="47">
                  <c:v>4000</c:v>
                </c:pt>
                <c:pt idx="48">
                  <c:v>4000</c:v>
                </c:pt>
                <c:pt idx="49">
                  <c:v>4000</c:v>
                </c:pt>
                <c:pt idx="50">
                  <c:v>5000</c:v>
                </c:pt>
                <c:pt idx="51">
                  <c:v>5000</c:v>
                </c:pt>
                <c:pt idx="52">
                  <c:v>5000</c:v>
                </c:pt>
                <c:pt idx="53">
                  <c:v>5000</c:v>
                </c:pt>
                <c:pt idx="54">
                  <c:v>5000</c:v>
                </c:pt>
                <c:pt idx="55">
                  <c:v>5000</c:v>
                </c:pt>
                <c:pt idx="56">
                  <c:v>5000</c:v>
                </c:pt>
                <c:pt idx="57">
                  <c:v>5000</c:v>
                </c:pt>
                <c:pt idx="58">
                  <c:v>5000</c:v>
                </c:pt>
                <c:pt idx="59">
                  <c:v>5000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</c:numCache>
            </c:numRef>
          </c:cat>
          <c:val>
            <c:numRef>
              <c:f>Sheet1!$N$2:$N$71</c:f>
              <c:numCache>
                <c:formatCode>General</c:formatCode>
                <c:ptCount val="70"/>
                <c:pt idx="0">
                  <c:v>1.3087940547328518E-3</c:v>
                </c:pt>
                <c:pt idx="1">
                  <c:v>1.2677071035979116E-3</c:v>
                </c:pt>
                <c:pt idx="2">
                  <c:v>1.2823453695881774E-3</c:v>
                </c:pt>
                <c:pt idx="3">
                  <c:v>1.5356871775959265E-3</c:v>
                </c:pt>
                <c:pt idx="4">
                  <c:v>1.285838592160379E-3</c:v>
                </c:pt>
                <c:pt idx="5">
                  <c:v>3.4131945004689579E-2</c:v>
                </c:pt>
                <c:pt idx="6">
                  <c:v>3.2234293431678322E-2</c:v>
                </c:pt>
                <c:pt idx="7">
                  <c:v>3.3791605320360081E-2</c:v>
                </c:pt>
                <c:pt idx="8">
                  <c:v>3.3872614815159387E-2</c:v>
                </c:pt>
                <c:pt idx="9">
                  <c:v>3.3186612440707315E-2</c:v>
                </c:pt>
                <c:pt idx="10">
                  <c:v>3.2677932697517668E-2</c:v>
                </c:pt>
                <c:pt idx="11">
                  <c:v>3.2205016899711753E-2</c:v>
                </c:pt>
                <c:pt idx="12">
                  <c:v>2.9069433786859212E-2</c:v>
                </c:pt>
                <c:pt idx="13">
                  <c:v>2.9730151883637181E-2</c:v>
                </c:pt>
                <c:pt idx="14">
                  <c:v>3.5023049446853992E-2</c:v>
                </c:pt>
                <c:pt idx="15">
                  <c:v>2.6979322284868008E-2</c:v>
                </c:pt>
                <c:pt idx="16">
                  <c:v>2.6475466515702321E-2</c:v>
                </c:pt>
                <c:pt idx="17">
                  <c:v>2.4641358324594478E-2</c:v>
                </c:pt>
                <c:pt idx="18">
                  <c:v>2.6784533540849229E-2</c:v>
                </c:pt>
                <c:pt idx="19">
                  <c:v>2.6462159001184742E-2</c:v>
                </c:pt>
                <c:pt idx="20">
                  <c:v>6.327074421101439E-2</c:v>
                </c:pt>
                <c:pt idx="21">
                  <c:v>6.3059986449546621E-2</c:v>
                </c:pt>
                <c:pt idx="22">
                  <c:v>6.270833537791555E-2</c:v>
                </c:pt>
                <c:pt idx="23">
                  <c:v>5.9147909863480626E-2</c:v>
                </c:pt>
                <c:pt idx="24">
                  <c:v>6.3169440756650791E-2</c:v>
                </c:pt>
                <c:pt idx="25">
                  <c:v>6.1293247550827913E-2</c:v>
                </c:pt>
                <c:pt idx="26">
                  <c:v>6.2527519524129771E-2</c:v>
                </c:pt>
                <c:pt idx="27">
                  <c:v>6.3114380915240992E-2</c:v>
                </c:pt>
                <c:pt idx="28">
                  <c:v>6.286536404947414E-2</c:v>
                </c:pt>
                <c:pt idx="29">
                  <c:v>6.0472173903844517E-2</c:v>
                </c:pt>
                <c:pt idx="30">
                  <c:v>0.12595728853356991</c:v>
                </c:pt>
                <c:pt idx="31">
                  <c:v>0.11245348815727056</c:v>
                </c:pt>
                <c:pt idx="32">
                  <c:v>0.11398900899115046</c:v>
                </c:pt>
                <c:pt idx="33">
                  <c:v>0.11040346554270863</c:v>
                </c:pt>
                <c:pt idx="34">
                  <c:v>0.11230976700050864</c:v>
                </c:pt>
                <c:pt idx="35">
                  <c:v>7.9177382681130795E-2</c:v>
                </c:pt>
                <c:pt idx="36">
                  <c:v>8.2967362821150914E-2</c:v>
                </c:pt>
                <c:pt idx="37">
                  <c:v>8.3810061179408521E-2</c:v>
                </c:pt>
                <c:pt idx="38">
                  <c:v>8.8107889342956588E-2</c:v>
                </c:pt>
                <c:pt idx="39">
                  <c:v>7.9741787641515419E-2</c:v>
                </c:pt>
                <c:pt idx="40">
                  <c:v>0.19291804018195075</c:v>
                </c:pt>
                <c:pt idx="41">
                  <c:v>0.19249818809875718</c:v>
                </c:pt>
                <c:pt idx="42">
                  <c:v>0.17814852882949972</c:v>
                </c:pt>
                <c:pt idx="43">
                  <c:v>0.18316579449728659</c:v>
                </c:pt>
                <c:pt idx="44">
                  <c:v>0.17924523437128514</c:v>
                </c:pt>
                <c:pt idx="45">
                  <c:v>0.14605579408307218</c:v>
                </c:pt>
                <c:pt idx="46">
                  <c:v>0.1503201871166242</c:v>
                </c:pt>
                <c:pt idx="47">
                  <c:v>0.14946351586855222</c:v>
                </c:pt>
                <c:pt idx="48">
                  <c:v>0.15549714295959877</c:v>
                </c:pt>
                <c:pt idx="49">
                  <c:v>0.14435426200599891</c:v>
                </c:pt>
                <c:pt idx="50">
                  <c:v>0.19742030503777477</c:v>
                </c:pt>
                <c:pt idx="51">
                  <c:v>0.20891417168736007</c:v>
                </c:pt>
                <c:pt idx="52">
                  <c:v>0.19045249042638032</c:v>
                </c:pt>
                <c:pt idx="53">
                  <c:v>0.20737232978477677</c:v>
                </c:pt>
                <c:pt idx="54">
                  <c:v>0.21011351143549806</c:v>
                </c:pt>
                <c:pt idx="55">
                  <c:v>0.20978082357220978</c:v>
                </c:pt>
                <c:pt idx="56">
                  <c:v>0.20064571387388261</c:v>
                </c:pt>
                <c:pt idx="57">
                  <c:v>0.22021258421749018</c:v>
                </c:pt>
                <c:pt idx="58">
                  <c:v>0.22105628063900695</c:v>
                </c:pt>
                <c:pt idx="59">
                  <c:v>0.20896091433236205</c:v>
                </c:pt>
                <c:pt idx="60">
                  <c:v>1</c:v>
                </c:pt>
                <c:pt idx="61">
                  <c:v>0.98070659907800883</c:v>
                </c:pt>
                <c:pt idx="62">
                  <c:v>0.99177063300692514</c:v>
                </c:pt>
                <c:pt idx="63">
                  <c:v>0.97618903058135831</c:v>
                </c:pt>
                <c:pt idx="64">
                  <c:v>0.98011574543462843</c:v>
                </c:pt>
                <c:pt idx="65">
                  <c:v>0.9017008833332687</c:v>
                </c:pt>
                <c:pt idx="66">
                  <c:v>0.88148360822034422</c:v>
                </c:pt>
                <c:pt idx="67">
                  <c:v>0.83027695765435039</c:v>
                </c:pt>
                <c:pt idx="68">
                  <c:v>0.83867782523749734</c:v>
                </c:pt>
                <c:pt idx="69">
                  <c:v>0.8203334164502839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79-4D6C-B94B-87CF349CB1F1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Sheet1!$M$2:$M$71</c:f>
              <c:numCache>
                <c:formatCode>0</c:formatCode>
                <c:ptCount val="70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3000</c:v>
                </c:pt>
                <c:pt idx="31">
                  <c:v>3000</c:v>
                </c:pt>
                <c:pt idx="32">
                  <c:v>3000</c:v>
                </c:pt>
                <c:pt idx="33">
                  <c:v>3000</c:v>
                </c:pt>
                <c:pt idx="34">
                  <c:v>3000</c:v>
                </c:pt>
                <c:pt idx="35">
                  <c:v>3000</c:v>
                </c:pt>
                <c:pt idx="36">
                  <c:v>3000</c:v>
                </c:pt>
                <c:pt idx="37">
                  <c:v>3000</c:v>
                </c:pt>
                <c:pt idx="38">
                  <c:v>3000</c:v>
                </c:pt>
                <c:pt idx="39">
                  <c:v>3000</c:v>
                </c:pt>
                <c:pt idx="40">
                  <c:v>4000</c:v>
                </c:pt>
                <c:pt idx="41">
                  <c:v>4000</c:v>
                </c:pt>
                <c:pt idx="42">
                  <c:v>4000</c:v>
                </c:pt>
                <c:pt idx="43">
                  <c:v>4000</c:v>
                </c:pt>
                <c:pt idx="44">
                  <c:v>4000</c:v>
                </c:pt>
                <c:pt idx="45">
                  <c:v>4000</c:v>
                </c:pt>
                <c:pt idx="46">
                  <c:v>4000</c:v>
                </c:pt>
                <c:pt idx="47">
                  <c:v>4000</c:v>
                </c:pt>
                <c:pt idx="48">
                  <c:v>4000</c:v>
                </c:pt>
                <c:pt idx="49">
                  <c:v>4000</c:v>
                </c:pt>
                <c:pt idx="50">
                  <c:v>5000</c:v>
                </c:pt>
                <c:pt idx="51">
                  <c:v>5000</c:v>
                </c:pt>
                <c:pt idx="52">
                  <c:v>5000</c:v>
                </c:pt>
                <c:pt idx="53">
                  <c:v>5000</c:v>
                </c:pt>
                <c:pt idx="54">
                  <c:v>5000</c:v>
                </c:pt>
                <c:pt idx="55">
                  <c:v>5000</c:v>
                </c:pt>
                <c:pt idx="56">
                  <c:v>5000</c:v>
                </c:pt>
                <c:pt idx="57">
                  <c:v>5000</c:v>
                </c:pt>
                <c:pt idx="58">
                  <c:v>5000</c:v>
                </c:pt>
                <c:pt idx="59">
                  <c:v>5000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</c:numCache>
            </c:numRef>
          </c:cat>
          <c:val>
            <c:numRef>
              <c:f>Sheet1!$O$2:$O$71</c:f>
              <c:numCache>
                <c:formatCode>General</c:formatCode>
                <c:ptCount val="70"/>
                <c:pt idx="0">
                  <c:v>4.6920048733407764E-2</c:v>
                </c:pt>
                <c:pt idx="1">
                  <c:v>4.4047229587449006E-2</c:v>
                </c:pt>
                <c:pt idx="2">
                  <c:v>3.9584353407198854E-2</c:v>
                </c:pt>
                <c:pt idx="3">
                  <c:v>3.7163560487155078E-2</c:v>
                </c:pt>
                <c:pt idx="4">
                  <c:v>4.693916318062033E-2</c:v>
                </c:pt>
                <c:pt idx="5">
                  <c:v>0.35229242535701144</c:v>
                </c:pt>
                <c:pt idx="6">
                  <c:v>0.34315205482939171</c:v>
                </c:pt>
                <c:pt idx="7">
                  <c:v>0.35134340213426657</c:v>
                </c:pt>
                <c:pt idx="8">
                  <c:v>0.34367399997248504</c:v>
                </c:pt>
                <c:pt idx="9">
                  <c:v>0.36127305295618578</c:v>
                </c:pt>
                <c:pt idx="10">
                  <c:v>0.35002771060674409</c:v>
                </c:pt>
                <c:pt idx="11">
                  <c:v>0.35207634342334121</c:v>
                </c:pt>
                <c:pt idx="12">
                  <c:v>0.33309532338457443</c:v>
                </c:pt>
                <c:pt idx="13">
                  <c:v>0.33666188264185076</c:v>
                </c:pt>
                <c:pt idx="14">
                  <c:v>0.38032471845217303</c:v>
                </c:pt>
                <c:pt idx="15">
                  <c:v>0.23009499303250572</c:v>
                </c:pt>
                <c:pt idx="16">
                  <c:v>0.22595051289928508</c:v>
                </c:pt>
                <c:pt idx="17">
                  <c:v>0.21237708643892289</c:v>
                </c:pt>
                <c:pt idx="18">
                  <c:v>0.22370286118452906</c:v>
                </c:pt>
                <c:pt idx="19">
                  <c:v>0.23233000506569357</c:v>
                </c:pt>
                <c:pt idx="20">
                  <c:v>0.34842758883767555</c:v>
                </c:pt>
                <c:pt idx="21">
                  <c:v>0.34756258798116896</c:v>
                </c:pt>
                <c:pt idx="22">
                  <c:v>0.36377624420849564</c:v>
                </c:pt>
                <c:pt idx="23">
                  <c:v>0.32116852802068618</c:v>
                </c:pt>
                <c:pt idx="24">
                  <c:v>0.34643437616602757</c:v>
                </c:pt>
                <c:pt idx="25">
                  <c:v>0.34228321826301683</c:v>
                </c:pt>
                <c:pt idx="26">
                  <c:v>0.34310061997768554</c:v>
                </c:pt>
                <c:pt idx="27">
                  <c:v>0.35353639229961642</c:v>
                </c:pt>
                <c:pt idx="28">
                  <c:v>0.35728563395891016</c:v>
                </c:pt>
                <c:pt idx="29">
                  <c:v>0.34553892468094516</c:v>
                </c:pt>
                <c:pt idx="30">
                  <c:v>0.41618992824180562</c:v>
                </c:pt>
                <c:pt idx="31">
                  <c:v>0.45697359835432738</c:v>
                </c:pt>
                <c:pt idx="32">
                  <c:v>0.44502501743557937</c:v>
                </c:pt>
                <c:pt idx="33">
                  <c:v>0.47120185222772637</c:v>
                </c:pt>
                <c:pt idx="34">
                  <c:v>0.44314742099206683</c:v>
                </c:pt>
                <c:pt idx="35">
                  <c:v>0.27406920521793787</c:v>
                </c:pt>
                <c:pt idx="36">
                  <c:v>0.29013244602428095</c:v>
                </c:pt>
                <c:pt idx="37">
                  <c:v>0.25786035698636584</c:v>
                </c:pt>
                <c:pt idx="38">
                  <c:v>0.30244354968983084</c:v>
                </c:pt>
                <c:pt idx="39">
                  <c:v>0.28224214324902791</c:v>
                </c:pt>
                <c:pt idx="40">
                  <c:v>0.55592856803909241</c:v>
                </c:pt>
                <c:pt idx="41">
                  <c:v>0.55856464156134589</c:v>
                </c:pt>
                <c:pt idx="42">
                  <c:v>0.55958384012712681</c:v>
                </c:pt>
                <c:pt idx="43">
                  <c:v>0.55893008115774034</c:v>
                </c:pt>
                <c:pt idx="44">
                  <c:v>0.54761177482826284</c:v>
                </c:pt>
                <c:pt idx="45">
                  <c:v>0.31326528639980417</c:v>
                </c:pt>
                <c:pt idx="46">
                  <c:v>0.30909640302619196</c:v>
                </c:pt>
                <c:pt idx="47">
                  <c:v>0.33354561873376548</c:v>
                </c:pt>
                <c:pt idx="48">
                  <c:v>0.3164034533926397</c:v>
                </c:pt>
                <c:pt idx="49">
                  <c:v>0.3274773854139208</c:v>
                </c:pt>
                <c:pt idx="50">
                  <c:v>0.23259090818824837</c:v>
                </c:pt>
                <c:pt idx="51">
                  <c:v>0.24391295406848576</c:v>
                </c:pt>
                <c:pt idx="52">
                  <c:v>0.23036857857550394</c:v>
                </c:pt>
                <c:pt idx="53">
                  <c:v>0.23400314423637558</c:v>
                </c:pt>
                <c:pt idx="54">
                  <c:v>0.22738317757860746</c:v>
                </c:pt>
                <c:pt idx="55">
                  <c:v>0.17733988800407022</c:v>
                </c:pt>
                <c:pt idx="56">
                  <c:v>0.16570267277504111</c:v>
                </c:pt>
                <c:pt idx="57">
                  <c:v>0.20461745425529734</c:v>
                </c:pt>
                <c:pt idx="58">
                  <c:v>0.17984113468998503</c:v>
                </c:pt>
                <c:pt idx="59">
                  <c:v>0.16264314319669426</c:v>
                </c:pt>
                <c:pt idx="60">
                  <c:v>1</c:v>
                </c:pt>
                <c:pt idx="61">
                  <c:v>0.97090431753312323</c:v>
                </c:pt>
                <c:pt idx="62">
                  <c:v>0.96018550394813951</c:v>
                </c:pt>
                <c:pt idx="63">
                  <c:v>0.97728164076009105</c:v>
                </c:pt>
                <c:pt idx="64">
                  <c:v>0.98599213388701268</c:v>
                </c:pt>
                <c:pt idx="65">
                  <c:v>0.59625181396323179</c:v>
                </c:pt>
                <c:pt idx="66">
                  <c:v>0.58309133007930469</c:v>
                </c:pt>
                <c:pt idx="67">
                  <c:v>0.57950647907678965</c:v>
                </c:pt>
                <c:pt idx="68">
                  <c:v>0.56947849943663642</c:v>
                </c:pt>
                <c:pt idx="69">
                  <c:v>0.55606334145385339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79-4D6C-B94B-87CF349CB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684016"/>
        <c:axId val="393676472"/>
      </c:lineChart>
      <c:catAx>
        <c:axId val="39368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Subsets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676472"/>
        <c:crosses val="autoZero"/>
        <c:auto val="1"/>
        <c:lblAlgn val="ctr"/>
        <c:lblOffset val="100"/>
        <c:noMultiLvlLbl val="0"/>
      </c:catAx>
      <c:valAx>
        <c:axId val="39367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Running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6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Sheet2!$I$28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Sheet2!$H$29:$H$36</c:f>
              <c:strCache>
                <c:ptCount val="8"/>
                <c:pt idx="0">
                  <c:v>scp47</c:v>
                </c:pt>
                <c:pt idx="1">
                  <c:v>scp510</c:v>
                </c:pt>
                <c:pt idx="2">
                  <c:v>scp62</c:v>
                </c:pt>
                <c:pt idx="3">
                  <c:v>scpa3</c:v>
                </c:pt>
                <c:pt idx="4">
                  <c:v>scpb2</c:v>
                </c:pt>
                <c:pt idx="5">
                  <c:v>scpc4</c:v>
                </c:pt>
                <c:pt idx="6">
                  <c:v>scpd4</c:v>
                </c:pt>
                <c:pt idx="7">
                  <c:v>scpe5</c:v>
                </c:pt>
              </c:strCache>
            </c:strRef>
          </c:cat>
          <c:val>
            <c:numRef>
              <c:f>Sheet2!$I$29:$I$36</c:f>
              <c:numCache>
                <c:formatCode>General</c:formatCode>
                <c:ptCount val="8"/>
                <c:pt idx="0">
                  <c:v>0.90336134453781514</c:v>
                </c:pt>
                <c:pt idx="1">
                  <c:v>0.90443686006825941</c:v>
                </c:pt>
                <c:pt idx="2">
                  <c:v>0.85882352941176465</c:v>
                </c:pt>
                <c:pt idx="3">
                  <c:v>0.85925925925925928</c:v>
                </c:pt>
                <c:pt idx="4">
                  <c:v>0.88372093023255816</c:v>
                </c:pt>
                <c:pt idx="5">
                  <c:v>0.85214007782101164</c:v>
                </c:pt>
                <c:pt idx="6">
                  <c:v>0.87323943661971826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C-4E2F-A0C4-9CBFF95B8D29}"/>
            </c:ext>
          </c:extLst>
        </c:ser>
        <c:ser>
          <c:idx val="1"/>
          <c:order val="1"/>
          <c:tx>
            <c:strRef>
              <c:f>Sheet2!$J$28</c:f>
              <c:strCache>
                <c:ptCount val="1"/>
                <c:pt idx="0">
                  <c:v>Heuristic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Sheet2!$K$29:$K$36</c:f>
                <c:numCache>
                  <c:formatCode>General</c:formatCode>
                  <c:ptCount val="8"/>
                  <c:pt idx="0">
                    <c:v>4.6368680903983717E-2</c:v>
                  </c:pt>
                  <c:pt idx="1">
                    <c:v>2.3369282215386478E-2</c:v>
                  </c:pt>
                  <c:pt idx="2">
                    <c:v>6.8118637033897644E-2</c:v>
                  </c:pt>
                  <c:pt idx="3">
                    <c:v>2.2949684240957668E-2</c:v>
                  </c:pt>
                  <c:pt idx="4">
                    <c:v>4.4916972084074858E-2</c:v>
                  </c:pt>
                  <c:pt idx="5">
                    <c:v>3.7633770090313656E-2</c:v>
                  </c:pt>
                  <c:pt idx="6">
                    <c:v>4.0572386925717518E-2</c:v>
                  </c:pt>
                  <c:pt idx="7">
                    <c:v>0.11002598544455755</c:v>
                  </c:pt>
                </c:numCache>
              </c:numRef>
            </c:plus>
            <c:minus>
              <c:numRef>
                <c:f>Sheet2!$L$29:$L$36</c:f>
                <c:numCache>
                  <c:formatCode>General</c:formatCode>
                  <c:ptCount val="8"/>
                  <c:pt idx="0">
                    <c:v>2.3483816612887565E-2</c:v>
                  </c:pt>
                  <c:pt idx="1">
                    <c:v>9.4964890140414315E-3</c:v>
                  </c:pt>
                  <c:pt idx="2">
                    <c:v>4.5647596732336093E-2</c:v>
                  </c:pt>
                  <c:pt idx="3">
                    <c:v>8.7963475050740758E-3</c:v>
                  </c:pt>
                  <c:pt idx="4">
                    <c:v>1.8719391552288744E-2</c:v>
                  </c:pt>
                  <c:pt idx="5">
                    <c:v>1.3529672578595831E-2</c:v>
                  </c:pt>
                  <c:pt idx="6">
                    <c:v>2.5582115848503673E-2</c:v>
                  </c:pt>
                  <c:pt idx="7">
                    <c:v>9.0216336030615185E-3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Sheet2!$H$29:$H$36</c:f>
              <c:strCache>
                <c:ptCount val="8"/>
                <c:pt idx="0">
                  <c:v>scp47</c:v>
                </c:pt>
                <c:pt idx="1">
                  <c:v>scp510</c:v>
                </c:pt>
                <c:pt idx="2">
                  <c:v>scp62</c:v>
                </c:pt>
                <c:pt idx="3">
                  <c:v>scpa3</c:v>
                </c:pt>
                <c:pt idx="4">
                  <c:v>scpb2</c:v>
                </c:pt>
                <c:pt idx="5">
                  <c:v>scpc4</c:v>
                </c:pt>
                <c:pt idx="6">
                  <c:v>scpd4</c:v>
                </c:pt>
                <c:pt idx="7">
                  <c:v>scpe5</c:v>
                </c:pt>
              </c:strCache>
            </c:strRef>
          </c:cat>
          <c:val>
            <c:numRef>
              <c:f>Sheet2!$J$29:$J$36</c:f>
              <c:numCache>
                <c:formatCode>General</c:formatCode>
                <c:ptCount val="8"/>
                <c:pt idx="0">
                  <c:v>0.93848486347659787</c:v>
                </c:pt>
                <c:pt idx="1">
                  <c:v>0.94032429951642449</c:v>
                </c:pt>
                <c:pt idx="2">
                  <c:v>0.90240435131961194</c:v>
                </c:pt>
                <c:pt idx="3">
                  <c:v>0.91183857312984651</c:v>
                </c:pt>
                <c:pt idx="4">
                  <c:v>0.8449169720840749</c:v>
                </c:pt>
                <c:pt idx="5">
                  <c:v>0.87671422986042857</c:v>
                </c:pt>
                <c:pt idx="6">
                  <c:v>0.91381182354543578</c:v>
                </c:pt>
                <c:pt idx="7">
                  <c:v>0.82431169973027185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C-4E2F-A0C4-9CBFF95B8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243936"/>
        <c:axId val="420253120"/>
      </c:barChart>
      <c:catAx>
        <c:axId val="42024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53120"/>
        <c:crosses val="autoZero"/>
        <c:auto val="1"/>
        <c:lblAlgn val="ctr"/>
        <c:lblOffset val="100"/>
        <c:noMultiLvlLbl val="0"/>
      </c:catAx>
      <c:valAx>
        <c:axId val="4202531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4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Sheet2!$Y$1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Sheet2!$X$2:$X$5</c:f>
              <c:strCache>
                <c:ptCount val="4"/>
                <c:pt idx="0">
                  <c:v>scpclr10</c:v>
                </c:pt>
                <c:pt idx="1">
                  <c:v>scpclr11</c:v>
                </c:pt>
                <c:pt idx="2">
                  <c:v>scpclr12</c:v>
                </c:pt>
                <c:pt idx="3">
                  <c:v>scpclr13</c:v>
                </c:pt>
              </c:strCache>
            </c:strRef>
          </c:cat>
          <c:val>
            <c:numRef>
              <c:f>Sheet2!$Y$2:$Y$5</c:f>
              <c:numCache>
                <c:formatCode>General</c:formatCode>
                <c:ptCount val="4"/>
                <c:pt idx="0">
                  <c:v>33</c:v>
                </c:pt>
                <c:pt idx="1">
                  <c:v>30</c:v>
                </c:pt>
                <c:pt idx="2">
                  <c:v>32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9-49EB-ABCB-7EAFD0535649}"/>
            </c:ext>
          </c:extLst>
        </c:ser>
        <c:ser>
          <c:idx val="1"/>
          <c:order val="1"/>
          <c:tx>
            <c:strRef>
              <c:f>Sheet2!$Z$1</c:f>
              <c:strCache>
                <c:ptCount val="1"/>
                <c:pt idx="0">
                  <c:v>Heuristic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Sheet2!$X$2:$X$5</c:f>
              <c:strCache>
                <c:ptCount val="4"/>
                <c:pt idx="0">
                  <c:v>scpclr10</c:v>
                </c:pt>
                <c:pt idx="1">
                  <c:v>scpclr11</c:v>
                </c:pt>
                <c:pt idx="2">
                  <c:v>scpclr12</c:v>
                </c:pt>
                <c:pt idx="3">
                  <c:v>scpclr13</c:v>
                </c:pt>
              </c:strCache>
            </c:strRef>
          </c:cat>
          <c:val>
            <c:numRef>
              <c:f>Sheet2!$Z$2:$Z$5</c:f>
              <c:numCache>
                <c:formatCode>General</c:formatCode>
                <c:ptCount val="4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9-49EB-ABCB-7EAFD0535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236720"/>
        <c:axId val="420239016"/>
      </c:barChart>
      <c:catAx>
        <c:axId val="42023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39016"/>
        <c:crosses val="autoZero"/>
        <c:auto val="1"/>
        <c:lblAlgn val="ctr"/>
        <c:lblOffset val="100"/>
        <c:noMultiLvlLbl val="0"/>
      </c:catAx>
      <c:valAx>
        <c:axId val="4202390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Weight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Sheet2!$Y$34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Sheet2!$X$35:$X$40</c:f>
              <c:strCache>
                <c:ptCount val="6"/>
                <c:pt idx="0">
                  <c:v>scpcyc06</c:v>
                </c:pt>
                <c:pt idx="1">
                  <c:v>scpcyc07</c:v>
                </c:pt>
                <c:pt idx="2">
                  <c:v>scpcyc08</c:v>
                </c:pt>
                <c:pt idx="3">
                  <c:v>scpcyc09</c:v>
                </c:pt>
                <c:pt idx="4">
                  <c:v>scpcyc10</c:v>
                </c:pt>
                <c:pt idx="5">
                  <c:v>scpcyc11</c:v>
                </c:pt>
              </c:strCache>
            </c:strRef>
          </c:cat>
          <c:val>
            <c:numRef>
              <c:f>Sheet2!$Y$35:$Y$40</c:f>
              <c:numCache>
                <c:formatCode>General</c:formatCode>
                <c:ptCount val="6"/>
                <c:pt idx="0">
                  <c:v>60</c:v>
                </c:pt>
                <c:pt idx="1">
                  <c:v>148</c:v>
                </c:pt>
                <c:pt idx="2">
                  <c:v>364</c:v>
                </c:pt>
                <c:pt idx="3">
                  <c:v>816</c:v>
                </c:pt>
                <c:pt idx="4">
                  <c:v>1928</c:v>
                </c:pt>
                <c:pt idx="5">
                  <c:v>4304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8-4620-8514-C8C9C2F655D9}"/>
            </c:ext>
          </c:extLst>
        </c:ser>
        <c:ser>
          <c:idx val="1"/>
          <c:order val="1"/>
          <c:tx>
            <c:strRef>
              <c:f>Sheet2!$Z$34</c:f>
              <c:strCache>
                <c:ptCount val="1"/>
                <c:pt idx="0">
                  <c:v>Heuristic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Sheet2!$AA$35:$AA$40</c:f>
                <c:numCache>
                  <c:formatCode>General</c:formatCode>
                  <c:ptCount val="6"/>
                  <c:pt idx="0">
                    <c:v>3.9069999999999965</c:v>
                  </c:pt>
                  <c:pt idx="1">
                    <c:v>8.0673333329999934</c:v>
                  </c:pt>
                  <c:pt idx="2">
                    <c:v>14.574333333000027</c:v>
                  </c:pt>
                  <c:pt idx="3">
                    <c:v>20.892333329999929</c:v>
                  </c:pt>
                  <c:pt idx="4">
                    <c:v>33.081000000000131</c:v>
                  </c:pt>
                  <c:pt idx="5">
                    <c:v>44.521333329999834</c:v>
                  </c:pt>
                </c:numCache>
              </c:numRef>
            </c:plus>
            <c:minus>
              <c:numRef>
                <c:f>Sheet2!$AB$35:$AB$40</c:f>
                <c:numCache>
                  <c:formatCode>General</c:formatCode>
                  <c:ptCount val="6"/>
                  <c:pt idx="0">
                    <c:v>5.0930000000000035</c:v>
                  </c:pt>
                  <c:pt idx="1">
                    <c:v>9.9326666670000066</c:v>
                  </c:pt>
                  <c:pt idx="2">
                    <c:v>15.425666666999973</c:v>
                  </c:pt>
                  <c:pt idx="3">
                    <c:v>23.107666670000071</c:v>
                  </c:pt>
                  <c:pt idx="4">
                    <c:v>40.918999999999869</c:v>
                  </c:pt>
                  <c:pt idx="5">
                    <c:v>51.478666670000166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Sheet2!$X$35:$X$40</c:f>
              <c:strCache>
                <c:ptCount val="6"/>
                <c:pt idx="0">
                  <c:v>scpcyc06</c:v>
                </c:pt>
                <c:pt idx="1">
                  <c:v>scpcyc07</c:v>
                </c:pt>
                <c:pt idx="2">
                  <c:v>scpcyc08</c:v>
                </c:pt>
                <c:pt idx="3">
                  <c:v>scpcyc09</c:v>
                </c:pt>
                <c:pt idx="4">
                  <c:v>scpcyc10</c:v>
                </c:pt>
                <c:pt idx="5">
                  <c:v>scpcyc11</c:v>
                </c:pt>
              </c:strCache>
            </c:strRef>
          </c:cat>
          <c:val>
            <c:numRef>
              <c:f>Sheet2!$Z$35:$Z$40</c:f>
              <c:numCache>
                <c:formatCode>General</c:formatCode>
                <c:ptCount val="6"/>
                <c:pt idx="0">
                  <c:v>86.093000000000004</c:v>
                </c:pt>
                <c:pt idx="1">
                  <c:v>209.93266666700001</c:v>
                </c:pt>
                <c:pt idx="2">
                  <c:v>496.42566666699997</c:v>
                </c:pt>
                <c:pt idx="3">
                  <c:v>1148.1076666700001</c:v>
                </c:pt>
                <c:pt idx="4">
                  <c:v>2609.9189999999999</c:v>
                </c:pt>
                <c:pt idx="5">
                  <c:v>5854.4786666700002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8-4620-8514-C8C9C2F65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259352"/>
        <c:axId val="420260992"/>
      </c:barChart>
      <c:catAx>
        <c:axId val="420259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60992"/>
        <c:crosses val="autoZero"/>
        <c:auto val="1"/>
        <c:lblAlgn val="ctr"/>
        <c:lblOffset val="100"/>
        <c:noMultiLvlLbl val="0"/>
      </c:catAx>
      <c:valAx>
        <c:axId val="4202609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Weight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59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68DC83-4358-4069-9A04-36F684952B41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5BB5-8E37-492B-8843-1477E0364CB8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7E38-DB3A-4089-B386-FFD9F1943ECB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356-1F59-4D89-9F54-28C9F76813D7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8F21-3C02-407D-A180-361657C962A9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3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FB26-DB44-4B23-8E2C-73FCFB6E6A5C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A1B2-E24B-4D01-B1F3-1C91DA614AC9}" type="datetime1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829-4D67-4482-B952-BBD9DCA0A419}" type="datetime1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990D-3D92-40C3-8F0D-2F9DF871B3E2}" type="datetime1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35C0-D298-4C67-8022-2A6AB1B2BA62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098-106E-436A-B7C8-8017C782259C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6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619435-DEBC-444A-913E-FBD2C4CF0E59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4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Weighted Set Cover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Ali Mowazi, Mark </a:t>
            </a:r>
            <a:r>
              <a:rPr lang="en-US" dirty="0" err="1" smtClean="0"/>
              <a:t>Kasun</a:t>
            </a:r>
            <a:r>
              <a:rPr lang="en-US" dirty="0" smtClean="0"/>
              <a:t>, Jeremiah O’Neil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normalized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76210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4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against SCP data </a:t>
            </a:r>
            <a:r>
              <a:rPr lang="en-US" dirty="0" smtClean="0"/>
              <a:t>set (%Optimal)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475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2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Edges Required to hit every 4-cycle in a hypercube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08488"/>
              </p:ext>
            </p:extLst>
          </p:nvPr>
        </p:nvGraphicFramePr>
        <p:xfrm>
          <a:off x="1023938" y="1890584"/>
          <a:ext cx="9720262" cy="441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5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4-tuples forming the smallest non-bi-chromatic hypergraph</a:t>
            </a:r>
            <a:endParaRPr lang="en-US" sz="35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9286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6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GENERATE </a:t>
            </a:r>
            <a:r>
              <a:rPr lang="en-CA" dirty="0"/>
              <a:t>an initial solution </a:t>
            </a:r>
            <a:r>
              <a:rPr lang="en-CA" dirty="0" smtClean="0"/>
              <a:t>X</a:t>
            </a:r>
            <a:endParaRPr lang="en-CA" dirty="0"/>
          </a:p>
          <a:p>
            <a:r>
              <a:rPr lang="en-CA" dirty="0"/>
              <a:t>for T in schedule:</a:t>
            </a:r>
          </a:p>
          <a:p>
            <a:pPr lvl="1"/>
            <a:r>
              <a:rPr lang="en-CA" dirty="0" smtClean="0"/>
              <a:t>SEARCH </a:t>
            </a:r>
            <a:r>
              <a:rPr lang="en-CA" dirty="0"/>
              <a:t>for a neighbour solution </a:t>
            </a:r>
            <a:r>
              <a:rPr lang="en-CA" dirty="0" smtClean="0"/>
              <a:t>X'</a:t>
            </a:r>
            <a:endParaRPr lang="en-CA" dirty="0"/>
          </a:p>
          <a:p>
            <a:pPr lvl="1"/>
            <a:r>
              <a:rPr lang="en-CA" dirty="0" smtClean="0"/>
              <a:t>let </a:t>
            </a:r>
            <a:r>
              <a:rPr lang="en-CA" dirty="0" err="1"/>
              <a:t>deltaE</a:t>
            </a:r>
            <a:r>
              <a:rPr lang="en-CA" dirty="0"/>
              <a:t> = </a:t>
            </a:r>
            <a:r>
              <a:rPr lang="en-CA" dirty="0" smtClean="0"/>
              <a:t>W(X) </a:t>
            </a:r>
            <a:r>
              <a:rPr lang="en-CA" dirty="0"/>
              <a:t>- </a:t>
            </a:r>
            <a:r>
              <a:rPr lang="en-CA" dirty="0" smtClean="0"/>
              <a:t>W(X')</a:t>
            </a:r>
            <a:endParaRPr lang="en-CA" dirty="0"/>
          </a:p>
          <a:p>
            <a:pPr lvl="1"/>
            <a:r>
              <a:rPr lang="en-CA" dirty="0" smtClean="0"/>
              <a:t>if </a:t>
            </a:r>
            <a:r>
              <a:rPr lang="en-CA" dirty="0" err="1"/>
              <a:t>deltaE</a:t>
            </a:r>
            <a:r>
              <a:rPr lang="en-CA" dirty="0"/>
              <a:t> &lt; 0 or rand(0, 1] &lt; </a:t>
            </a:r>
            <a:r>
              <a:rPr lang="en-CA" dirty="0" err="1"/>
              <a:t>exp</a:t>
            </a:r>
            <a:r>
              <a:rPr lang="en-CA" dirty="0"/>
              <a:t>(-</a:t>
            </a:r>
            <a:r>
              <a:rPr lang="en-CA" dirty="0" err="1" smtClean="0"/>
              <a:t>deltaE</a:t>
            </a:r>
            <a:r>
              <a:rPr lang="en-CA" dirty="0" smtClean="0"/>
              <a:t>/T</a:t>
            </a:r>
            <a:r>
              <a:rPr lang="en-CA" dirty="0"/>
              <a:t>)</a:t>
            </a:r>
          </a:p>
          <a:p>
            <a:pPr lvl="2"/>
            <a:r>
              <a:rPr lang="en-CA" dirty="0" smtClean="0"/>
              <a:t>let X </a:t>
            </a:r>
            <a:r>
              <a:rPr lang="en-CA" dirty="0"/>
              <a:t>= </a:t>
            </a:r>
            <a:r>
              <a:rPr lang="en-CA" dirty="0" smtClean="0"/>
              <a:t>X'</a:t>
            </a:r>
            <a:endParaRPr lang="en-CA" dirty="0"/>
          </a:p>
          <a:p>
            <a:r>
              <a:rPr lang="en-CA" dirty="0"/>
              <a:t>return </a:t>
            </a:r>
            <a:r>
              <a:rPr lang="en-CA" dirty="0" smtClean="0"/>
              <a:t>X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1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 and </a:t>
            </a:r>
            <a:r>
              <a:rPr lang="en-CA" dirty="0" smtClean="0"/>
              <a:t>SEARCH </a:t>
            </a:r>
            <a:r>
              <a:rPr lang="en-CA" dirty="0" err="1" smtClean="0"/>
              <a:t>subprocedures</a:t>
            </a:r>
            <a:r>
              <a:rPr lang="en-CA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These </a:t>
            </a:r>
            <a:r>
              <a:rPr lang="en-CA" dirty="0" err="1" smtClean="0"/>
              <a:t>subprocedures</a:t>
            </a:r>
            <a:r>
              <a:rPr lang="en-CA" dirty="0" smtClean="0"/>
              <a:t> respectively define the initial state and neighbourhood of states. We base both on the fast heuristic.</a:t>
            </a:r>
          </a:p>
          <a:p>
            <a:pPr marL="0" indent="0">
              <a:buNone/>
            </a:pPr>
            <a:r>
              <a:rPr lang="en-CA" dirty="0" smtClean="0"/>
              <a:t>The GENERATE </a:t>
            </a:r>
            <a:r>
              <a:rPr lang="en-CA" dirty="0" err="1" smtClean="0"/>
              <a:t>subprocedure</a:t>
            </a:r>
            <a:r>
              <a:rPr lang="en-CA" dirty="0" smtClean="0"/>
              <a:t> just runs the heuristic from C={} and X=[].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The SEARCH </a:t>
            </a:r>
            <a:r>
              <a:rPr lang="en-CA" dirty="0" err="1" smtClean="0"/>
              <a:t>subprocedure</a:t>
            </a:r>
            <a:r>
              <a:rPr lang="en-CA" dirty="0" smtClean="0"/>
              <a:t> randomly removes sets from a feasible cover X, creating a partial cover which is then completed by the heuristic.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Methods for Solving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  <a:p>
            <a:r>
              <a:rPr lang="en-US" dirty="0"/>
              <a:t>Ant </a:t>
            </a:r>
            <a:r>
              <a:rPr lang="en-US" dirty="0" smtClean="0"/>
              <a:t>Colony </a:t>
            </a:r>
            <a:r>
              <a:rPr lang="en-US" dirty="0"/>
              <a:t>Optimization</a:t>
            </a:r>
          </a:p>
          <a:p>
            <a:r>
              <a:rPr lang="en-US" dirty="0"/>
              <a:t>Beasely and Chu Genetic Algorithm</a:t>
            </a:r>
          </a:p>
          <a:p>
            <a:r>
              <a:rPr lang="en-US" dirty="0"/>
              <a:t>Haddadi Langrangian Heuristic</a:t>
            </a:r>
          </a:p>
          <a:p>
            <a:r>
              <a:rPr lang="en-US" dirty="0"/>
              <a:t>Aickelin Indirect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6744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Set Cover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finds computer viruses </a:t>
            </a:r>
          </a:p>
          <a:p>
            <a:r>
              <a:rPr lang="en-US" dirty="0"/>
              <a:t>5000 known viruses (elements) </a:t>
            </a:r>
          </a:p>
          <a:p>
            <a:r>
              <a:rPr lang="en-US" dirty="0"/>
              <a:t>9000 substrings of 20 or more consecutive bytes from viruses (Number of Sub Sets)</a:t>
            </a:r>
          </a:p>
          <a:p>
            <a:r>
              <a:rPr lang="en-US" dirty="0"/>
              <a:t>Set Cover of 180 substrings found, meaning only search for 180 substrings instead of 9000.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recognition software (choose certain set of words)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Assembly line balancing</a:t>
            </a:r>
          </a:p>
          <a:p>
            <a:r>
              <a:rPr lang="en-US" dirty="0"/>
              <a:t>Vehicle routing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Data set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2" y="1712227"/>
            <a:ext cx="6437870" cy="4299876"/>
          </a:xfrm>
        </p:spPr>
      </p:pic>
      <p:cxnSp>
        <p:nvCxnSpPr>
          <p:cNvPr id="5" name="Straight Connector 4"/>
          <p:cNvCxnSpPr/>
          <p:nvPr/>
        </p:nvCxnSpPr>
        <p:spPr>
          <a:xfrm>
            <a:off x="3348681" y="3768811"/>
            <a:ext cx="3200400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SCP47, SCPB2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3545333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69" y="2261286"/>
            <a:ext cx="5010922" cy="43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Weighted Set Cover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Set Cover in decision form is NP- Complete.</a:t>
            </a:r>
          </a:p>
          <a:p>
            <a:r>
              <a:rPr lang="en-US" dirty="0"/>
              <a:t>Given a Set E = {e</a:t>
            </a:r>
            <a:r>
              <a:rPr lang="en-US" baseline="-25000" dirty="0"/>
              <a:t>1,</a:t>
            </a:r>
            <a:r>
              <a:rPr lang="en-US" dirty="0"/>
              <a:t> e</a:t>
            </a:r>
            <a:r>
              <a:rPr lang="en-US" baseline="-25000" dirty="0"/>
              <a:t>2,</a:t>
            </a:r>
            <a:r>
              <a:rPr lang="en-US" dirty="0"/>
              <a:t> </a:t>
            </a:r>
            <a:r>
              <a:rPr lang="is-IS" dirty="0"/>
              <a:t>… ,e</a:t>
            </a:r>
            <a:r>
              <a:rPr lang="is-IS" baseline="-25000" dirty="0"/>
              <a:t>n</a:t>
            </a:r>
            <a:r>
              <a:rPr lang="is-IS" dirty="0"/>
              <a:t>} </a:t>
            </a:r>
            <a:r>
              <a:rPr lang="en-US" dirty="0"/>
              <a:t>of n elements, a </a:t>
            </a:r>
            <a:r>
              <a:rPr lang="en-US" dirty="0" smtClean="0"/>
              <a:t>collection of </a:t>
            </a:r>
            <a:r>
              <a:rPr lang="en-US" dirty="0"/>
              <a:t>m subsets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 ,</a:t>
            </a:r>
            <a:r>
              <a:rPr lang="en-US" dirty="0"/>
              <a:t>S</a:t>
            </a:r>
            <a:r>
              <a:rPr lang="en-US" baseline="-25000" dirty="0"/>
              <a:t>m</a:t>
            </a:r>
            <a:r>
              <a:rPr lang="en-US" dirty="0"/>
              <a:t> of E with weights 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is-IS" dirty="0"/>
              <a:t>…,w</a:t>
            </a:r>
            <a:r>
              <a:rPr lang="is-IS" baseline="-25000" dirty="0"/>
              <a:t>m</a:t>
            </a:r>
            <a:r>
              <a:rPr lang="is-IS" dirty="0"/>
              <a:t>.  Goal to find a set I </a:t>
            </a:r>
            <a:r>
              <a:rPr lang="en-CA" dirty="0"/>
              <a:t>⊆ {S</a:t>
            </a:r>
            <a:r>
              <a:rPr lang="en-CA" baseline="-25000" dirty="0"/>
              <a:t>i</a:t>
            </a:r>
            <a:r>
              <a:rPr lang="en-CA" dirty="0"/>
              <a:t>,...,S</a:t>
            </a:r>
            <a:r>
              <a:rPr lang="en-CA" baseline="-25000" dirty="0"/>
              <a:t>m</a:t>
            </a:r>
            <a:r>
              <a:rPr lang="en-CA" dirty="0"/>
              <a:t>} </a:t>
            </a:r>
            <a:r>
              <a:rPr lang="en-CA" dirty="0" smtClean="0"/>
              <a:t>such that </a:t>
            </a:r>
            <a:r>
              <a:rPr lang="en-CA" dirty="0"/>
              <a:t>all elements covered by I and the sum of the weights in I is </a:t>
            </a:r>
            <a:r>
              <a:rPr lang="en-CA" dirty="0" smtClean="0"/>
              <a:t>minimized.</a:t>
            </a:r>
          </a:p>
          <a:p>
            <a:pPr marL="0" indent="0">
              <a:buNone/>
            </a:pPr>
            <a:r>
              <a:rPr lang="en-CA" dirty="0" smtClean="0"/>
              <a:t>In Decision form: Can we find a set cover with weight at most </a:t>
            </a:r>
            <a:r>
              <a:rPr lang="en-CA" dirty="0" smtClean="0"/>
              <a:t>W.</a:t>
            </a:r>
            <a:endParaRPr lang="is-IS" dirty="0" smtClean="0"/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CA" dirty="0"/>
              <a:t>he study of weighted set cover led to development of fundamental techniques for the entire field of approximation algorithms.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SCPCYC09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23" y="2286000"/>
            <a:ext cx="8315691" cy="4022725"/>
          </a:xfrm>
        </p:spPr>
      </p:pic>
    </p:spTree>
    <p:extLst>
      <p:ext uri="{BB962C8B-B14F-4D97-AF65-F5344CB8AC3E}">
        <p14:creationId xmlns:p14="http://schemas.microsoft.com/office/powerpoint/2010/main" val="34615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SCPE5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48" y="247135"/>
            <a:ext cx="8081319" cy="6061590"/>
          </a:xfrm>
        </p:spPr>
      </p:pic>
    </p:spTree>
    <p:extLst>
      <p:ext uri="{BB962C8B-B14F-4D97-AF65-F5344CB8AC3E}">
        <p14:creationId xmlns:p14="http://schemas.microsoft.com/office/powerpoint/2010/main" val="39896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J.P.H. van Santen and A.L. </a:t>
            </a:r>
            <a:r>
              <a:rPr lang="en-US" sz="1400" dirty="0" err="1"/>
              <a:t>Buchsbaum</a:t>
            </a:r>
            <a:r>
              <a:rPr lang="en-US" sz="1400" dirty="0"/>
              <a:t>. Methods for optimal text selection. In</a:t>
            </a:r>
          </a:p>
          <a:p>
            <a:pPr marL="0" indent="0">
              <a:buNone/>
            </a:pPr>
            <a:r>
              <a:rPr lang="en-US" sz="1400" dirty="0"/>
              <a:t>Proceedings of the European Conference on Speech Communication and Technology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 err="1"/>
              <a:t>Rhodos</a:t>
            </a:r>
            <a:r>
              <a:rPr lang="en-US" sz="1400" dirty="0"/>
              <a:t>, Greece), 2:553–556, 1997.</a:t>
            </a:r>
          </a:p>
          <a:p>
            <a:r>
              <a:rPr lang="en-US" sz="1400" dirty="0"/>
              <a:t>J.E. Beasley and P.C. Chu, “A genetic algorithm for the set covering problem”, </a:t>
            </a:r>
            <a:r>
              <a:rPr lang="en-US" sz="1400" i="1" dirty="0"/>
              <a:t>European Journal of Operational Research</a:t>
            </a:r>
            <a:r>
              <a:rPr lang="en-US" sz="1400" dirty="0"/>
              <a:t>, vol. 94, 1996, pp. 392-404 </a:t>
            </a:r>
          </a:p>
          <a:p>
            <a:r>
              <a:rPr lang="en-US" sz="1400" dirty="0"/>
              <a:t>J.E. Beasley, “A </a:t>
            </a:r>
            <a:r>
              <a:rPr lang="en-US" sz="1400" dirty="0" err="1"/>
              <a:t>Lagrangian</a:t>
            </a:r>
            <a:r>
              <a:rPr lang="en-US" sz="1400" dirty="0"/>
              <a:t> heuristic for set covering problems”, </a:t>
            </a:r>
            <a:r>
              <a:rPr lang="en-US" sz="1400" i="1" dirty="0"/>
              <a:t>Naval Research Logistics</a:t>
            </a:r>
            <a:r>
              <a:rPr lang="en-US" sz="1400" dirty="0"/>
              <a:t>, Vol. 37, 1990, pp. 151-164 </a:t>
            </a:r>
          </a:p>
          <a:p>
            <a:r>
              <a:rPr lang="en-US" sz="1400" dirty="0"/>
              <a:t>S. Haddadi, “Simple </a:t>
            </a:r>
            <a:r>
              <a:rPr lang="en-US" sz="1400" dirty="0" err="1"/>
              <a:t>Lagrangian</a:t>
            </a:r>
            <a:r>
              <a:rPr lang="en-US" sz="1400" dirty="0"/>
              <a:t> heuristic for the set covering problem”, </a:t>
            </a:r>
            <a:r>
              <a:rPr lang="en-US" sz="1400" i="1" dirty="0"/>
              <a:t>European Journal of Operational Research</a:t>
            </a:r>
            <a:r>
              <a:rPr lang="en-US" sz="1400" dirty="0"/>
              <a:t>, vol. 97, 1997, pp 200-204 </a:t>
            </a:r>
          </a:p>
          <a:p>
            <a:r>
              <a:rPr lang="en-US" sz="1400" dirty="0" smtClean="0"/>
              <a:t>U</a:t>
            </a:r>
            <a:r>
              <a:rPr lang="en-US" sz="1400" dirty="0"/>
              <a:t>. Aickelin, “An indirect genetic algorithm for set covering problem” </a:t>
            </a:r>
            <a:r>
              <a:rPr lang="en-US" sz="1400" i="1" dirty="0"/>
              <a:t>Journal of Operational Research Society</a:t>
            </a:r>
            <a:r>
              <a:rPr lang="en-US" sz="1400" dirty="0"/>
              <a:t>, vol. 53, 2002, pp. 1118-1126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weight of each subset is 1</a:t>
            </a:r>
          </a:p>
          <a:p>
            <a:pPr marL="0" indent="0">
              <a:buNone/>
            </a:pPr>
            <a:r>
              <a:rPr lang="en-US" dirty="0" smtClean="0"/>
              <a:t>Find the minimal set cover.</a:t>
            </a:r>
          </a:p>
          <a:p>
            <a:pPr marL="0" indent="0">
              <a:buNone/>
            </a:pPr>
            <a:r>
              <a:rPr lang="en-US" dirty="0" smtClean="0"/>
              <a:t>In decision form it is:</a:t>
            </a:r>
            <a:r>
              <a:rPr lang="en-US" dirty="0"/>
              <a:t> </a:t>
            </a:r>
            <a:r>
              <a:rPr lang="en-US" dirty="0" smtClean="0"/>
              <a:t>Does there exist a set cover </a:t>
            </a:r>
            <a:r>
              <a:rPr lang="en-US" dirty="0" smtClean="0"/>
              <a:t>of </a:t>
            </a:r>
            <a:r>
              <a:rPr lang="en-US" dirty="0" smtClean="0"/>
              <a:t>weight </a:t>
            </a:r>
            <a:r>
              <a:rPr lang="en-US" dirty="0" smtClean="0"/>
              <a:t>W?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47" y="639793"/>
            <a:ext cx="5523246" cy="26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Strategies for </a:t>
            </a:r>
            <a:r>
              <a:rPr lang="en-US" dirty="0"/>
              <a:t>Solving </a:t>
            </a:r>
            <a:r>
              <a:rPr lang="en-US" dirty="0" smtClean="0"/>
              <a:t>Set </a:t>
            </a:r>
            <a:r>
              <a:rPr lang="en-US" dirty="0" smtClean="0"/>
              <a:t>Cover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Approximation Algorithm</a:t>
            </a:r>
          </a:p>
          <a:p>
            <a:r>
              <a:rPr lang="en-US" dirty="0" smtClean="0"/>
              <a:t>Greedy Heuristic </a:t>
            </a:r>
          </a:p>
          <a:p>
            <a:r>
              <a:rPr lang="en-US" dirty="0" smtClean="0"/>
              <a:t>Simulating Annealing (In Progress)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Approximation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093261"/>
          </a:xfrm>
        </p:spPr>
        <p:txBody>
          <a:bodyPr>
            <a:normAutofit/>
          </a:bodyPr>
          <a:lstStyle/>
          <a:p>
            <a:r>
              <a:rPr lang="en-US" dirty="0" smtClean="0"/>
              <a:t>The algorithm runs in </a:t>
            </a:r>
            <a:r>
              <a:rPr lang="en-US" dirty="0"/>
              <a:t>O</a:t>
            </a:r>
            <a:r>
              <a:rPr lang="en-US" dirty="0" smtClean="0"/>
              <a:t>(n*log(n</a:t>
            </a:r>
            <a:r>
              <a:rPr lang="en-US" dirty="0" smtClean="0"/>
              <a:t>)) time and is quite simple to implement</a:t>
            </a:r>
          </a:p>
          <a:p>
            <a:r>
              <a:rPr lang="en-US" dirty="0" smtClean="0"/>
              <a:t>Let C be a set of elements </a:t>
            </a:r>
            <a:r>
              <a:rPr lang="en-US" dirty="0" smtClean="0"/>
              <a:t>covered, U </a:t>
            </a:r>
            <a:r>
              <a:rPr lang="en-US" dirty="0" smtClean="0"/>
              <a:t>be the set of all </a:t>
            </a:r>
            <a:r>
              <a:rPr lang="en-US" dirty="0" smtClean="0"/>
              <a:t>elements, and X to be a list of sub-sets picked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Initialize </a:t>
            </a:r>
            <a:r>
              <a:rPr lang="en-US" dirty="0" smtClean="0"/>
              <a:t>C</a:t>
            </a:r>
            <a:r>
              <a:rPr lang="en-US" dirty="0" smtClean="0"/>
              <a:t>={}, X=[]</a:t>
            </a:r>
            <a:endParaRPr lang="en-US" dirty="0" smtClean="0"/>
          </a:p>
          <a:p>
            <a:r>
              <a:rPr lang="en-US" dirty="0" smtClean="0"/>
              <a:t>While |C| =/= |U|</a:t>
            </a:r>
          </a:p>
          <a:p>
            <a:pPr lvl="1"/>
            <a:r>
              <a:rPr lang="en-US" dirty="0" smtClean="0"/>
              <a:t>Find sub-set S with smallest cost effectiveness (cost of S divided by uncovered elements)</a:t>
            </a:r>
          </a:p>
          <a:p>
            <a:pPr lvl="1"/>
            <a:r>
              <a:rPr lang="en-US" dirty="0" smtClean="0"/>
              <a:t>Set C=C ∪ S</a:t>
            </a:r>
          </a:p>
          <a:p>
            <a:r>
              <a:rPr lang="en-US" dirty="0" smtClean="0"/>
              <a:t>Output 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Approximation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15354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Greedy algorithm guarantees cost &lt;=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*OPT</a:t>
            </a:r>
          </a:p>
          <a:p>
            <a:r>
              <a:rPr lang="en-US" dirty="0" smtClean="0"/>
              <a:t>k is the size of the largest subset</a:t>
            </a:r>
          </a:p>
          <a:p>
            <a:r>
              <a:rPr lang="en-US" dirty="0" smtClean="0"/>
              <a:t>At k=4, </a:t>
            </a:r>
            <a:r>
              <a:rPr lang="el-GR" dirty="0" smtClean="0"/>
              <a:t>α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At k=11, </a:t>
            </a:r>
            <a:r>
              <a:rPr lang="el-GR" dirty="0" smtClean="0"/>
              <a:t>α</a:t>
            </a:r>
            <a:r>
              <a:rPr lang="en-US" dirty="0" smtClean="0"/>
              <a:t>&gt;3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8" y="3611938"/>
            <a:ext cx="2991267" cy="7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77" y="2404279"/>
            <a:ext cx="5525271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Approximation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1115283"/>
          </a:xfrm>
        </p:spPr>
        <p:txBody>
          <a:bodyPr/>
          <a:lstStyle/>
          <a:p>
            <a:r>
              <a:rPr lang="en-US" dirty="0" smtClean="0"/>
              <a:t>OPT = 2, Greedy solution = 3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8</a:t>
            </a:r>
            <a:r>
              <a:rPr lang="en-US" dirty="0" smtClean="0"/>
              <a:t>*OPT = 5.4 (total sets = 5)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88" y="2975833"/>
            <a:ext cx="4215873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to </a:t>
            </a:r>
            <a:r>
              <a:rPr lang="en-US" dirty="0" smtClean="0"/>
              <a:t>quickly find an initial feasible </a:t>
            </a:r>
            <a:r>
              <a:rPr lang="en-US" dirty="0" smtClean="0"/>
              <a:t>solution and to construct </a:t>
            </a:r>
            <a:r>
              <a:rPr lang="en-US" dirty="0" err="1" smtClean="0"/>
              <a:t>neighbouring</a:t>
            </a:r>
            <a:r>
              <a:rPr lang="en-US" dirty="0" smtClean="0"/>
              <a:t> solutions </a:t>
            </a:r>
            <a:r>
              <a:rPr lang="en-US" dirty="0" smtClean="0"/>
              <a:t>for Simulated Annealing in a randomized manner</a:t>
            </a:r>
            <a:r>
              <a:rPr lang="en-US" dirty="0" smtClean="0"/>
              <a:t>. We use a fast heuristic proposed by </a:t>
            </a:r>
            <a:r>
              <a:rPr lang="en-CA" dirty="0" err="1"/>
              <a:t>Balas</a:t>
            </a:r>
            <a:r>
              <a:rPr lang="en-CA" dirty="0"/>
              <a:t> and </a:t>
            </a:r>
            <a:r>
              <a:rPr lang="en-CA" dirty="0" smtClean="0"/>
              <a:t>Ho in 1987.</a:t>
            </a:r>
            <a:endParaRPr lang="en-US" dirty="0"/>
          </a:p>
          <a:p>
            <a:r>
              <a:rPr lang="en-US" dirty="0"/>
              <a:t>Initialize C</a:t>
            </a:r>
            <a:r>
              <a:rPr lang="en-US" dirty="0" smtClean="0"/>
              <a:t>={} and X=[]</a:t>
            </a:r>
            <a:endParaRPr lang="en-US" dirty="0"/>
          </a:p>
          <a:p>
            <a:r>
              <a:rPr lang="en-US" dirty="0"/>
              <a:t>While |C| =/= |U|</a:t>
            </a:r>
          </a:p>
          <a:p>
            <a:pPr lvl="1"/>
            <a:r>
              <a:rPr lang="en-US" dirty="0" smtClean="0"/>
              <a:t>Pick a random element in C, and find the </a:t>
            </a:r>
            <a:r>
              <a:rPr lang="en-US" dirty="0" smtClean="0"/>
              <a:t>set </a:t>
            </a:r>
            <a:r>
              <a:rPr lang="en-US" dirty="0" smtClean="0"/>
              <a:t>S of minimal cost which covers the element</a:t>
            </a:r>
            <a:endParaRPr lang="en-US" dirty="0"/>
          </a:p>
          <a:p>
            <a:pPr lvl="1"/>
            <a:r>
              <a:rPr lang="en-US" dirty="0"/>
              <a:t>Set C=C ∪ </a:t>
            </a:r>
            <a:r>
              <a:rPr lang="en-US" dirty="0" smtClean="0"/>
              <a:t>S and append S to X</a:t>
            </a:r>
            <a:endParaRPr lang="en-US" dirty="0"/>
          </a:p>
          <a:p>
            <a:r>
              <a:rPr lang="en-US" dirty="0" smtClean="0"/>
              <a:t>Examine each selected </a:t>
            </a:r>
            <a:r>
              <a:rPr lang="en-US" dirty="0" smtClean="0"/>
              <a:t>set</a:t>
            </a:r>
            <a:r>
              <a:rPr lang="en-US" dirty="0" smtClean="0"/>
              <a:t>, in order by </a:t>
            </a:r>
            <a:r>
              <a:rPr lang="en-US" dirty="0" err="1" smtClean="0"/>
              <a:t>recency</a:t>
            </a:r>
            <a:r>
              <a:rPr lang="en-US" dirty="0" smtClean="0"/>
              <a:t> of selection. If the </a:t>
            </a:r>
            <a:r>
              <a:rPr lang="en-US" dirty="0" smtClean="0"/>
              <a:t>set </a:t>
            </a:r>
            <a:r>
              <a:rPr lang="en-US" dirty="0" smtClean="0"/>
              <a:t>is redundant – it can be removed without leaving an element uncovered -- remove it.</a:t>
            </a:r>
          </a:p>
          <a:p>
            <a:r>
              <a:rPr lang="en-US" dirty="0" smtClean="0"/>
              <a:t>Return the cover </a:t>
            </a:r>
            <a:r>
              <a:rPr lang="en-US" dirty="0"/>
              <a:t>X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Times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757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55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CC2096-6844-4B95-B463-E84303707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820</Words>
  <Application>Microsoft Office PowerPoint</Application>
  <PresentationFormat>Widescreen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Tw Cen MT</vt:lpstr>
      <vt:lpstr>Tw Cen MT Condensed</vt:lpstr>
      <vt:lpstr>Wingdings 3</vt:lpstr>
      <vt:lpstr>Integral</vt:lpstr>
      <vt:lpstr>Weighted Set Cover</vt:lpstr>
      <vt:lpstr>Introduction to Weighted Set Cover</vt:lpstr>
      <vt:lpstr>Example</vt:lpstr>
      <vt:lpstr>Our Strategies for Solving Set Cover</vt:lpstr>
      <vt:lpstr>Greedy Approximation Algorithm</vt:lpstr>
      <vt:lpstr>Greedy Approximation Guarantee</vt:lpstr>
      <vt:lpstr>Greedy Approximation Example</vt:lpstr>
      <vt:lpstr>Greedy Heuristic</vt:lpstr>
      <vt:lpstr>Running Times</vt:lpstr>
      <vt:lpstr>Running Time normalized</vt:lpstr>
      <vt:lpstr>Results against SCP data set (%Optimal)</vt:lpstr>
      <vt:lpstr>Edges Required to hit every 4-cycle in a hypercube</vt:lpstr>
      <vt:lpstr>4-tuples forming the smallest non-bi-chromatic hypergraph</vt:lpstr>
      <vt:lpstr>Simulated annealing</vt:lpstr>
      <vt:lpstr>GENERATE and SEARCH subprocedures.</vt:lpstr>
      <vt:lpstr>Other Methods for Solving Set Cover</vt:lpstr>
      <vt:lpstr>Applications of Set Cover </vt:lpstr>
      <vt:lpstr>SCP Data set information</vt:lpstr>
      <vt:lpstr>SCP47, SCPB2</vt:lpstr>
      <vt:lpstr>SCPCYC09</vt:lpstr>
      <vt:lpstr>SCPE5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2016-03-31T00:25:56Z</dcterms:created>
  <dcterms:modified xsi:type="dcterms:W3CDTF">2016-04-01T16:07:31Z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</Properties>
</file>