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0" r:id="rId3"/>
    <p:sldId id="266" r:id="rId4"/>
    <p:sldId id="272" r:id="rId5"/>
    <p:sldId id="257" r:id="rId6"/>
    <p:sldId id="259" r:id="rId7"/>
    <p:sldId id="258" r:id="rId8"/>
    <p:sldId id="261" r:id="rId9"/>
    <p:sldId id="263" r:id="rId10"/>
    <p:sldId id="264" r:id="rId11"/>
    <p:sldId id="265" r:id="rId12"/>
    <p:sldId id="271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9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203987-8B92-4A3B-8573-E2A0FB2B3F69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F87F5B-684C-42EE-944A-BC07F6CD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89967" cy="2677648"/>
          </a:xfrm>
        </p:spPr>
        <p:txBody>
          <a:bodyPr/>
          <a:lstStyle/>
          <a:p>
            <a:r>
              <a:rPr lang="en-US" sz="4800" dirty="0" smtClean="0"/>
              <a:t>A Mathematical </a:t>
            </a:r>
            <a:r>
              <a:rPr lang="en-US" sz="4800" dirty="0"/>
              <a:t>M</a:t>
            </a:r>
            <a:r>
              <a:rPr lang="en-US" sz="4800" dirty="0" smtClean="0"/>
              <a:t>odel of the Effects of </a:t>
            </a:r>
            <a:r>
              <a:rPr lang="en-US" sz="4800" dirty="0" err="1"/>
              <a:t>Homosapien</a:t>
            </a:r>
            <a:r>
              <a:rPr lang="en-US" sz="4800" dirty="0"/>
              <a:t> Settlement </a:t>
            </a:r>
            <a:r>
              <a:rPr lang="en-US" sz="4800" dirty="0" smtClean="0"/>
              <a:t>and Pollution on the Success of Rainbow </a:t>
            </a:r>
            <a:r>
              <a:rPr lang="en-US" sz="4800" dirty="0"/>
              <a:t>T</a:t>
            </a:r>
            <a:r>
              <a:rPr lang="en-US" sz="4800" dirty="0" smtClean="0"/>
              <a:t>rout </a:t>
            </a:r>
            <a:r>
              <a:rPr lang="en-US" sz="4800" dirty="0" smtClean="0"/>
              <a:t>Sustainability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1"/>
            <a:ext cx="8825658" cy="861420"/>
          </a:xfrm>
        </p:spPr>
        <p:txBody>
          <a:bodyPr/>
          <a:lstStyle/>
          <a:p>
            <a:r>
              <a:rPr lang="en-US" dirty="0"/>
              <a:t>Andrew dodge </a:t>
            </a:r>
            <a:r>
              <a:rPr lang="en-US" dirty="0" smtClean="0"/>
              <a:t>	Mark </a:t>
            </a:r>
            <a:r>
              <a:rPr lang="en-US" dirty="0" err="1" smtClean="0"/>
              <a:t>klick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oliver</a:t>
            </a:r>
            <a:r>
              <a:rPr lang="en-US" dirty="0" smtClean="0"/>
              <a:t> Rudnicki 	</a:t>
            </a:r>
          </a:p>
        </p:txBody>
      </p:sp>
    </p:spTree>
    <p:extLst>
      <p:ext uri="{BB962C8B-B14F-4D97-AF65-F5344CB8AC3E}">
        <p14:creationId xmlns:p14="http://schemas.microsoft.com/office/powerpoint/2010/main" val="30136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0016" y="24114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Jacobian evaluated at </a:t>
                </a:r>
                <a:r>
                  <a:rPr lang="en-US" sz="3200" dirty="0" smtClean="0"/>
                  <a:t>(</a:t>
                </a:r>
                <a:r>
                  <a:rPr lang="el-GR" sz="3200" dirty="0" smtClean="0">
                    <a:effectLst/>
                  </a:rPr>
                  <a:t>κ</a:t>
                </a:r>
                <a:r>
                  <a:rPr lang="en-US" sz="3200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 smtClean="0">
                            <a:effectLst/>
                          </a:rPr>
                          <m:t>γβσ</m:t>
                        </m:r>
                        <m:r>
                          <m:rPr>
                            <m:nor/>
                          </m:rPr>
                          <a:rPr lang="el-GR" sz="3200" dirty="0" smtClean="0">
                            <a:effectLst/>
                          </a:rPr>
                          <m:t>κ</m:t>
                        </m:r>
                      </m:num>
                      <m:den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3200" dirty="0" smtClean="0">
                            <a:effectLst/>
                          </a:rPr>
                          <m:t>λ</m:t>
                        </m:r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3200" dirty="0" smtClean="0">
                            <a:effectLst/>
                          </a:rPr>
                          <m:t>δ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 smtClean="0">
                    <a:effectLst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3200" dirty="0" smtClean="0">
                            <a:effectLst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3200" dirty="0" smtClean="0">
                            <a:effectLst/>
                          </a:rPr>
                          <m:t>γβσ</m:t>
                        </m:r>
                      </m:num>
                      <m:den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3200" dirty="0" smtClean="0">
                            <a:effectLst/>
                          </a:rPr>
                          <m:t>λ</m:t>
                        </m:r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3200" dirty="0" smtClean="0">
                            <a:effectLst/>
                          </a:rPr>
                          <m:t>δ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m:rPr>
                            <m:nor/>
                          </m:rPr>
                          <a:rPr lang="en-US" sz="3200" dirty="0" smtClean="0"/>
                          <m:t>ɸ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 smtClean="0">
                    <a:effectLst/>
                  </a:rPr>
                  <a:t>)</a:t>
                </a:r>
                <a:endParaRPr lang="en-US" sz="4000" dirty="0" smtClean="0"/>
              </a:p>
              <a:p>
                <a:pPr lvl="1"/>
                <a:r>
                  <a:rPr lang="en-US" sz="3200" dirty="0" smtClean="0"/>
                  <a:t>π</a:t>
                </a:r>
                <a:r>
                  <a:rPr lang="en-US" sz="3200" baseline="-25000" dirty="0" smtClean="0"/>
                  <a:t>1 </a:t>
                </a:r>
                <a:r>
                  <a:rPr lang="en-US" sz="3200" dirty="0" smtClean="0"/>
                  <a:t>= </a:t>
                </a:r>
                <a:r>
                  <a:rPr lang="el-GR" sz="3200" dirty="0" smtClean="0">
                    <a:effectLst/>
                  </a:rPr>
                  <a:t>κ</a:t>
                </a:r>
                <a:r>
                  <a:rPr lang="en-US" sz="3200" dirty="0" smtClean="0">
                    <a:effectLst/>
                  </a:rPr>
                  <a:t>(1-</a:t>
                </a:r>
                <a:r>
                  <a:rPr lang="en-US" sz="3200" dirty="0" smtClean="0"/>
                  <a:t> ɸ</a:t>
                </a:r>
                <a:r>
                  <a:rPr lang="en-US" sz="3200" dirty="0" smtClean="0"/>
                  <a:t>)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 negative if </a:t>
                </a:r>
                <a:r>
                  <a:rPr lang="en-US" sz="3200" dirty="0" smtClean="0"/>
                  <a:t>ɸ &gt; 1</a:t>
                </a:r>
                <a:endParaRPr lang="en-US" sz="3200" dirty="0" smtClean="0"/>
              </a:p>
              <a:p>
                <a:pPr lvl="1"/>
                <a:r>
                  <a:rPr lang="en-US" sz="3200" dirty="0" smtClean="0"/>
                  <a:t>π</a:t>
                </a:r>
                <a:r>
                  <a:rPr lang="en-US" sz="3200" baseline="-25000" dirty="0" smtClean="0"/>
                  <a:t>2 </a:t>
                </a:r>
                <a:r>
                  <a:rPr lang="en-US" sz="3200" dirty="0" smtClean="0"/>
                  <a:t>= </a:t>
                </a:r>
                <a:r>
                  <a:rPr lang="en-US" sz="3200" dirty="0" smtClean="0">
                    <a:effectLst/>
                  </a:rPr>
                  <a:t>-</a:t>
                </a:r>
                <a:r>
                  <a:rPr lang="el-GR" sz="3200" dirty="0" smtClean="0">
                    <a:effectLst/>
                  </a:rPr>
                  <a:t> ε</a:t>
                </a:r>
                <a:r>
                  <a:rPr lang="en-US" sz="3200" dirty="0" smtClean="0">
                    <a:effectLst/>
                  </a:rPr>
                  <a:t> </a:t>
                </a:r>
                <a:r>
                  <a:rPr lang="en-US" sz="3200" dirty="0" smtClean="0">
                    <a:effectLst/>
                    <a:sym typeface="Wingdings" panose="05000000000000000000" pitchFamily="2" charset="2"/>
                  </a:rPr>
                  <a:t> always negative</a:t>
                </a:r>
              </a:p>
              <a:p>
                <a:pPr lvl="1"/>
                <a:r>
                  <a:rPr lang="en-US" sz="3200" dirty="0" smtClean="0"/>
                  <a:t>π</a:t>
                </a:r>
                <a:r>
                  <a:rPr lang="en-US" sz="3200" baseline="-25000" dirty="0" smtClean="0"/>
                  <a:t>3  </a:t>
                </a:r>
                <a:r>
                  <a:rPr lang="en-US" sz="3200" dirty="0" smtClean="0"/>
                  <a:t>= </a:t>
                </a:r>
                <a:r>
                  <a:rPr lang="el-GR" sz="3200" dirty="0" smtClean="0">
                    <a:effectLst/>
                  </a:rPr>
                  <a:t>λ </a:t>
                </a:r>
                <a:r>
                  <a:rPr lang="en-US" sz="3200" dirty="0" smtClean="0">
                    <a:effectLst/>
                  </a:rPr>
                  <a:t>–</a:t>
                </a:r>
                <a:r>
                  <a:rPr lang="el-GR" sz="3200" dirty="0" smtClean="0">
                    <a:effectLst/>
                  </a:rPr>
                  <a:t> δ</a:t>
                </a:r>
                <a:r>
                  <a:rPr lang="en-US" sz="3200" dirty="0" smtClean="0">
                    <a:effectLst/>
                  </a:rPr>
                  <a:t> </a:t>
                </a:r>
                <a:r>
                  <a:rPr lang="en-US" sz="3200" dirty="0" smtClean="0">
                    <a:effectLst/>
                  </a:rPr>
                  <a:t>(most likely positive)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016" y="2411450"/>
                <a:ext cx="10515600" cy="4351338"/>
              </a:xfrm>
              <a:blipFill rotWithShape="0">
                <a:blip r:embed="rId2"/>
                <a:stretch>
                  <a:fillRect l="-133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2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347" y="2078218"/>
            <a:ext cx="10119059" cy="2677648"/>
          </a:xfrm>
        </p:spPr>
        <p:txBody>
          <a:bodyPr>
            <a:noAutofit/>
          </a:bodyPr>
          <a:lstStyle/>
          <a:p>
            <a:pPr algn="ctr"/>
            <a:r>
              <a:rPr lang="en-US" sz="13800" dirty="0" err="1" smtClean="0"/>
              <a:t>Matlab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570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916" y="2398955"/>
            <a:ext cx="9044698" cy="39695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Pollution: 250 units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Fish: </a:t>
            </a:r>
            <a:r>
              <a:rPr lang="en-US" sz="2000" dirty="0" smtClean="0">
                <a:solidFill>
                  <a:schemeClr val="tx1"/>
                </a:solidFill>
              </a:rPr>
              <a:t>2000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Number of People: 15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Pmax</a:t>
            </a:r>
            <a:r>
              <a:rPr lang="en-US" sz="1800" dirty="0" smtClean="0">
                <a:solidFill>
                  <a:schemeClr val="tx1"/>
                </a:solidFill>
              </a:rPr>
              <a:t> = 1000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Beta = .5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Sigma = </a:t>
            </a:r>
            <a:r>
              <a:rPr lang="en-US" sz="1800" dirty="0" smtClean="0">
                <a:solidFill>
                  <a:schemeClr val="tx1"/>
                </a:solidFill>
              </a:rPr>
              <a:t>25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Epsilon = .5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Human Carrying Capacity = 1000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Altered Phi &amp; Lambda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581178" cy="706964"/>
          </a:xfrm>
        </p:spPr>
        <p:txBody>
          <a:bodyPr/>
          <a:lstStyle/>
          <a:p>
            <a:r>
              <a:rPr lang="el-GR" dirty="0" smtClean="0"/>
              <a:t>λ</a:t>
            </a:r>
            <a:r>
              <a:rPr lang="en-US" dirty="0" smtClean="0"/>
              <a:t> = 3					</a:t>
            </a:r>
            <a:r>
              <a:rPr lang="el-GR" dirty="0"/>
              <a:t> λ</a:t>
            </a:r>
            <a:r>
              <a:rPr lang="en-US" dirty="0"/>
              <a:t> = 1</a:t>
            </a:r>
            <a:r>
              <a:rPr lang="en-US" dirty="0" smtClean="0"/>
              <a:t>						</a:t>
            </a:r>
            <a:r>
              <a:rPr lang="el-GR" dirty="0"/>
              <a:t> λ</a:t>
            </a:r>
            <a:r>
              <a:rPr lang="en-US" dirty="0"/>
              <a:t> = </a:t>
            </a:r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2" y="2468378"/>
            <a:ext cx="3860128" cy="2951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06" y="2468378"/>
            <a:ext cx="3927343" cy="29510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005" y="2468378"/>
            <a:ext cx="3880031" cy="29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 = .</a:t>
            </a:r>
            <a:r>
              <a:rPr lang="en-US" dirty="0" smtClean="0"/>
              <a:t>9999       </a:t>
            </a:r>
            <a:r>
              <a:rPr lang="en-US" dirty="0" smtClean="0"/>
              <a:t>								</a:t>
            </a:r>
            <a:r>
              <a:rPr lang="en-US" dirty="0"/>
              <a:t> </a:t>
            </a:r>
            <a:r>
              <a:rPr lang="en-US" dirty="0" smtClean="0"/>
              <a:t> = 1.001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3" y="2494653"/>
            <a:ext cx="5143500" cy="384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22" y="2494653"/>
            <a:ext cx="5067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Fish reproduction could be made a function instead of a constant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People could respond more to high pollution levels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Make ɸ a function of pollution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Allow </a:t>
            </a:r>
            <a:r>
              <a:rPr lang="en-US" sz="2000" dirty="0" smtClean="0">
                <a:solidFill>
                  <a:schemeClr val="tx1"/>
                </a:solidFill>
              </a:rPr>
              <a:t>fish to die due to natural causes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More </a:t>
            </a:r>
            <a:r>
              <a:rPr lang="en-US" sz="2000" dirty="0" smtClean="0">
                <a:solidFill>
                  <a:schemeClr val="tx1"/>
                </a:solidFill>
              </a:rPr>
              <a:t>accuracy in modelling death of fish from pollution 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18" y="2302284"/>
            <a:ext cx="5519485" cy="4109025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>
                <a:solidFill>
                  <a:schemeClr val="tx1"/>
                </a:solidFill>
              </a:rPr>
              <a:t>First attempt </a:t>
            </a:r>
            <a:r>
              <a:rPr lang="en-US" sz="3300" dirty="0" smtClean="0">
                <a:solidFill>
                  <a:schemeClr val="tx1"/>
                </a:solidFill>
                <a:effectLst/>
              </a:rPr>
              <a:t>–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3300" dirty="0" err="1" smtClean="0">
                <a:solidFill>
                  <a:schemeClr val="tx1"/>
                </a:solidFill>
              </a:rPr>
              <a:t>Chemostat</a:t>
            </a:r>
            <a:r>
              <a:rPr lang="en-US" sz="3300" dirty="0" smtClean="0">
                <a:solidFill>
                  <a:schemeClr val="tx1"/>
                </a:solidFill>
              </a:rPr>
              <a:t> as a template</a:t>
            </a:r>
            <a:endParaRPr lang="en-US" sz="3300" dirty="0" smtClean="0">
              <a:solidFill>
                <a:schemeClr val="tx1"/>
              </a:solidFill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Pollution as Nutrients</a:t>
            </a: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Fish as Bacteria</a:t>
            </a:r>
          </a:p>
          <a:p>
            <a:r>
              <a:rPr lang="en-US" sz="3300" dirty="0" smtClean="0">
                <a:solidFill>
                  <a:schemeClr val="tx1"/>
                </a:solidFill>
              </a:rPr>
              <a:t>Issues:</a:t>
            </a: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Units &amp; </a:t>
            </a:r>
            <a:r>
              <a:rPr lang="en-US" sz="2900" dirty="0" err="1" smtClean="0">
                <a:solidFill>
                  <a:schemeClr val="tx1"/>
                </a:solidFill>
              </a:rPr>
              <a:t>Nondimensionalizing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Simplifying gave very odd </a:t>
            </a:r>
            <a:r>
              <a:rPr lang="en-US" sz="2900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US" sz="3300" dirty="0" smtClean="0">
                <a:solidFill>
                  <a:schemeClr val="tx1"/>
                </a:solidFill>
              </a:rPr>
              <a:t>Brought us to a system of differential equations</a:t>
            </a: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Included humans to add complexity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- -- - -Diagram of </a:t>
            </a:r>
            <a:r>
              <a:rPr lang="en-US" sz="3200" dirty="0" err="1" smtClean="0">
                <a:solidFill>
                  <a:srgbClr val="FF0000"/>
                </a:solidFill>
              </a:rPr>
              <a:t>Chemostat</a:t>
            </a:r>
            <a:r>
              <a:rPr lang="en-US" sz="3200" dirty="0" smtClean="0">
                <a:solidFill>
                  <a:srgbClr val="FF0000"/>
                </a:solidFill>
              </a:rPr>
              <a:t> from Book-----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44" y="3428999"/>
            <a:ext cx="1916095" cy="366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666" y="2355849"/>
            <a:ext cx="213721" cy="107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47009">
            <a:off x="2384063" y="1977482"/>
            <a:ext cx="768798" cy="256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936" y="2406650"/>
            <a:ext cx="213721" cy="1073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33" y="2406650"/>
            <a:ext cx="213721" cy="1073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47009">
            <a:off x="2984777" y="2000789"/>
            <a:ext cx="768798" cy="2567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47009">
            <a:off x="3707739" y="2049134"/>
            <a:ext cx="768798" cy="2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Not just pollution effects on fish population</a:t>
            </a:r>
          </a:p>
          <a:p>
            <a:pPr lvl="1"/>
            <a:r>
              <a:rPr lang="en-US" sz="1800" dirty="0" smtClean="0"/>
              <a:t>Humans can clean pollution from the lake</a:t>
            </a:r>
          </a:p>
          <a:p>
            <a:pPr lvl="1"/>
            <a:r>
              <a:rPr lang="en-US" sz="1800" dirty="0" smtClean="0"/>
              <a:t>Humans can fish from the lake</a:t>
            </a:r>
          </a:p>
          <a:p>
            <a:r>
              <a:rPr lang="en-US" sz="2000" dirty="0"/>
              <a:t>Curious how the addition of the human element affects fish </a:t>
            </a:r>
            <a:r>
              <a:rPr lang="en-US" sz="2000" dirty="0" smtClean="0"/>
              <a:t>population</a:t>
            </a:r>
          </a:p>
          <a:p>
            <a:r>
              <a:rPr lang="en-US" sz="2000" dirty="0" smtClean="0"/>
              <a:t>More complex than predator-prey models we have studied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62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39" y="2140771"/>
                <a:ext cx="10751372" cy="52282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ɸ 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–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Proportion of population who cleans the lake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λ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Reproduction rate of fish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γ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Proportion of pollution in lake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𝑃𝑚𝑎𝑥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𝑃𝑚𝑎𝑥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)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δ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(P) – Death rate of fish population from pollution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(1- 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γ)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β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Proportion of population that fish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σ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Number of fish caught per person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ε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Growth rate of human population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κ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carrying capacity of human population</a:t>
                </a:r>
              </a:p>
              <a:p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μ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– Ingestion rate of pollution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39" y="2140771"/>
                <a:ext cx="10751372" cy="5228216"/>
              </a:xfrm>
              <a:blipFill rotWithShape="0">
                <a:blip r:embed="rId2"/>
                <a:stretch>
                  <a:fillRect l="-454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4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1325563"/>
          </a:xfrm>
        </p:spPr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5852"/>
            <a:ext cx="8825659" cy="3416300"/>
          </a:xfrm>
        </p:spPr>
        <p:txBody>
          <a:bodyPr>
            <a:normAutofit/>
          </a:bodyPr>
          <a:lstStyle/>
          <a:p>
            <a:endParaRPr lang="en-US" sz="4400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 – Number of People, P – Amount of Pollution, F – Number of Fish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" y="2317227"/>
            <a:ext cx="46958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47" y="3264373"/>
            <a:ext cx="4685546" cy="951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26" y="4298726"/>
            <a:ext cx="3142399" cy="9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13" y="2363508"/>
            <a:ext cx="105156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Human population grows based on the logistic equation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Pollution is introduced into the lake </a:t>
            </a:r>
            <a:r>
              <a:rPr lang="en-US" sz="2400" dirty="0" smtClean="0">
                <a:solidFill>
                  <a:schemeClr val="tx1"/>
                </a:solidFill>
              </a:rPr>
              <a:t>proportionate to the population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Pollution is evenly mixed throughout the lake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Fishermen </a:t>
            </a:r>
            <a:r>
              <a:rPr lang="en-US" sz="2400" dirty="0" smtClean="0">
                <a:solidFill>
                  <a:schemeClr val="tx1"/>
                </a:solidFill>
              </a:rPr>
              <a:t>catch the same amount of fish every time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No pollution leaves the lake that isn’t cleaned or ingested by fish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Offspring of fish are born </a:t>
            </a:r>
            <a:r>
              <a:rPr lang="en-US" sz="2400" dirty="0" smtClean="0">
                <a:solidFill>
                  <a:schemeClr val="tx1"/>
                </a:solidFill>
              </a:rPr>
              <a:t>healthy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9716" y="1525537"/>
                <a:ext cx="10515600" cy="47677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Steady States 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(0,0,P) 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sz="2400" dirty="0" smtClean="0">
                    <a:solidFill>
                      <a:schemeClr val="tx1"/>
                    </a:solidFill>
                    <a:effectLst/>
                  </a:rPr>
                  <a:t>κ</a:t>
                </a: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/>
                            </a:solidFill>
                          </a:rPr>
                          <m:t>κ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γβσ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λ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γβσ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λ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2400" dirty="0" smtClean="0">
                            <a:solidFill>
                              <a:schemeClr val="tx1"/>
                            </a:solidFill>
                            <a:effectLst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tx1"/>
                            </a:solidFill>
                          </a:rPr>
                          <m:t>ɸ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)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716" y="1525537"/>
                <a:ext cx="10515600" cy="4767712"/>
              </a:xfrm>
              <a:blipFill rotWithShape="0">
                <a:blip r:embed="rId2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4" y="4147147"/>
            <a:ext cx="5915474" cy="19910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203" y="6097986"/>
            <a:ext cx="1076325" cy="39052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992931" y="4205455"/>
            <a:ext cx="32272" cy="1932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832" y="2310331"/>
            <a:ext cx="804584" cy="3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5" y="227206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Jacobian evaluated at (0,0,P)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π</a:t>
            </a:r>
            <a:r>
              <a:rPr lang="en-US" sz="2800" baseline="-25000" dirty="0" smtClean="0">
                <a:solidFill>
                  <a:schemeClr val="tx1"/>
                </a:solidFill>
              </a:rPr>
              <a:t>1 </a:t>
            </a:r>
            <a:r>
              <a:rPr lang="en-US" sz="2800" dirty="0" smtClean="0">
                <a:solidFill>
                  <a:schemeClr val="tx1"/>
                </a:solidFill>
              </a:rPr>
              <a:t>= 0,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π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baseline="-250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el-GR" sz="2800" dirty="0" smtClean="0">
                <a:solidFill>
                  <a:schemeClr val="tx1"/>
                </a:solidFill>
                <a:effectLst/>
              </a:rPr>
              <a:t>ε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Human growth rate always &gt; 0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π</a:t>
            </a:r>
            <a:r>
              <a:rPr lang="en-US" sz="2800" baseline="-25000" dirty="0">
                <a:solidFill>
                  <a:schemeClr val="tx1"/>
                </a:solidFill>
              </a:rPr>
              <a:t>3</a:t>
            </a:r>
            <a:r>
              <a:rPr lang="en-US" sz="2800" baseline="-250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el-GR" sz="2800" dirty="0" smtClean="0">
                <a:solidFill>
                  <a:schemeClr val="tx1"/>
                </a:solidFill>
                <a:effectLst/>
              </a:rPr>
              <a:t>λ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–</a:t>
            </a:r>
            <a:r>
              <a:rPr lang="el-GR" sz="2800" dirty="0" smtClean="0">
                <a:solidFill>
                  <a:schemeClr val="tx1"/>
                </a:solidFill>
                <a:effectLst/>
              </a:rPr>
              <a:t> δ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Negative if: death by pollution &gt; fish rep. rate 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Unstable Node if </a:t>
            </a:r>
            <a:r>
              <a:rPr lang="el-GR" sz="2800" dirty="0">
                <a:solidFill>
                  <a:schemeClr val="tx1"/>
                </a:solidFill>
              </a:rPr>
              <a:t>λ</a:t>
            </a:r>
            <a:r>
              <a:rPr lang="en-US" sz="2800" dirty="0">
                <a:solidFill>
                  <a:schemeClr val="tx1"/>
                </a:solidFill>
              </a:rPr>
              <a:t> &gt; </a:t>
            </a:r>
            <a:r>
              <a:rPr lang="el-GR" sz="2800" dirty="0" smtClean="0">
                <a:solidFill>
                  <a:schemeClr val="tx1"/>
                </a:solidFill>
              </a:rPr>
              <a:t>δ</a:t>
            </a:r>
            <a:r>
              <a:rPr lang="en-US" sz="2800" dirty="0" smtClean="0">
                <a:solidFill>
                  <a:schemeClr val="tx1"/>
                </a:solidFill>
              </a:rPr>
              <a:t> (most likely)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Saddle if </a:t>
            </a:r>
            <a:r>
              <a:rPr lang="el-GR" sz="2800" dirty="0" smtClean="0">
                <a:solidFill>
                  <a:schemeClr val="tx1"/>
                </a:solidFill>
                <a:effectLst/>
              </a:rPr>
              <a:t>δ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 &gt; </a:t>
            </a:r>
            <a:r>
              <a:rPr lang="el-GR" sz="2800" dirty="0" smtClean="0">
                <a:solidFill>
                  <a:schemeClr val="tx1"/>
                </a:solidFill>
                <a:effectLst/>
              </a:rPr>
              <a:t>λ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01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369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Ion Boardroom</vt:lpstr>
      <vt:lpstr>A Mathematical Model of the Effects of Homosapien Settlement and Pollution on the Success of Rainbow Trout Sustainability</vt:lpstr>
      <vt:lpstr>Developing the Model</vt:lpstr>
      <vt:lpstr>PowerPoint Presentation</vt:lpstr>
      <vt:lpstr>Motivation</vt:lpstr>
      <vt:lpstr>Parameters</vt:lpstr>
      <vt:lpstr>Equations</vt:lpstr>
      <vt:lpstr>Assumptions</vt:lpstr>
      <vt:lpstr>Calculations</vt:lpstr>
      <vt:lpstr>Stability</vt:lpstr>
      <vt:lpstr>Stability</vt:lpstr>
      <vt:lpstr>Matlab</vt:lpstr>
      <vt:lpstr>Constant Parameters</vt:lpstr>
      <vt:lpstr>λ = 3      λ = 1       λ = 0.6</vt:lpstr>
      <vt:lpstr> = .9999                 = 1.001</vt:lpstr>
      <vt:lpstr>Improvements to the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ɸαβγδεκλσμ</dc:title>
  <dc:creator>Lyle J Rudnicki</dc:creator>
  <cp:lastModifiedBy>Oliver W Rudnicki</cp:lastModifiedBy>
  <cp:revision>35</cp:revision>
  <dcterms:created xsi:type="dcterms:W3CDTF">2015-01-26T22:04:30Z</dcterms:created>
  <dcterms:modified xsi:type="dcterms:W3CDTF">2015-01-27T06:10:36Z</dcterms:modified>
</cp:coreProperties>
</file>