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3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5B87-A645-3E4A-8D25-B4BAA7789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99426-5768-8149-8D4F-809DA2738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86983-7B99-DA49-A63D-44A8280F7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5070-7966-2540-8C61-BFAC71C43BDF}" type="datetimeFigureOut">
              <a:rPr lang="en-RU" smtClean="0"/>
              <a:t>19.06.2024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F8990-643F-2B4A-8C8D-E9272127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D43F7-3F9B-7E45-8A6E-B306687A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A41E-537C-4249-A1C9-7BD9A58BA06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3907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C6384-4C53-B346-BB0B-E4594893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2D617-2B1A-7A4F-8669-21B1412B1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6AD35-908C-1E4D-8F97-868A70DDB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5070-7966-2540-8C61-BFAC71C43BDF}" type="datetimeFigureOut">
              <a:rPr lang="en-RU" smtClean="0"/>
              <a:t>19.06.2024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9B5F3-9E3E-8E4B-B556-8D55B1AEE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E4D8E-431F-3B4F-9482-FA9B6A0CF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A41E-537C-4249-A1C9-7BD9A58BA06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7082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AB621-3292-8543-A6C7-D16DE6034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68B32-9A3C-DE4F-8318-2A8B31F34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99BC0-4611-F74B-B3FD-CFFB0D282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5070-7966-2540-8C61-BFAC71C43BDF}" type="datetimeFigureOut">
              <a:rPr lang="en-RU" smtClean="0"/>
              <a:t>19.06.2024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ACF2F-B1AB-C240-BFC0-A6EDB638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7D2F9-E1D0-8B45-A121-928E1512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A41E-537C-4249-A1C9-7BD9A58BA06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304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508D-E231-D942-B6BB-027CE1E4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69187-C3A6-3443-9C83-12B686A47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2A946-091F-9347-921D-F5DE4AA10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5070-7966-2540-8C61-BFAC71C43BDF}" type="datetimeFigureOut">
              <a:rPr lang="en-RU" smtClean="0"/>
              <a:t>19.06.2024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BF269-580E-8344-819A-CB0235B4A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6967E-0A23-914B-80BE-241D412F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A41E-537C-4249-A1C9-7BD9A58BA06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9971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66E-E826-E446-87CA-69E7948B6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4C401-761D-B14E-B04B-E939E8C3D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35C13-C637-4547-82E0-5E0D5AEB2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5070-7966-2540-8C61-BFAC71C43BDF}" type="datetimeFigureOut">
              <a:rPr lang="en-RU" smtClean="0"/>
              <a:t>19.06.2024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BF478-5CC0-E84D-ADB8-0169C5173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48403-9556-E642-B78E-1171A280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A41E-537C-4249-A1C9-7BD9A58BA06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7755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9ABF-FA26-A14A-BFE9-A7756C66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5A75F-BEA2-FE4F-AAC4-F1F393D16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F1137-63D2-3D4B-8E4E-F096E74C8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12D14-4959-8346-AC92-080F01DCD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5070-7966-2540-8C61-BFAC71C43BDF}" type="datetimeFigureOut">
              <a:rPr lang="en-RU" smtClean="0"/>
              <a:t>19.06.2024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31436-93BB-544D-879C-407CBB3F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FB23A-A38E-BB41-8981-39715F5C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A41E-537C-4249-A1C9-7BD9A58BA06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5290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B936F-E0CC-C440-8867-F973C5E20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A6033-A0C9-6E46-8A2E-5605B177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33855-5D71-7D44-8645-183F029E6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C18CDE-F9C1-284F-81B2-8F151A149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D9A3DF-ADD5-9D4C-A63D-36225BA7A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328E39-082B-8848-A727-244C1DE46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5070-7966-2540-8C61-BFAC71C43BDF}" type="datetimeFigureOut">
              <a:rPr lang="en-RU" smtClean="0"/>
              <a:t>19.06.2024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4D545B-B007-2B48-982D-2EA1444C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E34E45-4102-A94D-ADF9-DFF85925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A41E-537C-4249-A1C9-7BD9A58BA06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7773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F2B63-AB7A-6F4B-90F2-DC45AD01D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A94B1-2522-1A41-A03D-12A5F655B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5070-7966-2540-8C61-BFAC71C43BDF}" type="datetimeFigureOut">
              <a:rPr lang="en-RU" smtClean="0"/>
              <a:t>19.06.2024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84281-4A45-FB42-A061-CCF0FC99A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06479-E655-8C40-B6B4-7EC1B16B1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A41E-537C-4249-A1C9-7BD9A58BA06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6939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4E6ADB-B708-EB4F-83C7-2848F6048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5070-7966-2540-8C61-BFAC71C43BDF}" type="datetimeFigureOut">
              <a:rPr lang="en-RU" smtClean="0"/>
              <a:t>19.06.2024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BB6D25-E1C1-614D-AF3B-DA57B86FD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21606-B879-B84C-9BEC-1C6E5B55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A41E-537C-4249-A1C9-7BD9A58BA06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3607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44C94-A53B-6443-8CFD-3662BDCEB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0895-8A49-3548-BBF1-2BFE2C6DF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143AF-B74F-154D-9021-99F90D8AE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9C2E3-6EB9-CB42-91E9-DFF9EF12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5070-7966-2540-8C61-BFAC71C43BDF}" type="datetimeFigureOut">
              <a:rPr lang="en-RU" smtClean="0"/>
              <a:t>19.06.2024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DE9AD-5030-0D4A-B507-5E31AAE72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E63B5-F62D-7A44-A27C-3893877E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A41E-537C-4249-A1C9-7BD9A58BA06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7311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F1C7D-C95A-704C-A9CC-A2A11D87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1D2A50-B382-F54E-A784-F346FE7E2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69692-31B8-5A40-9088-13B7990A8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7DB5F-C246-924C-B4FC-F1E1E224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5070-7966-2540-8C61-BFAC71C43BDF}" type="datetimeFigureOut">
              <a:rPr lang="en-RU" smtClean="0"/>
              <a:t>19.06.2024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927B7-73A0-A749-9618-A6B0E6C4A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C2E6F-DDA1-B54F-9521-BDD7DA59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A41E-537C-4249-A1C9-7BD9A58BA06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5971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E500B1-5D93-AB4E-83BD-5F0262BB3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2F8C7-6374-4143-BE78-18C4D074A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B3460-6448-CE4A-8FD7-022B92995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15070-7966-2540-8C61-BFAC71C43BDF}" type="datetimeFigureOut">
              <a:rPr lang="en-RU" smtClean="0"/>
              <a:t>19.06.2024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08EA3-6B48-FE4B-8D7A-DC681D0E3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BE261-5056-A545-A2D0-CEA8E5CBF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FA41E-537C-4249-A1C9-7BD9A58BA06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50978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6EB251-0884-4947-9E43-22641A92D7A5}"/>
              </a:ext>
            </a:extLst>
          </p:cNvPr>
          <p:cNvSpPr txBox="1"/>
          <p:nvPr/>
        </p:nvSpPr>
        <p:spPr>
          <a:xfrm>
            <a:off x="1171575" y="450609"/>
            <a:ext cx="97154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sz="16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Федеральное государственное автономное образовательное учреждение высшего образования</a:t>
            </a:r>
            <a:endParaRPr lang="ru-RU" sz="16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«Южно-Уральский государственный университет (национальный исследовательский университет)»</a:t>
            </a:r>
            <a:endParaRPr lang="ru-RU" sz="16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16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Высшая школа электроники и компьютерных наук</a:t>
            </a:r>
            <a:endParaRPr lang="ru-RU" sz="16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16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Кафедра системного программирования</a:t>
            </a:r>
            <a:endParaRPr lang="ru-RU" sz="16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80AC54-CE2E-C849-9F30-0D6D6C5FDDE0}"/>
              </a:ext>
            </a:extLst>
          </p:cNvPr>
          <p:cNvSpPr txBox="1"/>
          <p:nvPr/>
        </p:nvSpPr>
        <p:spPr>
          <a:xfrm>
            <a:off x="163367" y="2888365"/>
            <a:ext cx="118652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180340" algn="l"/>
              </a:tabLst>
            </a:pPr>
            <a:r>
              <a:rPr lang="ru-RU" sz="36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</a:t>
            </a:r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Android </a:t>
            </a:r>
            <a:r>
              <a:rPr lang="ru-RU" sz="36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приложения – фоторедактора с применением кроссплатформенных технологий</a:t>
            </a:r>
            <a:endParaRPr lang="ru-RU" sz="36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1D1493-0CAD-4D46-AF2E-FF55D84B6BA0}"/>
              </a:ext>
            </a:extLst>
          </p:cNvPr>
          <p:cNvSpPr txBox="1"/>
          <p:nvPr/>
        </p:nvSpPr>
        <p:spPr>
          <a:xfrm>
            <a:off x="8232171" y="4649013"/>
            <a:ext cx="31282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590"/>
            <a:r>
              <a:rPr lang="ru-RU" sz="2400" dirty="0">
                <a:solidFill>
                  <a:prstClr val="black"/>
                </a:solidFill>
                <a:ea typeface="Times New Roman" panose="02020603050405020304" pitchFamily="18" charset="0"/>
              </a:rPr>
              <a:t>Автор работы:</a:t>
            </a:r>
          </a:p>
          <a:p>
            <a:pPr marL="21590"/>
            <a:r>
              <a:rPr lang="ru-RU" sz="2400" dirty="0">
                <a:solidFill>
                  <a:prstClr val="black"/>
                </a:solidFill>
                <a:ea typeface="Times New Roman" panose="02020603050405020304" pitchFamily="18" charset="0"/>
              </a:rPr>
              <a:t>студент группы КЭ-</a:t>
            </a:r>
            <a:r>
              <a:rPr lang="en-US" sz="2400" dirty="0">
                <a:solidFill>
                  <a:prstClr val="black"/>
                </a:solidFill>
                <a:ea typeface="Times New Roman" panose="02020603050405020304" pitchFamily="18" charset="0"/>
              </a:rPr>
              <a:t>3</a:t>
            </a:r>
            <a:r>
              <a:rPr lang="ru-RU" sz="2400" dirty="0">
                <a:solidFill>
                  <a:prstClr val="black"/>
                </a:solidFill>
                <a:ea typeface="Times New Roman" panose="02020603050405020304" pitchFamily="18" charset="0"/>
              </a:rPr>
              <a:t>03</a:t>
            </a:r>
          </a:p>
          <a:p>
            <a:r>
              <a:rPr lang="ru-RU" sz="2400" dirty="0">
                <a:solidFill>
                  <a:prstClr val="black"/>
                </a:solidFill>
                <a:ea typeface="Times New Roman" panose="02020603050405020304" pitchFamily="18" charset="0"/>
              </a:rPr>
              <a:t>Русинов Е.А.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0BC27C-41EC-064F-953C-58CE036E2549}"/>
              </a:ext>
            </a:extLst>
          </p:cNvPr>
          <p:cNvSpPr txBox="1"/>
          <p:nvPr/>
        </p:nvSpPr>
        <p:spPr>
          <a:xfrm>
            <a:off x="831618" y="4649013"/>
            <a:ext cx="4222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" algn="just">
              <a:tabLst>
                <a:tab pos="180340" algn="l"/>
              </a:tabLst>
            </a:pPr>
            <a:r>
              <a:rPr lang="ru-RU" sz="2400" dirty="0">
                <a:solidFill>
                  <a:prstClr val="black"/>
                </a:solidFill>
                <a:ea typeface="Times New Roman" panose="02020603050405020304" pitchFamily="18" charset="0"/>
              </a:rPr>
              <a:t>Научный руководитель:</a:t>
            </a:r>
          </a:p>
          <a:p>
            <a:pPr marL="22860" algn="just"/>
            <a:r>
              <a:rPr lang="ru-RU" sz="2400" dirty="0">
                <a:solidFill>
                  <a:prstClr val="black"/>
                </a:solidFill>
                <a:ea typeface="Times New Roman" panose="02020603050405020304" pitchFamily="18" charset="0"/>
              </a:rPr>
              <a:t>доцент кафедры СП, к.ф.-м.н. А.Т. </a:t>
            </a:r>
            <a:r>
              <a:rPr lang="ru-RU" sz="2400" dirty="0" err="1">
                <a:solidFill>
                  <a:prstClr val="black"/>
                </a:solidFill>
                <a:ea typeface="Times New Roman" panose="02020603050405020304" pitchFamily="18" charset="0"/>
              </a:rPr>
              <a:t>Латипова</a:t>
            </a:r>
            <a:endParaRPr lang="ru-RU" sz="2400" dirty="0">
              <a:solidFill>
                <a:prstClr val="black"/>
              </a:solidFill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71F7B6-0841-F345-A1FF-3C298705F874}"/>
              </a:ext>
            </a:extLst>
          </p:cNvPr>
          <p:cNvSpPr txBox="1"/>
          <p:nvPr/>
        </p:nvSpPr>
        <p:spPr>
          <a:xfrm>
            <a:off x="4531893" y="6237725"/>
            <a:ext cx="3128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590"/>
            <a:r>
              <a:rPr lang="ru-RU" sz="2400" dirty="0">
                <a:solidFill>
                  <a:prstClr val="black"/>
                </a:solidFill>
                <a:ea typeface="Times New Roman" panose="02020603050405020304" pitchFamily="18" charset="0"/>
              </a:rPr>
              <a:t>Челябинск – 2024 г.</a:t>
            </a:r>
            <a:endParaRPr lang="ru-RU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4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E9285-89C8-FA4B-80C2-31151DF69C36}"/>
              </a:ext>
            </a:extLst>
          </p:cNvPr>
          <p:cNvSpPr txBox="1"/>
          <p:nvPr/>
        </p:nvSpPr>
        <p:spPr>
          <a:xfrm>
            <a:off x="0" y="1600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prstClr val="black"/>
                </a:solidFill>
                <a:cs typeface="Times New Roman" panose="02020603050405020304" pitchFamily="18" charset="0"/>
              </a:rPr>
              <a:t>Успешное добавление фотографии</a:t>
            </a:r>
          </a:p>
        </p:txBody>
      </p:sp>
      <p:sp>
        <p:nvSpPr>
          <p:cNvPr id="3" name="Номер слайда 1">
            <a:extLst>
              <a:ext uri="{FF2B5EF4-FFF2-40B4-BE49-F238E27FC236}">
                <a16:creationId xmlns:a16="http://schemas.microsoft.com/office/drawing/2014/main" id="{4F8E633B-8EA6-794D-B8AB-3C75556D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1625" y="6356350"/>
            <a:ext cx="2743200" cy="365125"/>
          </a:xfrm>
        </p:spPr>
        <p:txBody>
          <a:bodyPr/>
          <a:lstStyle/>
          <a:p>
            <a:r>
              <a:rPr lang="ru-RU" sz="2400" dirty="0">
                <a:solidFill>
                  <a:schemeClr val="tx1"/>
                </a:solidFill>
              </a:rPr>
              <a:t>10</a:t>
            </a:r>
            <a:r>
              <a:rPr lang="en-US" sz="2400" dirty="0">
                <a:solidFill>
                  <a:schemeClr val="tx1"/>
                </a:solidFill>
              </a:rPr>
              <a:t>/17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13E164-5457-824A-BEAE-15354683D2C2}"/>
              </a:ext>
            </a:extLst>
          </p:cNvPr>
          <p:cNvSpPr txBox="1"/>
          <p:nvPr/>
        </p:nvSpPr>
        <p:spPr>
          <a:xfrm>
            <a:off x="4137890" y="5987018"/>
            <a:ext cx="391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Успешное добавление фотографии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8DB504-E482-2049-8334-2CC76FF92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604" y="919790"/>
            <a:ext cx="5958792" cy="50184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3053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FD1834-3C08-EE41-AE3F-74632A2C4D59}"/>
              </a:ext>
            </a:extLst>
          </p:cNvPr>
          <p:cNvSpPr txBox="1"/>
          <p:nvPr/>
        </p:nvSpPr>
        <p:spPr>
          <a:xfrm>
            <a:off x="0" y="1600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prstClr val="black"/>
                </a:solidFill>
                <a:cs typeface="Times New Roman" panose="02020603050405020304" pitchFamily="18" charset="0"/>
              </a:rPr>
              <a:t>Диаграмма последовательности добавления фотографий</a:t>
            </a:r>
          </a:p>
        </p:txBody>
      </p:sp>
      <p:sp>
        <p:nvSpPr>
          <p:cNvPr id="3" name="Номер слайда 1">
            <a:extLst>
              <a:ext uri="{FF2B5EF4-FFF2-40B4-BE49-F238E27FC236}">
                <a16:creationId xmlns:a16="http://schemas.microsoft.com/office/drawing/2014/main" id="{8574CC05-170D-6A45-B162-6DA0EEEA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1625" y="6356350"/>
            <a:ext cx="2743200" cy="365125"/>
          </a:xfrm>
        </p:spPr>
        <p:txBody>
          <a:bodyPr/>
          <a:lstStyle/>
          <a:p>
            <a:r>
              <a:rPr lang="ru-RU" sz="24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1/17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1F6A00-0565-C040-9473-E895A68AD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468" y="539221"/>
            <a:ext cx="7333063" cy="625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73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876776-70CC-B740-A784-822FA832C032}"/>
              </a:ext>
            </a:extLst>
          </p:cNvPr>
          <p:cNvSpPr txBox="1"/>
          <p:nvPr/>
        </p:nvSpPr>
        <p:spPr>
          <a:xfrm>
            <a:off x="0" y="1600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prstClr val="black"/>
                </a:solidFill>
                <a:cs typeface="Times New Roman" panose="02020603050405020304" pitchFamily="18" charset="0"/>
              </a:rPr>
              <a:t>Главный экран приложения</a:t>
            </a:r>
          </a:p>
        </p:txBody>
      </p:sp>
      <p:sp>
        <p:nvSpPr>
          <p:cNvPr id="3" name="Номер слайда 1">
            <a:extLst>
              <a:ext uri="{FF2B5EF4-FFF2-40B4-BE49-F238E27FC236}">
                <a16:creationId xmlns:a16="http://schemas.microsoft.com/office/drawing/2014/main" id="{B087E112-F300-C94F-9376-FEF547E5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1625" y="6356350"/>
            <a:ext cx="2743200" cy="365125"/>
          </a:xfrm>
        </p:spPr>
        <p:txBody>
          <a:bodyPr/>
          <a:lstStyle/>
          <a:p>
            <a:r>
              <a:rPr lang="ru-RU" sz="24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2/17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0389B8-8B44-D84A-A81B-1A8710EA98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06794" y="751415"/>
            <a:ext cx="6378411" cy="53551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6014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A3B900-8A74-444A-82CC-2CF957E57669}"/>
              </a:ext>
            </a:extLst>
          </p:cNvPr>
          <p:cNvSpPr txBox="1"/>
          <p:nvPr/>
        </p:nvSpPr>
        <p:spPr>
          <a:xfrm>
            <a:off x="0" y="1600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prstClr val="black"/>
                </a:solidFill>
                <a:cs typeface="Times New Roman" panose="02020603050405020304" pitchFamily="18" charset="0"/>
              </a:rPr>
              <a:t>Варианты добавления фотографии</a:t>
            </a:r>
          </a:p>
        </p:txBody>
      </p:sp>
      <p:sp>
        <p:nvSpPr>
          <p:cNvPr id="3" name="Номер слайда 1">
            <a:extLst>
              <a:ext uri="{FF2B5EF4-FFF2-40B4-BE49-F238E27FC236}">
                <a16:creationId xmlns:a16="http://schemas.microsoft.com/office/drawing/2014/main" id="{09C50254-7AB9-7545-A52D-E036DF8F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1625" y="6356350"/>
            <a:ext cx="2743200" cy="365125"/>
          </a:xfrm>
        </p:spPr>
        <p:txBody>
          <a:bodyPr/>
          <a:lstStyle/>
          <a:p>
            <a:r>
              <a:rPr lang="ru-RU" sz="24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3/17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E31DAE-C1CF-DE4C-9563-4C36BAC35C14}"/>
              </a:ext>
            </a:extLst>
          </p:cNvPr>
          <p:cNvSpPr txBox="1"/>
          <p:nvPr/>
        </p:nvSpPr>
        <p:spPr>
          <a:xfrm>
            <a:off x="1969470" y="5656427"/>
            <a:ext cx="2482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Добавление из камеры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29D824-C608-E747-9A2F-8C55B3F4EDEF}"/>
              </a:ext>
            </a:extLst>
          </p:cNvPr>
          <p:cNvSpPr txBox="1"/>
          <p:nvPr/>
        </p:nvSpPr>
        <p:spPr>
          <a:xfrm>
            <a:off x="7938621" y="5654516"/>
            <a:ext cx="250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Добавление из галереи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FE8CC1-1A23-8545-A1AA-ED65DC4E0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48" y="1440106"/>
            <a:ext cx="4767385" cy="39777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C83310-09B5-2146-8A07-CDC42E7B7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826" y="1440106"/>
            <a:ext cx="4749598" cy="397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76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3838C90-1418-F549-A6DE-6235B1587A1A}"/>
              </a:ext>
            </a:extLst>
          </p:cNvPr>
          <p:cNvSpPr txBox="1">
            <a:spLocks/>
          </p:cNvSpPr>
          <p:nvPr/>
        </p:nvSpPr>
        <p:spPr>
          <a:xfrm>
            <a:off x="838200" y="136525"/>
            <a:ext cx="10515600" cy="549275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latin typeface="+mn-lt"/>
              </a:rPr>
              <a:t>Нажатия на фотографию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0DA9A4DA-9A34-2649-BFE4-1E4DC870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2035" y="6356350"/>
            <a:ext cx="1064491" cy="365125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14/17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95B50F-16AD-6F4E-ACAD-1AAF79EC7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5" y="1162416"/>
            <a:ext cx="5392615" cy="45331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998E3B-5821-144E-9212-CBDD6EC91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911" y="1137138"/>
            <a:ext cx="5392615" cy="45584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C23D8E-5BEF-2747-AC59-CD45C2932616}"/>
              </a:ext>
            </a:extLst>
          </p:cNvPr>
          <p:cNvSpPr txBox="1"/>
          <p:nvPr/>
        </p:nvSpPr>
        <p:spPr>
          <a:xfrm>
            <a:off x="2522144" y="5802867"/>
            <a:ext cx="175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Меню действий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094B63-8CD6-3943-B9E0-DB17871A48FD}"/>
              </a:ext>
            </a:extLst>
          </p:cNvPr>
          <p:cNvSpPr txBox="1"/>
          <p:nvPr/>
        </p:nvSpPr>
        <p:spPr>
          <a:xfrm>
            <a:off x="8474400" y="5841300"/>
            <a:ext cx="239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Просмотр фотографии</a:t>
            </a:r>
          </a:p>
        </p:txBody>
      </p:sp>
    </p:spTree>
    <p:extLst>
      <p:ext uri="{BB962C8B-B14F-4D97-AF65-F5344CB8AC3E}">
        <p14:creationId xmlns:p14="http://schemas.microsoft.com/office/powerpoint/2010/main" val="1191193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2A826D-5438-A04F-A052-1B447C37FE3F}"/>
              </a:ext>
            </a:extLst>
          </p:cNvPr>
          <p:cNvSpPr txBox="1">
            <a:spLocks/>
          </p:cNvSpPr>
          <p:nvPr/>
        </p:nvSpPr>
        <p:spPr>
          <a:xfrm>
            <a:off x="838200" y="136525"/>
            <a:ext cx="10515600" cy="549275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latin typeface="+mn-lt"/>
              </a:rPr>
              <a:t>Редактирование фотографии</a:t>
            </a:r>
          </a:p>
        </p:txBody>
      </p:sp>
      <p:sp>
        <p:nvSpPr>
          <p:cNvPr id="3" name="Номер слайда 3">
            <a:extLst>
              <a:ext uri="{FF2B5EF4-FFF2-40B4-BE49-F238E27FC236}">
                <a16:creationId xmlns:a16="http://schemas.microsoft.com/office/drawing/2014/main" id="{A686D0F3-A31C-DD47-A17D-D747BD680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2035" y="6356350"/>
            <a:ext cx="1064491" cy="365125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r>
              <a:rPr lang="ru-RU" sz="2400" dirty="0">
                <a:solidFill>
                  <a:schemeClr val="tx1"/>
                </a:solidFill>
              </a:rPr>
              <a:t>5</a:t>
            </a:r>
            <a:r>
              <a:rPr lang="en-US" sz="2400" dirty="0">
                <a:solidFill>
                  <a:schemeClr val="tx1"/>
                </a:solidFill>
              </a:rPr>
              <a:t>/17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F71D47-BD8D-AA47-A55F-D3A266C057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03385" y="1170842"/>
            <a:ext cx="5392615" cy="45163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655A5D-5A0B-3045-8FA5-D313FD3258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53911" y="1162416"/>
            <a:ext cx="5392615" cy="45078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F750F6-74CD-854E-92CF-078C4149CA9C}"/>
              </a:ext>
            </a:extLst>
          </p:cNvPr>
          <p:cNvSpPr txBox="1"/>
          <p:nvPr/>
        </p:nvSpPr>
        <p:spPr>
          <a:xfrm>
            <a:off x="2783177" y="5802867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Рисование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5C0845-DEB0-C446-BA26-C6CDEE9C7D9E}"/>
              </a:ext>
            </a:extLst>
          </p:cNvPr>
          <p:cNvSpPr txBox="1"/>
          <p:nvPr/>
        </p:nvSpPr>
        <p:spPr>
          <a:xfrm>
            <a:off x="8845208" y="5828661"/>
            <a:ext cx="10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Обрезка</a:t>
            </a:r>
          </a:p>
        </p:txBody>
      </p:sp>
    </p:spTree>
    <p:extLst>
      <p:ext uri="{BB962C8B-B14F-4D97-AF65-F5344CB8AC3E}">
        <p14:creationId xmlns:p14="http://schemas.microsoft.com/office/powerpoint/2010/main" val="3833000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3A4330-31A9-C64F-B712-A4349623AA4D}"/>
              </a:ext>
            </a:extLst>
          </p:cNvPr>
          <p:cNvSpPr txBox="1"/>
          <p:nvPr/>
        </p:nvSpPr>
        <p:spPr>
          <a:xfrm>
            <a:off x="0" y="1600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prstClr val="black"/>
                </a:solidFill>
                <a:cs typeface="Times New Roman" panose="02020603050405020304" pitchFamily="18" charset="0"/>
              </a:rPr>
              <a:t>Функциональное тестирование</a:t>
            </a:r>
          </a:p>
        </p:txBody>
      </p:sp>
      <p:sp>
        <p:nvSpPr>
          <p:cNvPr id="6" name="Номер слайда 1">
            <a:extLst>
              <a:ext uri="{FF2B5EF4-FFF2-40B4-BE49-F238E27FC236}">
                <a16:creationId xmlns:a16="http://schemas.microsoft.com/office/drawing/2014/main" id="{14B1A749-2538-7F4D-90C6-F2C509B01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1625" y="6356350"/>
            <a:ext cx="2743200" cy="365125"/>
          </a:xfrm>
        </p:spPr>
        <p:txBody>
          <a:bodyPr/>
          <a:lstStyle/>
          <a:p>
            <a:r>
              <a:rPr lang="ru-RU" sz="2400" dirty="0">
                <a:solidFill>
                  <a:schemeClr val="tx1"/>
                </a:solidFill>
              </a:rPr>
              <a:t>16</a:t>
            </a:r>
            <a:r>
              <a:rPr lang="en-US" sz="2400" dirty="0">
                <a:solidFill>
                  <a:schemeClr val="tx1"/>
                </a:solidFill>
              </a:rPr>
              <a:t>/1</a:t>
            </a:r>
            <a:r>
              <a:rPr lang="ru-RU" sz="2400" dirty="0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B61F51B-F8ED-3E4F-BCB2-6626D1AF2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333429"/>
              </p:ext>
            </p:extLst>
          </p:nvPr>
        </p:nvGraphicFramePr>
        <p:xfrm>
          <a:off x="327260" y="719668"/>
          <a:ext cx="10990800" cy="51977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951">
                  <a:extLst>
                    <a:ext uri="{9D8B030D-6E8A-4147-A177-3AD203B41FA5}">
                      <a16:colId xmlns:a16="http://schemas.microsoft.com/office/drawing/2014/main" val="3846083179"/>
                    </a:ext>
                  </a:extLst>
                </a:gridCol>
                <a:gridCol w="2833010">
                  <a:extLst>
                    <a:ext uri="{9D8B030D-6E8A-4147-A177-3AD203B41FA5}">
                      <a16:colId xmlns:a16="http://schemas.microsoft.com/office/drawing/2014/main" val="2234458802"/>
                    </a:ext>
                  </a:extLst>
                </a:gridCol>
                <a:gridCol w="6820981">
                  <a:extLst>
                    <a:ext uri="{9D8B030D-6E8A-4147-A177-3AD203B41FA5}">
                      <a16:colId xmlns:a16="http://schemas.microsoft.com/office/drawing/2014/main" val="1526056841"/>
                    </a:ext>
                  </a:extLst>
                </a:gridCol>
                <a:gridCol w="983858">
                  <a:extLst>
                    <a:ext uri="{9D8B030D-6E8A-4147-A177-3AD203B41FA5}">
                      <a16:colId xmlns:a16="http://schemas.microsoft.com/office/drawing/2014/main" val="1266185030"/>
                    </a:ext>
                  </a:extLst>
                </a:gridCol>
              </a:tblGrid>
              <a:tr h="8916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 b="1" dirty="0">
                          <a:effectLst/>
                        </a:rPr>
                        <a:t>№</a:t>
                      </a:r>
                      <a:endParaRPr lang="en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 b="1" dirty="0">
                          <a:effectLst/>
                        </a:rPr>
                        <a:t>Действие</a:t>
                      </a:r>
                      <a:endParaRPr lang="en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 b="1" dirty="0">
                          <a:effectLst/>
                        </a:rPr>
                        <a:t>Результат</a:t>
                      </a:r>
                      <a:endParaRPr lang="en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 b="1">
                          <a:effectLst/>
                        </a:rPr>
                        <a:t>Тест пройден?</a:t>
                      </a:r>
                      <a:endParaRPr lang="en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8977847"/>
                  </a:ext>
                </a:extLst>
              </a:tr>
              <a:tr h="808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 b="1" dirty="0">
                          <a:effectLst/>
                        </a:rPr>
                        <a:t>1</a:t>
                      </a:r>
                      <a:endParaRPr lang="en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Добавление фотографии из камеры</a:t>
                      </a:r>
                      <a:endParaRPr lang="en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Фотография сохраняется в приватном хранилище приложения и отображается в списке</a:t>
                      </a:r>
                      <a:endParaRPr lang="en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 b="1" dirty="0">
                          <a:effectLst/>
                        </a:rPr>
                        <a:t>Да</a:t>
                      </a:r>
                      <a:endParaRPr lang="en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2949353"/>
                  </a:ext>
                </a:extLst>
              </a:tr>
              <a:tr h="8223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 b="1" dirty="0">
                          <a:effectLst/>
                        </a:rPr>
                        <a:t>2</a:t>
                      </a:r>
                      <a:endParaRPr lang="en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Добавление фотографии из галереи</a:t>
                      </a:r>
                      <a:endParaRPr lang="en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Фотография сохраняется в приватном хранилище приложения и отображается в списке</a:t>
                      </a:r>
                      <a:endParaRPr lang="en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 b="1" dirty="0">
                          <a:effectLst/>
                        </a:rPr>
                        <a:t>Да</a:t>
                      </a:r>
                      <a:endParaRPr lang="en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41530060"/>
                  </a:ext>
                </a:extLst>
              </a:tr>
              <a:tr h="8916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 b="1" dirty="0">
                          <a:effectLst/>
                        </a:rPr>
                        <a:t>3</a:t>
                      </a:r>
                      <a:endParaRPr lang="en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Удаление фотографии</a:t>
                      </a:r>
                      <a:endParaRPr lang="en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Фотография сохраняется в приватном хранилище приложения и отображается в списке</a:t>
                      </a:r>
                      <a:endParaRPr lang="en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 b="1" dirty="0">
                          <a:effectLst/>
                        </a:rPr>
                        <a:t>Да</a:t>
                      </a:r>
                      <a:endParaRPr lang="en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4413603"/>
                  </a:ext>
                </a:extLst>
              </a:tr>
              <a:tr h="8916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 b="1" dirty="0">
                          <a:effectLst/>
                        </a:rPr>
                        <a:t>4</a:t>
                      </a:r>
                      <a:endParaRPr lang="en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Рисование на фотографии</a:t>
                      </a:r>
                      <a:endParaRPr lang="en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Фотография сохраняется в приватном хранилище приложения и отображается в списке</a:t>
                      </a:r>
                      <a:endParaRPr lang="en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 b="1" dirty="0">
                          <a:effectLst/>
                        </a:rPr>
                        <a:t>Да</a:t>
                      </a:r>
                      <a:endParaRPr lang="en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798744"/>
                  </a:ext>
                </a:extLst>
              </a:tr>
              <a:tr h="8916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 b="1" dirty="0">
                          <a:effectLst/>
                        </a:rPr>
                        <a:t>5</a:t>
                      </a:r>
                      <a:endParaRPr lang="en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Обрезка фотографии</a:t>
                      </a:r>
                      <a:endParaRPr lang="en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Фотография сохраняется в приватном хранилище приложения и отображается в списке</a:t>
                      </a:r>
                      <a:endParaRPr lang="en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 b="1" dirty="0">
                          <a:effectLst/>
                        </a:rPr>
                        <a:t>Да</a:t>
                      </a:r>
                      <a:endParaRPr lang="en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024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372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618F9E-BA2A-6C44-96F0-A0539B51853A}"/>
              </a:ext>
            </a:extLst>
          </p:cNvPr>
          <p:cNvSpPr txBox="1"/>
          <p:nvPr/>
        </p:nvSpPr>
        <p:spPr>
          <a:xfrm>
            <a:off x="0" y="1600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prstClr val="black"/>
                </a:solidFill>
                <a:cs typeface="Times New Roman" panose="02020603050405020304" pitchFamily="18" charset="0"/>
              </a:rPr>
              <a:t>Основные</a:t>
            </a:r>
            <a:r>
              <a:rPr lang="ru-RU" sz="4400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ru-RU" sz="4000" dirty="0">
                <a:solidFill>
                  <a:prstClr val="black"/>
                </a:solidFill>
                <a:cs typeface="Times New Roman" panose="02020603050405020304" pitchFamily="18" charset="0"/>
              </a:rPr>
              <a:t>результаты</a:t>
            </a:r>
            <a:endParaRPr lang="ru-RU" sz="4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6C0293A-1364-5F4F-91B4-1BFCC07D6BD7}"/>
              </a:ext>
            </a:extLst>
          </p:cNvPr>
          <p:cNvSpPr txBox="1"/>
          <p:nvPr/>
        </p:nvSpPr>
        <p:spPr>
          <a:xfrm>
            <a:off x="452387" y="1075341"/>
            <a:ext cx="11377061" cy="45390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7675" indent="-419100">
              <a:lnSpc>
                <a:spcPts val="3060"/>
              </a:lnSpc>
              <a:spcBef>
                <a:spcPts val="100"/>
              </a:spcBef>
              <a:buAutoNum type="arabicPeriod"/>
              <a:tabLst>
                <a:tab pos="536575" algn="l"/>
              </a:tabLst>
            </a:pPr>
            <a:r>
              <a:rPr lang="ru-RU" sz="3600" spc="-10" dirty="0">
                <a:latin typeface="Calibri"/>
                <a:cs typeface="Calibri"/>
              </a:rPr>
              <a:t>Произведен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lang="ru-RU" sz="3600" spc="-5" dirty="0">
                <a:latin typeface="Calibri"/>
                <a:cs typeface="Calibri"/>
              </a:rPr>
              <a:t>анализ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предметной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spc="-10" dirty="0" err="1">
                <a:latin typeface="Calibri"/>
                <a:cs typeface="Calibri"/>
              </a:rPr>
              <a:t>области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и</a:t>
            </a:r>
            <a:r>
              <a:rPr lang="ru-RU" sz="3600" dirty="0">
                <a:latin typeface="Calibri"/>
                <a:cs typeface="Calibri"/>
              </a:rPr>
              <a:t> </a:t>
            </a:r>
            <a:r>
              <a:rPr sz="3600" spc="-5" dirty="0" err="1">
                <a:latin typeface="Calibri"/>
                <a:cs typeface="Calibri"/>
              </a:rPr>
              <a:t>существующих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5" dirty="0" err="1">
                <a:latin typeface="Calibri"/>
                <a:cs typeface="Calibri"/>
              </a:rPr>
              <a:t>решений</a:t>
            </a:r>
            <a:r>
              <a:rPr lang="ru-RU" sz="3600" spc="-5" dirty="0">
                <a:latin typeface="Calibri"/>
                <a:cs typeface="Calibri"/>
              </a:rPr>
              <a:t>.</a:t>
            </a:r>
            <a:endParaRPr sz="3600" dirty="0">
              <a:latin typeface="Calibri"/>
              <a:cs typeface="Calibri"/>
            </a:endParaRPr>
          </a:p>
          <a:p>
            <a:pPr marL="447675" indent="-419100">
              <a:lnSpc>
                <a:spcPts val="3515"/>
              </a:lnSpc>
              <a:buAutoNum type="arabicPeriod" startAt="2"/>
              <a:tabLst>
                <a:tab pos="536575" algn="l"/>
              </a:tabLst>
            </a:pPr>
            <a:r>
              <a:rPr sz="3600" spc="-5" dirty="0" err="1">
                <a:latin typeface="Calibri"/>
                <a:cs typeface="Calibri"/>
              </a:rPr>
              <a:t>Спроектирован</a:t>
            </a:r>
            <a:r>
              <a:rPr lang="ru-RU" sz="3600" spc="-5" dirty="0">
                <a:latin typeface="Calibri"/>
                <a:cs typeface="Calibri"/>
              </a:rPr>
              <a:t>а архитектура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spc="-10" dirty="0" err="1">
                <a:latin typeface="Calibri"/>
                <a:cs typeface="Calibri"/>
              </a:rPr>
              <a:t>приложени</a:t>
            </a:r>
            <a:r>
              <a:rPr lang="ru-RU" sz="3600" spc="-10" dirty="0">
                <a:latin typeface="Calibri"/>
                <a:cs typeface="Calibri"/>
              </a:rPr>
              <a:t>я.</a:t>
            </a:r>
            <a:endParaRPr sz="3600" dirty="0">
              <a:latin typeface="Calibri"/>
              <a:cs typeface="Calibri"/>
            </a:endParaRPr>
          </a:p>
          <a:p>
            <a:pPr marL="447675" indent="-419100">
              <a:lnSpc>
                <a:spcPts val="3520"/>
              </a:lnSpc>
              <a:buAutoNum type="arabicPeriod" startAt="2"/>
              <a:tabLst>
                <a:tab pos="536575" algn="l"/>
              </a:tabLst>
            </a:pPr>
            <a:r>
              <a:rPr sz="3600" spc="-5" dirty="0" err="1">
                <a:latin typeface="Calibri"/>
                <a:cs typeface="Calibri"/>
              </a:rPr>
              <a:t>Реализова</a:t>
            </a:r>
            <a:r>
              <a:rPr lang="ru-RU" sz="3600" spc="-5" dirty="0">
                <a:latin typeface="Calibri"/>
                <a:cs typeface="Calibri"/>
              </a:rPr>
              <a:t>н фоторедактор</a:t>
            </a:r>
            <a:r>
              <a:rPr lang="ru-RU" sz="3600" spc="-10" dirty="0">
                <a:latin typeface="Calibri"/>
                <a:cs typeface="Calibri"/>
              </a:rPr>
              <a:t>.</a:t>
            </a:r>
            <a:endParaRPr sz="3600" dirty="0">
              <a:latin typeface="Calibri"/>
              <a:cs typeface="Calibri"/>
            </a:endParaRPr>
          </a:p>
          <a:p>
            <a:pPr marL="447675" indent="-419100">
              <a:lnSpc>
                <a:spcPts val="3565"/>
              </a:lnSpc>
              <a:buAutoNum type="arabicPeriod" startAt="2"/>
              <a:tabLst>
                <a:tab pos="536575" algn="l"/>
              </a:tabLst>
            </a:pPr>
            <a:r>
              <a:rPr sz="3600" spc="-10" dirty="0" err="1">
                <a:latin typeface="Calibri"/>
                <a:cs typeface="Calibri"/>
              </a:rPr>
              <a:t>Выполнено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spc="-5" dirty="0" err="1">
                <a:latin typeface="Calibri"/>
                <a:cs typeface="Calibri"/>
              </a:rPr>
              <a:t>тестирование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приложения.</a:t>
            </a:r>
            <a:endParaRPr sz="3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600" dirty="0">
              <a:latin typeface="Calibri"/>
              <a:cs typeface="Calibri"/>
            </a:endParaRPr>
          </a:p>
          <a:p>
            <a:pPr marL="12700">
              <a:lnSpc>
                <a:spcPts val="3565"/>
              </a:lnSpc>
            </a:pPr>
            <a:r>
              <a:rPr sz="3600" b="1" spc="-5" dirty="0" err="1">
                <a:latin typeface="Calibri"/>
                <a:cs typeface="Calibri"/>
              </a:rPr>
              <a:t>Направления</a:t>
            </a:r>
            <a:r>
              <a:rPr sz="3600" b="1" spc="-10" dirty="0">
                <a:latin typeface="Calibri"/>
                <a:cs typeface="Calibri"/>
              </a:rPr>
              <a:t> </a:t>
            </a:r>
            <a:r>
              <a:rPr sz="3600" b="1" spc="-5" dirty="0" err="1">
                <a:latin typeface="Calibri"/>
                <a:cs typeface="Calibri"/>
              </a:rPr>
              <a:t>дальнейш</a:t>
            </a:r>
            <a:r>
              <a:rPr lang="ru-RU" sz="3600" b="1" spc="-5" dirty="0">
                <a:latin typeface="Calibri"/>
                <a:cs typeface="Calibri"/>
              </a:rPr>
              <a:t>его развития</a:t>
            </a:r>
            <a:r>
              <a:rPr sz="3600" b="1" spc="-10" dirty="0">
                <a:latin typeface="Calibri"/>
                <a:cs typeface="Calibri"/>
              </a:rPr>
              <a:t>:</a:t>
            </a:r>
            <a:endParaRPr sz="3600" dirty="0">
              <a:latin typeface="Calibri"/>
              <a:cs typeface="Calibri"/>
            </a:endParaRPr>
          </a:p>
          <a:p>
            <a:pPr>
              <a:lnSpc>
                <a:spcPts val="3525"/>
              </a:lnSpc>
              <a:buSzPct val="96666"/>
              <a:tabLst>
                <a:tab pos="447675" algn="l"/>
              </a:tabLst>
            </a:pPr>
            <a:r>
              <a:rPr lang="ru-RU" sz="3600" spc="-10" dirty="0">
                <a:latin typeface="Calibri"/>
                <a:cs typeface="Calibri"/>
              </a:rPr>
              <a:t>1. Добавление новых инструментов для редактирования.</a:t>
            </a:r>
            <a:endParaRPr sz="3600" dirty="0">
              <a:latin typeface="Calibri"/>
              <a:cs typeface="Calibri"/>
            </a:endParaRPr>
          </a:p>
          <a:p>
            <a:pPr>
              <a:lnSpc>
                <a:spcPts val="3515"/>
              </a:lnSpc>
              <a:buSzPct val="96666"/>
              <a:tabLst>
                <a:tab pos="447675" algn="l"/>
              </a:tabLst>
            </a:pPr>
            <a:r>
              <a:rPr lang="ru-RU" sz="3600" spc="-5" dirty="0">
                <a:latin typeface="Calibri"/>
                <a:cs typeface="Calibri"/>
              </a:rPr>
              <a:t>2. Интеграция с облачными хранилищами.</a:t>
            </a:r>
          </a:p>
          <a:p>
            <a:pPr>
              <a:lnSpc>
                <a:spcPts val="3515"/>
              </a:lnSpc>
              <a:buSzPct val="96666"/>
              <a:tabLst>
                <a:tab pos="447675" algn="l"/>
              </a:tabLst>
            </a:pPr>
            <a:r>
              <a:rPr lang="ru-RU" sz="3600" spc="-5" dirty="0">
                <a:latin typeface="Calibri"/>
                <a:cs typeface="Calibri"/>
              </a:rPr>
              <a:t>3. Доработка существующего функционала.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5" name="Номер слайда 1">
            <a:extLst>
              <a:ext uri="{FF2B5EF4-FFF2-40B4-BE49-F238E27FC236}">
                <a16:creationId xmlns:a16="http://schemas.microsoft.com/office/drawing/2014/main" id="{4E22F553-272E-6042-93D2-8C883E72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1625" y="6356350"/>
            <a:ext cx="2743200" cy="365125"/>
          </a:xfrm>
        </p:spPr>
        <p:txBody>
          <a:bodyPr/>
          <a:lstStyle/>
          <a:p>
            <a:r>
              <a:rPr lang="ru-RU" sz="2400" dirty="0">
                <a:solidFill>
                  <a:schemeClr val="tx1"/>
                </a:solidFill>
              </a:rPr>
              <a:t>17</a:t>
            </a:r>
            <a:r>
              <a:rPr lang="en-US" sz="2400" dirty="0">
                <a:solidFill>
                  <a:schemeClr val="tx1"/>
                </a:solidFill>
              </a:rPr>
              <a:t>/1</a:t>
            </a:r>
            <a:r>
              <a:rPr lang="ru-RU" sz="2400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8552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B92E6E3-6385-5647-9949-B0730E4D5F4C}"/>
              </a:ext>
            </a:extLst>
          </p:cNvPr>
          <p:cNvSpPr txBox="1"/>
          <p:nvPr/>
        </p:nvSpPr>
        <p:spPr>
          <a:xfrm>
            <a:off x="-23260" y="16839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prstClr val="black"/>
                </a:solidFill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BD2E983F-5391-CC4D-A6AC-8953EF7D2CEC}"/>
              </a:ext>
            </a:extLst>
          </p:cNvPr>
          <p:cNvSpPr txBox="1"/>
          <p:nvPr/>
        </p:nvSpPr>
        <p:spPr>
          <a:xfrm>
            <a:off x="1286661" y="1381454"/>
            <a:ext cx="9985241" cy="3150927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065">
              <a:lnSpc>
                <a:spcPts val="3650"/>
              </a:lnSpc>
              <a:spcBef>
                <a:spcPts val="2695"/>
              </a:spcBef>
              <a:tabLst>
                <a:tab pos="368300" algn="l"/>
              </a:tabLst>
            </a:pPr>
            <a:r>
              <a:rPr lang="ru-RU" sz="3600" dirty="0">
                <a:latin typeface="Calibri"/>
                <a:cs typeface="Calibri"/>
              </a:rPr>
              <a:t>1. Рост популярности мобильных устройств</a:t>
            </a:r>
          </a:p>
          <a:p>
            <a:pPr marL="12065">
              <a:lnSpc>
                <a:spcPts val="3650"/>
              </a:lnSpc>
              <a:spcBef>
                <a:spcPts val="2695"/>
              </a:spcBef>
              <a:tabLst>
                <a:tab pos="368300" algn="l"/>
              </a:tabLst>
            </a:pPr>
            <a:r>
              <a:rPr lang="ru-RU" sz="3600" spc="-10" dirty="0">
                <a:cs typeface="Calibri"/>
              </a:rPr>
              <a:t>2. Потребность в кросс-платформенных решениях</a:t>
            </a:r>
            <a:endParaRPr lang="ru-RU" sz="3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ru-RU" sz="2800" dirty="0">
              <a:latin typeface="Calibri"/>
              <a:cs typeface="Calibri"/>
            </a:endParaRPr>
          </a:p>
          <a:p>
            <a:pPr marL="12065" marR="765175">
              <a:lnSpc>
                <a:spcPts val="3460"/>
              </a:lnSpc>
              <a:tabLst>
                <a:tab pos="368300" algn="l"/>
              </a:tabLst>
            </a:pPr>
            <a:r>
              <a:rPr lang="ru-RU" sz="3600" spc="-15" dirty="0">
                <a:latin typeface="Calibri"/>
                <a:cs typeface="Calibri"/>
              </a:rPr>
              <a:t>3. Преимущества </a:t>
            </a:r>
            <a:r>
              <a:rPr lang="ru-RU" sz="3600" spc="-15" dirty="0" err="1">
                <a:latin typeface="Calibri"/>
                <a:cs typeface="Calibri"/>
              </a:rPr>
              <a:t>K</a:t>
            </a:r>
            <a:r>
              <a:rPr lang="en-US" sz="3600" spc="-15" dirty="0" err="1">
                <a:latin typeface="Calibri"/>
                <a:cs typeface="Calibri"/>
              </a:rPr>
              <a:t>otlin</a:t>
            </a:r>
            <a:r>
              <a:rPr lang="en-US" sz="3600" spc="-15" dirty="0">
                <a:latin typeface="Calibri"/>
                <a:cs typeface="Calibri"/>
              </a:rPr>
              <a:t> Multiplatform</a:t>
            </a:r>
            <a:endParaRPr lang="ru-RU" sz="3600" spc="-15" dirty="0">
              <a:latin typeface="Calibri"/>
              <a:cs typeface="Calibri"/>
            </a:endParaRPr>
          </a:p>
          <a:p>
            <a:pPr marL="12065" marR="765175">
              <a:lnSpc>
                <a:spcPts val="3460"/>
              </a:lnSpc>
              <a:tabLst>
                <a:tab pos="368300" algn="l"/>
              </a:tabLst>
            </a:pPr>
            <a:endParaRPr lang="ru-RU" sz="3600" spc="-15" dirty="0">
              <a:latin typeface="Calibri"/>
              <a:cs typeface="Calibri"/>
            </a:endParaRPr>
          </a:p>
          <a:p>
            <a:pPr marL="12065" marR="765175">
              <a:lnSpc>
                <a:spcPts val="3460"/>
              </a:lnSpc>
              <a:tabLst>
                <a:tab pos="368300" algn="l"/>
              </a:tabLst>
            </a:pPr>
            <a:r>
              <a:rPr lang="ru-RU" sz="3600" spc="-15" dirty="0">
                <a:latin typeface="Calibri"/>
                <a:cs typeface="Calibri"/>
              </a:rPr>
              <a:t>4. </a:t>
            </a:r>
            <a:r>
              <a:rPr lang="en-US" sz="3600" spc="-15" dirty="0" err="1">
                <a:latin typeface="Calibri"/>
                <a:cs typeface="Calibri"/>
              </a:rPr>
              <a:t>Е</a:t>
            </a:r>
            <a:r>
              <a:rPr lang="ru-RU" sz="3600" spc="-15" dirty="0" err="1">
                <a:latin typeface="Calibri"/>
                <a:cs typeface="Calibri"/>
              </a:rPr>
              <a:t>диный</a:t>
            </a:r>
            <a:r>
              <a:rPr lang="ru-RU" sz="3600" spc="-15" dirty="0">
                <a:latin typeface="Calibri"/>
                <a:cs typeface="Calibri"/>
              </a:rPr>
              <a:t> пользовательский опыт</a:t>
            </a:r>
          </a:p>
        </p:txBody>
      </p:sp>
      <p:sp>
        <p:nvSpPr>
          <p:cNvPr id="12" name="Номер слайда 1">
            <a:extLst>
              <a:ext uri="{FF2B5EF4-FFF2-40B4-BE49-F238E27FC236}">
                <a16:creationId xmlns:a16="http://schemas.microsoft.com/office/drawing/2014/main" id="{423A27A8-17BC-4049-A497-A38CD595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1625" y="6356350"/>
            <a:ext cx="2743200" cy="365125"/>
          </a:xfrm>
        </p:spPr>
        <p:txBody>
          <a:bodyPr/>
          <a:lstStyle/>
          <a:p>
            <a:fld id="{7EB792EC-8174-4020-A3B7-CC1E92DAEF84}" type="slidenum">
              <a:rPr lang="en-US" sz="2400" smtClean="0">
                <a:solidFill>
                  <a:schemeClr val="tx1"/>
                </a:solidFill>
              </a:rPr>
              <a:pPr/>
              <a:t>2</a:t>
            </a:fld>
            <a:r>
              <a:rPr lang="en-US" sz="2400" dirty="0">
                <a:solidFill>
                  <a:schemeClr val="tx1"/>
                </a:solidFill>
              </a:rPr>
              <a:t>/17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09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883318-E707-0746-B864-F2CFAD495F8A}"/>
              </a:ext>
            </a:extLst>
          </p:cNvPr>
          <p:cNvSpPr txBox="1"/>
          <p:nvPr/>
        </p:nvSpPr>
        <p:spPr>
          <a:xfrm>
            <a:off x="355600" y="812094"/>
            <a:ext cx="11480800" cy="1493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3200" b="1" dirty="0">
                <a:solidFill>
                  <a:prstClr val="black"/>
                </a:solidFill>
                <a:ea typeface="Times New Roman" panose="02020603050405020304" pitchFamily="18" charset="0"/>
              </a:rPr>
              <a:t>Цель:</a:t>
            </a:r>
          </a:p>
          <a:p>
            <a:pPr indent="450215" algn="just">
              <a:lnSpc>
                <a:spcPct val="150000"/>
              </a:lnSpc>
            </a:pPr>
            <a:r>
              <a:rPr lang="ru-RU" sz="3200" dirty="0">
                <a:solidFill>
                  <a:prstClr val="black"/>
                </a:solidFill>
                <a:ea typeface="Times New Roman" panose="02020603050405020304" pitchFamily="18" charset="0"/>
              </a:rPr>
              <a:t>Разработка мобильного приложения - фоторедактора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299F4D-CCB0-F947-A366-CD2D666C289D}"/>
              </a:ext>
            </a:extLst>
          </p:cNvPr>
          <p:cNvSpPr txBox="1"/>
          <p:nvPr/>
        </p:nvSpPr>
        <p:spPr>
          <a:xfrm>
            <a:off x="355600" y="2817030"/>
            <a:ext cx="11480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3200" b="1" dirty="0">
                <a:solidFill>
                  <a:prstClr val="black"/>
                </a:solidFill>
                <a:ea typeface="Times New Roman" panose="02020603050405020304" pitchFamily="18" charset="0"/>
              </a:rPr>
              <a:t>Задачи:</a:t>
            </a:r>
          </a:p>
          <a:p>
            <a:pPr marL="971550" lvl="1" indent="-514350" algn="just">
              <a:buFont typeface="+mj-lt"/>
              <a:buAutoNum type="arabicPeriod"/>
              <a:tabLst>
                <a:tab pos="630555" algn="l"/>
              </a:tabLst>
            </a:pPr>
            <a:r>
              <a:rPr lang="ru-RU" sz="3200" dirty="0">
                <a:solidFill>
                  <a:prstClr val="black"/>
                </a:solidFill>
                <a:ea typeface="Times New Roman" panose="02020603050405020304" pitchFamily="18" charset="0"/>
              </a:rPr>
              <a:t>произвести обзор существующих решений</a:t>
            </a:r>
            <a:r>
              <a:rPr lang="en-US" sz="3200" dirty="0">
                <a:solidFill>
                  <a:prstClr val="black"/>
                </a:solidFill>
                <a:ea typeface="Times New Roman" panose="02020603050405020304" pitchFamily="18" charset="0"/>
              </a:rPr>
              <a:t>;</a:t>
            </a:r>
            <a:endParaRPr lang="ru-RU" sz="3200" dirty="0">
              <a:solidFill>
                <a:prstClr val="black"/>
              </a:solidFill>
              <a:ea typeface="Times New Roman" panose="02020603050405020304" pitchFamily="18" charset="0"/>
            </a:endParaRPr>
          </a:p>
          <a:p>
            <a:pPr marL="971550" lvl="1" indent="-514350" algn="just">
              <a:buFont typeface="+mj-lt"/>
              <a:buAutoNum type="arabicPeriod"/>
              <a:tabLst>
                <a:tab pos="630555" algn="l"/>
              </a:tabLst>
            </a:pPr>
            <a:r>
              <a:rPr lang="ru-RU" sz="3200" dirty="0">
                <a:solidFill>
                  <a:prstClr val="black"/>
                </a:solidFill>
                <a:ea typeface="Times New Roman" panose="02020603050405020304" pitchFamily="18" charset="0"/>
              </a:rPr>
              <a:t>определить функциональные требования к системе</a:t>
            </a:r>
            <a:r>
              <a:rPr lang="en-US" sz="3200" dirty="0">
                <a:solidFill>
                  <a:prstClr val="black"/>
                </a:solidFill>
                <a:ea typeface="Times New Roman" panose="02020603050405020304" pitchFamily="18" charset="0"/>
              </a:rPr>
              <a:t>;</a:t>
            </a:r>
            <a:endParaRPr lang="ru-RU" sz="3200" dirty="0">
              <a:solidFill>
                <a:prstClr val="black"/>
              </a:solidFill>
              <a:ea typeface="Times New Roman" panose="02020603050405020304" pitchFamily="18" charset="0"/>
            </a:endParaRPr>
          </a:p>
          <a:p>
            <a:pPr marL="971550" lvl="1" indent="-514350" algn="just">
              <a:buFont typeface="+mj-lt"/>
              <a:buAutoNum type="arabicPeriod"/>
              <a:tabLst>
                <a:tab pos="630555" algn="l"/>
              </a:tabLst>
            </a:pPr>
            <a:r>
              <a:rPr lang="ru-RU" sz="3200" dirty="0">
                <a:solidFill>
                  <a:prstClr val="black"/>
                </a:solidFill>
                <a:ea typeface="Times New Roman" panose="02020603050405020304" pitchFamily="18" charset="0"/>
              </a:rPr>
              <a:t>спроектировать архитектуру системы</a:t>
            </a:r>
            <a:r>
              <a:rPr lang="en-US" sz="3200" dirty="0">
                <a:solidFill>
                  <a:prstClr val="black"/>
                </a:solidFill>
                <a:ea typeface="Times New Roman" panose="02020603050405020304" pitchFamily="18" charset="0"/>
              </a:rPr>
              <a:t>;</a:t>
            </a:r>
          </a:p>
          <a:p>
            <a:pPr marL="971550" lvl="1" indent="-514350" algn="just">
              <a:buFont typeface="+mj-lt"/>
              <a:buAutoNum type="arabicPeriod"/>
              <a:tabLst>
                <a:tab pos="630555" algn="l"/>
              </a:tabLst>
            </a:pPr>
            <a:r>
              <a:rPr lang="ru-RU" sz="3200" dirty="0">
                <a:solidFill>
                  <a:prstClr val="black"/>
                </a:solidFill>
                <a:ea typeface="Times New Roman" panose="02020603050405020304" pitchFamily="18" charset="0"/>
              </a:rPr>
              <a:t>реализовать фоторедактор</a:t>
            </a:r>
            <a:r>
              <a:rPr lang="en-US" sz="3200" dirty="0">
                <a:solidFill>
                  <a:prstClr val="black"/>
                </a:solidFill>
                <a:ea typeface="Times New Roman" panose="02020603050405020304" pitchFamily="18" charset="0"/>
              </a:rPr>
              <a:t>;</a:t>
            </a:r>
            <a:endParaRPr lang="ru-RU" sz="3200" dirty="0">
              <a:solidFill>
                <a:prstClr val="black"/>
              </a:solidFill>
              <a:ea typeface="Times New Roman" panose="02020603050405020304" pitchFamily="18" charset="0"/>
            </a:endParaRPr>
          </a:p>
          <a:p>
            <a:pPr marL="971550" lvl="1" indent="-514350" algn="just">
              <a:buFont typeface="+mj-lt"/>
              <a:buAutoNum type="arabicPeriod"/>
              <a:tabLst>
                <a:tab pos="630555" algn="l"/>
              </a:tabLst>
            </a:pPr>
            <a:r>
              <a:rPr lang="ru-RU" sz="3200" dirty="0">
                <a:solidFill>
                  <a:prstClr val="black"/>
                </a:solidFill>
                <a:ea typeface="Times New Roman" panose="02020603050405020304" pitchFamily="18" charset="0"/>
              </a:rPr>
              <a:t>произвести тестирование разработанной системы</a:t>
            </a:r>
            <a:r>
              <a:rPr lang="en-US" sz="3200" dirty="0">
                <a:solidFill>
                  <a:prstClr val="black"/>
                </a:solidFill>
                <a:ea typeface="Times New Roman" panose="02020603050405020304" pitchFamily="18" charset="0"/>
              </a:rPr>
              <a:t>;</a:t>
            </a:r>
            <a:endParaRPr lang="ru-RU" sz="3200" dirty="0">
              <a:solidFill>
                <a:prstClr val="black"/>
              </a:solidFill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61E5D-D66A-8242-B602-D536C0942489}"/>
              </a:ext>
            </a:extLst>
          </p:cNvPr>
          <p:cNvSpPr txBox="1"/>
          <p:nvPr/>
        </p:nvSpPr>
        <p:spPr>
          <a:xfrm>
            <a:off x="-23260" y="13029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prstClr val="black"/>
                </a:solidFill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7" name="Номер слайда 1">
            <a:extLst>
              <a:ext uri="{FF2B5EF4-FFF2-40B4-BE49-F238E27FC236}">
                <a16:creationId xmlns:a16="http://schemas.microsoft.com/office/drawing/2014/main" id="{84A6FD08-9D56-7049-B1D0-AFE93ABA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1625" y="6356350"/>
            <a:ext cx="2743200" cy="365125"/>
          </a:xfrm>
        </p:spPr>
        <p:txBody>
          <a:bodyPr/>
          <a:lstStyle/>
          <a:p>
            <a:fld id="{7EB792EC-8174-4020-A3B7-CC1E92DAEF84}" type="slidenum">
              <a:rPr lang="en-US" sz="2400" smtClean="0">
                <a:solidFill>
                  <a:schemeClr val="tx1"/>
                </a:solidFill>
              </a:rPr>
              <a:pPr/>
              <a:t>3</a:t>
            </a:fld>
            <a:r>
              <a:rPr lang="en-US" sz="2400" dirty="0">
                <a:solidFill>
                  <a:schemeClr val="tx1"/>
                </a:solidFill>
              </a:rPr>
              <a:t>/17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69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1558E5-38D1-CF4E-8B58-2D4F31285629}"/>
              </a:ext>
            </a:extLst>
          </p:cNvPr>
          <p:cNvSpPr txBox="1"/>
          <p:nvPr/>
        </p:nvSpPr>
        <p:spPr>
          <a:xfrm>
            <a:off x="0" y="1600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prstClr val="black"/>
                </a:solidFill>
                <a:cs typeface="Times New Roman" panose="02020603050405020304" pitchFamily="18" charset="0"/>
              </a:rPr>
              <a:t>Обзор аналогов</a:t>
            </a:r>
          </a:p>
        </p:txBody>
      </p:sp>
      <p:sp>
        <p:nvSpPr>
          <p:cNvPr id="3" name="Номер слайда 1">
            <a:extLst>
              <a:ext uri="{FF2B5EF4-FFF2-40B4-BE49-F238E27FC236}">
                <a16:creationId xmlns:a16="http://schemas.microsoft.com/office/drawing/2014/main" id="{79DD6A4B-BCEE-8948-954F-339DEA3C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1625" y="6356350"/>
            <a:ext cx="2743200" cy="365125"/>
          </a:xfrm>
        </p:spPr>
        <p:txBody>
          <a:bodyPr/>
          <a:lstStyle/>
          <a:p>
            <a:fld id="{7EB792EC-8174-4020-A3B7-CC1E92DAEF84}" type="slidenum">
              <a:rPr lang="en-US" sz="2400" smtClean="0">
                <a:solidFill>
                  <a:schemeClr val="tx1"/>
                </a:solidFill>
              </a:rPr>
              <a:pPr/>
              <a:t>4</a:t>
            </a:fld>
            <a:r>
              <a:rPr lang="en-US" sz="2400" dirty="0">
                <a:solidFill>
                  <a:schemeClr val="tx1"/>
                </a:solidFill>
              </a:rPr>
              <a:t>/17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F01AEA-FD61-9B4D-9BA9-5BE4A9F13B98}"/>
              </a:ext>
            </a:extLst>
          </p:cNvPr>
          <p:cNvSpPr txBox="1"/>
          <p:nvPr/>
        </p:nvSpPr>
        <p:spPr>
          <a:xfrm>
            <a:off x="1119808" y="5778590"/>
            <a:ext cx="260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Adobe Photoshop Express</a:t>
            </a:r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6D049D-AF8D-D94A-9C52-45BEA8FF1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917" y="1058862"/>
            <a:ext cx="2069899" cy="45997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CDE561-C763-9845-8D03-E71FAE077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438" y="1058862"/>
            <a:ext cx="2069898" cy="45997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07837B-A4BE-E94D-920F-13490FBBBB24}"/>
              </a:ext>
            </a:extLst>
          </p:cNvPr>
          <p:cNvSpPr txBox="1"/>
          <p:nvPr/>
        </p:nvSpPr>
        <p:spPr>
          <a:xfrm>
            <a:off x="5514059" y="5778798"/>
            <a:ext cx="110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Snapseed</a:t>
            </a:r>
            <a:endParaRPr lang="ru-RU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F60B3E0-56BE-A641-980C-13C863AE2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3957" y="1058862"/>
            <a:ext cx="2069898" cy="45997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8DBB505-96B7-B243-B3F8-1E7288058B46}"/>
              </a:ext>
            </a:extLst>
          </p:cNvPr>
          <p:cNvSpPr txBox="1"/>
          <p:nvPr/>
        </p:nvSpPr>
        <p:spPr>
          <a:xfrm>
            <a:off x="9352998" y="5778590"/>
            <a:ext cx="7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VSCO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63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B3A793-FC91-5241-A075-9B7EE692927B}"/>
              </a:ext>
            </a:extLst>
          </p:cNvPr>
          <p:cNvSpPr txBox="1"/>
          <p:nvPr/>
        </p:nvSpPr>
        <p:spPr>
          <a:xfrm>
            <a:off x="0" y="1600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prstClr val="black"/>
                </a:solidFill>
                <a:cs typeface="Times New Roman" panose="02020603050405020304" pitchFamily="18" charset="0"/>
              </a:rPr>
              <a:t>Варианты использования приложения</a:t>
            </a:r>
          </a:p>
        </p:txBody>
      </p:sp>
      <p:sp>
        <p:nvSpPr>
          <p:cNvPr id="3" name="Номер слайда 1">
            <a:extLst>
              <a:ext uri="{FF2B5EF4-FFF2-40B4-BE49-F238E27FC236}">
                <a16:creationId xmlns:a16="http://schemas.microsoft.com/office/drawing/2014/main" id="{8D98DF83-CA51-9445-BEC6-6B57D49E1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1625" y="6356350"/>
            <a:ext cx="2743200" cy="365125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5/17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42C62C-BD75-D54B-967D-779506178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537" y="723886"/>
            <a:ext cx="7936926" cy="613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4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5A0030-CFCD-FF40-B6EF-98790A929EE5}"/>
              </a:ext>
            </a:extLst>
          </p:cNvPr>
          <p:cNvSpPr txBox="1"/>
          <p:nvPr/>
        </p:nvSpPr>
        <p:spPr>
          <a:xfrm>
            <a:off x="0" y="1600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prstClr val="black"/>
                </a:solidFill>
                <a:cs typeface="Times New Roman" panose="02020603050405020304" pitchFamily="18" charset="0"/>
              </a:rPr>
              <a:t>Компоненты приложения</a:t>
            </a:r>
          </a:p>
        </p:txBody>
      </p:sp>
      <p:sp>
        <p:nvSpPr>
          <p:cNvPr id="3" name="Номер слайда 1">
            <a:extLst>
              <a:ext uri="{FF2B5EF4-FFF2-40B4-BE49-F238E27FC236}">
                <a16:creationId xmlns:a16="http://schemas.microsoft.com/office/drawing/2014/main" id="{5E4AB7AD-280D-834B-B2BE-0885E859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1625" y="6356350"/>
            <a:ext cx="2743200" cy="365125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6/17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B8A2C4-7A37-794D-BACB-B5774A783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96" y="723887"/>
            <a:ext cx="10322607" cy="568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88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2F977F-A087-0F49-B417-79877CC7BB1C}"/>
              </a:ext>
            </a:extLst>
          </p:cNvPr>
          <p:cNvSpPr txBox="1"/>
          <p:nvPr/>
        </p:nvSpPr>
        <p:spPr>
          <a:xfrm>
            <a:off x="0" y="1600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prstClr val="black"/>
                </a:solidFill>
                <a:cs typeface="Times New Roman" panose="02020603050405020304" pitchFamily="18" charset="0"/>
              </a:rPr>
              <a:t>Средства реализации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43A60A9-8312-E54B-817E-0DAD64A6D33C}"/>
              </a:ext>
            </a:extLst>
          </p:cNvPr>
          <p:cNvSpPr txBox="1"/>
          <p:nvPr/>
        </p:nvSpPr>
        <p:spPr>
          <a:xfrm>
            <a:off x="1796508" y="778801"/>
            <a:ext cx="9130109" cy="4485843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300"/>
              </a:spcBef>
              <a:tabLst>
                <a:tab pos="368300" algn="l"/>
              </a:tabLst>
            </a:pPr>
            <a:r>
              <a:rPr lang="en-US" sz="2400" b="1" dirty="0">
                <a:latin typeface="Calibri"/>
                <a:cs typeface="Calibri"/>
              </a:rPr>
              <a:t>Android:</a:t>
            </a:r>
          </a:p>
          <a:p>
            <a:pPr marL="12065">
              <a:lnSpc>
                <a:spcPct val="100000"/>
              </a:lnSpc>
              <a:spcBef>
                <a:spcPts val="300"/>
              </a:spcBef>
              <a:tabLst>
                <a:tab pos="368300" algn="l"/>
              </a:tabLst>
            </a:pPr>
            <a:r>
              <a:rPr lang="ru-RU" sz="2400" dirty="0">
                <a:latin typeface="Calibri"/>
                <a:cs typeface="Calibri"/>
              </a:rPr>
              <a:t>Язык программирования: </a:t>
            </a:r>
            <a:r>
              <a:rPr lang="ru-RU" sz="2400" dirty="0" err="1">
                <a:latin typeface="Calibri"/>
                <a:cs typeface="Calibri"/>
              </a:rPr>
              <a:t>K</a:t>
            </a:r>
            <a:r>
              <a:rPr lang="en-US" sz="2400" dirty="0" err="1">
                <a:latin typeface="Calibri"/>
                <a:cs typeface="Calibri"/>
              </a:rPr>
              <a:t>otlin</a:t>
            </a:r>
            <a:r>
              <a:rPr lang="en-US" sz="2400" dirty="0">
                <a:latin typeface="Calibri"/>
                <a:cs typeface="Calibri"/>
              </a:rPr>
              <a:t> 1.9.23</a:t>
            </a:r>
          </a:p>
          <a:p>
            <a:pPr marL="12065">
              <a:lnSpc>
                <a:spcPct val="100000"/>
              </a:lnSpc>
              <a:spcBef>
                <a:spcPts val="300"/>
              </a:spcBef>
              <a:tabLst>
                <a:tab pos="368300" algn="l"/>
              </a:tabLst>
            </a:pPr>
            <a:r>
              <a:rPr lang="ru-RU" sz="2400" dirty="0" err="1">
                <a:latin typeface="Calibri"/>
                <a:cs typeface="Calibri"/>
              </a:rPr>
              <a:t>U</a:t>
            </a:r>
            <a:r>
              <a:rPr lang="en-US" sz="2400" dirty="0">
                <a:latin typeface="Calibri"/>
                <a:cs typeface="Calibri"/>
              </a:rPr>
              <a:t>I </a:t>
            </a:r>
            <a:r>
              <a:rPr lang="ru-RU" sz="2400" dirty="0" err="1">
                <a:latin typeface="Calibri"/>
                <a:cs typeface="Calibri"/>
              </a:rPr>
              <a:t>фреймворк</a:t>
            </a:r>
            <a:r>
              <a:rPr lang="ru-RU" sz="2400" dirty="0">
                <a:latin typeface="Calibri"/>
                <a:cs typeface="Calibri"/>
              </a:rPr>
              <a:t>: </a:t>
            </a:r>
            <a:r>
              <a:rPr lang="en-US" sz="2400" dirty="0">
                <a:latin typeface="Calibri"/>
                <a:cs typeface="Calibri"/>
              </a:rPr>
              <a:t>Jetpack Compose 1.7.0-beta01</a:t>
            </a:r>
          </a:p>
          <a:p>
            <a:pPr marL="12065">
              <a:lnSpc>
                <a:spcPct val="100000"/>
              </a:lnSpc>
              <a:spcBef>
                <a:spcPts val="300"/>
              </a:spcBef>
              <a:tabLst>
                <a:tab pos="368300" algn="l"/>
              </a:tabLst>
            </a:pPr>
            <a:r>
              <a:rPr lang="ru-RU" sz="2400" b="1" dirty="0">
                <a:latin typeface="Calibri"/>
                <a:cs typeface="Calibri"/>
              </a:rPr>
              <a:t>Основные библиотеки</a:t>
            </a:r>
            <a:r>
              <a:rPr lang="en-US" sz="2400" b="1" dirty="0">
                <a:latin typeface="Calibri"/>
                <a:cs typeface="Calibri"/>
              </a:rPr>
              <a:t>:</a:t>
            </a:r>
          </a:p>
          <a:p>
            <a:pPr marL="526415" indent="-51435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  <a:tabLst>
                <a:tab pos="368300" algn="l"/>
              </a:tabLst>
            </a:pPr>
            <a:r>
              <a:rPr lang="en-US" sz="2400" dirty="0">
                <a:latin typeface="Calibri"/>
                <a:cs typeface="Calibri"/>
              </a:rPr>
              <a:t>Voyager 1.0.0</a:t>
            </a:r>
          </a:p>
          <a:p>
            <a:pPr marL="526415" indent="-51435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  <a:tabLst>
                <a:tab pos="368300" algn="l"/>
              </a:tabLst>
            </a:pPr>
            <a:r>
              <a:rPr lang="en-US" sz="2400" dirty="0" err="1">
                <a:latin typeface="Calibri"/>
                <a:cs typeface="Calibri"/>
              </a:rPr>
              <a:t>SQLDelight</a:t>
            </a:r>
            <a:r>
              <a:rPr lang="en-US" sz="2400" dirty="0">
                <a:latin typeface="Calibri"/>
                <a:cs typeface="Calibri"/>
              </a:rPr>
              <a:t> 2.0.1</a:t>
            </a:r>
          </a:p>
          <a:p>
            <a:pPr marL="526415" indent="-51435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  <a:tabLst>
                <a:tab pos="368300" algn="l"/>
              </a:tabLst>
            </a:pPr>
            <a:r>
              <a:rPr lang="en-US" sz="2400" dirty="0" err="1">
                <a:latin typeface="Calibri"/>
                <a:cs typeface="Calibri"/>
              </a:rPr>
              <a:t>ColorPicker</a:t>
            </a:r>
            <a:r>
              <a:rPr lang="en-US" sz="2400" dirty="0">
                <a:latin typeface="Calibri"/>
                <a:cs typeface="Calibri"/>
              </a:rPr>
              <a:t> 1.0.8</a:t>
            </a:r>
          </a:p>
          <a:p>
            <a:pPr marL="526415" indent="-514350">
              <a:spcBef>
                <a:spcPts val="300"/>
              </a:spcBef>
              <a:buFont typeface="+mj-lt"/>
              <a:buAutoNum type="arabicPeriod"/>
              <a:tabLst>
                <a:tab pos="368300" algn="l"/>
              </a:tabLst>
            </a:pPr>
            <a:r>
              <a:rPr lang="en-US" sz="2400" dirty="0" err="1">
                <a:latin typeface="Calibri"/>
                <a:cs typeface="Calibri"/>
              </a:rPr>
              <a:t>Kotlinx</a:t>
            </a:r>
            <a:r>
              <a:rPr lang="en-US" sz="2400" dirty="0">
                <a:latin typeface="Calibri"/>
                <a:cs typeface="Calibri"/>
              </a:rPr>
              <a:t>-datetime 0.6.0-RC.2</a:t>
            </a:r>
          </a:p>
          <a:p>
            <a:pPr marL="526415" indent="-514350">
              <a:spcBef>
                <a:spcPts val="300"/>
              </a:spcBef>
              <a:buFont typeface="+mj-lt"/>
              <a:buAutoNum type="arabicPeriod"/>
              <a:tabLst>
                <a:tab pos="368300" algn="l"/>
              </a:tabLst>
            </a:pPr>
            <a:r>
              <a:rPr lang="en-US" sz="2400" dirty="0" err="1">
                <a:latin typeface="Calibri"/>
                <a:cs typeface="Calibri"/>
              </a:rPr>
              <a:t>Koin</a:t>
            </a:r>
            <a:r>
              <a:rPr lang="en-US" sz="2400" dirty="0">
                <a:latin typeface="Calibri"/>
                <a:cs typeface="Calibri"/>
              </a:rPr>
              <a:t> 3.5.3</a:t>
            </a:r>
          </a:p>
          <a:p>
            <a:pPr marL="526415" indent="-514350">
              <a:spcBef>
                <a:spcPts val="300"/>
              </a:spcBef>
              <a:buFont typeface="+mj-lt"/>
              <a:buAutoNum type="arabicPeriod"/>
              <a:tabLst>
                <a:tab pos="368300" algn="l"/>
              </a:tabLst>
            </a:pPr>
            <a:r>
              <a:rPr lang="en-US" sz="2400" dirty="0">
                <a:latin typeface="Calibri"/>
                <a:cs typeface="Calibri"/>
              </a:rPr>
              <a:t>Coil 2.6.0</a:t>
            </a:r>
          </a:p>
          <a:p>
            <a:pPr marL="12065">
              <a:lnSpc>
                <a:spcPct val="100000"/>
              </a:lnSpc>
              <a:spcBef>
                <a:spcPts val="300"/>
              </a:spcBef>
              <a:tabLst>
                <a:tab pos="368300" algn="l"/>
              </a:tabLst>
            </a:pPr>
            <a:r>
              <a:rPr lang="ru-RU" sz="2400" b="1" dirty="0" err="1">
                <a:latin typeface="Calibri"/>
                <a:cs typeface="Calibri"/>
              </a:rPr>
              <a:t>Репозиторий</a:t>
            </a:r>
            <a:r>
              <a:rPr lang="en-US" sz="2400" b="1" dirty="0">
                <a:latin typeface="Calibri"/>
                <a:cs typeface="Calibri"/>
              </a:rPr>
              <a:t>: </a:t>
            </a:r>
            <a:r>
              <a:rPr lang="en-US" sz="2400" dirty="0">
                <a:latin typeface="Calibri"/>
                <a:cs typeface="Calibri"/>
              </a:rPr>
              <a:t>https://</a:t>
            </a:r>
            <a:r>
              <a:rPr lang="en-US" sz="2400" dirty="0" err="1">
                <a:latin typeface="Calibri"/>
                <a:cs typeface="Calibri"/>
              </a:rPr>
              <a:t>github.com</a:t>
            </a:r>
            <a:r>
              <a:rPr lang="en-US" sz="2400" dirty="0">
                <a:latin typeface="Calibri"/>
                <a:cs typeface="Calibri"/>
              </a:rPr>
              <a:t>/Tujh555/</a:t>
            </a:r>
            <a:r>
              <a:rPr lang="en-US" sz="2400" dirty="0" err="1">
                <a:latin typeface="Calibri"/>
                <a:cs typeface="Calibri"/>
              </a:rPr>
              <a:t>ImageEditor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2CBC7E42-54FA-2146-9159-CE56AB43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1625" y="6356350"/>
            <a:ext cx="2743200" cy="365125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7/17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011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216BE6-7B50-D349-BB27-C75570E1344B}"/>
              </a:ext>
            </a:extLst>
          </p:cNvPr>
          <p:cNvSpPr txBox="1"/>
          <p:nvPr/>
        </p:nvSpPr>
        <p:spPr>
          <a:xfrm>
            <a:off x="0" y="1600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prstClr val="black"/>
                </a:solidFill>
                <a:cs typeface="Times New Roman" panose="02020603050405020304" pitchFamily="18" charset="0"/>
              </a:rPr>
              <a:t>Диаграмма деятельности добавления фотографий</a:t>
            </a:r>
          </a:p>
        </p:txBody>
      </p:sp>
      <p:sp>
        <p:nvSpPr>
          <p:cNvPr id="3" name="Номер слайда 1">
            <a:extLst>
              <a:ext uri="{FF2B5EF4-FFF2-40B4-BE49-F238E27FC236}">
                <a16:creationId xmlns:a16="http://schemas.microsoft.com/office/drawing/2014/main" id="{2409CB7B-2776-E64C-9755-C49711FD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1625" y="6356350"/>
            <a:ext cx="2743200" cy="365125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8/17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931DE1-F5F6-794E-B39E-AE7A52BCD7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81061" y="600776"/>
            <a:ext cx="4585162" cy="625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87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69EBBA-5657-0C45-B349-6576C1B6CFBF}"/>
              </a:ext>
            </a:extLst>
          </p:cNvPr>
          <p:cNvSpPr txBox="1"/>
          <p:nvPr/>
        </p:nvSpPr>
        <p:spPr>
          <a:xfrm>
            <a:off x="0" y="1600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prstClr val="black"/>
                </a:solidFill>
                <a:cs typeface="Times New Roman" panose="02020603050405020304" pitchFamily="18" charset="0"/>
              </a:rPr>
              <a:t>Добавление фотографии</a:t>
            </a:r>
          </a:p>
        </p:txBody>
      </p:sp>
      <p:sp>
        <p:nvSpPr>
          <p:cNvPr id="3" name="Номер слайда 1">
            <a:extLst>
              <a:ext uri="{FF2B5EF4-FFF2-40B4-BE49-F238E27FC236}">
                <a16:creationId xmlns:a16="http://schemas.microsoft.com/office/drawing/2014/main" id="{F1C959D7-C139-C449-8CF3-40DE82E81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1625" y="6356350"/>
            <a:ext cx="2743200" cy="365125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9/17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A0DA0-A1EE-9546-ACB5-A3D5B42538D1}"/>
              </a:ext>
            </a:extLst>
          </p:cNvPr>
          <p:cNvSpPr txBox="1"/>
          <p:nvPr/>
        </p:nvSpPr>
        <p:spPr>
          <a:xfrm>
            <a:off x="1067040" y="5892581"/>
            <a:ext cx="391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Добавление фотографии с главного экрана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E31DA3-AE0C-AC4B-9C94-DAAA21A34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65" y="1167225"/>
            <a:ext cx="5381171" cy="45235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3EFB8F-6699-BC4B-8BEA-C13A84AA0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814" y="1167225"/>
            <a:ext cx="5331621" cy="45235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B86E38-2FBD-4342-8520-F4F9BAF32180}"/>
              </a:ext>
            </a:extLst>
          </p:cNvPr>
          <p:cNvSpPr txBox="1"/>
          <p:nvPr/>
        </p:nvSpPr>
        <p:spPr>
          <a:xfrm>
            <a:off x="7233514" y="5892581"/>
            <a:ext cx="391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Подтверждение фотографирования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900515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401</Words>
  <Application>Microsoft Macintosh PowerPoint</Application>
  <PresentationFormat>Widescreen</PresentationFormat>
  <Paragraphs>114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28</cp:revision>
  <dcterms:created xsi:type="dcterms:W3CDTF">2024-06-16T17:51:49Z</dcterms:created>
  <dcterms:modified xsi:type="dcterms:W3CDTF">2024-06-19T05:03:15Z</dcterms:modified>
</cp:coreProperties>
</file>