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6"/>
  </p:notesMasterIdLst>
  <p:handoutMasterIdLst>
    <p:handoutMasterId r:id="rId17"/>
  </p:handoutMasterIdLst>
  <p:sldIdLst>
    <p:sldId id="378" r:id="rId5"/>
    <p:sldId id="440" r:id="rId6"/>
    <p:sldId id="439" r:id="rId7"/>
    <p:sldId id="442" r:id="rId8"/>
    <p:sldId id="445" r:id="rId9"/>
    <p:sldId id="449" r:id="rId10"/>
    <p:sldId id="448" r:id="rId11"/>
    <p:sldId id="450" r:id="rId12"/>
    <p:sldId id="447" r:id="rId13"/>
    <p:sldId id="444" r:id="rId14"/>
    <p:sldId id="43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D0D8E8"/>
    <a:srgbClr val="E9EDF4"/>
    <a:srgbClr val="E0E6EE"/>
    <a:srgbClr val="777777"/>
    <a:srgbClr val="5F5F5F"/>
    <a:srgbClr val="FF9933"/>
    <a:srgbClr val="808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78687" autoAdjust="0"/>
  </p:normalViewPr>
  <p:slideViewPr>
    <p:cSldViewPr>
      <p:cViewPr varScale="1">
        <p:scale>
          <a:sx n="91" d="100"/>
          <a:sy n="91" d="100"/>
        </p:scale>
        <p:origin x="20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0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3A71-4C75-488C-A8F3-A1F163ED0DB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80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CC419-8FB3-4D1C-8127-E63C1A13459D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671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ntaxsuccess.com/viewarticle/angular-build-optimizer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.kimx.info/2015/10/mvc-view-precompiler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ilya.github.io/2018/07/31/preload-vs-prefetch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84361749.com/post/red-dns-prefetch.html" TargetMode="External"/><Relationship Id="rId4" Type="http://schemas.openxmlformats.org/officeDocument/2006/relationships/hyperlink" Target="https://blog.fundebug.com/2019/04/11/understand-preload-and-prefetch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haogj/p/7649707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ilya.github.io/2017/07/16/service-worker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youtube.com/watch?v=FKmzFyOogpM" TargetMode="External"/><Relationship Id="rId5" Type="http://schemas.openxmlformats.org/officeDocument/2006/relationships/hyperlink" Target="https://dotblogs.com.tw/wellwind/2017/02/12/angular2-impure-pipe" TargetMode="External"/><Relationship Id="rId4" Type="http://schemas.openxmlformats.org/officeDocument/2006/relationships/hyperlink" Target="https://poychang.github.io/disable-browser-cache-on-angular-site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許多人會對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有錯誤的認知，他會幫忙程式混淆、消除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Tree-shaking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的本意，本文所说的前端中的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tree-shaking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可以理解为通过工具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文件，将其中用不到的代码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掉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>
                <a:hlinkClick r:id="rId3"/>
              </a:rPr>
              <a:t>https://www.syntaxsuccess.com/viewarticle/angular-build-optimizer</a:t>
            </a:r>
            <a:endParaRPr lang="en-US" altLang="zh-TW" dirty="0" smtClean="0"/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TW" b="0" dirty="0" smtClean="0"/>
              <a:t>--</a:t>
            </a:r>
            <a:r>
              <a:rPr lang="en-US" altLang="zh-TW" b="0" dirty="0" err="1" smtClean="0"/>
              <a:t>buildOptimizer</a:t>
            </a:r>
            <a:r>
              <a:rPr lang="en-US" altLang="zh-TW" b="0" dirty="0" smtClean="0"/>
              <a:t>  (need </a:t>
            </a:r>
            <a:r>
              <a:rPr lang="en-US" altLang="zh-TW" b="0" dirty="0" err="1" smtClean="0"/>
              <a:t>aot</a:t>
            </a:r>
            <a:r>
              <a:rPr lang="en-US" altLang="zh-TW" b="0" dirty="0" smtClean="0"/>
              <a:t> ) : </a:t>
            </a:r>
            <a:r>
              <a:rPr lang="en-US" altLang="zh-TW" b="0" dirty="0" err="1" smtClean="0"/>
              <a:t>webpack</a:t>
            </a:r>
            <a:r>
              <a:rPr lang="en-US" altLang="zh-TW" b="0" dirty="0" smtClean="0"/>
              <a:t> </a:t>
            </a:r>
            <a:r>
              <a:rPr lang="zh-TW" altLang="en-US" b="0" dirty="0" smtClean="0"/>
              <a:t>優化</a:t>
            </a:r>
            <a:endParaRPr lang="en-US" altLang="zh-TW" b="0" dirty="0" smtClean="0"/>
          </a:p>
          <a:p>
            <a:pPr marL="0" indent="0">
              <a:buNone/>
            </a:pPr>
            <a:r>
              <a:rPr lang="en-US" altLang="zh-TW" b="0" dirty="0" smtClean="0"/>
              <a:t>-- </a:t>
            </a:r>
            <a:r>
              <a:rPr lang="en-US" altLang="zh-TW" b="0" dirty="0" err="1" smtClean="0"/>
              <a:t>vendorChunk</a:t>
            </a:r>
            <a:r>
              <a:rPr lang="zh-TW" altLang="en-US" b="0" dirty="0" smtClean="0"/>
              <a:t> 將所有的所使用的</a:t>
            </a:r>
            <a:r>
              <a:rPr lang="en-US" altLang="zh-TW" b="0" dirty="0" smtClean="0"/>
              <a:t>library</a:t>
            </a:r>
            <a:r>
              <a:rPr lang="zh-TW" altLang="en-US" b="0" dirty="0" smtClean="0"/>
              <a:t>和許多應用綁在一起，減少一個</a:t>
            </a:r>
            <a:r>
              <a:rPr lang="en-US" altLang="zh-TW" b="0" dirty="0" smtClean="0"/>
              <a:t>request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4019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順便提到一下，其實</a:t>
            </a:r>
            <a:r>
              <a:rPr lang="en-US" altLang="zh-TW" baseline="0" dirty="0" smtClean="0"/>
              <a:t>net </a:t>
            </a:r>
            <a:r>
              <a:rPr lang="en-US" altLang="zh-TW" baseline="0" dirty="0" err="1" smtClean="0"/>
              <a:t>mvc</a:t>
            </a:r>
            <a:r>
              <a:rPr lang="en-US" altLang="zh-TW" baseline="0" dirty="0" smtClean="0"/>
              <a:t> razor 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view </a:t>
            </a:r>
            <a:r>
              <a:rPr lang="zh-TW" altLang="en-US" baseline="0" dirty="0" smtClean="0"/>
              <a:t>，我們在訪問</a:t>
            </a:r>
            <a:r>
              <a:rPr lang="en-US" altLang="zh-TW" baseline="0" dirty="0" smtClean="0"/>
              <a:t>razor view </a:t>
            </a:r>
            <a:r>
              <a:rPr lang="zh-TW" altLang="en-US" baseline="0" dirty="0" smtClean="0"/>
              <a:t>時，他才會</a:t>
            </a:r>
            <a:r>
              <a:rPr lang="en-US" altLang="zh-TW" baseline="0" dirty="0" smtClean="0"/>
              <a:t>build</a:t>
            </a:r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在</a:t>
            </a:r>
            <a:r>
              <a:rPr lang="en-US" altLang="zh-TW" baseline="0" dirty="0" smtClean="0"/>
              <a:t>release</a:t>
            </a:r>
            <a:r>
              <a:rPr lang="zh-TW" altLang="en-US" baseline="0" dirty="0" smtClean="0"/>
              <a:t>時預先編譯檢查樣板的正確性，並加速在使用者第一次訪問時建置的時間，缺點就是</a:t>
            </a:r>
            <a:r>
              <a:rPr lang="en-US" altLang="zh-TW" baseline="0" dirty="0" smtClean="0"/>
              <a:t>release </a:t>
            </a:r>
            <a:r>
              <a:rPr lang="zh-TW" altLang="en-US" baseline="0" dirty="0" smtClean="0"/>
              <a:t>會變慢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hlinkClick r:id="rId3"/>
              </a:rPr>
              <a:t>https://note.kimx.info/2015/10/mvc-view-precompiler.html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8277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Angular </a:t>
            </a:r>
            <a:r>
              <a:rPr lang="zh-TW" altLang="en-US" dirty="0" smtClean="0"/>
              <a:t>延遲載入機制</a:t>
            </a:r>
            <a:endParaRPr lang="en-US" altLang="zh-TW" dirty="0" smtClean="0"/>
          </a:p>
          <a:p>
            <a:r>
              <a:rPr lang="en-US" altLang="zh-TW" dirty="0" smtClean="0"/>
              <a:t>Angular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build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時，就會產生一大包的</a:t>
            </a:r>
            <a:r>
              <a:rPr lang="en-US" altLang="zh-TW" baseline="0" dirty="0" err="1" smtClean="0"/>
              <a:t>js</a:t>
            </a:r>
            <a:r>
              <a:rPr lang="zh-TW" altLang="en-US" baseline="0" dirty="0" smtClean="0"/>
              <a:t>，但往往很多模組，是你沒有用到的當</a:t>
            </a:r>
            <a:endParaRPr lang="en-US" altLang="zh-TW" baseline="0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Ng</a:t>
            </a:r>
            <a:r>
              <a:rPr lang="en-US" altLang="zh-TW" baseline="0" dirty="0" smtClean="0"/>
              <a:t> cli </a:t>
            </a:r>
            <a:r>
              <a:rPr lang="zh-TW" altLang="en-US" baseline="0" dirty="0" smtClean="0"/>
              <a:t>在</a:t>
            </a:r>
            <a:r>
              <a:rPr lang="en-US" altLang="zh-TW" baseline="0" dirty="0" smtClean="0"/>
              <a:t>build </a:t>
            </a:r>
            <a:r>
              <a:rPr lang="zh-TW" altLang="en-US" baseline="0" dirty="0" smtClean="0"/>
              <a:t>時就會將模組切割，當你觸發到那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4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hlinkClick r:id="rId3"/>
              </a:rPr>
              <a:t>在談</a:t>
            </a:r>
            <a:r>
              <a:rPr lang="en-US" altLang="zh-TW" dirty="0" smtClean="0">
                <a:hlinkClick r:id="rId3"/>
              </a:rPr>
              <a:t>angular</a:t>
            </a:r>
            <a:r>
              <a:rPr lang="en-US" altLang="zh-TW" baseline="0" dirty="0" smtClean="0">
                <a:hlinkClick r:id="rId3"/>
              </a:rPr>
              <a:t> </a:t>
            </a:r>
            <a:r>
              <a:rPr lang="zh-TW" altLang="en-US" baseline="0" dirty="0" smtClean="0">
                <a:hlinkClick r:id="rId3"/>
              </a:rPr>
              <a:t>的</a:t>
            </a:r>
            <a:r>
              <a:rPr lang="en-US" altLang="zh-TW" baseline="0" dirty="0" err="1" smtClean="0">
                <a:hlinkClick r:id="rId3"/>
              </a:rPr>
              <a:t>prefetch</a:t>
            </a:r>
            <a:r>
              <a:rPr lang="en-US" altLang="zh-TW" baseline="0" dirty="0" smtClean="0">
                <a:hlinkClick r:id="rId3"/>
              </a:rPr>
              <a:t> </a:t>
            </a:r>
            <a:r>
              <a:rPr lang="zh-TW" altLang="en-US" baseline="0" dirty="0" smtClean="0">
                <a:hlinkClick r:id="rId3"/>
              </a:rPr>
              <a:t>前，我們先談談</a:t>
            </a:r>
            <a:r>
              <a:rPr lang="en-US" altLang="zh-TW" baseline="0" dirty="0" smtClean="0">
                <a:hlinkClick r:id="rId3"/>
              </a:rPr>
              <a:t>html  </a:t>
            </a:r>
            <a:r>
              <a:rPr lang="zh-TW" altLang="en-US" baseline="0" dirty="0" smtClean="0">
                <a:hlinkClick r:id="rId3"/>
              </a:rPr>
              <a:t>的</a:t>
            </a:r>
            <a:r>
              <a:rPr lang="en-US" altLang="zh-TW" baseline="0" dirty="0" err="1" smtClean="0">
                <a:hlinkClick r:id="rId3"/>
              </a:rPr>
              <a:t>prefetch</a:t>
            </a:r>
            <a:r>
              <a:rPr lang="en-US" altLang="zh-TW" baseline="0" dirty="0" smtClean="0">
                <a:hlinkClick r:id="rId3"/>
              </a:rPr>
              <a:t> </a:t>
            </a:r>
            <a:r>
              <a:rPr lang="zh-TW" altLang="en-US" baseline="0" dirty="0" smtClean="0">
                <a:hlinkClick r:id="rId3"/>
              </a:rPr>
              <a:t>和</a:t>
            </a:r>
            <a:r>
              <a:rPr lang="en-US" altLang="zh-TW" baseline="0" dirty="0" smtClean="0">
                <a:hlinkClick r:id="rId3"/>
              </a:rPr>
              <a:t>preload</a:t>
            </a:r>
            <a:endParaRPr lang="en-US" altLang="zh-TW" dirty="0" smtClean="0"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hlinkClick r:id="rId3"/>
              </a:rPr>
              <a:t>https://cythilya.github.io/2018/07/31/preload-vs-prefetch/</a:t>
            </a:r>
            <a:endParaRPr lang="en-US" altLang="zh-TW" dirty="0" smtClean="0">
              <a:hlinkClick r:id="rId4"/>
            </a:endParaRPr>
          </a:p>
          <a:p>
            <a:pPr marL="0" indent="0">
              <a:buNone/>
            </a:pP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 smtClean="0">
                <a:hlinkClick r:id="rId4"/>
              </a:rPr>
              <a:t>://blog.fundebug.com/2019/04/11/understand-preload-and-prefetch/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5"/>
              </a:rPr>
              <a:t>https://84361749.com/post/red-dns-prefetch.html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314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smtClean="0">
                <a:hlinkClick r:id="rId3"/>
              </a:rPr>
              <a:t>://www.cnblogs.com/haogj/p/7649707.html</a:t>
            </a: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example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1.Load </a:t>
            </a:r>
            <a:r>
              <a:rPr lang="en-US" altLang="zh-TW" dirty="0" err="1" smtClean="0"/>
              <a:t>Loging</a:t>
            </a:r>
            <a:r>
              <a:rPr lang="en-US" altLang="zh-TW" dirty="0" smtClean="0"/>
              <a:t> Module </a:t>
            </a:r>
          </a:p>
          <a:p>
            <a:pPr marL="0" indent="0">
              <a:buNone/>
            </a:pPr>
            <a:r>
              <a:rPr lang="en-US" altLang="zh-TW" dirty="0" smtClean="0"/>
              <a:t>2.Wait a 3 sec  </a:t>
            </a:r>
            <a:r>
              <a:rPr lang="en-US" altLang="zh-TW" dirty="0" err="1" smtClean="0"/>
              <a:t>PreLoad</a:t>
            </a:r>
            <a:r>
              <a:rPr lang="en-US" altLang="zh-TW" dirty="0" smtClean="0"/>
              <a:t> other Module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就算你沒停在這頁面切頁都會幫你</a:t>
            </a:r>
            <a:r>
              <a:rPr lang="en-US" altLang="zh-TW" dirty="0" smtClean="0"/>
              <a:t>load)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852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這是國外一大牛透過</a:t>
            </a:r>
            <a:r>
              <a:rPr lang="en-US" altLang="zh-TW" dirty="0" smtClean="0"/>
              <a:t>angular Preload </a:t>
            </a:r>
            <a:r>
              <a:rPr lang="zh-TW" altLang="en-US" dirty="0" smtClean="0"/>
              <a:t>策略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98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5942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Angular </a:t>
            </a:r>
            <a:r>
              <a:rPr lang="zh-TW" altLang="en-US" dirty="0" smtClean="0"/>
              <a:t>官方</a:t>
            </a:r>
            <a:r>
              <a:rPr lang="en-US" altLang="zh-TW" dirty="0" smtClean="0"/>
              <a:t>cache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機制</a:t>
            </a:r>
            <a:r>
              <a:rPr lang="en-US" altLang="zh-TW" dirty="0" smtClean="0"/>
              <a:t> </a:t>
            </a:r>
            <a:r>
              <a:rPr lang="zh-TW" altLang="en-US" baseline="0" dirty="0" smtClean="0"/>
              <a:t>談最多的是</a:t>
            </a:r>
            <a:r>
              <a:rPr lang="en-US" altLang="zh-TW" dirty="0" smtClean="0"/>
              <a:t> </a:t>
            </a:r>
            <a:r>
              <a:rPr lang="en-US" altLang="zh-TW" dirty="0" smtClean="0"/>
              <a:t>Service Worker </a:t>
            </a:r>
            <a:r>
              <a:rPr lang="zh-TW" altLang="en-US" dirty="0" smtClean="0"/>
              <a:t>，但上次有討論說不需要，所以我就跳過</a:t>
            </a:r>
            <a:r>
              <a:rPr lang="en-US" altLang="zh-TW" dirty="0" smtClean="0"/>
              <a:t>service</a:t>
            </a:r>
            <a:r>
              <a:rPr lang="en-US" altLang="zh-TW" baseline="0" dirty="0" smtClean="0"/>
              <a:t> worker </a:t>
            </a:r>
            <a:r>
              <a:rPr lang="zh-TW" altLang="en-US" baseline="0" dirty="0" smtClean="0"/>
              <a:t>。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Worker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讓網頁能擁有與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一樣的離線和訊息推播功能。關於離線功能，試想，在使用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信、寫信、刪除信件等動作，都需要將結果丟回伺服器儲存，但在某些環境下並無法一直使用網路連線，因此必須使用一種機制，讓我們仍能順暢的使用這些功能，待網路正常連線，再將剛才所執行的一切動作反應回伺服器。關於訊息推播功能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hlinkClick r:id="rId3"/>
              </a:rPr>
              <a:t>https://cythilya.github.io/2017/07/16/service-worker/</a:t>
            </a:r>
            <a:endParaRPr lang="en-US" altLang="zh-TW" dirty="0" smtClean="0">
              <a:hlinkClick r:id="rId4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>
              <a:hlinkClick r:id="rId4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hlinkClick r:id="rId4"/>
              </a:rPr>
              <a:t>https://poychang.github.io/disable-browser-cache-on-angular-site/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hlinkClick r:id="rId5"/>
              </a:rPr>
              <a:t>https://dotblogs.com.tw/wellwind/2017/02/12/angular2-impure-pipe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hlinkClick r:id="rId6"/>
              </a:rPr>
              <a:t>https://www.youtube.com/watch?v=FKmzFyOogpM</a:t>
            </a:r>
            <a:endParaRPr lang="zh-TW" altLang="en-US" dirty="0" smtClean="0"/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因此只有當整個傳入的基礎行別被變更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﹑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或是傳入的物件整個參考被改變時，才會重新執行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裡面的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693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10.jpeg"/><Relationship Id="rId7" Type="http://schemas.openxmlformats.org/officeDocument/2006/relationships/image" Target="../media/image7.gi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9" descr="cover_lef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52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75646"/>
            <a:ext cx="8077200" cy="1600201"/>
          </a:xfrm>
          <a:ln>
            <a:noFill/>
          </a:ln>
          <a:effectLst>
            <a:outerShdw blurRad="228600" dist="76200" dir="8100000" algn="tr" rotWithShape="0">
              <a:schemeClr val="tx1">
                <a:lumMod val="65000"/>
                <a:lumOff val="35000"/>
                <a:alpha val="50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>
            <a:lvl1pPr algn="r">
              <a:defRPr sz="3000" b="1" i="0">
                <a:solidFill>
                  <a:srgbClr val="FF9933"/>
                </a:solidFill>
                <a:effectLst/>
                <a:latin typeface="Century Gothic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052" y="4038600"/>
            <a:ext cx="6299548" cy="2133600"/>
          </a:xfrm>
        </p:spPr>
        <p:txBody>
          <a:bodyPr>
            <a:normAutofit/>
          </a:bodyPr>
          <a:lstStyle>
            <a:lvl1pPr marL="0" indent="0" algn="r">
              <a:buNone/>
              <a:defRPr sz="1900" b="1">
                <a:solidFill>
                  <a:srgbClr val="5F5F5F"/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172200" y="447190"/>
            <a:ext cx="2971800" cy="1841642"/>
            <a:chOff x="6172200" y="447190"/>
            <a:chExt cx="2971800" cy="1841642"/>
          </a:xfrm>
        </p:grpSpPr>
        <p:pic>
          <p:nvPicPr>
            <p:cNvPr id="8" name="Picture 4" descr="C:\Documents and Settings\boonyen.liang\@@ Xuenn\Templates\Xuenn logo - midsize.jp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72200" y="447190"/>
              <a:ext cx="2971800" cy="1841642"/>
            </a:xfrm>
            <a:prstGeom prst="rect">
              <a:avLst/>
            </a:prstGeom>
            <a:noFill/>
          </p:spPr>
        </p:pic>
        <p:pic>
          <p:nvPicPr>
            <p:cNvPr id="9" name="Picture 2" descr="C:\Documents and Settings\boonyen.liang\@@ Xuenn\Admin\logo\xuenn_taiwan (temp)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31466" t="83537"/>
            <a:stretch>
              <a:fillRect/>
            </a:stretch>
          </p:blipFill>
          <p:spPr bwMode="auto">
            <a:xfrm>
              <a:off x="7111284" y="1972788"/>
              <a:ext cx="1981200" cy="30033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esentatio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9" descr="cover_left"/>
          <p:cNvPicPr>
            <a:picLocks noChangeAspect="1" noChangeArrowheads="1"/>
          </p:cNvPicPr>
          <p:nvPr userDrawn="1"/>
        </p:nvPicPr>
        <p:blipFill>
          <a:blip r:embed="rId2" cstate="print"/>
          <a:srcRect r="39639"/>
          <a:stretch>
            <a:fillRect/>
          </a:stretch>
        </p:blipFill>
        <p:spPr bwMode="auto">
          <a:xfrm>
            <a:off x="0" y="0"/>
            <a:ext cx="93013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2" y="0"/>
            <a:ext cx="8823960" cy="990600"/>
          </a:xfrm>
          <a:effectLst>
            <a:outerShdw blurRad="50800" dist="38100" dir="8100000" algn="ctr" rotWithShape="0">
              <a:schemeClr val="bg1">
                <a:lumMod val="65000"/>
              </a:schemeClr>
            </a:outerShdw>
          </a:effectLst>
        </p:spPr>
        <p:txBody>
          <a:bodyPr>
            <a:normAutofit/>
          </a:bodyPr>
          <a:lstStyle>
            <a:lvl1pPr algn="r">
              <a:tabLst/>
              <a:defRPr sz="28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990600"/>
            <a:ext cx="8823960" cy="5715000"/>
          </a:xfrm>
        </p:spPr>
        <p:txBody>
          <a:bodyPr/>
          <a:lstStyle>
            <a:lvl1pPr marL="282575" indent="-282575">
              <a:spcBef>
                <a:spcPts val="450"/>
              </a:spcBef>
              <a:buSzPct val="80000"/>
              <a:buFontTx/>
              <a:buBlip>
                <a:blip r:embed="rId3"/>
              </a:buBlip>
              <a:defRPr sz="2000" b="1">
                <a:latin typeface="+mn-lt"/>
              </a:defRPr>
            </a:lvl1pPr>
            <a:lvl2pPr marL="577850" indent="-295275">
              <a:spcBef>
                <a:spcPts val="380"/>
              </a:spcBef>
              <a:buFontTx/>
              <a:buBlip>
                <a:blip r:embed="rId4"/>
              </a:buBlip>
              <a:defRPr sz="1800">
                <a:latin typeface="+mn-lt"/>
              </a:defRPr>
            </a:lvl2pPr>
            <a:lvl3pPr marL="914400" indent="-287338">
              <a:spcBef>
                <a:spcPts val="320"/>
              </a:spcBef>
              <a:buSzPct val="85000"/>
              <a:buFontTx/>
              <a:buBlip>
                <a:blip r:embed="rId5"/>
              </a:buBlip>
              <a:defRPr sz="1600">
                <a:latin typeface="+mn-lt"/>
              </a:defRPr>
            </a:lvl3pPr>
            <a:lvl4pPr marL="1312863" indent="-282575">
              <a:spcBef>
                <a:spcPts val="260"/>
              </a:spcBef>
              <a:buFontTx/>
              <a:buBlip>
                <a:blip r:embed="rId6"/>
              </a:buBlip>
              <a:defRPr sz="1400">
                <a:latin typeface="+mn-lt"/>
              </a:defRPr>
            </a:lvl4pPr>
            <a:lvl5pPr marL="1595438" indent="-228600">
              <a:spcBef>
                <a:spcPts val="180"/>
              </a:spcBef>
              <a:buSzPct val="80000"/>
              <a:buFontTx/>
              <a:buBlip>
                <a:blip r:embed="rId7"/>
              </a:buBlip>
              <a:defRPr sz="13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705600"/>
            <a:ext cx="2133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i="1">
                <a:solidFill>
                  <a:schemeClr val="tx1"/>
                </a:solidFill>
              </a:defRPr>
            </a:lvl1pPr>
          </a:lstStyle>
          <a:p>
            <a:fld id="{801F999B-7B52-4D79-9214-546FA5F56C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esenta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ppt_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 descr="ppt_foot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13" y="228600"/>
            <a:ext cx="8988552" cy="1066800"/>
          </a:xfrm>
          <a:effectLst>
            <a:outerShdw blurRad="50800" dist="76200" dir="9300000" algn="t" rotWithShape="0">
              <a:srgbClr val="4D4D4D">
                <a:alpha val="40000"/>
              </a:srgbClr>
            </a:outerShdw>
          </a:effectLst>
        </p:spPr>
        <p:txBody>
          <a:bodyPr>
            <a:normAutofit/>
            <a:scene3d>
              <a:camera prst="orthographicFront"/>
              <a:lightRig rig="threePt" dir="t"/>
            </a:scene3d>
            <a:sp3d extrusionH="76200">
              <a:bevelB w="0" h="0"/>
            </a:sp3d>
          </a:bodyPr>
          <a:lstStyle>
            <a:lvl1pPr algn="r">
              <a:defRPr sz="3800" b="1">
                <a:solidFill>
                  <a:srgbClr val="C00000"/>
                </a:solidFill>
                <a:latin typeface="Verdana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65" y="1447800"/>
            <a:ext cx="8991600" cy="4876800"/>
          </a:xfrm>
        </p:spPr>
        <p:txBody>
          <a:bodyPr/>
          <a:lstStyle>
            <a:lvl1pPr marL="2003425" indent="-511175">
              <a:spcBef>
                <a:spcPts val="520"/>
              </a:spcBef>
              <a:buSzPct val="100000"/>
              <a:buFontTx/>
              <a:buBlip>
                <a:blip r:embed="rId4"/>
              </a:buBlip>
              <a:defRPr sz="2600" b="1" i="1">
                <a:latin typeface="+mn-lt"/>
              </a:defRPr>
            </a:lvl1pPr>
            <a:lvl2pPr marL="2689225" indent="-390525">
              <a:spcBef>
                <a:spcPts val="250"/>
              </a:spcBef>
              <a:spcAft>
                <a:spcPts val="50"/>
              </a:spcAft>
              <a:buFontTx/>
              <a:buBlip>
                <a:blip r:embed="rId5"/>
              </a:buBlip>
              <a:defRPr sz="2100" b="1" i="1">
                <a:latin typeface="+mn-lt"/>
              </a:defRPr>
            </a:lvl2pPr>
            <a:lvl3pPr marL="914400" indent="-287338">
              <a:spcBef>
                <a:spcPts val="320"/>
              </a:spcBef>
              <a:buSzPct val="85000"/>
              <a:buFontTx/>
              <a:buBlip>
                <a:blip r:embed="rId6"/>
              </a:buBlip>
              <a:defRPr sz="1800">
                <a:latin typeface="+mn-lt"/>
              </a:defRPr>
            </a:lvl3pPr>
            <a:lvl4pPr marL="1312863" indent="-282575">
              <a:spcBef>
                <a:spcPts val="260"/>
              </a:spcBef>
              <a:buFontTx/>
              <a:buBlip>
                <a:blip r:embed="rId7"/>
              </a:buBlip>
              <a:defRPr sz="1600">
                <a:latin typeface="+mn-lt"/>
              </a:defRPr>
            </a:lvl4pPr>
            <a:lvl5pPr marL="1595438" indent="-228600">
              <a:spcBef>
                <a:spcPts val="180"/>
              </a:spcBef>
              <a:buSzPct val="80000"/>
              <a:buFontTx/>
              <a:buBlip>
                <a:blip r:embed="rId8"/>
              </a:buBlip>
              <a:defRPr sz="15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19387"/>
            <a:ext cx="7772400" cy="1362075"/>
          </a:xfrm>
        </p:spPr>
        <p:txBody>
          <a:bodyPr anchor="t">
            <a:normAutofit/>
          </a:bodyPr>
          <a:lstStyle>
            <a:lvl1pPr algn="l">
              <a:defRPr sz="3100" b="1" cap="small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80808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2" descr="C:\Users\boonyen.liang\@@ Xuenn\Templates\Xuenn logo - smallsize.jpg"/>
          <p:cNvPicPr>
            <a:picLocks noChangeAspect="1" noChangeArrowheads="1"/>
          </p:cNvPicPr>
          <p:nvPr userDrawn="1"/>
        </p:nvPicPr>
        <p:blipFill>
          <a:blip r:embed="rId2" cstate="print"/>
          <a:srcRect l="6324" t="7979" r="5137" b="7979"/>
          <a:stretch>
            <a:fillRect/>
          </a:stretch>
        </p:blipFill>
        <p:spPr bwMode="auto">
          <a:xfrm>
            <a:off x="8291946" y="6324600"/>
            <a:ext cx="852054" cy="52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705600"/>
            <a:ext cx="1981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i="1">
                <a:solidFill>
                  <a:schemeClr val="tx1"/>
                </a:solidFill>
              </a:defRPr>
            </a:lvl1pPr>
          </a:lstStyle>
          <a:p>
            <a:fld id="{801F999B-7B52-4D79-9214-546FA5F56C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705600"/>
            <a:ext cx="1981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i="1">
                <a:solidFill>
                  <a:schemeClr val="tx1"/>
                </a:solidFill>
              </a:defRPr>
            </a:lvl1pPr>
          </a:lstStyle>
          <a:p>
            <a:fld id="{801F999B-7B52-4D79-9214-546FA5F56CC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7149600" y="5593080"/>
            <a:ext cx="1918200" cy="1188720"/>
            <a:chOff x="6172200" y="447190"/>
            <a:chExt cx="2971800" cy="1841642"/>
          </a:xfrm>
        </p:grpSpPr>
        <p:pic>
          <p:nvPicPr>
            <p:cNvPr id="8" name="Picture 4" descr="C:\Documents and Settings\boonyen.liang\@@ Xuenn\Templates\Xuenn logo - midsize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72200" y="447190"/>
              <a:ext cx="2971800" cy="1841642"/>
            </a:xfrm>
            <a:prstGeom prst="rect">
              <a:avLst/>
            </a:prstGeom>
            <a:noFill/>
          </p:spPr>
        </p:pic>
        <p:pic>
          <p:nvPicPr>
            <p:cNvPr id="9" name="Picture 2" descr="C:\Documents and Settings\boonyen.liang\@@ Xuenn\Admin\logo\xuenn_taiwan (temp).jp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31466" t="83537"/>
            <a:stretch>
              <a:fillRect/>
            </a:stretch>
          </p:blipFill>
          <p:spPr bwMode="auto">
            <a:xfrm>
              <a:off x="7111284" y="1972788"/>
              <a:ext cx="1981200" cy="300333"/>
            </a:xfrm>
            <a:prstGeom prst="rect">
              <a:avLst/>
            </a:prstGeom>
            <a:noFill/>
          </p:spPr>
        </p:pic>
      </p:grpSp>
      <p:sp>
        <p:nvSpPr>
          <p:cNvPr id="10" name="Title 1"/>
          <p:cNvSpPr txBox="1">
            <a:spLocks/>
          </p:cNvSpPr>
          <p:nvPr userDrawn="1"/>
        </p:nvSpPr>
        <p:spPr>
          <a:xfrm>
            <a:off x="685800" y="1219200"/>
            <a:ext cx="7772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lang="en-US" sz="10700" b="1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76200" dir="2700000" algn="tl">
                    <a:schemeClr val="accent2">
                      <a:lumMod val="50000"/>
                      <a:alpha val="43000"/>
                    </a:schemeClr>
                  </a:outerShdw>
                </a:effectLst>
                <a:latin typeface="Monotype Corsiva" pitchFamily="66" charset="0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lang="en-US" sz="15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FF0000"/>
              </a:solidFill>
              <a:effectLst>
                <a:outerShdw blurRad="38100" dist="76200" dir="2700000" algn="tl">
                  <a:schemeClr val="accent2">
                    <a:lumMod val="50000"/>
                    <a:alpha val="43000"/>
                  </a:schemeClr>
                </a:outerShdw>
              </a:effectLst>
              <a:latin typeface="Monotype Corsiva" pitchFamily="66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cript MT Bold" pitchFamily="66" charset="0"/>
                <a:ea typeface="+mj-ea"/>
                <a:cs typeface="+mj-cs"/>
              </a:rPr>
              <a:t>For further information, please contact: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cript MT Bold" pitchFamily="66" charset="0"/>
              <a:ea typeface="+mj-ea"/>
              <a:cs typeface="+mj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lang="en-US" altLang="zh-TW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114 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台北市內湖區內湖路一段</a:t>
            </a:r>
            <a:endParaRPr lang="en-US" altLang="zh-TW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120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巷</a:t>
            </a: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弄</a:t>
            </a: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號</a:t>
            </a: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5F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Tel : (886-2) 27988529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Fax : (886-2) 27988531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E6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altLang="zh-TW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altLang="zh-TW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altLang="zh-TW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4" cstate="print"/>
          <a:srcRect b="19578"/>
          <a:stretch>
            <a:fillRect/>
          </a:stretch>
        </p:blipFill>
        <p:spPr bwMode="auto">
          <a:xfrm>
            <a:off x="1792225" y="3489960"/>
            <a:ext cx="1255776" cy="65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2526"/>
            <a:ext cx="8839200" cy="1130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8839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7" r:id="rId3"/>
    <p:sldLayoutId id="2147483735" r:id="rId4"/>
    <p:sldLayoutId id="2147483738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tabLst>
          <a:tab pos="7891463" algn="l"/>
        </a:tabLst>
        <a:defRPr sz="33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.kimx.info/2015/10/mvc-view-precompile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updates/2017/11/dynamic-imp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fundebug.com/2019/04/11/understand-preload-and-prefetch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haogj/p/7649707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echev/ngx-quicklink#readm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1400" dirty="0" smtClean="0"/>
              <a:t>Angular 8 </a:t>
            </a:r>
            <a:r>
              <a:rPr lang="en-US" altLang="zh-TW" sz="1400" dirty="0"/>
              <a:t>preference</a:t>
            </a:r>
            <a:br>
              <a:rPr lang="en-US" altLang="zh-TW" sz="1400" dirty="0"/>
            </a:br>
            <a:r>
              <a:rPr lang="en-US" altLang="zh-TW" sz="1400" dirty="0"/>
              <a:t>(AOT</a:t>
            </a:r>
            <a:r>
              <a:rPr lang="zh-TW" altLang="en-US" sz="1400" dirty="0"/>
              <a:t>、</a:t>
            </a:r>
            <a:r>
              <a:rPr lang="en-US" altLang="zh-TW" sz="1400" dirty="0" smtClean="0"/>
              <a:t>Preload</a:t>
            </a:r>
            <a:r>
              <a:rPr lang="zh-TW" altLang="en-US" sz="1400" dirty="0" smtClean="0"/>
              <a:t>、</a:t>
            </a:r>
            <a:r>
              <a:rPr lang="en-US" altLang="zh-TW" sz="1400" dirty="0" err="1" smtClean="0"/>
              <a:t>Prefetch</a:t>
            </a:r>
            <a:r>
              <a:rPr lang="zh-TW" altLang="en-US" sz="1400" dirty="0" smtClean="0"/>
              <a:t>、</a:t>
            </a:r>
            <a:r>
              <a:rPr lang="en-US" altLang="zh-TW" sz="1400" dirty="0"/>
              <a:t>lazy loading</a:t>
            </a:r>
            <a:r>
              <a:rPr lang="zh-TW" altLang="en-US" sz="1400" dirty="0"/>
              <a:t>、</a:t>
            </a:r>
            <a:r>
              <a:rPr lang="en-US" altLang="zh-TW" sz="1400" dirty="0"/>
              <a:t>caching)</a:t>
            </a:r>
            <a:br>
              <a:rPr lang="en-US" altLang="zh-TW" sz="1400" dirty="0"/>
            </a:br>
            <a:r>
              <a:rPr lang="en-US" altLang="zh-TW" sz="1400" dirty="0"/>
              <a:t/>
            </a:r>
            <a:br>
              <a:rPr lang="en-US" altLang="zh-TW" sz="14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u="sng" dirty="0"/>
              <a:t>Prepared By:</a:t>
            </a:r>
          </a:p>
          <a:p>
            <a:r>
              <a:rPr lang="en-US" dirty="0"/>
              <a:t>Mark</a:t>
            </a:r>
            <a:br>
              <a:rPr lang="en-US" dirty="0"/>
            </a:br>
            <a:endParaRPr lang="en-US" sz="3000" dirty="0"/>
          </a:p>
          <a:p>
            <a:r>
              <a:rPr lang="en-US" sz="1600" b="0" dirty="0" smtClean="0"/>
              <a:t>August 2019</a:t>
            </a:r>
            <a:endParaRPr lang="en-US" sz="1600" b="0" dirty="0"/>
          </a:p>
          <a:p>
            <a:r>
              <a:rPr lang="en-US" sz="1600" b="0" dirty="0"/>
              <a:t>V0.1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D678AA-48A1-4490-9394-8643B886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49B8AA-B17F-4F47-9489-2AEA4FEB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smtClean="0"/>
              <a:t>Cache </a:t>
            </a:r>
            <a:r>
              <a:rPr lang="en-US" dirty="0"/>
              <a:t>busting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 metadata  to &lt;head&gt;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>&lt;meta http-</a:t>
            </a:r>
            <a:r>
              <a:rPr lang="en-US" sz="1600" dirty="0" err="1"/>
              <a:t>equiv</a:t>
            </a:r>
            <a:r>
              <a:rPr lang="en-US" sz="1600" dirty="0"/>
              <a:t>="Cache-Control" content="no-cache, no-store, max-age=0, must-revalidate"&gt;</a:t>
            </a:r>
          </a:p>
          <a:p>
            <a:pPr marL="0" indent="0">
              <a:buNone/>
            </a:pPr>
            <a:r>
              <a:rPr lang="en-US" sz="1600" dirty="0"/>
              <a:t>&lt;meta http-</a:t>
            </a:r>
            <a:r>
              <a:rPr lang="en-US" sz="1600" dirty="0" err="1"/>
              <a:t>equiv</a:t>
            </a:r>
            <a:r>
              <a:rPr lang="en-US" sz="1600" dirty="0"/>
              <a:t>="pragma" content="no-cache" /&gt;</a:t>
            </a:r>
          </a:p>
          <a:p>
            <a:pPr marL="0" indent="0">
              <a:buNone/>
            </a:pPr>
            <a:r>
              <a:rPr lang="en-US" sz="1600" dirty="0"/>
              <a:t>&lt;meta http-</a:t>
            </a:r>
            <a:r>
              <a:rPr lang="en-US" sz="1600" dirty="0" err="1"/>
              <a:t>equiv</a:t>
            </a:r>
            <a:r>
              <a:rPr lang="en-US" sz="1600" dirty="0"/>
              <a:t>="expires" content="0" </a:t>
            </a:r>
            <a:r>
              <a:rPr lang="en-US" sz="1600" dirty="0" smtClean="0"/>
              <a:t>/&gt;</a:t>
            </a:r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dirty="0" err="1" smtClean="0"/>
              <a:t>ng</a:t>
            </a:r>
            <a:r>
              <a:rPr lang="en-US" altLang="zh-TW" dirty="0" smtClean="0"/>
              <a:t> </a:t>
            </a:r>
            <a:r>
              <a:rPr lang="en-US" altLang="zh-TW" dirty="0"/>
              <a:t>build </a:t>
            </a:r>
            <a:r>
              <a:rPr lang="en-US" altLang="zh-TW" dirty="0" smtClean="0"/>
              <a:t>--</a:t>
            </a:r>
            <a:r>
              <a:rPr lang="en-US" altLang="zh-TW" dirty="0"/>
              <a:t>prod --output-hashing </a:t>
            </a:r>
            <a:r>
              <a:rPr lang="en-US" altLang="zh-TW" dirty="0" smtClean="0"/>
              <a:t>all (all | none | media | bundle)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2.Pipe </a:t>
            </a:r>
            <a:r>
              <a:rPr lang="en-US" dirty="0"/>
              <a:t>Caching  =&gt;  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dirty="0"/>
              <a:t>pure : true(default)</a:t>
            </a:r>
          </a:p>
          <a:p>
            <a:pPr marL="0" indent="0">
              <a:buNone/>
            </a:pPr>
            <a:r>
              <a:rPr lang="en-US" dirty="0"/>
              <a:t> Impure: </a:t>
            </a:r>
            <a:r>
              <a:rPr lang="en-US" dirty="0" smtClean="0"/>
              <a:t>false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3.HttpRequest </a:t>
            </a:r>
            <a:r>
              <a:rPr lang="en-US" dirty="0" smtClean="0"/>
              <a:t>Cache </a:t>
            </a:r>
          </a:p>
          <a:p>
            <a:pPr marL="0" indent="0">
              <a:buNone/>
            </a:pPr>
            <a:r>
              <a:rPr lang="zh-TW" altLang="en-US" dirty="0" smtClean="0"/>
              <a:t>把不會變動的值，又經常查詢，儲存起來。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7BB747A-5129-47C0-9046-EF7E7C12E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8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057400"/>
            <a:ext cx="882396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/>
              <a:t>Q &amp; A</a:t>
            </a:r>
            <a:endParaRPr lang="zh-TW" alt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8E285-584F-425D-B674-F5D5ABCE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AOT / </a:t>
            </a:r>
            <a:r>
              <a:rPr lang="zh-TW" altLang="en-US" dirty="0"/>
              <a:t>預先編譯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194AC0-4DB1-4FB2-9435-A0E35585D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JIT(Just-in-Time)</a:t>
            </a:r>
            <a:r>
              <a:rPr lang="zh-TW" altLang="en-US" dirty="0"/>
              <a:t>：</a:t>
            </a:r>
            <a:r>
              <a:rPr lang="en-US" altLang="zh-TW" dirty="0"/>
              <a:t>Angular</a:t>
            </a:r>
            <a:r>
              <a:rPr lang="zh-TW" altLang="en-US" dirty="0"/>
              <a:t>預設是使用 </a:t>
            </a:r>
            <a:r>
              <a:rPr lang="en-US" altLang="zh-TW" dirty="0"/>
              <a:t>Just-in-Time (JIT) </a:t>
            </a:r>
            <a:r>
              <a:rPr lang="zh-TW" altLang="en-US" dirty="0"/>
              <a:t>即時編譯，等瀏覽器下載完 *</a:t>
            </a:r>
            <a:r>
              <a:rPr lang="en-US" altLang="zh-TW" dirty="0"/>
              <a:t>.</a:t>
            </a:r>
            <a:r>
              <a:rPr lang="en-US" altLang="zh-TW" dirty="0" err="1"/>
              <a:t>js</a:t>
            </a:r>
            <a:r>
              <a:rPr lang="en-US" altLang="zh-TW" dirty="0"/>
              <a:t> </a:t>
            </a:r>
            <a:r>
              <a:rPr lang="zh-TW" altLang="en-US" dirty="0"/>
              <a:t>檔案後，會在用戶端的瀏覽器編譯 </a:t>
            </a:r>
            <a:r>
              <a:rPr lang="en-US" altLang="zh-TW" dirty="0"/>
              <a:t>Angular </a:t>
            </a:r>
            <a:r>
              <a:rPr lang="zh-TW" altLang="en-US" dirty="0"/>
              <a:t>的 </a:t>
            </a:r>
            <a:r>
              <a:rPr lang="en-US" altLang="zh-TW" dirty="0"/>
              <a:t>JS </a:t>
            </a:r>
            <a:r>
              <a:rPr lang="zh-TW" altLang="en-US" dirty="0"/>
              <a:t>程式碼，接著才會渲染畫面。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/>
              <a:t>AOT(Ahead-of-Time)</a:t>
            </a:r>
            <a:r>
              <a:rPr lang="zh-TW" altLang="en-US" dirty="0"/>
              <a:t>：在程式發佈之前就透過 </a:t>
            </a:r>
            <a:r>
              <a:rPr lang="en-US" altLang="zh-TW" dirty="0"/>
              <a:t>Angular Compiler </a:t>
            </a:r>
            <a:r>
              <a:rPr lang="zh-TW" altLang="en-US" dirty="0"/>
              <a:t>進行編譯，所以瀏覽器下載完的 *</a:t>
            </a:r>
            <a:r>
              <a:rPr lang="en-US" altLang="zh-TW" dirty="0"/>
              <a:t>.</a:t>
            </a:r>
            <a:r>
              <a:rPr lang="en-US" altLang="zh-TW" dirty="0" err="1"/>
              <a:t>js</a:t>
            </a:r>
            <a:r>
              <a:rPr lang="en-US" altLang="zh-TW" dirty="0"/>
              <a:t> </a:t>
            </a:r>
            <a:r>
              <a:rPr lang="zh-TW" altLang="en-US" dirty="0"/>
              <a:t>檔案，就可以直接被執行，然後渲染畫面。</a:t>
            </a:r>
            <a:endParaRPr lang="en-US" altLang="zh-TW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zh-TW" dirty="0" smtClean="0"/>
              <a:t>Angular5</a:t>
            </a:r>
            <a:r>
              <a:rPr lang="zh-TW" altLang="en-US" dirty="0"/>
              <a:t> </a:t>
            </a:r>
            <a:r>
              <a:rPr lang="en-US" altLang="zh-TW" dirty="0" smtClean="0"/>
              <a:t>CLI</a:t>
            </a:r>
            <a:r>
              <a:rPr lang="zh-TW" altLang="en-US" dirty="0" smtClean="0"/>
              <a:t>大大</a:t>
            </a:r>
            <a:r>
              <a:rPr lang="zh-TW" altLang="en-US" dirty="0"/>
              <a:t>的簡化了</a:t>
            </a:r>
            <a:r>
              <a:rPr lang="en-US" altLang="zh-TW" dirty="0"/>
              <a:t>AOT</a:t>
            </a:r>
            <a:r>
              <a:rPr lang="zh-TW" altLang="en-US" dirty="0"/>
              <a:t>流程</a:t>
            </a:r>
            <a:endParaRPr lang="en-US" dirty="0"/>
          </a:p>
          <a:p>
            <a:pPr marL="0" indent="0">
              <a:buNone/>
            </a:pPr>
            <a:r>
              <a:rPr lang="en-US" b="0" dirty="0" err="1"/>
              <a:t>ng</a:t>
            </a:r>
            <a:r>
              <a:rPr lang="en-US" b="0" dirty="0"/>
              <a:t> build --</a:t>
            </a:r>
            <a:r>
              <a:rPr lang="en-US" b="0" dirty="0" err="1"/>
              <a:t>aot</a:t>
            </a:r>
            <a:endParaRPr lang="en-US" b="0" dirty="0"/>
          </a:p>
          <a:p>
            <a:pPr marL="0" indent="0">
              <a:buNone/>
            </a:pPr>
            <a:r>
              <a:rPr lang="en-US" b="0" dirty="0" err="1"/>
              <a:t>ng</a:t>
            </a:r>
            <a:r>
              <a:rPr lang="en-US" b="0" dirty="0"/>
              <a:t> serve –</a:t>
            </a:r>
            <a:r>
              <a:rPr lang="en-US" b="0" dirty="0" err="1"/>
              <a:t>aot</a:t>
            </a:r>
            <a:endParaRPr lang="en-US" b="0" dirty="0"/>
          </a:p>
          <a:p>
            <a:pPr marL="0" indent="0">
              <a:buNone/>
            </a:pPr>
            <a:endParaRPr lang="en-US" altLang="zh-TW" b="0" dirty="0" smtClean="0"/>
          </a:p>
          <a:p>
            <a:pPr marL="0" indent="0">
              <a:buNone/>
            </a:pPr>
            <a:r>
              <a:rPr lang="zh-TW" altLang="en-US" dirty="0"/>
              <a:t>最佳化參數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0" dirty="0" smtClean="0"/>
              <a:t>--</a:t>
            </a:r>
            <a:r>
              <a:rPr lang="en-US" altLang="zh-TW" b="0" dirty="0"/>
              <a:t>optimization 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程式碼</a:t>
            </a:r>
            <a:r>
              <a:rPr lang="zh-TW" altLang="en-US" b="0" dirty="0"/>
              <a:t>混淆</a:t>
            </a:r>
            <a:r>
              <a:rPr lang="en-US" altLang="zh-TW" b="0" dirty="0" err="1" smtClean="0"/>
              <a:t>Uglification</a:t>
            </a:r>
            <a:r>
              <a:rPr lang="en-US" altLang="zh-TW" b="0" dirty="0" smtClean="0"/>
              <a:t> </a:t>
            </a:r>
            <a:r>
              <a:rPr lang="zh-TW" altLang="en-US" b="0" dirty="0" smtClean="0"/>
              <a:t>、消除死代碼、刪除</a:t>
            </a:r>
            <a:r>
              <a:rPr lang="zh-TW" altLang="en-US" b="0" dirty="0"/>
              <a:t>多餘的空白，註釋和可選的</a:t>
            </a:r>
            <a:r>
              <a:rPr lang="zh-TW" altLang="en-US" b="0" dirty="0" smtClean="0"/>
              <a:t>令牌</a:t>
            </a:r>
            <a:r>
              <a:rPr lang="en-US" altLang="zh-TW" b="0" dirty="0" smtClean="0"/>
              <a:t>(Tree-shaking)</a:t>
            </a:r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endParaRPr lang="zh-TW" altLang="en-US" b="0" dirty="0"/>
          </a:p>
          <a:p>
            <a:pPr marL="0" indent="0">
              <a:buNone/>
            </a:pPr>
            <a:endParaRPr lang="zh-TW" altLang="en-US" b="0" dirty="0"/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94A819-ED1A-48B8-8D88-AF4044974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2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17F768-F0A5-4D76-8A54-4E475517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 VS AOT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507945AC-55CB-40F6-B45A-11AAABD28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318387"/>
              </p:ext>
            </p:extLst>
          </p:nvPr>
        </p:nvGraphicFramePr>
        <p:xfrm>
          <a:off x="762000" y="1143000"/>
          <a:ext cx="77724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xmlns="" val="1199065692"/>
                    </a:ext>
                  </a:extLst>
                </a:gridCol>
              </a:tblGrid>
              <a:tr h="431961">
                <a:tc>
                  <a:txBody>
                    <a:bodyPr/>
                    <a:lstStyle/>
                    <a:p>
                      <a:r>
                        <a:rPr lang="en-US" dirty="0"/>
                        <a:t>AOT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7338010"/>
                  </a:ext>
                </a:extLst>
              </a:tr>
              <a:tr h="3301839">
                <a:tc>
                  <a:txBody>
                    <a:bodyPr/>
                    <a:lstStyle/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更快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瀏覽器直接載入可運行的程式碼，可以立即使用，而不用等待編譯完成。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減少</a:t>
                      </a: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異部請求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：編譯器把外部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模板和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樣式表內聯到了該應用的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中。消除了用來下載那些源文件的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請求。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檔案更小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：客戶端不用載入完整的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編譯器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提早檢測模板錯誤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：編譯時會跳出模板綁定錯誤警告，提早發現錯誤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更安全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編譯遠在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模版和組件被服務到客戶端之前，將它們編譯到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文件。沒有模版可以閱讀，沒有高風險客戶端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可利用，所以注入攻擊的機會較少。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717336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C7A083D-7634-46C8-9481-4C324742D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8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BE3664-535A-4792-A501-B4FDD5D7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</a:t>
            </a:r>
            <a:r>
              <a:rPr lang="en-US" dirty="0" err="1"/>
              <a:t>PreComplier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BE8D3E-7C25-44DD-8B72-3F9FAA2F4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zh-TW" altLang="en-US" b="0" dirty="0"/>
              <a:t>發行時使用預先編譯選項，將所有的</a:t>
            </a:r>
            <a:r>
              <a:rPr lang="en-US" altLang="zh-TW" b="0" dirty="0"/>
              <a:t>View</a:t>
            </a:r>
            <a:r>
              <a:rPr lang="zh-TW" altLang="en-US" b="0" dirty="0"/>
              <a:t>都預先編譯好，在第一次執行時，速度會明顯快很多。另一好處是順便會幫你檢查</a:t>
            </a:r>
            <a:r>
              <a:rPr lang="en-US" altLang="zh-TW" b="0" dirty="0"/>
              <a:t>View</a:t>
            </a:r>
            <a:r>
              <a:rPr lang="zh-TW" altLang="en-US" b="0" dirty="0"/>
              <a:t>是否有錯誤，例如</a:t>
            </a:r>
            <a:r>
              <a:rPr lang="en-US" altLang="zh-TW" b="0" dirty="0"/>
              <a:t>:</a:t>
            </a:r>
            <a:r>
              <a:rPr lang="en-US" altLang="zh-TW" b="0" dirty="0" err="1"/>
              <a:t>ViewModel</a:t>
            </a:r>
            <a:r>
              <a:rPr lang="zh-TW" altLang="en-US" b="0" dirty="0"/>
              <a:t>已移除的屬性，但</a:t>
            </a:r>
            <a:r>
              <a:rPr lang="en-US" altLang="zh-TW" b="0" dirty="0"/>
              <a:t>View</a:t>
            </a:r>
            <a:r>
              <a:rPr lang="zh-TW" altLang="en-US" b="0" dirty="0"/>
              <a:t>在設計時期，無法知道。</a:t>
            </a:r>
            <a:endParaRPr lang="en-US" altLang="zh-TW" b="0" dirty="0"/>
          </a:p>
          <a:p>
            <a:endParaRPr lang="en-US" dirty="0">
              <a:hlinkClick r:id="rId3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CBDD51D-8165-4FAF-86F9-F6D2F5724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xmlns="" id="{E0719DBF-0CA0-4FC2-9F4F-74DDF27F8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6" y="3048000"/>
            <a:ext cx="4389443" cy="351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946" y="3048000"/>
            <a:ext cx="4507955" cy="35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2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5A12D1-E99D-45BB-A29D-7897A4DF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Module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E19EF1-1BBA-40C6-9A9E-BF1B67C2F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/>
              <a:t>Angular 8 </a:t>
            </a:r>
            <a:r>
              <a:rPr lang="zh-TW" altLang="en-US" b="0" dirty="0"/>
              <a:t>之後，將原來延遲載入路由模組的方式做了變動，改使用 </a:t>
            </a:r>
            <a:r>
              <a:rPr lang="en-US" altLang="zh-TW" b="0" dirty="0">
                <a:hlinkClick r:id="rId3"/>
              </a:rPr>
              <a:t>dynamic import</a:t>
            </a:r>
            <a:r>
              <a:rPr lang="zh-TW" altLang="en-US" b="0" dirty="0"/>
              <a:t> 的方法。這樣的方法替我們在開發時帶來非常大的優勢！隨著編輯器的資源，不管是模組路徑的設定還是選擇模組的方式，都擁有的自動完成的功能！</a:t>
            </a:r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0327B5A-91B2-4FB2-BDA9-E5AFB9481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4EADA9-437D-498D-936A-664D2F0BC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724150"/>
            <a:ext cx="7696200" cy="270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AA2459E-F688-49E3-9190-F9EA5FAB2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719762"/>
            <a:ext cx="76104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2410F-D49B-4B27-9DED-F96765AD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Preload vs Prefetch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3F6EBF-5959-4CC3-9E8E-AA3D7EAD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Preload   </a:t>
            </a:r>
            <a:r>
              <a:rPr lang="en-US" altLang="zh-CN" dirty="0" smtClean="0"/>
              <a:t>- </a:t>
            </a:r>
            <a:r>
              <a:rPr lang="zh-TW" altLang="en-US" dirty="0" smtClean="0"/>
              <a:t>加</a:t>
            </a:r>
            <a:r>
              <a:rPr lang="zh-TW" altLang="en-US" dirty="0"/>
              <a:t>載資源一般是當前頁面需要</a:t>
            </a:r>
            <a:r>
              <a:rPr lang="zh-TW" altLang="en-US" dirty="0" smtClean="0"/>
              <a:t>的。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CN" dirty="0" err="1" smtClean="0"/>
              <a:t>Prefetch</a:t>
            </a:r>
            <a:r>
              <a:rPr lang="en-US" altLang="zh-CN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一般</a:t>
            </a:r>
            <a:r>
              <a:rPr lang="zh-TW" altLang="en-US" dirty="0"/>
              <a:t>是其它頁面有可能用到的資源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99F954-E019-4723-97BF-A86279FED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3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FBBC0D-0678-4811-BD95-551E2FD1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Preloading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96964D-8F0E-402D-9946-096D3E30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Angular</a:t>
            </a:r>
            <a:r>
              <a:rPr lang="zh-TW" altLang="en-US" dirty="0"/>
              <a:t> </a:t>
            </a:r>
            <a:r>
              <a:rPr lang="en-US" dirty="0" err="1"/>
              <a:t>PreloadingStrategy</a:t>
            </a:r>
            <a:endParaRPr lang="en-US" dirty="0"/>
          </a:p>
          <a:p>
            <a:pPr marL="0" indent="0">
              <a:buNone/>
            </a:pPr>
            <a:r>
              <a:rPr lang="en-US" sz="1600" dirty="0" err="1"/>
              <a:t>NoPreloading</a:t>
            </a:r>
            <a:r>
              <a:rPr lang="en-US" sz="1600" dirty="0"/>
              <a:t> (Default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sz="1600" dirty="0" err="1"/>
              <a:t>PreloadAllModules</a:t>
            </a:r>
            <a:endParaRPr lang="en-US" sz="1600" dirty="0">
              <a:hlinkClick r:id="rId3"/>
            </a:endParaRPr>
          </a:p>
          <a:p>
            <a:pPr marL="0" indent="0">
              <a:buNone/>
            </a:pPr>
            <a:r>
              <a:rPr lang="en-US" altLang="zh-TW" sz="1600" dirty="0"/>
              <a:t>P.S. To load a feature module, we need to use </a:t>
            </a:r>
            <a:r>
              <a:rPr lang="en-US" altLang="zh-TW" sz="1600" dirty="0" err="1"/>
              <a:t>loadChildren</a:t>
            </a:r>
            <a:r>
              <a:rPr lang="en-US" altLang="zh-TW" sz="1600" dirty="0"/>
              <a:t> in application routing module</a:t>
            </a: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3AF34E-9A6B-4083-AEE7-B89599F8F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Angular </a:t>
            </a:r>
            <a:r>
              <a:rPr lang="en-US" altLang="zh-TW" dirty="0" err="1" smtClean="0"/>
              <a:t>Prefetch</a:t>
            </a:r>
            <a:r>
              <a:rPr lang="en-US" altLang="zh-TW" dirty="0" smtClean="0"/>
              <a:t>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NGX-</a:t>
            </a:r>
            <a:r>
              <a:rPr lang="en-US" altLang="zh-TW" dirty="0" err="1" smtClean="0"/>
              <a:t>QuickLink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How it </a:t>
            </a:r>
            <a:r>
              <a:rPr lang="en-US" altLang="zh-TW" dirty="0" smtClean="0"/>
              <a:t>works</a:t>
            </a:r>
          </a:p>
          <a:p>
            <a:pPr marL="0" indent="0">
              <a:buNone/>
            </a:pPr>
            <a:r>
              <a:rPr lang="en-US" altLang="zh-TW" dirty="0" err="1" smtClean="0"/>
              <a:t>Quicklink</a:t>
            </a:r>
            <a:r>
              <a:rPr lang="en-US" altLang="zh-TW" dirty="0" smtClean="0"/>
              <a:t> attempts to make navigations to subsequent pages load faster. It:</a:t>
            </a:r>
          </a:p>
          <a:p>
            <a:pPr marL="0" indent="0">
              <a:buNone/>
            </a:pPr>
            <a:r>
              <a:rPr lang="en-US" altLang="zh-TW" dirty="0" smtClean="0"/>
              <a:t>1.Detects </a:t>
            </a:r>
            <a:r>
              <a:rPr lang="en-US" altLang="zh-TW" dirty="0" err="1" smtClean="0"/>
              <a:t>routerLinks</a:t>
            </a:r>
            <a:r>
              <a:rPr lang="en-US" altLang="zh-TW" dirty="0" smtClean="0"/>
              <a:t> within the viewport (using Intersection Observer)</a:t>
            </a:r>
          </a:p>
          <a:p>
            <a:pPr marL="0" indent="0">
              <a:buNone/>
            </a:pPr>
            <a:r>
              <a:rPr lang="en-US" altLang="zh-TW" dirty="0" smtClean="0"/>
              <a:t>2.Waits until the browser is idle (using </a:t>
            </a:r>
            <a:r>
              <a:rPr lang="en-US" altLang="zh-TW" dirty="0" err="1" smtClean="0"/>
              <a:t>requestIdleCallback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3.Checks if the user isn't on a slow connection (using </a:t>
            </a:r>
            <a:r>
              <a:rPr lang="en-US" altLang="zh-TW" dirty="0" err="1" smtClean="0"/>
              <a:t>navigator.connection.effectiveType</a:t>
            </a:r>
            <a:r>
              <a:rPr lang="en-US" altLang="zh-TW" dirty="0" smtClean="0"/>
              <a:t>) or has data-saver enabled (using </a:t>
            </a:r>
            <a:r>
              <a:rPr lang="en-US" altLang="zh-TW" dirty="0" err="1" smtClean="0"/>
              <a:t>navigator.connection.saveData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4</a:t>
            </a:r>
            <a:r>
              <a:rPr lang="en-US" altLang="zh-TW" dirty="0" smtClean="0"/>
              <a:t>.Prefetches the lazy loaded modules using </a:t>
            </a:r>
            <a:r>
              <a:rPr lang="en-US" altLang="zh-TW" dirty="0" err="1" smtClean="0"/>
              <a:t>Angular's</a:t>
            </a:r>
            <a:r>
              <a:rPr lang="en-US" altLang="zh-TW" dirty="0" smtClean="0"/>
              <a:t> prefetching strategy)</a:t>
            </a:r>
            <a:endParaRPr lang="en-US" altLang="zh-TW" dirty="0" smtClean="0">
              <a:hlinkClick r:id="rId3"/>
            </a:endParaRP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/>
            </a:r>
            <a:br>
              <a:rPr lang="en-US" altLang="zh-TW" dirty="0">
                <a:hlinkClick r:id="rId3"/>
              </a:rPr>
            </a:br>
            <a:r>
              <a:rPr lang="en-US" altLang="zh-TW" dirty="0">
                <a:hlinkClick r:id="rId3"/>
              </a:rPr>
              <a:t>https://github.com/mgechev/ngx-quicklink#readme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0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29164E-67EC-4794-B348-F6DDCA9C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 not need cache?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B9E139-1138-4192-A779-90DAAD95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dirty="0"/>
              <a:t>經常查詢不常變動的查詢</a:t>
            </a:r>
            <a:endParaRPr lang="en-US" altLang="zh-TW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59A355-6DED-46D5-A8B8-4AAEDE751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62777"/>
      </p:ext>
    </p:extLst>
  </p:cSld>
  <p:clrMapOvr>
    <a:masterClrMapping/>
  </p:clrMapOvr>
</p:sld>
</file>

<file path=ppt/theme/theme1.xml><?xml version="1.0" encoding="utf-8"?>
<a:theme xmlns:a="http://schemas.openxmlformats.org/drawingml/2006/main" name="GCR-1000 Project Kickoff Meeting 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68C01194ECFA40BC8A96216368DABD" ma:contentTypeVersion="0" ma:contentTypeDescription="Create a new document." ma:contentTypeScope="" ma:versionID="85454c0b708a8704c4fb1830e201d0a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81D3889-CFF8-452F-8C7E-972A747945E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9046636-0DFE-4791-8294-88FA6F02A4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2BD1C4-E85C-4940-BCB3-E960ED1A4E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GCR-1000 Project Kickoff Meeting v1</Template>
  <TotalTime>49922</TotalTime>
  <Words>1018</Words>
  <Application>Microsoft Office PowerPoint</Application>
  <PresentationFormat>如螢幕大小 (4:3)</PresentationFormat>
  <Paragraphs>133</Paragraphs>
  <Slides>11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Script MT Bold</vt:lpstr>
      <vt:lpstr>宋体</vt:lpstr>
      <vt:lpstr>新細明體</vt:lpstr>
      <vt:lpstr>Arial</vt:lpstr>
      <vt:lpstr>Calibri</vt:lpstr>
      <vt:lpstr>Century Gothic</vt:lpstr>
      <vt:lpstr>Courier New</vt:lpstr>
      <vt:lpstr>Monotype Corsiva</vt:lpstr>
      <vt:lpstr>Verdana</vt:lpstr>
      <vt:lpstr>GCR-1000 Project Kickoff Meeting v1</vt:lpstr>
      <vt:lpstr>Angular 8 preference (AOT、Preload、Prefetch、lazy loading、caching)  </vt:lpstr>
      <vt:lpstr>AOT / 預先編譯</vt:lpstr>
      <vt:lpstr>JIT VS AOT</vt:lpstr>
      <vt:lpstr>Razor PreComplier</vt:lpstr>
      <vt:lpstr>Lazy loading Module </vt:lpstr>
      <vt:lpstr>Preload vs Prefetch </vt:lpstr>
      <vt:lpstr>Preloading Module</vt:lpstr>
      <vt:lpstr>Angular Prefetch Module</vt:lpstr>
      <vt:lpstr>Why do we  not need cache? </vt:lpstr>
      <vt:lpstr>Caching </vt:lpstr>
      <vt:lpstr>Q &amp; A</vt:lpstr>
    </vt:vector>
  </TitlesOfParts>
  <Company>Xuenn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GCR-1186: STAR2 GCR-1032: GEO IP banner Tool (BMT3)  Project Kickoff Meeting</dc:title>
  <dc:creator>Harry Chen</dc:creator>
  <cp:lastModifiedBy>Mark Ku</cp:lastModifiedBy>
  <cp:revision>1334</cp:revision>
  <dcterms:created xsi:type="dcterms:W3CDTF">2013-05-10T07:51:40Z</dcterms:created>
  <dcterms:modified xsi:type="dcterms:W3CDTF">2019-07-31T16:11:57Z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0x0101005A68C01194ECFA40BC8A96216368DABD</vt:lpwstr>
  </property>
  <property fmtid="{D5CDD505-2E9C-101B-9397-08002B2CF9AE}" pid="3" name="TemplateUrl">
    <vt:lpwstr/>
  </property>
  <property fmtid="{D5CDD505-2E9C-101B-9397-08002B2CF9AE}" pid="4" name="_SourceUrl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</Properties>
</file>