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378" r:id="rId5"/>
    <p:sldId id="440" r:id="rId6"/>
    <p:sldId id="439" r:id="rId7"/>
    <p:sldId id="442" r:id="rId8"/>
    <p:sldId id="445" r:id="rId9"/>
    <p:sldId id="449" r:id="rId10"/>
    <p:sldId id="448" r:id="rId11"/>
    <p:sldId id="450" r:id="rId12"/>
    <p:sldId id="447" r:id="rId13"/>
    <p:sldId id="444" r:id="rId14"/>
    <p:sldId id="4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0D8E8"/>
    <a:srgbClr val="E9EDF4"/>
    <a:srgbClr val="E0E6EE"/>
    <a:srgbClr val="777777"/>
    <a:srgbClr val="5F5F5F"/>
    <a:srgbClr val="FF9933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0995" autoAdjust="0"/>
  </p:normalViewPr>
  <p:slideViewPr>
    <p:cSldViewPr>
      <p:cViewPr varScale="1">
        <p:scale>
          <a:sx n="61" d="100"/>
          <a:sy n="61" d="100"/>
        </p:scale>
        <p:origin x="13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3A71-4C75-488C-A8F3-A1F163ED0DB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419-8FB3-4D1C-8127-E63C1A13459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taxsuccess.com/viewarticle/angular-build-optimize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kimx.info/2015/10/mvc-view-precompiler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07/31/preload-vs-prefetch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zh-TW/docs/Web/HTTP/Link_prefetching_FAQ" TargetMode="External"/><Relationship Id="rId5" Type="http://schemas.openxmlformats.org/officeDocument/2006/relationships/hyperlink" Target="https://84361749.com/post/red-dns-prefetch.html" TargetMode="External"/><Relationship Id="rId4" Type="http://schemas.openxmlformats.org/officeDocument/2006/relationships/hyperlink" Target="https://blog.fundebug.com/2019/04/11/understand-preload-and-prefetch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7/07/16/service-work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FKmzFyOogpM" TargetMode="External"/><Relationship Id="rId5" Type="http://schemas.openxmlformats.org/officeDocument/2006/relationships/hyperlink" Target="https://dotblogs.com.tw/wellwind/2017/02/12/angular2-impure-pipe" TargetMode="External"/><Relationship Id="rId4" Type="http://schemas.openxmlformats.org/officeDocument/2006/relationships/hyperlink" Target="https://poychang.github.io/disable-browser-cache-on-angular-sit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詢問一下，目前有多少人用過</a:t>
            </a:r>
            <a:r>
              <a:rPr lang="en-US" altLang="zh-TW" dirty="0"/>
              <a:t>ng</a:t>
            </a:r>
            <a:r>
              <a:rPr lang="zh-TW" altLang="en-US" dirty="0"/>
              <a:t> </a:t>
            </a:r>
            <a:r>
              <a:rPr lang="en-US" altLang="zh-TW" dirty="0"/>
              <a:t>cli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5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許多人會對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有錯誤的認知，他會幫忙程式混淆、消除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等等等功能，其實不然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Tree-shaking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的本意，本文所说的前端中的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tree-shaking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可以理解为通过工具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文件，将其中用不到的代码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>
                <a:hlinkClick r:id="rId3"/>
              </a:rPr>
              <a:t>https://www.syntaxsuccess.com/viewarticle/angular-build-optimizer</a:t>
            </a:r>
            <a:endParaRPr lang="en-US" altLang="zh-TW" dirty="0"/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TW" b="0" dirty="0"/>
              <a:t>--</a:t>
            </a:r>
            <a:r>
              <a:rPr lang="en-US" altLang="zh-TW" b="0" dirty="0" err="1"/>
              <a:t>buildOptimizer</a:t>
            </a:r>
            <a:r>
              <a:rPr lang="en-US" altLang="zh-TW" b="0" dirty="0"/>
              <a:t>  (need </a:t>
            </a:r>
            <a:r>
              <a:rPr lang="en-US" altLang="zh-TW" b="0" dirty="0" err="1"/>
              <a:t>aot</a:t>
            </a:r>
            <a:r>
              <a:rPr lang="en-US" altLang="zh-TW" b="0" dirty="0"/>
              <a:t> ) : </a:t>
            </a:r>
            <a:r>
              <a:rPr lang="en-US" altLang="zh-TW" b="0" dirty="0" err="1"/>
              <a:t>webpack</a:t>
            </a:r>
            <a:r>
              <a:rPr lang="en-US" altLang="zh-TW" b="0" dirty="0"/>
              <a:t> </a:t>
            </a:r>
            <a:r>
              <a:rPr lang="zh-TW" altLang="en-US" b="0" dirty="0"/>
              <a:t>優化</a:t>
            </a: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-- </a:t>
            </a:r>
            <a:r>
              <a:rPr lang="en-US" altLang="zh-TW" b="0" dirty="0" err="1"/>
              <a:t>vendorChunk</a:t>
            </a:r>
            <a:r>
              <a:rPr lang="zh-TW" altLang="en-US" b="0" dirty="0"/>
              <a:t> 將所有的所使用的</a:t>
            </a:r>
            <a:r>
              <a:rPr lang="en-US" altLang="zh-TW" b="0" dirty="0"/>
              <a:t>library</a:t>
            </a:r>
            <a:r>
              <a:rPr lang="zh-TW" altLang="en-US" b="0" dirty="0"/>
              <a:t>和許多應用綁在一起，減少一個</a:t>
            </a:r>
            <a:r>
              <a:rPr lang="en-US" altLang="zh-TW" b="0" dirty="0"/>
              <a:t>request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01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順便提到一下，其實</a:t>
            </a:r>
            <a:r>
              <a:rPr lang="en-US" altLang="zh-TW" baseline="0" dirty="0"/>
              <a:t>net </a:t>
            </a:r>
            <a:r>
              <a:rPr lang="en-US" altLang="zh-TW" baseline="0" dirty="0" err="1"/>
              <a:t>mvc</a:t>
            </a:r>
            <a:r>
              <a:rPr lang="en-US" altLang="zh-TW" baseline="0" dirty="0"/>
              <a:t> razor </a:t>
            </a:r>
            <a:r>
              <a:rPr lang="zh-TW" altLang="en-US" baseline="0" dirty="0"/>
              <a:t>的</a:t>
            </a:r>
            <a:r>
              <a:rPr lang="en-US" altLang="zh-TW" baseline="0" dirty="0"/>
              <a:t>view </a:t>
            </a:r>
            <a:r>
              <a:rPr lang="zh-TW" altLang="en-US" baseline="0" dirty="0"/>
              <a:t>，我們在訪問</a:t>
            </a:r>
            <a:r>
              <a:rPr lang="en-US" altLang="zh-TW" baseline="0" dirty="0"/>
              <a:t>razor view </a:t>
            </a:r>
            <a:r>
              <a:rPr lang="zh-TW" altLang="en-US" baseline="0" dirty="0"/>
              <a:t>時，他才會</a:t>
            </a:r>
            <a:r>
              <a:rPr lang="en-US" altLang="zh-TW" baseline="0" dirty="0"/>
              <a:t>build</a:t>
            </a:r>
          </a:p>
          <a:p>
            <a:endParaRPr lang="en-US" altLang="zh-TW" baseline="0" dirty="0"/>
          </a:p>
          <a:p>
            <a:r>
              <a:rPr lang="zh-TW" altLang="en-US" baseline="0" dirty="0"/>
              <a:t>在</a:t>
            </a:r>
            <a:r>
              <a:rPr lang="en-US" altLang="zh-TW" baseline="0" dirty="0"/>
              <a:t>release</a:t>
            </a:r>
            <a:r>
              <a:rPr lang="zh-TW" altLang="en-US" baseline="0" dirty="0"/>
              <a:t>時預先編譯檢查樣板的正確性，並加速在使用者第一次訪問時建置的時間，缺點就是</a:t>
            </a:r>
            <a:r>
              <a:rPr lang="en-US" altLang="zh-TW" baseline="0" dirty="0"/>
              <a:t>release </a:t>
            </a:r>
            <a:r>
              <a:rPr lang="zh-TW" altLang="en-US" baseline="0" dirty="0"/>
              <a:t>會變慢</a:t>
            </a:r>
            <a:endParaRPr lang="en-US" altLang="zh-TW" baseline="0" dirty="0"/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https://note.kimx.info/2015/10/mvc-view-precompiler.html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27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Angular </a:t>
            </a:r>
            <a:r>
              <a:rPr lang="zh-TW" altLang="en-US" dirty="0"/>
              <a:t>延遲載入機制</a:t>
            </a:r>
            <a:endParaRPr lang="en-US" altLang="zh-TW" dirty="0"/>
          </a:p>
          <a:p>
            <a:r>
              <a:rPr lang="zh-TW" altLang="en-US" baseline="0" dirty="0"/>
              <a:t>隨著</a:t>
            </a:r>
            <a:r>
              <a:rPr lang="en-US" altLang="zh-TW" baseline="0" dirty="0"/>
              <a:t>SPA </a:t>
            </a:r>
            <a:r>
              <a:rPr lang="zh-TW" altLang="en-US" baseline="0" dirty="0"/>
              <a:t>網頁越來越大，隨著模組越多，第一次的載入速度就越慢，即有可造成使用者的體驗不加，我只要玩七星卻載了六合其他產品，</a:t>
            </a:r>
            <a:endParaRPr lang="en-US" altLang="zh-TW" baseline="0" dirty="0"/>
          </a:p>
          <a:p>
            <a:r>
              <a:rPr lang="en-US" altLang="zh-TW" dirty="0"/>
              <a:t>Lazy</a:t>
            </a:r>
            <a:r>
              <a:rPr lang="en-US" altLang="zh-TW" baseline="0" dirty="0"/>
              <a:t> Load Module </a:t>
            </a:r>
            <a:r>
              <a:rPr lang="zh-TW" altLang="en-US" baseline="0" dirty="0"/>
              <a:t>最主要的原理是</a:t>
            </a:r>
            <a:r>
              <a:rPr lang="en-US" altLang="zh-TW" dirty="0"/>
              <a:t>build</a:t>
            </a:r>
            <a:r>
              <a:rPr lang="en-US" altLang="zh-TW" baseline="0" dirty="0"/>
              <a:t> </a:t>
            </a:r>
            <a:r>
              <a:rPr lang="zh-TW" altLang="en-US" baseline="0" dirty="0"/>
              <a:t>時我就延遲載入的模組拆開，直到我訪問到那路由才去載入那個模組，</a:t>
            </a:r>
            <a:endParaRPr lang="en-US" altLang="zh-TW" baseline="0" dirty="0"/>
          </a:p>
          <a:p>
            <a:r>
              <a:rPr lang="zh-TW" altLang="en-US" baseline="0" dirty="0"/>
              <a:t>但在 </a:t>
            </a:r>
            <a:r>
              <a:rPr lang="en-US" altLang="zh-TW" baseline="0" dirty="0"/>
              <a:t>Angular 8 </a:t>
            </a:r>
            <a:r>
              <a:rPr lang="zh-TW" altLang="en-US" baseline="0" dirty="0"/>
              <a:t>中，更方便的功能，動態載入模組，我可以控制我要載入動態模組的時間，可能是按下那個按紐及事件發生前後。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/>
              <a:t>Angular </a:t>
            </a:r>
            <a:r>
              <a:rPr lang="zh-TW" altLang="en-US" dirty="0"/>
              <a:t>每幾次改版都會調整</a:t>
            </a:r>
            <a:r>
              <a:rPr lang="en-US" altLang="zh-TW" dirty="0" err="1"/>
              <a:t>lazyload</a:t>
            </a:r>
            <a:r>
              <a:rPr lang="en-US" altLang="zh-TW" dirty="0"/>
              <a:t> </a:t>
            </a:r>
            <a:r>
              <a:rPr lang="zh-TW" altLang="en-US" dirty="0"/>
              <a:t>的寫法都會有所調整，那在</a:t>
            </a:r>
            <a:r>
              <a:rPr lang="en-US" altLang="zh-TW" dirty="0"/>
              <a:t>angular 8 </a:t>
            </a:r>
            <a:r>
              <a:rPr lang="zh-TW" altLang="en-US" dirty="0"/>
              <a:t>時</a:t>
            </a:r>
            <a:r>
              <a:rPr lang="en-US" altLang="zh-TW" dirty="0"/>
              <a:t>angular </a:t>
            </a:r>
            <a:r>
              <a:rPr lang="zh-TW" altLang="en-US" dirty="0"/>
              <a:t>把</a:t>
            </a:r>
            <a:r>
              <a:rPr lang="en-US" altLang="zh-TW" dirty="0" err="1"/>
              <a:t>tsconfig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module load </a:t>
            </a:r>
            <a:r>
              <a:rPr lang="zh-TW" altLang="en-US" dirty="0"/>
              <a:t>換成了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esnext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loader</a:t>
            </a:r>
          </a:p>
          <a:p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4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hlinkClick r:id="rId3"/>
              </a:rPr>
              <a:t>在談</a:t>
            </a:r>
            <a:r>
              <a:rPr lang="en-US" altLang="zh-TW" dirty="0">
                <a:hlinkClick r:id="rId3"/>
              </a:rPr>
              <a:t>angular</a:t>
            </a:r>
            <a:r>
              <a:rPr lang="en-US" altLang="zh-TW" baseline="0" dirty="0">
                <a:hlinkClick r:id="rId3"/>
              </a:rPr>
              <a:t> </a:t>
            </a:r>
            <a:r>
              <a:rPr lang="zh-TW" altLang="en-US" baseline="0" dirty="0">
                <a:hlinkClick r:id="rId3"/>
              </a:rPr>
              <a:t>的</a:t>
            </a:r>
            <a:r>
              <a:rPr lang="en-US" altLang="zh-TW" baseline="0" dirty="0" err="1">
                <a:hlinkClick r:id="rId3"/>
              </a:rPr>
              <a:t>prefetch</a:t>
            </a:r>
            <a:r>
              <a:rPr lang="en-US" altLang="zh-TW" baseline="0" dirty="0">
                <a:hlinkClick r:id="rId3"/>
              </a:rPr>
              <a:t> </a:t>
            </a:r>
            <a:r>
              <a:rPr lang="zh-TW" altLang="en-US" baseline="0" dirty="0">
                <a:hlinkClick r:id="rId3"/>
              </a:rPr>
              <a:t>前，我們先談談</a:t>
            </a:r>
            <a:r>
              <a:rPr lang="en-US" altLang="zh-TW" baseline="0" dirty="0">
                <a:hlinkClick r:id="rId3"/>
              </a:rPr>
              <a:t>html  </a:t>
            </a:r>
            <a:r>
              <a:rPr lang="zh-TW" altLang="en-US" baseline="0" dirty="0">
                <a:hlinkClick r:id="rId3"/>
              </a:rPr>
              <a:t>的</a:t>
            </a:r>
            <a:r>
              <a:rPr lang="en-US" altLang="zh-TW" baseline="0" dirty="0" err="1">
                <a:hlinkClick r:id="rId3"/>
              </a:rPr>
              <a:t>prefetch</a:t>
            </a:r>
            <a:r>
              <a:rPr lang="en-US" altLang="zh-TW" baseline="0" dirty="0">
                <a:hlinkClick r:id="rId3"/>
              </a:rPr>
              <a:t> </a:t>
            </a:r>
            <a:r>
              <a:rPr lang="zh-TW" altLang="en-US" baseline="0" dirty="0">
                <a:hlinkClick r:id="rId3"/>
              </a:rPr>
              <a:t>和</a:t>
            </a:r>
            <a:r>
              <a:rPr lang="en-US" altLang="zh-TW" baseline="0" dirty="0">
                <a:hlinkClick r:id="rId3"/>
              </a:rPr>
              <a:t>preload</a:t>
            </a:r>
          </a:p>
          <a:p>
            <a:pPr marL="0" indent="0">
              <a:buNone/>
            </a:pPr>
            <a:r>
              <a:rPr lang="zh-TW" altLang="en-US" baseline="0" dirty="0">
                <a:hlinkClick r:id="rId3"/>
              </a:rPr>
              <a:t>如果在加載資源上加上</a:t>
            </a:r>
            <a:r>
              <a:rPr lang="en-US" altLang="zh-TW" baseline="0" dirty="0" err="1">
                <a:hlinkClick r:id="rId3"/>
              </a:rPr>
              <a:t>rel</a:t>
            </a:r>
            <a:r>
              <a:rPr lang="en-US" altLang="zh-TW" baseline="0" dirty="0">
                <a:hlinkClick r:id="rId3"/>
              </a:rPr>
              <a:t>=“preload” </a:t>
            </a:r>
            <a:r>
              <a:rPr lang="zh-TW" altLang="en-US" baseline="0" dirty="0">
                <a:hlinkClick r:id="rId3"/>
              </a:rPr>
              <a:t>的 瀏覽器會在載入</a:t>
            </a:r>
            <a:r>
              <a:rPr lang="en-US" altLang="zh-TW" baseline="0" dirty="0" err="1">
                <a:hlinkClick r:id="rId3"/>
              </a:rPr>
              <a:t>dom</a:t>
            </a:r>
            <a:r>
              <a:rPr lang="zh-TW" altLang="en-US" baseline="0" dirty="0">
                <a:hlinkClick r:id="rId3"/>
              </a:rPr>
              <a:t>前，會高優先載入這個資源</a:t>
            </a:r>
            <a:endParaRPr lang="en-US" altLang="zh-TW" baseline="0" dirty="0">
              <a:hlinkClick r:id="rId3"/>
            </a:endParaRPr>
          </a:p>
          <a:p>
            <a:pPr marL="0" indent="0">
              <a:buNone/>
            </a:pPr>
            <a:r>
              <a:rPr lang="en-US" altLang="zh-TW" baseline="0" dirty="0" err="1">
                <a:hlinkClick r:id="rId3"/>
              </a:rPr>
              <a:t>Prefetch</a:t>
            </a:r>
            <a:r>
              <a:rPr lang="zh-TW" altLang="en-US" baseline="0" dirty="0">
                <a:hlinkClick r:id="rId3"/>
              </a:rPr>
              <a:t>則是閒置時間加載這個未來會用的資源緩存。但常有人拿</a:t>
            </a:r>
            <a:r>
              <a:rPr lang="zh-TW" altLang="en-US" baseline="0">
                <a:hlinkClick r:id="rId3"/>
              </a:rPr>
              <a:t>這個預先訪問跨</a:t>
            </a:r>
            <a:r>
              <a:rPr lang="zh-TW" altLang="en-US" baseline="0" dirty="0">
                <a:hlinkClick r:id="rId3"/>
              </a:rPr>
              <a:t>域</a:t>
            </a:r>
            <a:r>
              <a:rPr lang="en-US" altLang="zh-TW" baseline="0" dirty="0">
                <a:hlinkClick r:id="rId3"/>
              </a:rPr>
              <a:t>domain</a:t>
            </a:r>
          </a:p>
          <a:p>
            <a:pPr marL="0" indent="0">
              <a:buNone/>
            </a:pPr>
            <a:endParaRPr lang="en-US" altLang="zh-TW" dirty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https://cythilya.github.io/2018/07/31/preload-vs-prefetch/</a:t>
            </a:r>
            <a:endParaRPr lang="en-US" altLang="zh-TW" dirty="0">
              <a:hlinkClick r:id="rId4"/>
            </a:endParaRP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https://blog.fundebug.com/2019/04/11/understand-preload-and-prefetch/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https://84361749.com/post/red-dns-prefetch.html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https://developer.mozilla.org/zh-TW/docs/Web/HTTP/Link_prefetching_FAQ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14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>
                <a:hlinkClick r:id="rId3"/>
              </a:rPr>
              <a:t>正常</a:t>
            </a:r>
            <a:endParaRPr lang="en-US" altLang="zh-TW" dirty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https://www.cnblogs.com/haogj/p/7649707.html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example</a:t>
            </a:r>
          </a:p>
          <a:p>
            <a:pPr marL="0" indent="0">
              <a:buNone/>
            </a:pPr>
            <a:r>
              <a:rPr lang="en-US" altLang="zh-TW" dirty="0"/>
              <a:t>1.Load </a:t>
            </a:r>
            <a:r>
              <a:rPr lang="en-US" altLang="zh-TW" dirty="0" err="1"/>
              <a:t>Loging</a:t>
            </a:r>
            <a:r>
              <a:rPr lang="en-US" altLang="zh-TW" dirty="0"/>
              <a:t> Module </a:t>
            </a:r>
          </a:p>
          <a:p>
            <a:pPr marL="0" indent="0">
              <a:buNone/>
            </a:pPr>
            <a:r>
              <a:rPr lang="en-US" altLang="zh-TW" dirty="0"/>
              <a:t>2.Wait a 3 sec  </a:t>
            </a:r>
            <a:r>
              <a:rPr lang="en-US" altLang="zh-TW" dirty="0" err="1"/>
              <a:t>PreLoad</a:t>
            </a:r>
            <a:r>
              <a:rPr lang="en-US" altLang="zh-TW" dirty="0"/>
              <a:t> other Module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就算你沒停在這頁面切頁都會幫你</a:t>
            </a:r>
            <a:r>
              <a:rPr lang="en-US" altLang="zh-TW" dirty="0"/>
              <a:t>load)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52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這是國外一大牛透過</a:t>
            </a:r>
            <a:r>
              <a:rPr lang="en-US" altLang="zh-TW" dirty="0"/>
              <a:t>angular Preload </a:t>
            </a:r>
            <a:r>
              <a:rPr lang="zh-TW" altLang="en-US" dirty="0"/>
              <a:t>策略</a:t>
            </a:r>
          </a:p>
        </p:txBody>
      </p:sp>
    </p:spTree>
    <p:extLst>
      <p:ext uri="{BB962C8B-B14F-4D97-AF65-F5344CB8AC3E}">
        <p14:creationId xmlns:p14="http://schemas.microsoft.com/office/powerpoint/2010/main" val="410859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942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Angular </a:t>
            </a:r>
            <a:r>
              <a:rPr lang="zh-TW" altLang="en-US" dirty="0"/>
              <a:t>官方</a:t>
            </a:r>
            <a:r>
              <a:rPr lang="en-US" altLang="zh-TW" dirty="0"/>
              <a:t>cache</a:t>
            </a:r>
            <a:r>
              <a:rPr lang="en-US" altLang="zh-TW" baseline="0" dirty="0"/>
              <a:t> </a:t>
            </a:r>
            <a:r>
              <a:rPr lang="zh-TW" altLang="en-US" baseline="0" dirty="0"/>
              <a:t>機制</a:t>
            </a:r>
            <a:r>
              <a:rPr lang="en-US" altLang="zh-TW" dirty="0"/>
              <a:t> </a:t>
            </a:r>
            <a:r>
              <a:rPr lang="zh-TW" altLang="en-US" baseline="0" dirty="0"/>
              <a:t>談最多的是</a:t>
            </a:r>
            <a:r>
              <a:rPr lang="en-US" altLang="zh-TW" dirty="0"/>
              <a:t> Service Worker </a:t>
            </a:r>
            <a:r>
              <a:rPr lang="zh-TW" altLang="en-US" dirty="0"/>
              <a:t>，但上次有討論說不需要，所以我就跳過</a:t>
            </a:r>
            <a:r>
              <a:rPr lang="en-US" altLang="zh-TW" dirty="0"/>
              <a:t>service</a:t>
            </a:r>
            <a:r>
              <a:rPr lang="en-US" altLang="zh-TW" baseline="0" dirty="0"/>
              <a:t> worker </a:t>
            </a:r>
            <a:r>
              <a:rPr lang="zh-TW" altLang="en-US" baseline="0" dirty="0"/>
              <a:t>。</a:t>
            </a: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讓網頁能擁有與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一樣的離線和訊息推播功能。關於離線功能，試想，在使用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信、寫信、刪除信件等動作，都需要將結果丟回伺服器儲存，但在某些環境下並無法一直使用網路連線，因此必須使用一種機制，讓我們仍能順暢的使用這些功能，待網路正常連線，再將剛才所執行的一切動作反應回伺服器。關於訊息推播功能</a:t>
            </a: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https://cythilya.github.io/2017/07/16/service-worker/</a:t>
            </a:r>
            <a:endParaRPr lang="en-US" altLang="zh-TW" dirty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4"/>
              </a:rPr>
              <a:t>https://poychang.github.io/disable-browser-cache-on-angular-site/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5"/>
              </a:rPr>
              <a:t>https://dotblogs.com.tw/wellwind/2017/02/12/angular2-impure-pipe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6"/>
              </a:rPr>
              <a:t>https://www.youtube.com/watch?v=FKmzFyOogpM</a:t>
            </a:r>
            <a:endParaRPr lang="zh-TW" altLang="en-US" dirty="0"/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因此只有當整個傳入的基礎行別被變更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﹑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或是傳入的物件整個參考被改變時，才會重新執行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裡面的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93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0.jpeg"/><Relationship Id="rId7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646"/>
            <a:ext cx="8077200" cy="1600201"/>
          </a:xfrm>
          <a:ln>
            <a:noFill/>
          </a:ln>
          <a:effectLst>
            <a:outerShdw blurRad="2286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r">
              <a:defRPr sz="3000" b="1" i="0">
                <a:solidFill>
                  <a:srgbClr val="FF9933"/>
                </a:solidFill>
                <a:effectLst/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052" y="4038600"/>
            <a:ext cx="6299548" cy="2133600"/>
          </a:xfrm>
        </p:spPr>
        <p:txBody>
          <a:bodyPr>
            <a:normAutofit/>
          </a:bodyPr>
          <a:lstStyle>
            <a:lvl1pPr marL="0" indent="0" algn="r">
              <a:buNone/>
              <a:defRPr sz="1900" b="1">
                <a:solidFill>
                  <a:srgbClr val="5F5F5F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172200" y="447190"/>
            <a:ext cx="2971800" cy="1841642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 r="39639"/>
          <a:stretch>
            <a:fillRect/>
          </a:stretch>
        </p:blipFill>
        <p:spPr bwMode="auto">
          <a:xfrm>
            <a:off x="0" y="0"/>
            <a:ext cx="930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0"/>
            <a:ext cx="8823960" cy="990600"/>
          </a:xfrm>
          <a:effectLst>
            <a:outerShdw blurRad="50800" dist="38100" dir="8100000" algn="ctr" rotWithShape="0">
              <a:schemeClr val="bg1">
                <a:lumMod val="65000"/>
              </a:schemeClr>
            </a:outerShdw>
          </a:effectLst>
        </p:spPr>
        <p:txBody>
          <a:bodyPr>
            <a:normAutofit/>
          </a:bodyPr>
          <a:lstStyle>
            <a:lvl1pPr algn="r">
              <a:tabLst/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90600"/>
            <a:ext cx="8823960" cy="5715000"/>
          </a:xfrm>
        </p:spPr>
        <p:txBody>
          <a:bodyPr/>
          <a:lstStyle>
            <a:lvl1pPr marL="282575" indent="-282575">
              <a:spcBef>
                <a:spcPts val="450"/>
              </a:spcBef>
              <a:buSzPct val="80000"/>
              <a:buFontTx/>
              <a:buBlip>
                <a:blip r:embed="rId3"/>
              </a:buBlip>
              <a:defRPr sz="2000" b="1">
                <a:latin typeface="+mn-lt"/>
              </a:defRPr>
            </a:lvl1pPr>
            <a:lvl2pPr marL="577850" indent="-295275">
              <a:spcBef>
                <a:spcPts val="380"/>
              </a:spcBef>
              <a:buFontTx/>
              <a:buBlip>
                <a:blip r:embed="rId4"/>
              </a:buBlip>
              <a:defRPr sz="1800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5"/>
              </a:buBlip>
              <a:defRPr sz="16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6"/>
              </a:buBlip>
              <a:defRPr sz="14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7"/>
              </a:buBlip>
              <a:defRPr sz="13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pt_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ppt_foo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13" y="228600"/>
            <a:ext cx="8988552" cy="1066800"/>
          </a:xfrm>
          <a:effectLst>
            <a:outerShdw blurRad="50800" dist="76200" dir="9300000" algn="t" rotWithShape="0">
              <a:srgbClr val="4D4D4D">
                <a:alpha val="40000"/>
              </a:srgb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B w="0" h="0"/>
            </a:sp3d>
          </a:bodyPr>
          <a:lstStyle>
            <a:lvl1pPr algn="r">
              <a:defRPr sz="3800" b="1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1447800"/>
            <a:ext cx="8991600" cy="4876800"/>
          </a:xfrm>
        </p:spPr>
        <p:txBody>
          <a:bodyPr/>
          <a:lstStyle>
            <a:lvl1pPr marL="2003425" indent="-511175">
              <a:spcBef>
                <a:spcPts val="520"/>
              </a:spcBef>
              <a:buSzPct val="100000"/>
              <a:buFontTx/>
              <a:buBlip>
                <a:blip r:embed="rId4"/>
              </a:buBlip>
              <a:defRPr sz="2600" b="1" i="1">
                <a:latin typeface="+mn-lt"/>
              </a:defRPr>
            </a:lvl1pPr>
            <a:lvl2pPr marL="2689225" indent="-390525">
              <a:spcBef>
                <a:spcPts val="250"/>
              </a:spcBef>
              <a:spcAft>
                <a:spcPts val="50"/>
              </a:spcAft>
              <a:buFontTx/>
              <a:buBlip>
                <a:blip r:embed="rId5"/>
              </a:buBlip>
              <a:defRPr sz="2100" b="1" i="1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6"/>
              </a:buBlip>
              <a:defRPr sz="18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7"/>
              </a:buBlip>
              <a:defRPr sz="16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8"/>
              </a:buBlip>
              <a:defRPr sz="15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9387"/>
            <a:ext cx="7772400" cy="1362075"/>
          </a:xfrm>
        </p:spPr>
        <p:txBody>
          <a:bodyPr anchor="t">
            <a:normAutofit/>
          </a:bodyPr>
          <a:lstStyle>
            <a:lvl1pPr algn="l">
              <a:defRPr sz="3100" b="1" cap="sm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C:\Users\boonyen.liang\@@ Xuenn\Templates\Xuenn logo - smallsize.jpg"/>
          <p:cNvPicPr>
            <a:picLocks noChangeAspect="1" noChangeArrowheads="1"/>
          </p:cNvPicPr>
          <p:nvPr userDrawn="1"/>
        </p:nvPicPr>
        <p:blipFill>
          <a:blip r:embed="rId2" cstate="print"/>
          <a:srcRect l="6324" t="7979" r="5137" b="7979"/>
          <a:stretch>
            <a:fillRect/>
          </a:stretch>
        </p:blipFill>
        <p:spPr bwMode="auto">
          <a:xfrm>
            <a:off x="8291946" y="6324600"/>
            <a:ext cx="852054" cy="5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149600" y="5593080"/>
            <a:ext cx="1918200" cy="1188720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219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sz="10700" b="1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76200" dir="2700000" algn="tl">
                    <a:schemeClr val="accent2">
                      <a:lumMod val="50000"/>
                      <a:alpha val="43000"/>
                    </a:schemeClr>
                  </a:outerShdw>
                </a:effectLst>
                <a:latin typeface="Monotype Corsiva" pitchFamily="66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sz="15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effectLst>
                <a:outerShdw blurRad="38100" dist="76200" dir="2700000" algn="tl">
                  <a:schemeClr val="accent2">
                    <a:lumMod val="50000"/>
                    <a:alpha val="43000"/>
                  </a:schemeClr>
                </a:outerShdw>
              </a:effectLst>
              <a:latin typeface="Monotype Corsiv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+mj-cs"/>
              </a:rPr>
              <a:t>For further information, please contact: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+mj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114 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台北市內湖區內湖路一段</a:t>
            </a: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巷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弄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5F</a:t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Tel : (886-2) 27988529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Fax : (886-2) 27988531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E6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 b="19578"/>
          <a:stretch>
            <a:fillRect/>
          </a:stretch>
        </p:blipFill>
        <p:spPr bwMode="auto">
          <a:xfrm>
            <a:off x="1792225" y="3489960"/>
            <a:ext cx="1255776" cy="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526"/>
            <a:ext cx="8839200" cy="11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5" r:id="rId4"/>
    <p:sldLayoutId id="214748373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7891463" algn="l"/>
        </a:tabLst>
        <a:defRPr sz="33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kimx.info/2015/10/mvc-view-precompil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7/11/dynamic-im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undebug.com/2019/04/11/understand-preload-and-prefet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echev/ngx-quicklink#read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400" dirty="0"/>
              <a:t>Angular 8 preference</a:t>
            </a:r>
            <a:br>
              <a:rPr lang="en-US" altLang="zh-TW" sz="1400" dirty="0"/>
            </a:br>
            <a:r>
              <a:rPr lang="en-US" altLang="zh-TW" sz="1400" dirty="0"/>
              <a:t>(AOT</a:t>
            </a:r>
            <a:r>
              <a:rPr lang="zh-TW" altLang="en-US" sz="1400" dirty="0"/>
              <a:t>、</a:t>
            </a:r>
            <a:r>
              <a:rPr lang="en-US" altLang="zh-TW" sz="1400" dirty="0"/>
              <a:t>Preload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Prefetch</a:t>
            </a:r>
            <a:r>
              <a:rPr lang="zh-TW" altLang="en-US" sz="1400" dirty="0"/>
              <a:t>、</a:t>
            </a:r>
            <a:r>
              <a:rPr lang="en-US" altLang="zh-TW" sz="1400" dirty="0"/>
              <a:t>lazy loading</a:t>
            </a:r>
            <a:r>
              <a:rPr lang="zh-TW" altLang="en-US" sz="1400" dirty="0"/>
              <a:t>、</a:t>
            </a:r>
            <a:r>
              <a:rPr lang="en-US" altLang="zh-TW" sz="1400" dirty="0"/>
              <a:t>caching)</a:t>
            </a:r>
            <a:br>
              <a:rPr lang="en-US" altLang="zh-TW" sz="1400" dirty="0"/>
            </a:br>
            <a:br>
              <a:rPr lang="en-US" altLang="zh-TW" sz="1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u="sng" dirty="0"/>
              <a:t>Prepared By:</a:t>
            </a:r>
          </a:p>
          <a:p>
            <a:r>
              <a:rPr lang="en-US" dirty="0"/>
              <a:t>Mark</a:t>
            </a:r>
            <a:br>
              <a:rPr lang="en-US" dirty="0"/>
            </a:br>
            <a:endParaRPr lang="en-US" sz="3000" dirty="0"/>
          </a:p>
          <a:p>
            <a:r>
              <a:rPr lang="en-US" sz="1600" b="0" dirty="0"/>
              <a:t>August 2019</a:t>
            </a:r>
          </a:p>
          <a:p>
            <a:r>
              <a:rPr lang="en-US" sz="1600" b="0" dirty="0"/>
              <a:t>V0.1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78AA-48A1-4490-9394-8643B88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B8AA-B17F-4F47-9489-2AEA4FEB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Cache busting   </a:t>
            </a:r>
          </a:p>
          <a:p>
            <a:pPr marL="0" indent="0">
              <a:buNone/>
            </a:pPr>
            <a:r>
              <a:rPr lang="en-US" dirty="0"/>
              <a:t>Add metadata  to &lt;head&gt;</a:t>
            </a:r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="Cache-Control" content="no-cache, no-store, max-age=0, must-revalidate"&gt;</a:t>
            </a:r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="pragma" content="no-cache" /&gt;</a:t>
            </a:r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="expires" content="0" /&gt;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dirty="0" err="1"/>
              <a:t>ng</a:t>
            </a:r>
            <a:r>
              <a:rPr lang="en-US" altLang="zh-TW" dirty="0"/>
              <a:t> build --prod --output-hashing all (all | none | media | bundle)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2.Pipe Caching  =&gt; 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pure : true(default)</a:t>
            </a:r>
          </a:p>
          <a:p>
            <a:pPr marL="0" indent="0">
              <a:buNone/>
            </a:pPr>
            <a:r>
              <a:rPr lang="en-US" dirty="0"/>
              <a:t> Impure: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3.HttpRequest Cache </a:t>
            </a:r>
          </a:p>
          <a:p>
            <a:pPr marL="0" indent="0">
              <a:buNone/>
            </a:pPr>
            <a:r>
              <a:rPr lang="zh-TW" altLang="en-US" dirty="0"/>
              <a:t>把不會變動的值，又經常查詢，儲存起來。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747A-5129-47C0-9046-EF7E7C12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57400"/>
            <a:ext cx="882396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Q &amp; A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E285-584F-425D-B674-F5D5ABC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AOT / </a:t>
            </a:r>
            <a:r>
              <a:rPr lang="zh-TW" altLang="en-US" dirty="0"/>
              <a:t>預先編譯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4AC0-4DB1-4FB2-9435-A0E3558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JIT(Just-in-Time)</a:t>
            </a:r>
            <a:r>
              <a:rPr lang="zh-TW" altLang="en-US" dirty="0"/>
              <a:t>：</a:t>
            </a:r>
            <a:r>
              <a:rPr lang="en-US" altLang="zh-TW" dirty="0"/>
              <a:t>Angular</a:t>
            </a:r>
            <a:r>
              <a:rPr lang="zh-TW" altLang="en-US" dirty="0"/>
              <a:t>預設是使用 </a:t>
            </a:r>
            <a:r>
              <a:rPr lang="en-US" altLang="zh-TW" dirty="0"/>
              <a:t>Just-in-Time (JIT) </a:t>
            </a:r>
            <a:r>
              <a:rPr lang="zh-TW" altLang="en-US" dirty="0"/>
              <a:t>即時編譯，等瀏覽器下載完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檔案後，會在用戶端的瀏覽器編譯 </a:t>
            </a:r>
            <a:r>
              <a:rPr lang="en-US" altLang="zh-TW" dirty="0"/>
              <a:t>Angular </a:t>
            </a:r>
            <a:r>
              <a:rPr lang="zh-TW" altLang="en-US" dirty="0"/>
              <a:t>的 </a:t>
            </a:r>
            <a:r>
              <a:rPr lang="en-US" altLang="zh-TW" dirty="0"/>
              <a:t>JS </a:t>
            </a:r>
            <a:r>
              <a:rPr lang="zh-TW" altLang="en-US" dirty="0"/>
              <a:t>程式碼，接著才會渲染畫面。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AOT(Ahead-of-Time)</a:t>
            </a:r>
            <a:r>
              <a:rPr lang="zh-TW" altLang="en-US" dirty="0"/>
              <a:t>：在程式發佈之前就透過 </a:t>
            </a:r>
            <a:r>
              <a:rPr lang="en-US" altLang="zh-TW" dirty="0"/>
              <a:t>Angular Compiler </a:t>
            </a:r>
            <a:r>
              <a:rPr lang="zh-TW" altLang="en-US" dirty="0"/>
              <a:t>進行編譯，所以瀏覽器下載完的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檔案，就可以直接被執行，然後渲染畫面。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TW" dirty="0"/>
              <a:t>Angular5</a:t>
            </a:r>
            <a:r>
              <a:rPr lang="zh-TW" altLang="en-US" dirty="0"/>
              <a:t> </a:t>
            </a:r>
            <a:r>
              <a:rPr lang="en-US" altLang="zh-TW" dirty="0"/>
              <a:t>CLI</a:t>
            </a:r>
            <a:r>
              <a:rPr lang="zh-TW" altLang="en-US" dirty="0"/>
              <a:t>大大的簡化了</a:t>
            </a:r>
            <a:r>
              <a:rPr lang="en-US" altLang="zh-TW" dirty="0"/>
              <a:t>AOT</a:t>
            </a:r>
            <a:r>
              <a:rPr lang="zh-TW" altLang="en-US" dirty="0"/>
              <a:t>流程</a:t>
            </a:r>
            <a:endParaRPr lang="en-US" dirty="0"/>
          </a:p>
          <a:p>
            <a:pPr marL="0" indent="0">
              <a:buNone/>
            </a:pPr>
            <a:r>
              <a:rPr lang="en-US" b="0" dirty="0" err="1"/>
              <a:t>ng</a:t>
            </a:r>
            <a:r>
              <a:rPr lang="en-US" b="0" dirty="0"/>
              <a:t> build --</a:t>
            </a:r>
            <a:r>
              <a:rPr lang="en-US" b="0" dirty="0" err="1"/>
              <a:t>aot</a:t>
            </a:r>
            <a:endParaRPr lang="en-US" b="0" dirty="0"/>
          </a:p>
          <a:p>
            <a:pPr marL="0" indent="0">
              <a:buNone/>
            </a:pPr>
            <a:r>
              <a:rPr lang="en-US" b="0" dirty="0" err="1"/>
              <a:t>ng</a:t>
            </a:r>
            <a:r>
              <a:rPr lang="en-US" b="0" dirty="0"/>
              <a:t> serve –</a:t>
            </a:r>
            <a:r>
              <a:rPr lang="en-US" b="0" dirty="0" err="1"/>
              <a:t>aot</a:t>
            </a:r>
            <a:endParaRPr lang="en-US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zh-TW" altLang="en-US" dirty="0"/>
              <a:t>最佳化參數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0" dirty="0"/>
              <a:t>--optimization : </a:t>
            </a:r>
            <a:r>
              <a:rPr lang="zh-TW" altLang="en-US" b="0" dirty="0"/>
              <a:t>程式碼混淆</a:t>
            </a:r>
            <a:r>
              <a:rPr lang="en-US" altLang="zh-TW" b="0" dirty="0" err="1"/>
              <a:t>Uglification</a:t>
            </a:r>
            <a:r>
              <a:rPr lang="en-US" altLang="zh-TW" b="0" dirty="0"/>
              <a:t> </a:t>
            </a:r>
            <a:r>
              <a:rPr lang="zh-TW" altLang="en-US" b="0" dirty="0"/>
              <a:t>、消除死代碼、刪除多餘的空白，註釋和可選的令牌</a:t>
            </a:r>
            <a:r>
              <a:rPr lang="en-US" altLang="zh-TW" b="0" dirty="0"/>
              <a:t>(Tree-shaking)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4A819-ED1A-48B8-8D88-AF404497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F768-F0A5-4D76-8A54-4E47551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VS AOT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7945AC-55CB-40F6-B45A-11AAABD2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123421"/>
              </p:ext>
            </p:extLst>
          </p:nvPr>
        </p:nvGraphicFramePr>
        <p:xfrm>
          <a:off x="762000" y="1143000"/>
          <a:ext cx="7924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1199065692"/>
                    </a:ext>
                  </a:extLst>
                </a:gridCol>
              </a:tblGrid>
              <a:tr h="537747">
                <a:tc>
                  <a:txBody>
                    <a:bodyPr/>
                    <a:lstStyle/>
                    <a:p>
                      <a:r>
                        <a:rPr lang="en-US" sz="2000" dirty="0"/>
                        <a:t>AOT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38010"/>
                  </a:ext>
                </a:extLst>
              </a:tr>
              <a:tr h="4110453"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更快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瀏覽器直接載入可運行的程式碼，可以立即使用，而不用等待編譯完成。</a:t>
                      </a:r>
                    </a:p>
                    <a:p>
                      <a:r>
                        <a:rPr lang="zh-TW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TW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異部請求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：編譯器把外部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模板和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樣式表內聯到了該應用的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中。消除了用來下載那些源文件的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請求。</a:t>
                      </a:r>
                    </a:p>
                    <a:p>
                      <a:r>
                        <a:rPr lang="zh-TW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檔案更小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：客戶端不用載入完整的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編譯器</a:t>
                      </a:r>
                    </a:p>
                    <a:p>
                      <a:r>
                        <a:rPr lang="zh-TW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提早檢測模板錯誤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：編譯時會跳出模板綁定錯誤警告，提早發現錯誤</a:t>
                      </a:r>
                    </a:p>
                    <a:p>
                      <a:r>
                        <a:rPr lang="zh-TW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更安全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編譯遠在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模版和組件被服務到客戶端之前，將它們編譯到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文件。沒有模版可以閱讀，沒有高風險客戶端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可利用，所以注入攻擊的機會較少。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73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A083D-7634-46C8-9481-4C324742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3664-535A-4792-A501-B4FDD5D7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PreComplier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8D3E-7C25-44DD-8B72-3F9FAA2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zh-TW" altLang="en-US" b="0" dirty="0"/>
              <a:t>發行時使用預先編譯選項，將所有的</a:t>
            </a:r>
            <a:r>
              <a:rPr lang="en-US" altLang="zh-TW" b="0" dirty="0"/>
              <a:t>View</a:t>
            </a:r>
            <a:r>
              <a:rPr lang="zh-TW" altLang="en-US" b="0" dirty="0"/>
              <a:t>都預先編譯好，在第一次執行時，速度會明顯快很多。另一好處是順便會幫你檢查</a:t>
            </a:r>
            <a:r>
              <a:rPr lang="en-US" altLang="zh-TW" b="0" dirty="0"/>
              <a:t>View</a:t>
            </a:r>
            <a:r>
              <a:rPr lang="zh-TW" altLang="en-US" b="0" dirty="0"/>
              <a:t>是否有錯誤，例如</a:t>
            </a:r>
            <a:r>
              <a:rPr lang="en-US" altLang="zh-TW" b="0" dirty="0"/>
              <a:t>:</a:t>
            </a:r>
            <a:r>
              <a:rPr lang="en-US" altLang="zh-TW" b="0" dirty="0" err="1"/>
              <a:t>ViewModel</a:t>
            </a:r>
            <a:r>
              <a:rPr lang="zh-TW" altLang="en-US" b="0" dirty="0"/>
              <a:t>已移除的屬性，但</a:t>
            </a:r>
            <a:r>
              <a:rPr lang="en-US" altLang="zh-TW" b="0" dirty="0"/>
              <a:t>View</a:t>
            </a:r>
            <a:r>
              <a:rPr lang="zh-TW" altLang="en-US" b="0" dirty="0"/>
              <a:t>在設計時期，無法知道。</a:t>
            </a:r>
            <a:endParaRPr lang="en-US" altLang="zh-TW" b="0" dirty="0"/>
          </a:p>
          <a:p>
            <a:endParaRPr lang="en-US" dirty="0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51D-8165-4FAF-86F9-F6D2F572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0719DBF-0CA0-4FC2-9F4F-74DDF2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" y="3048000"/>
            <a:ext cx="4389443" cy="35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946" y="3048000"/>
            <a:ext cx="4507955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2D1-E99D-45BB-A29D-7897A4DF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9EF1-1BBA-40C6-9A9E-BF1B67C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Angular 8 </a:t>
            </a:r>
            <a:r>
              <a:rPr lang="zh-TW" altLang="en-US" b="0" dirty="0"/>
              <a:t>之後，將原來延遲載入路由模組的方式做了變動，改使用 </a:t>
            </a:r>
            <a:r>
              <a:rPr lang="en-US" altLang="zh-TW" b="0" dirty="0">
                <a:hlinkClick r:id="rId3"/>
              </a:rPr>
              <a:t>dynamic import</a:t>
            </a:r>
            <a:r>
              <a:rPr lang="zh-TW" altLang="en-US" b="0" dirty="0"/>
              <a:t> 的方法。這樣的方法替我們在開發時帶來非常大的優勢！隨著編輯器的資源，不管是模組路徑的設定還是選擇模組的方式，都擁有的自動完成的功能！</a:t>
            </a:r>
          </a:p>
          <a:p>
            <a:pPr marL="0" indent="0">
              <a:buNone/>
            </a:pPr>
            <a:br>
              <a:rPr lang="zh-TW" alt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7B5A-91B2-4FB2-BDA9-E5AFB948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EADA9-437D-498D-936A-664D2F0BC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24150"/>
            <a:ext cx="76962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2459E-F688-49E3-9190-F9EA5FAB2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19762"/>
            <a:ext cx="7610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410F-D49B-4B27-9DED-F96765A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Preload vs Prefetch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6EBF-5959-4CC3-9E8E-AA3D7EAD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Preload   - </a:t>
            </a:r>
            <a:r>
              <a:rPr lang="zh-TW" altLang="en-US" dirty="0"/>
              <a:t>加載資源一般是當前頁面需要的。</a:t>
            </a:r>
          </a:p>
          <a:p>
            <a:pPr marL="0" indent="0">
              <a:buNone/>
            </a:pPr>
            <a:r>
              <a:rPr lang="en-US" altLang="zh-CN" dirty="0" err="1"/>
              <a:t>Prefetch</a:t>
            </a:r>
            <a:r>
              <a:rPr lang="en-US" altLang="zh-CN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一般是其它頁面有可能用到的資源。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F954-E019-4723-97BF-A86279FE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BC0D-0678-4811-BD95-551E2FD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964D-8F0E-402D-9946-096D3E30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r>
              <a:rPr lang="zh-TW" altLang="en-US" dirty="0"/>
              <a:t> </a:t>
            </a:r>
            <a:r>
              <a:rPr lang="en-US" dirty="0" err="1"/>
              <a:t>PreloadingStrategy</a:t>
            </a:r>
            <a:endParaRPr lang="en-US" dirty="0"/>
          </a:p>
          <a:p>
            <a:pPr marL="0" indent="0">
              <a:buNone/>
            </a:pPr>
            <a:r>
              <a:rPr lang="en-US" sz="1600" dirty="0" err="1"/>
              <a:t>NoPreloading</a:t>
            </a:r>
            <a:r>
              <a:rPr lang="en-US" sz="1600" dirty="0"/>
              <a:t> (Default)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sz="1600" dirty="0" err="1"/>
              <a:t>PreloadAllModules</a:t>
            </a:r>
            <a:endParaRPr lang="en-US" sz="1600" dirty="0">
              <a:hlinkClick r:id="rId3"/>
            </a:endParaRPr>
          </a:p>
          <a:p>
            <a:pPr marL="0" indent="0">
              <a:buNone/>
            </a:pPr>
            <a:r>
              <a:rPr lang="en-US" altLang="zh-TW" sz="1600" dirty="0"/>
              <a:t>P.S. To load a feature module, we need to use </a:t>
            </a:r>
            <a:r>
              <a:rPr lang="en-US" altLang="zh-TW" sz="1600" dirty="0" err="1"/>
              <a:t>loadChildren</a:t>
            </a:r>
            <a:r>
              <a:rPr lang="en-US" altLang="zh-TW" sz="1600" dirty="0"/>
              <a:t> in application routing module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AF34E-9A6B-4083-AEE7-B89599F8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Angular </a:t>
            </a:r>
            <a:r>
              <a:rPr lang="en-US" altLang="zh-TW" dirty="0" err="1"/>
              <a:t>Prefetch</a:t>
            </a:r>
            <a:r>
              <a:rPr lang="en-US" altLang="zh-TW" dirty="0"/>
              <a:t>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NGX-</a:t>
            </a:r>
            <a:r>
              <a:rPr lang="en-US" altLang="zh-TW" dirty="0" err="1"/>
              <a:t>QuickLink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How it works</a:t>
            </a:r>
          </a:p>
          <a:p>
            <a:pPr marL="0" indent="0">
              <a:buNone/>
            </a:pPr>
            <a:r>
              <a:rPr lang="en-US" altLang="zh-TW" dirty="0" err="1"/>
              <a:t>Quicklink</a:t>
            </a:r>
            <a:r>
              <a:rPr lang="en-US" altLang="zh-TW" dirty="0"/>
              <a:t> attempts to make navigations to subsequent pages load faster. It:</a:t>
            </a:r>
          </a:p>
          <a:p>
            <a:pPr marL="0" indent="0">
              <a:buNone/>
            </a:pPr>
            <a:r>
              <a:rPr lang="en-US" altLang="zh-TW" dirty="0"/>
              <a:t>1.Detects </a:t>
            </a:r>
            <a:r>
              <a:rPr lang="en-US" altLang="zh-TW" dirty="0" err="1"/>
              <a:t>routerLinks</a:t>
            </a:r>
            <a:r>
              <a:rPr lang="en-US" altLang="zh-TW" dirty="0"/>
              <a:t> within the viewport (using Intersection Observer)</a:t>
            </a:r>
          </a:p>
          <a:p>
            <a:pPr marL="0" indent="0">
              <a:buNone/>
            </a:pPr>
            <a:r>
              <a:rPr lang="en-US" altLang="zh-TW" dirty="0"/>
              <a:t>2.Waits until the browser is idle (using </a:t>
            </a:r>
            <a:r>
              <a:rPr lang="en-US" altLang="zh-TW" dirty="0" err="1"/>
              <a:t>requestIdleCallback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3.Checks if the user isn't on a slow connection (using </a:t>
            </a:r>
            <a:r>
              <a:rPr lang="en-US" altLang="zh-TW" dirty="0" err="1"/>
              <a:t>navigator.connection.effectiveType</a:t>
            </a:r>
            <a:r>
              <a:rPr lang="en-US" altLang="zh-TW" dirty="0"/>
              <a:t>) or has data-saver enabled (using </a:t>
            </a:r>
            <a:r>
              <a:rPr lang="en-US" altLang="zh-TW" dirty="0" err="1"/>
              <a:t>navigator.connection.saveData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4.Prefetches the lazy loaded modules using </a:t>
            </a:r>
            <a:r>
              <a:rPr lang="en-US" altLang="zh-TW" dirty="0" err="1"/>
              <a:t>Angular's</a:t>
            </a:r>
            <a:r>
              <a:rPr lang="en-US" altLang="zh-TW" dirty="0"/>
              <a:t> prefetching strategy)</a:t>
            </a:r>
            <a:endParaRPr lang="en-US" altLang="zh-TW" dirty="0">
              <a:hlinkClick r:id="rId3"/>
            </a:endParaRPr>
          </a:p>
          <a:p>
            <a:pPr marL="0" indent="0">
              <a:buNone/>
            </a:pPr>
            <a:br>
              <a:rPr lang="en-US" altLang="zh-TW" dirty="0">
                <a:hlinkClick r:id="rId3"/>
              </a:rPr>
            </a:br>
            <a:r>
              <a:rPr lang="en-US" altLang="zh-TW" dirty="0">
                <a:hlinkClick r:id="rId3"/>
              </a:rPr>
              <a:t>https://github.com/mgechev/ngx-quicklink#readme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164E-67EC-4794-B348-F6DDCA9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 not need cache?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E139-1138-4192-A779-90DAAD95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經常查詢不常變動的查詢</a:t>
            </a:r>
            <a:endParaRPr lang="en-US" altLang="zh-TW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A355-6DED-46D5-A8B8-4AAEDE75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2777"/>
      </p:ext>
    </p:extLst>
  </p:cSld>
  <p:clrMapOvr>
    <a:masterClrMapping/>
  </p:clrMapOvr>
</p:sld>
</file>

<file path=ppt/theme/theme1.xml><?xml version="1.0" encoding="utf-8"?>
<a:theme xmlns:a="http://schemas.openxmlformats.org/drawingml/2006/main" name="GCR-1000 Project Kickoff Meeting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8C01194ECFA40BC8A96216368DABD" ma:contentTypeVersion="0" ma:contentTypeDescription="Create a new document." ma:contentTypeScope="" ma:versionID="85454c0b708a8704c4fb1830e201d0a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81D3889-CFF8-452F-8C7E-972A747945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046636-0DFE-4791-8294-88FA6F02A4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2BD1C4-E85C-4940-BCB3-E960ED1A4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GCR-1000 Project Kickoff Meeting v1</Template>
  <TotalTime>50098</TotalTime>
  <Words>1329</Words>
  <Application>Microsoft Office PowerPoint</Application>
  <PresentationFormat>On-screen Show (4:3)</PresentationFormat>
  <Paragraphs>155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Monotype Corsiva</vt:lpstr>
      <vt:lpstr>Script MT Bold</vt:lpstr>
      <vt:lpstr>Verdana</vt:lpstr>
      <vt:lpstr>GCR-1000 Project Kickoff Meeting v1</vt:lpstr>
      <vt:lpstr>Angular 8 preference (AOT、Preload、Prefetch、lazy loading、caching)  </vt:lpstr>
      <vt:lpstr>AOT / 預先編譯</vt:lpstr>
      <vt:lpstr>JIT VS AOT</vt:lpstr>
      <vt:lpstr>Razor PreComplier</vt:lpstr>
      <vt:lpstr>Lazy loading Module </vt:lpstr>
      <vt:lpstr>Html Preload vs Prefetch </vt:lpstr>
      <vt:lpstr>Preloading Module</vt:lpstr>
      <vt:lpstr>Angular Prefetch Module</vt:lpstr>
      <vt:lpstr>Why do we  not need cache? </vt:lpstr>
      <vt:lpstr>Caching </vt:lpstr>
      <vt:lpstr>Q &amp; A</vt:lpstr>
    </vt:vector>
  </TitlesOfParts>
  <Company>Xuenn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GCR-1186: STAR2 GCR-1032: GEO IP banner Tool (BMT3)  Project Kickoff Meeting</dc:title>
  <dc:creator>Harry Chen</dc:creator>
  <cp:lastModifiedBy>Mark Ku (XN-CP)</cp:lastModifiedBy>
  <cp:revision>1348</cp:revision>
  <dcterms:created xsi:type="dcterms:W3CDTF">2013-05-10T07:51:40Z</dcterms:created>
  <dcterms:modified xsi:type="dcterms:W3CDTF">2019-08-01T07:59:58Z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0x0101005A68C01194ECFA40BC8A96216368DABD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