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1" r:id="rId3"/>
    <p:sldId id="276" r:id="rId4"/>
    <p:sldId id="263" r:id="rId5"/>
    <p:sldId id="277" r:id="rId6"/>
    <p:sldId id="278" r:id="rId7"/>
    <p:sldId id="279" r:id="rId8"/>
    <p:sldId id="280" r:id="rId9"/>
    <p:sldId id="283" r:id="rId10"/>
    <p:sldId id="281" r:id="rId11"/>
    <p:sldId id="282" r:id="rId12"/>
    <p:sldId id="284" r:id="rId13"/>
    <p:sldId id="298" r:id="rId14"/>
    <p:sldId id="288" r:id="rId15"/>
    <p:sldId id="285" r:id="rId16"/>
    <p:sldId id="291" r:id="rId17"/>
    <p:sldId id="294" r:id="rId18"/>
    <p:sldId id="295" r:id="rId19"/>
    <p:sldId id="290" r:id="rId20"/>
    <p:sldId id="292" r:id="rId21"/>
    <p:sldId id="286" r:id="rId22"/>
    <p:sldId id="296" r:id="rId23"/>
    <p:sldId id="297"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  Bingxin" initials="KB" lastIdx="3" clrIdx="0">
    <p:extLst>
      <p:ext uri="{19B8F6BF-5375-455C-9EA6-DF929625EA0E}">
        <p15:presenceInfo xmlns:p15="http://schemas.microsoft.com/office/powerpoint/2012/main" userId="S::bingke@ethz.ch::ef94843c-aa53-4d42-9c9d-1083070dd3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4" autoAdjust="0"/>
    <p:restoredTop sz="97248"/>
  </p:normalViewPr>
  <p:slideViewPr>
    <p:cSldViewPr snapToGrid="0" showGuides="1">
      <p:cViewPr varScale="1">
        <p:scale>
          <a:sx n="174" d="100"/>
          <a:sy n="174" d="100"/>
        </p:scale>
        <p:origin x="304" y="168"/>
      </p:cViewPr>
      <p:guideLst>
        <p:guide orient="horz" pos="2160"/>
        <p:guide pos="3840"/>
      </p:guideLst>
    </p:cSldViewPr>
  </p:slideViewPr>
  <p:notesTextViewPr>
    <p:cViewPr>
      <p:scale>
        <a:sx n="120" d="100"/>
        <a:sy n="120" d="100"/>
      </p:scale>
      <p:origin x="0" y="0"/>
    </p:cViewPr>
  </p:notesTextViewPr>
  <p:notesViewPr>
    <p:cSldViewPr snapToGrid="0" showGuides="1">
      <p:cViewPr varScale="1">
        <p:scale>
          <a:sx n="111" d="100"/>
          <a:sy n="111" d="100"/>
        </p:scale>
        <p:origin x="474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0T14:55:41.439" idx="3">
    <p:pos x="4608" y="2584"/>
    <p:text>重画表</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D34724-3F39-1D44-93C2-C0AE2B87665A}" type="doc">
      <dgm:prSet loTypeId="urn:microsoft.com/office/officeart/2005/8/layout/process1" loCatId="" qsTypeId="urn:microsoft.com/office/officeart/2005/8/quickstyle/simple1" qsCatId="simple" csTypeId="urn:microsoft.com/office/officeart/2005/8/colors/accent1_2" csCatId="accent1" phldr="1"/>
      <dgm:spPr/>
    </dgm:pt>
    <dgm:pt modelId="{93FCAE06-24E1-4943-AFD1-11705B7A89B0}">
      <dgm:prSet phldrT="[Text]"/>
      <dgm:spPr/>
      <dgm:t>
        <a:bodyPr/>
        <a:lstStyle/>
        <a:p>
          <a:r>
            <a:rPr lang="en-US" dirty="0"/>
            <a:t>Train the model with FGSM adversaries</a:t>
          </a:r>
        </a:p>
      </dgm:t>
    </dgm:pt>
    <dgm:pt modelId="{24B62608-4274-4347-B2A2-935967336BFC}" type="parTrans" cxnId="{449C1461-92EF-B74A-9246-12DA24F9B63C}">
      <dgm:prSet/>
      <dgm:spPr/>
      <dgm:t>
        <a:bodyPr/>
        <a:lstStyle/>
        <a:p>
          <a:endParaRPr lang="en-US"/>
        </a:p>
      </dgm:t>
    </dgm:pt>
    <dgm:pt modelId="{EEC477CB-7A5F-DD48-86D0-B633C099445C}" type="sibTrans" cxnId="{449C1461-92EF-B74A-9246-12DA24F9B63C}">
      <dgm:prSet/>
      <dgm:spPr/>
      <dgm:t>
        <a:bodyPr/>
        <a:lstStyle/>
        <a:p>
          <a:endParaRPr lang="en-US"/>
        </a:p>
      </dgm:t>
    </dgm:pt>
    <dgm:pt modelId="{354F2DEE-FF4F-2F48-8265-84B7752425FA}">
      <dgm:prSet phldrT="[Text]"/>
      <dgm:spPr/>
      <dgm:t>
        <a:bodyPr/>
        <a:lstStyle/>
        <a:p>
          <a:r>
            <a:rPr lang="en-US" dirty="0"/>
            <a:t>Train on clean data</a:t>
          </a:r>
        </a:p>
      </dgm:t>
    </dgm:pt>
    <dgm:pt modelId="{589745B8-9CE9-7E44-9D7D-BB9CD78DB49C}" type="sibTrans" cxnId="{5FE3445A-A7D9-A14F-B0E5-47CACE9C171B}">
      <dgm:prSet/>
      <dgm:spPr/>
      <dgm:t>
        <a:bodyPr/>
        <a:lstStyle/>
        <a:p>
          <a:endParaRPr lang="en-US"/>
        </a:p>
      </dgm:t>
    </dgm:pt>
    <dgm:pt modelId="{F37FA836-9A84-DD49-8687-E6CF3334D61F}" type="parTrans" cxnId="{5FE3445A-A7D9-A14F-B0E5-47CACE9C171B}">
      <dgm:prSet/>
      <dgm:spPr/>
      <dgm:t>
        <a:bodyPr/>
        <a:lstStyle/>
        <a:p>
          <a:endParaRPr lang="en-US"/>
        </a:p>
      </dgm:t>
    </dgm:pt>
    <dgm:pt modelId="{73CB74B8-E8E7-A742-9B99-D3E93D76738D}">
      <dgm:prSet phldrT="[Text]"/>
      <dgm:spPr/>
      <dgm:t>
        <a:bodyPr/>
        <a:lstStyle/>
        <a:p>
          <a:r>
            <a:rPr lang="en-US" dirty="0"/>
            <a:t>Generate FGSM adversaries on the model</a:t>
          </a:r>
        </a:p>
      </dgm:t>
    </dgm:pt>
    <dgm:pt modelId="{F37E29D2-3BC8-0E4D-B566-6F5EB6CB0ABE}" type="parTrans" cxnId="{5F4FC20F-D07B-C543-8396-3C4AACEE291D}">
      <dgm:prSet/>
      <dgm:spPr/>
      <dgm:t>
        <a:bodyPr/>
        <a:lstStyle/>
        <a:p>
          <a:endParaRPr lang="en-US"/>
        </a:p>
      </dgm:t>
    </dgm:pt>
    <dgm:pt modelId="{030EB50C-50C4-8444-8C8A-0F37306C96A8}" type="sibTrans" cxnId="{5F4FC20F-D07B-C543-8396-3C4AACEE291D}">
      <dgm:prSet/>
      <dgm:spPr/>
      <dgm:t>
        <a:bodyPr/>
        <a:lstStyle/>
        <a:p>
          <a:endParaRPr lang="en-US"/>
        </a:p>
      </dgm:t>
    </dgm:pt>
    <dgm:pt modelId="{FA52A2AF-147C-B744-AAC6-348466CCD598}" type="pres">
      <dgm:prSet presAssocID="{2CD34724-3F39-1D44-93C2-C0AE2B87665A}" presName="Name0" presStyleCnt="0">
        <dgm:presLayoutVars>
          <dgm:dir/>
          <dgm:resizeHandles val="exact"/>
        </dgm:presLayoutVars>
      </dgm:prSet>
      <dgm:spPr/>
    </dgm:pt>
    <dgm:pt modelId="{2FB1A6BF-88B2-A349-B862-9EB8A533A280}" type="pres">
      <dgm:prSet presAssocID="{354F2DEE-FF4F-2F48-8265-84B7752425FA}" presName="node" presStyleLbl="node1" presStyleIdx="0" presStyleCnt="3">
        <dgm:presLayoutVars>
          <dgm:bulletEnabled val="1"/>
        </dgm:presLayoutVars>
      </dgm:prSet>
      <dgm:spPr/>
    </dgm:pt>
    <dgm:pt modelId="{193E5B60-D86B-5F47-90D0-D00670C6A0D4}" type="pres">
      <dgm:prSet presAssocID="{589745B8-9CE9-7E44-9D7D-BB9CD78DB49C}" presName="sibTrans" presStyleLbl="sibTrans2D1" presStyleIdx="0" presStyleCnt="2"/>
      <dgm:spPr/>
    </dgm:pt>
    <dgm:pt modelId="{361660D4-4073-DC4D-9A64-EB2025178724}" type="pres">
      <dgm:prSet presAssocID="{589745B8-9CE9-7E44-9D7D-BB9CD78DB49C}" presName="connectorText" presStyleLbl="sibTrans2D1" presStyleIdx="0" presStyleCnt="2"/>
      <dgm:spPr/>
    </dgm:pt>
    <dgm:pt modelId="{FB04076F-4CD4-0845-95F6-FFD199C2C736}" type="pres">
      <dgm:prSet presAssocID="{73CB74B8-E8E7-A742-9B99-D3E93D76738D}" presName="node" presStyleLbl="node1" presStyleIdx="1" presStyleCnt="3">
        <dgm:presLayoutVars>
          <dgm:bulletEnabled val="1"/>
        </dgm:presLayoutVars>
      </dgm:prSet>
      <dgm:spPr/>
    </dgm:pt>
    <dgm:pt modelId="{2BE8F473-5C92-AB48-9236-FDD40ED402EF}" type="pres">
      <dgm:prSet presAssocID="{030EB50C-50C4-8444-8C8A-0F37306C96A8}" presName="sibTrans" presStyleLbl="sibTrans2D1" presStyleIdx="1" presStyleCnt="2"/>
      <dgm:spPr/>
    </dgm:pt>
    <dgm:pt modelId="{E62955EC-0604-6C40-9FB9-FBC2EE49DAD6}" type="pres">
      <dgm:prSet presAssocID="{030EB50C-50C4-8444-8C8A-0F37306C96A8}" presName="connectorText" presStyleLbl="sibTrans2D1" presStyleIdx="1" presStyleCnt="2"/>
      <dgm:spPr/>
    </dgm:pt>
    <dgm:pt modelId="{0A5B853C-5A77-C541-8BB8-4376E4901A33}" type="pres">
      <dgm:prSet presAssocID="{93FCAE06-24E1-4943-AFD1-11705B7A89B0}" presName="node" presStyleLbl="node1" presStyleIdx="2" presStyleCnt="3">
        <dgm:presLayoutVars>
          <dgm:bulletEnabled val="1"/>
        </dgm:presLayoutVars>
      </dgm:prSet>
      <dgm:spPr/>
    </dgm:pt>
  </dgm:ptLst>
  <dgm:cxnLst>
    <dgm:cxn modelId="{5F4FC20F-D07B-C543-8396-3C4AACEE291D}" srcId="{2CD34724-3F39-1D44-93C2-C0AE2B87665A}" destId="{73CB74B8-E8E7-A742-9B99-D3E93D76738D}" srcOrd="1" destOrd="0" parTransId="{F37E29D2-3BC8-0E4D-B566-6F5EB6CB0ABE}" sibTransId="{030EB50C-50C4-8444-8C8A-0F37306C96A8}"/>
    <dgm:cxn modelId="{EF4F631A-3540-3949-B191-AE0A583FA39B}" type="presOf" srcId="{030EB50C-50C4-8444-8C8A-0F37306C96A8}" destId="{E62955EC-0604-6C40-9FB9-FBC2EE49DAD6}" srcOrd="1" destOrd="0" presId="urn:microsoft.com/office/officeart/2005/8/layout/process1"/>
    <dgm:cxn modelId="{8EB15459-F310-8F4B-A9FA-BFC06EF4CF15}" type="presOf" srcId="{2CD34724-3F39-1D44-93C2-C0AE2B87665A}" destId="{FA52A2AF-147C-B744-AAC6-348466CCD598}" srcOrd="0" destOrd="0" presId="urn:microsoft.com/office/officeart/2005/8/layout/process1"/>
    <dgm:cxn modelId="{5FE3445A-A7D9-A14F-B0E5-47CACE9C171B}" srcId="{2CD34724-3F39-1D44-93C2-C0AE2B87665A}" destId="{354F2DEE-FF4F-2F48-8265-84B7752425FA}" srcOrd="0" destOrd="0" parTransId="{F37FA836-9A84-DD49-8687-E6CF3334D61F}" sibTransId="{589745B8-9CE9-7E44-9D7D-BB9CD78DB49C}"/>
    <dgm:cxn modelId="{449C1461-92EF-B74A-9246-12DA24F9B63C}" srcId="{2CD34724-3F39-1D44-93C2-C0AE2B87665A}" destId="{93FCAE06-24E1-4943-AFD1-11705B7A89B0}" srcOrd="2" destOrd="0" parTransId="{24B62608-4274-4347-B2A2-935967336BFC}" sibTransId="{EEC477CB-7A5F-DD48-86D0-B633C099445C}"/>
    <dgm:cxn modelId="{424F886F-8035-4747-B14A-90ABF1474C33}" type="presOf" srcId="{73CB74B8-E8E7-A742-9B99-D3E93D76738D}" destId="{FB04076F-4CD4-0845-95F6-FFD199C2C736}" srcOrd="0" destOrd="0" presId="urn:microsoft.com/office/officeart/2005/8/layout/process1"/>
    <dgm:cxn modelId="{C9522B77-0504-FC41-8CB2-EB9238D0510F}" type="presOf" srcId="{354F2DEE-FF4F-2F48-8265-84B7752425FA}" destId="{2FB1A6BF-88B2-A349-B862-9EB8A533A280}" srcOrd="0" destOrd="0" presId="urn:microsoft.com/office/officeart/2005/8/layout/process1"/>
    <dgm:cxn modelId="{33E3787E-C5CF-CC45-9718-C91B871E7347}" type="presOf" srcId="{589745B8-9CE9-7E44-9D7D-BB9CD78DB49C}" destId="{361660D4-4073-DC4D-9A64-EB2025178724}" srcOrd="1" destOrd="0" presId="urn:microsoft.com/office/officeart/2005/8/layout/process1"/>
    <dgm:cxn modelId="{9DC2DBA0-3D99-9D4B-9089-5BF8D55CFB84}" type="presOf" srcId="{589745B8-9CE9-7E44-9D7D-BB9CD78DB49C}" destId="{193E5B60-D86B-5F47-90D0-D00670C6A0D4}" srcOrd="0" destOrd="0" presId="urn:microsoft.com/office/officeart/2005/8/layout/process1"/>
    <dgm:cxn modelId="{33DC58B3-EAF9-AE40-862B-D61600EFDDA3}" type="presOf" srcId="{93FCAE06-24E1-4943-AFD1-11705B7A89B0}" destId="{0A5B853C-5A77-C541-8BB8-4376E4901A33}" srcOrd="0" destOrd="0" presId="urn:microsoft.com/office/officeart/2005/8/layout/process1"/>
    <dgm:cxn modelId="{08E41DCE-824E-3349-B2BC-F76D4F13A9F0}" type="presOf" srcId="{030EB50C-50C4-8444-8C8A-0F37306C96A8}" destId="{2BE8F473-5C92-AB48-9236-FDD40ED402EF}" srcOrd="0" destOrd="0" presId="urn:microsoft.com/office/officeart/2005/8/layout/process1"/>
    <dgm:cxn modelId="{62195FC0-04A8-4A46-A81D-5A6C38609E55}" type="presParOf" srcId="{FA52A2AF-147C-B744-AAC6-348466CCD598}" destId="{2FB1A6BF-88B2-A349-B862-9EB8A533A280}" srcOrd="0" destOrd="0" presId="urn:microsoft.com/office/officeart/2005/8/layout/process1"/>
    <dgm:cxn modelId="{34983F61-A02D-EB43-8669-5D845358253C}" type="presParOf" srcId="{FA52A2AF-147C-B744-AAC6-348466CCD598}" destId="{193E5B60-D86B-5F47-90D0-D00670C6A0D4}" srcOrd="1" destOrd="0" presId="urn:microsoft.com/office/officeart/2005/8/layout/process1"/>
    <dgm:cxn modelId="{8580BF4D-02F9-824E-AE88-E6443DA46A72}" type="presParOf" srcId="{193E5B60-D86B-5F47-90D0-D00670C6A0D4}" destId="{361660D4-4073-DC4D-9A64-EB2025178724}" srcOrd="0" destOrd="0" presId="urn:microsoft.com/office/officeart/2005/8/layout/process1"/>
    <dgm:cxn modelId="{65DC3185-287C-0C42-89B5-D92CE339DFFF}" type="presParOf" srcId="{FA52A2AF-147C-B744-AAC6-348466CCD598}" destId="{FB04076F-4CD4-0845-95F6-FFD199C2C736}" srcOrd="2" destOrd="0" presId="urn:microsoft.com/office/officeart/2005/8/layout/process1"/>
    <dgm:cxn modelId="{F4BE4206-648A-0D49-8E30-2D8FB9DFA5EB}" type="presParOf" srcId="{FA52A2AF-147C-B744-AAC6-348466CCD598}" destId="{2BE8F473-5C92-AB48-9236-FDD40ED402EF}" srcOrd="3" destOrd="0" presId="urn:microsoft.com/office/officeart/2005/8/layout/process1"/>
    <dgm:cxn modelId="{8F39BA97-6C48-9042-8347-F017A8A07F62}" type="presParOf" srcId="{2BE8F473-5C92-AB48-9236-FDD40ED402EF}" destId="{E62955EC-0604-6C40-9FB9-FBC2EE49DAD6}" srcOrd="0" destOrd="0" presId="urn:microsoft.com/office/officeart/2005/8/layout/process1"/>
    <dgm:cxn modelId="{E37C83C3-4480-AC45-97A7-173C79EC1D40}" type="presParOf" srcId="{FA52A2AF-147C-B744-AAC6-348466CCD598}" destId="{0A5B853C-5A77-C541-8BB8-4376E4901A33}"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1A6BF-88B2-A349-B862-9EB8A533A280}">
      <dsp:nvSpPr>
        <dsp:cNvPr id="0" name=""/>
        <dsp:cNvSpPr/>
      </dsp:nvSpPr>
      <dsp:spPr>
        <a:xfrm>
          <a:off x="6780" y="0"/>
          <a:ext cx="2026668" cy="471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Train on clean data</a:t>
          </a:r>
        </a:p>
      </dsp:txBody>
      <dsp:txXfrm>
        <a:off x="20581" y="13801"/>
        <a:ext cx="1999066" cy="443589"/>
      </dsp:txXfrm>
    </dsp:sp>
    <dsp:sp modelId="{193E5B60-D86B-5F47-90D0-D00670C6A0D4}">
      <dsp:nvSpPr>
        <dsp:cNvPr id="0" name=""/>
        <dsp:cNvSpPr/>
      </dsp:nvSpPr>
      <dsp:spPr>
        <a:xfrm>
          <a:off x="2236115" y="0"/>
          <a:ext cx="429653" cy="471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236115" y="94238"/>
        <a:ext cx="300757" cy="282715"/>
      </dsp:txXfrm>
    </dsp:sp>
    <dsp:sp modelId="{FB04076F-4CD4-0845-95F6-FFD199C2C736}">
      <dsp:nvSpPr>
        <dsp:cNvPr id="0" name=""/>
        <dsp:cNvSpPr/>
      </dsp:nvSpPr>
      <dsp:spPr>
        <a:xfrm>
          <a:off x="2844116" y="0"/>
          <a:ext cx="2026668" cy="471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Generate FGSM adversaries on the model</a:t>
          </a:r>
        </a:p>
      </dsp:txBody>
      <dsp:txXfrm>
        <a:off x="2857917" y="13801"/>
        <a:ext cx="1999066" cy="443589"/>
      </dsp:txXfrm>
    </dsp:sp>
    <dsp:sp modelId="{2BE8F473-5C92-AB48-9236-FDD40ED402EF}">
      <dsp:nvSpPr>
        <dsp:cNvPr id="0" name=""/>
        <dsp:cNvSpPr/>
      </dsp:nvSpPr>
      <dsp:spPr>
        <a:xfrm>
          <a:off x="5073451" y="0"/>
          <a:ext cx="429653" cy="471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073451" y="94238"/>
        <a:ext cx="300757" cy="282715"/>
      </dsp:txXfrm>
    </dsp:sp>
    <dsp:sp modelId="{0A5B853C-5A77-C541-8BB8-4376E4901A33}">
      <dsp:nvSpPr>
        <dsp:cNvPr id="0" name=""/>
        <dsp:cNvSpPr/>
      </dsp:nvSpPr>
      <dsp:spPr>
        <a:xfrm>
          <a:off x="5681451" y="0"/>
          <a:ext cx="2026668" cy="471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Train the model with FGSM adversaries</a:t>
          </a:r>
        </a:p>
      </dsp:txBody>
      <dsp:txXfrm>
        <a:off x="5695252" y="13801"/>
        <a:ext cx="1999066" cy="4435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11.12.20</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11.12.20</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thanks for coming. The topic of my presentation is xxx</a:t>
            </a:r>
          </a:p>
        </p:txBody>
      </p:sp>
      <p:sp>
        <p:nvSpPr>
          <p:cNvPr id="4" name="Slide Number Placeholder 3"/>
          <p:cNvSpPr>
            <a:spLocks noGrp="1"/>
          </p:cNvSpPr>
          <p:nvPr>
            <p:ph type="sldNum" sz="quarter" idx="5"/>
          </p:nvPr>
        </p:nvSpPr>
        <p:spPr/>
        <p:txBody>
          <a:bodyPr/>
          <a:lstStyle/>
          <a:p>
            <a:fld id="{F615DDFD-030C-4D5A-B33E-3A7E7538D2BE}" type="slidenum">
              <a:rPr lang="de-CH" smtClean="0"/>
              <a:t>1</a:t>
            </a:fld>
            <a:endParaRPr lang="de-CH"/>
          </a:p>
        </p:txBody>
      </p:sp>
    </p:spTree>
    <p:extLst>
      <p:ext uri="{BB962C8B-B14F-4D97-AF65-F5344CB8AC3E}">
        <p14:creationId xmlns:p14="http://schemas.microsoft.com/office/powerpoint/2010/main" val="258287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improved method to get more powerful adversarial. Considered that fast gradient sign method is a one-step method, we can iterate this and get a more powerful multi-step method.  This is called iterative fast gradient sign method, and it essentially is a projected gradient descent on the negative loss function.</a:t>
            </a:r>
          </a:p>
          <a:p>
            <a:endParaRPr lang="en-US" dirty="0"/>
          </a:p>
          <a:p>
            <a:r>
              <a:rPr lang="en-US" dirty="0"/>
              <a:t>I choose not go into the details here, you can find the mathematical details in this No.6 reference </a:t>
            </a:r>
          </a:p>
          <a:p>
            <a:endParaRPr lang="en-US" dirty="0"/>
          </a:p>
          <a:p>
            <a:r>
              <a:rPr lang="en-US" dirty="0"/>
              <a:t>And  of course there are other methods to generate adversarial examples provided in other researches.</a:t>
            </a:r>
          </a:p>
        </p:txBody>
      </p:sp>
      <p:sp>
        <p:nvSpPr>
          <p:cNvPr id="4" name="Slide Number Placeholder 3"/>
          <p:cNvSpPr>
            <a:spLocks noGrp="1"/>
          </p:cNvSpPr>
          <p:nvPr>
            <p:ph type="sldNum" sz="quarter" idx="5"/>
          </p:nvPr>
        </p:nvSpPr>
        <p:spPr/>
        <p:txBody>
          <a:bodyPr/>
          <a:lstStyle/>
          <a:p>
            <a:fld id="{F615DDFD-030C-4D5A-B33E-3A7E7538D2BE}" type="slidenum">
              <a:rPr lang="de-CH" smtClean="0"/>
              <a:t>12</a:t>
            </a:fld>
            <a:endParaRPr lang="de-CH"/>
          </a:p>
        </p:txBody>
      </p:sp>
    </p:spTree>
    <p:extLst>
      <p:ext uri="{BB962C8B-B14F-4D97-AF65-F5344CB8AC3E}">
        <p14:creationId xmlns:p14="http://schemas.microsoft.com/office/powerpoint/2010/main" val="356578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Attacks are not limited to the model it trained on, it can also be used to attack other models.  This is called transfer attack,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is an huge experiment with 18 models carried out by </a:t>
            </a:r>
            <a:r>
              <a:rPr lang="en-US" sz="1200" b="0" i="0" kern="1200" dirty="0" err="1">
                <a:solidFill>
                  <a:schemeClr val="tx1"/>
                </a:solidFill>
                <a:effectLst/>
                <a:latin typeface="+mn-lt"/>
                <a:ea typeface="+mn-ea"/>
                <a:cs typeface="+mn-cs"/>
              </a:rPr>
              <a:t>Su</a:t>
            </a:r>
            <a:r>
              <a:rPr lang="en-US" sz="1200" b="0" i="0" kern="1200" dirty="0">
                <a:solidFill>
                  <a:schemeClr val="tx1"/>
                </a:solidFill>
                <a:effectLst/>
                <a:latin typeface="+mn-lt"/>
                <a:ea typeface="+mn-ea"/>
                <a:cs typeface="+mn-cs"/>
              </a:rPr>
              <a:t> et al. The x axis and y axis are corresponding models. Row directions are the </a:t>
            </a:r>
            <a:r>
              <a:rPr lang="en-US" sz="1200" b="0" i="0" kern="1200" dirty="0" err="1">
                <a:solidFill>
                  <a:schemeClr val="tx1"/>
                </a:solidFill>
                <a:effectLst/>
                <a:latin typeface="+mn-lt"/>
                <a:ea typeface="+mn-ea"/>
                <a:cs typeface="+mn-cs"/>
              </a:rPr>
              <a:t>modesl</a:t>
            </a:r>
            <a:r>
              <a:rPr lang="en-US" sz="1200" b="0" i="0" kern="1200" dirty="0">
                <a:solidFill>
                  <a:schemeClr val="tx1"/>
                </a:solidFill>
                <a:effectLst/>
                <a:latin typeface="+mn-lt"/>
                <a:ea typeface="+mn-ea"/>
                <a:cs typeface="+mn-cs"/>
              </a:rPr>
              <a:t> used to generate adversarial examples, column directions are the models to be tested and the values are the error rate of the test. From the result,[click] let’s look at the values in these blue boxes. we can find that th</a:t>
            </a:r>
            <a:r>
              <a:rPr lang="en-US" sz="1200" kern="1200" dirty="0">
                <a:solidFill>
                  <a:schemeClr val="tx1"/>
                </a:solidFill>
                <a:effectLst/>
                <a:latin typeface="+mn-lt"/>
                <a:ea typeface="+mn-ea"/>
                <a:cs typeface="+mn-cs"/>
              </a:rPr>
              <a:t>e adversarial examples generated by the VGG family can transfer very well to all the other 17 models, while most adversarial examples of other models can only transfer</a:t>
            </a:r>
            <a:r>
              <a:rPr lang="en-US" sz="1200" b="1" kern="1200" dirty="0">
                <a:solidFill>
                  <a:schemeClr val="tx1"/>
                </a:solidFill>
                <a:effectLst/>
                <a:latin typeface="+mn-lt"/>
                <a:ea typeface="+mn-ea"/>
                <a:cs typeface="+mn-cs"/>
              </a:rPr>
              <a:t> within</a:t>
            </a:r>
            <a:r>
              <a:rPr lang="en-US" sz="1200" kern="1200" dirty="0">
                <a:solidFill>
                  <a:schemeClr val="tx1"/>
                </a:solidFill>
                <a:effectLst/>
                <a:latin typeface="+mn-lt"/>
                <a:ea typeface="+mn-ea"/>
                <a:cs typeface="+mn-cs"/>
              </a:rPr>
              <a:t> the same model family. This is something we should be aware of.</a:t>
            </a:r>
            <a:endParaRPr lang="en-US" dirty="0">
              <a:effectLst/>
            </a:endParaRPr>
          </a:p>
        </p:txBody>
      </p:sp>
      <p:sp>
        <p:nvSpPr>
          <p:cNvPr id="4" name="Slide Number Placeholder 3"/>
          <p:cNvSpPr>
            <a:spLocks noGrp="1"/>
          </p:cNvSpPr>
          <p:nvPr>
            <p:ph type="sldNum" sz="quarter" idx="5"/>
          </p:nvPr>
        </p:nvSpPr>
        <p:spPr/>
        <p:txBody>
          <a:bodyPr/>
          <a:lstStyle/>
          <a:p>
            <a:fld id="{F615DDFD-030C-4D5A-B33E-3A7E7538D2BE}" type="slidenum">
              <a:rPr lang="de-CH" smtClean="0"/>
              <a:t>13</a:t>
            </a:fld>
            <a:endParaRPr lang="de-CH"/>
          </a:p>
        </p:txBody>
      </p:sp>
    </p:spTree>
    <p:extLst>
      <p:ext uri="{BB962C8B-B14F-4D97-AF65-F5344CB8AC3E}">
        <p14:creationId xmlns:p14="http://schemas.microsoft.com/office/powerpoint/2010/main" val="965808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order to improve the robustness of a model, instead of just aim to attack a model, </a:t>
            </a:r>
            <a:r>
              <a:rPr lang="en-US" sz="1200" b="0" i="0" kern="1200" dirty="0" err="1">
                <a:solidFill>
                  <a:schemeClr val="tx1"/>
                </a:solidFill>
                <a:effectLst/>
                <a:latin typeface="+mn-lt"/>
                <a:ea typeface="+mn-ea"/>
                <a:cs typeface="+mn-cs"/>
              </a:rPr>
              <a:t>Madry</a:t>
            </a:r>
            <a:r>
              <a:rPr lang="en-US" sz="1200" b="0" i="0" kern="1200" dirty="0">
                <a:solidFill>
                  <a:schemeClr val="tx1"/>
                </a:solidFill>
                <a:effectLst/>
                <a:latin typeface="+mn-lt"/>
                <a:ea typeface="+mn-ea"/>
                <a:cs typeface="+mn-cs"/>
              </a:rPr>
              <a:t> et al summarized the attack-defense problem of adversarial samples into a Saddle point problem.</a:t>
            </a:r>
          </a:p>
          <a:p>
            <a:r>
              <a:rPr lang="en-US" sz="1200" b="0" i="0" kern="1200" dirty="0">
                <a:solidFill>
                  <a:schemeClr val="tx1"/>
                </a:solidFill>
                <a:effectLst/>
                <a:latin typeface="+mn-lt"/>
                <a:ea typeface="+mn-ea"/>
                <a:cs typeface="+mn-cs"/>
              </a:rPr>
              <a:t>There are two key concepts:</a:t>
            </a:r>
          </a:p>
          <a:p>
            <a:pPr>
              <a:lnSpc>
                <a:spcPct val="150000"/>
              </a:lnSpc>
            </a:pPr>
            <a:r>
              <a:rPr lang="en-US" sz="1200" dirty="0"/>
              <a:t>Inner maximization is t</a:t>
            </a:r>
            <a:r>
              <a:rPr lang="en-US" sz="1200" b="0" i="0" kern="1200" dirty="0">
                <a:solidFill>
                  <a:schemeClr val="tx1"/>
                </a:solidFill>
                <a:effectLst/>
                <a:latin typeface="+mn-lt"/>
                <a:ea typeface="+mn-ea"/>
                <a:cs typeface="+mn-cs"/>
              </a:rPr>
              <a:t>o find an adversarial version of a given data point x that achieves a high loss</a:t>
            </a:r>
            <a:endParaRPr lang="en-US" sz="120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a:t>And outer minimization is </a:t>
            </a:r>
            <a:r>
              <a:rPr lang="en-US" sz="1200" b="0" i="0" kern="1200" dirty="0">
                <a:solidFill>
                  <a:schemeClr val="tx1"/>
                </a:solidFill>
                <a:effectLst/>
                <a:latin typeface="+mn-lt"/>
                <a:ea typeface="+mn-ea"/>
                <a:cs typeface="+mn-cs"/>
              </a:rPr>
              <a:t>o find model parameters so that the “adversarial loss” given by the inner attack problem is minimized</a:t>
            </a:r>
            <a:endParaRPr lang="en-US" sz="1200" dirty="0"/>
          </a:p>
          <a:p>
            <a:pPr>
              <a:lnSpc>
                <a:spcPct val="150000"/>
              </a:lnSpc>
            </a:pPr>
            <a:endParaRPr lang="en-US" sz="1200" dirty="0"/>
          </a:p>
          <a:p>
            <a:endParaRPr lang="en-US" dirty="0"/>
          </a:p>
        </p:txBody>
      </p:sp>
      <p:sp>
        <p:nvSpPr>
          <p:cNvPr id="4" name="Slide Number Placeholder 3"/>
          <p:cNvSpPr>
            <a:spLocks noGrp="1"/>
          </p:cNvSpPr>
          <p:nvPr>
            <p:ph type="sldNum" sz="quarter" idx="5"/>
          </p:nvPr>
        </p:nvSpPr>
        <p:spPr/>
        <p:txBody>
          <a:bodyPr/>
          <a:lstStyle/>
          <a:p>
            <a:fld id="{F615DDFD-030C-4D5A-B33E-3A7E7538D2BE}" type="slidenum">
              <a:rPr lang="de-CH" smtClean="0"/>
              <a:t>15</a:t>
            </a:fld>
            <a:endParaRPr lang="de-CH"/>
          </a:p>
        </p:txBody>
      </p:sp>
    </p:spTree>
    <p:extLst>
      <p:ext uri="{BB962C8B-B14F-4D97-AF65-F5344CB8AC3E}">
        <p14:creationId xmlns:p14="http://schemas.microsoft.com/office/powerpoint/2010/main" val="3558943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this point of view, </a:t>
            </a:r>
            <a:r>
              <a:rPr lang="en-US" dirty="0"/>
              <a:t>there comes a widely used method</a:t>
            </a:r>
            <a:r>
              <a:rPr lang="en-US" sz="1200" b="0" i="0" kern="1200" dirty="0">
                <a:solidFill>
                  <a:schemeClr val="tx1"/>
                </a:solidFill>
                <a:effectLst/>
                <a:latin typeface="+mn-lt"/>
                <a:ea typeface="+mn-ea"/>
                <a:cs typeface="+mn-cs"/>
              </a:rPr>
              <a:t>., adversarial training.  That is to train a model with not only natural examples but also adversarial examples.</a:t>
            </a:r>
          </a:p>
          <a:p>
            <a:r>
              <a:rPr lang="en-US" dirty="0"/>
              <a:t>in other words, augment the dataset with adversarial examples .</a:t>
            </a:r>
          </a:p>
          <a:p>
            <a:endParaRPr lang="en-US" dirty="0"/>
          </a:p>
          <a:p>
            <a:r>
              <a:rPr lang="en-US" dirty="0"/>
              <a:t>And the training can be repeated. That is to repletely train the model on adversarial examples that keep updating and resist the current version of the model</a:t>
            </a:r>
          </a:p>
          <a:p>
            <a:endParaRPr lang="en-US" dirty="0"/>
          </a:p>
          <a:p>
            <a:r>
              <a:rPr lang="en-US" dirty="0"/>
              <a:t>For example we can firstly train on the clean data set, and then use FGSM to generate a batch of adversarial examples, retrain the previous version model, and generate a new batch of adversarial input from this new model, train the model again, repeat and repeat.</a:t>
            </a:r>
          </a:p>
        </p:txBody>
      </p:sp>
      <p:sp>
        <p:nvSpPr>
          <p:cNvPr id="4" name="Slide Number Placeholder 3"/>
          <p:cNvSpPr>
            <a:spLocks noGrp="1"/>
          </p:cNvSpPr>
          <p:nvPr>
            <p:ph type="sldNum" sz="quarter" idx="5"/>
          </p:nvPr>
        </p:nvSpPr>
        <p:spPr/>
        <p:txBody>
          <a:bodyPr/>
          <a:lstStyle/>
          <a:p>
            <a:fld id="{F615DDFD-030C-4D5A-B33E-3A7E7538D2BE}" type="slidenum">
              <a:rPr lang="de-CH" smtClean="0"/>
              <a:t>16</a:t>
            </a:fld>
            <a:endParaRPr lang="de-CH"/>
          </a:p>
        </p:txBody>
      </p:sp>
    </p:spTree>
    <p:extLst>
      <p:ext uri="{BB962C8B-B14F-4D97-AF65-F5344CB8AC3E}">
        <p14:creationId xmlns:p14="http://schemas.microsoft.com/office/powerpoint/2010/main" val="123932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example. It has almost the same idea. Let’s think from the view of saddle point problem. For inner maximization, t</a:t>
            </a:r>
            <a:r>
              <a:rPr lang="en-US" sz="1200" b="0" i="0" kern="1200" dirty="0">
                <a:solidFill>
                  <a:schemeClr val="tx1"/>
                </a:solidFill>
                <a:effectLst/>
                <a:latin typeface="+mn-lt"/>
                <a:ea typeface="+mn-ea"/>
                <a:cs typeface="+mn-cs"/>
              </a:rPr>
              <a:t>hey perturb the inputs using projected gradient descent and normally train the network on the mixture of clean input and perturbed input.</a:t>
            </a:r>
          </a:p>
          <a:p>
            <a:r>
              <a:rPr lang="en-US" sz="1200" b="0" i="0" kern="1200" dirty="0">
                <a:solidFill>
                  <a:schemeClr val="tx1"/>
                </a:solidFill>
                <a:effectLst/>
                <a:latin typeface="+mn-lt"/>
                <a:ea typeface="+mn-ea"/>
                <a:cs typeface="+mn-cs"/>
              </a:rPr>
              <a:t>And they use stochastic gradient descent to minimize the loss function, in other word, to solve the outer minimization of the saddle point formulation.</a:t>
            </a:r>
          </a:p>
          <a:p>
            <a:r>
              <a:rPr lang="en-US" sz="1200" b="0" i="0" kern="1200" dirty="0">
                <a:solidFill>
                  <a:schemeClr val="tx1"/>
                </a:solidFill>
                <a:effectLst/>
                <a:latin typeface="+mn-lt"/>
                <a:ea typeface="+mn-ea"/>
                <a:cs typeface="+mn-cs"/>
              </a:rPr>
              <a:t>The graph below is the experiment result on MNIST data and (xi fa)CIFAR10 data. </a:t>
            </a:r>
          </a:p>
          <a:p>
            <a:r>
              <a:rPr lang="en-US" sz="1200" b="0" i="0" kern="1200" dirty="0">
                <a:solidFill>
                  <a:schemeClr val="tx1"/>
                </a:solidFill>
                <a:effectLst/>
                <a:latin typeface="+mn-lt"/>
                <a:ea typeface="+mn-ea"/>
                <a:cs typeface="+mn-cs"/>
              </a:rPr>
              <a:t>This experiment illustrates that by applying adversarial training with these updating adversarial examples, we can consistently reduce the loss of the saddle point problem during training, therefore increasingly improve robustness of the model</a:t>
            </a:r>
            <a:endParaRPr lang="en-US" dirty="0"/>
          </a:p>
        </p:txBody>
      </p:sp>
      <p:sp>
        <p:nvSpPr>
          <p:cNvPr id="4" name="Slide Number Placeholder 3"/>
          <p:cNvSpPr>
            <a:spLocks noGrp="1"/>
          </p:cNvSpPr>
          <p:nvPr>
            <p:ph type="sldNum" sz="quarter" idx="5"/>
          </p:nvPr>
        </p:nvSpPr>
        <p:spPr/>
        <p:txBody>
          <a:bodyPr/>
          <a:lstStyle/>
          <a:p>
            <a:fld id="{F615DDFD-030C-4D5A-B33E-3A7E7538D2BE}" type="slidenum">
              <a:rPr lang="de-CH" smtClean="0"/>
              <a:t>17</a:t>
            </a:fld>
            <a:endParaRPr lang="de-CH"/>
          </a:p>
        </p:txBody>
      </p:sp>
    </p:spTree>
    <p:extLst>
      <p:ext uri="{BB962C8B-B14F-4D97-AF65-F5344CB8AC3E}">
        <p14:creationId xmlns:p14="http://schemas.microsoft.com/office/powerpoint/2010/main" val="51767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is one thing we should pay attention. We can not always get both high accuracy and good robustness, there is a trade-off between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that 18-model experiment, they </a:t>
            </a:r>
            <a:r>
              <a:rPr lang="en-US" sz="1200" b="0" i="0" kern="1200" dirty="0">
                <a:solidFill>
                  <a:schemeClr val="tx1"/>
                </a:solidFill>
                <a:effectLst/>
                <a:latin typeface="+mn-lt"/>
                <a:ea typeface="+mn-ea"/>
                <a:cs typeface="+mn-cs"/>
              </a:rPr>
              <a:t>empirically found the relation between robustness and accuracy of different ImageNet models.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graphs clearly show that the 2</a:t>
            </a:r>
            <a:r>
              <a:rPr lang="en-US" sz="1200" kern="1200" baseline="30000" dirty="0">
                <a:solidFill>
                  <a:schemeClr val="tx1"/>
                </a:solidFill>
                <a:effectLst/>
                <a:latin typeface="+mn-lt"/>
                <a:ea typeface="+mn-ea"/>
                <a:cs typeface="+mn-cs"/>
              </a:rPr>
              <a:t>nd</a:t>
            </a:r>
            <a:r>
              <a:rPr lang="en-US" sz="1200" kern="1200" dirty="0">
                <a:solidFill>
                  <a:schemeClr val="tx1"/>
                </a:solidFill>
                <a:effectLst/>
                <a:latin typeface="+mn-lt"/>
                <a:ea typeface="+mn-ea"/>
                <a:cs typeface="+mn-cs"/>
              </a:rPr>
              <a:t> norm and max norm adversarial distortions scale almost linearly with the logarithm of model classification errors.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Therefore, the classifiers with very high accuracy are highly vulnerable to adversarial attacks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this doesn’t mean that models with low accuracy always have better robustness.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find a guiding principle when design a adversarial robust network,[click] </a:t>
            </a:r>
            <a:r>
              <a:rPr lang="en-US" sz="1200" b="0" i="0" kern="1200" dirty="0">
                <a:solidFill>
                  <a:schemeClr val="tx1"/>
                </a:solidFill>
                <a:effectLst/>
                <a:latin typeface="+mn-lt"/>
                <a:ea typeface="+mn-ea"/>
                <a:cs typeface="+mn-cs"/>
              </a:rPr>
              <a:t>Zhang et al theoretically decompose the prediction error for adversarial examples (robust error) as the sum of the natural classification error and boundary error and </a:t>
            </a:r>
            <a:r>
              <a:rPr lang="en-US" sz="1200" kern="1200" dirty="0">
                <a:solidFill>
                  <a:schemeClr val="tx1"/>
                </a:solidFill>
                <a:effectLst/>
                <a:latin typeface="+mn-lt"/>
                <a:ea typeface="+mn-ea"/>
                <a:cs typeface="+mn-cs"/>
              </a:rPr>
              <a:t>provide a differentiable upper bound which is shown to be the tightest possible upper bound.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615DDFD-030C-4D5A-B33E-3A7E7538D2BE}" type="slidenum">
              <a:rPr lang="de-CH" smtClean="0"/>
              <a:t>18</a:t>
            </a:fld>
            <a:endParaRPr lang="de-CH"/>
          </a:p>
        </p:txBody>
      </p:sp>
    </p:spTree>
    <p:extLst>
      <p:ext uri="{BB962C8B-B14F-4D97-AF65-F5344CB8AC3E}">
        <p14:creationId xmlns:p14="http://schemas.microsoft.com/office/powerpoint/2010/main" val="2493583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other factor that affect robustness against adversarial examples.</a:t>
            </a:r>
          </a:p>
          <a:p>
            <a:r>
              <a:rPr lang="en-US" dirty="0"/>
              <a:t>Firstly I want to talk about model capacity. It is </a:t>
            </a:r>
            <a:r>
              <a:rPr lang="en-US" sz="1200" b="0" i="0" kern="1200" dirty="0">
                <a:solidFill>
                  <a:schemeClr val="tx1"/>
                </a:solidFill>
                <a:effectLst/>
                <a:latin typeface="+mn-lt"/>
                <a:ea typeface="+mn-ea"/>
                <a:cs typeface="+mn-cs"/>
              </a:rPr>
              <a:t>s an interesting property of a deep network and also related to robustness</a:t>
            </a:r>
            <a:endParaRPr lang="en-US" dirty="0"/>
          </a:p>
          <a:p>
            <a:r>
              <a:rPr lang="en-US" dirty="0"/>
              <a:t>What is model capacity?</a:t>
            </a:r>
            <a:r>
              <a:rPr lang="en-US" sz="1200" dirty="0"/>
              <a:t> : A model with larger capacity can always deposit more information to improve the discrimination ability of the model</a:t>
            </a:r>
            <a:endParaRPr lang="en-US" dirty="0"/>
          </a:p>
          <a:p>
            <a:r>
              <a:rPr lang="en-US" dirty="0"/>
              <a:t>It’s crucial to the robustness against adversaries</a:t>
            </a:r>
          </a:p>
          <a:p>
            <a:r>
              <a:rPr lang="en-US" dirty="0"/>
              <a:t>The graphs below are </a:t>
            </a:r>
            <a:r>
              <a:rPr lang="en-US" sz="1200" b="0" i="0" kern="1200" dirty="0">
                <a:solidFill>
                  <a:schemeClr val="tx1"/>
                </a:solidFill>
                <a:effectLst/>
                <a:latin typeface="+mn-lt"/>
                <a:ea typeface="+mn-ea"/>
                <a:cs typeface="+mn-cs"/>
              </a:rPr>
              <a:t>the result of network with different capacity (x axis). These networks are trained on different kinds of data. From left to right, they are (a)natural examples, (b)mixture with FGSM adversaries, (c) mixture with PGD adversaries.</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(1 row 1 graph) without adversarial training, improvement on capacity slightly improves</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robustness against FGSM attack </a:t>
            </a:r>
          </a:p>
          <a:p>
            <a:pPr marL="228600" indent="-228600">
              <a:buAutoNum type="arabicPeriod"/>
            </a:pPr>
            <a:r>
              <a:rPr lang="en-US" sz="1200" b="0" i="0" kern="1200" dirty="0">
                <a:solidFill>
                  <a:schemeClr val="tx1"/>
                </a:solidFill>
                <a:effectLst/>
                <a:latin typeface="+mn-lt"/>
                <a:ea typeface="+mn-ea"/>
                <a:cs typeface="+mn-cs"/>
              </a:rPr>
              <a:t>(1 row 2 graph) shows that models trained with FGSM examples are not</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robust against PGD attack</a:t>
            </a:r>
          </a:p>
          <a:p>
            <a:pPr marL="228600" indent="-228600">
              <a:buAutoNum type="arabicPeriod"/>
            </a:pPr>
            <a:r>
              <a:rPr lang="en-US" sz="1200" b="0" i="0" kern="1200" dirty="0">
                <a:solidFill>
                  <a:schemeClr val="tx1"/>
                </a:solidFill>
                <a:effectLst/>
                <a:latin typeface="+mn-lt"/>
                <a:ea typeface="+mn-ea"/>
                <a:cs typeface="+mn-cs"/>
              </a:rPr>
              <a:t>(1 row 3 graph) indicates that the robustness of model trained with PGD adversaries are improved with the increase of model capacity..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in the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graph, the average loss (y axis) corresponds to the saddle point problem loss. This graph shows that models with larger capacity are more possible to be trained against adversarial examples</a:t>
            </a: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It’s also concluded that for a similar network architecture, increasing network</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depth slightly improves robustness against max norm distortion metric. And here the increase of depth corresponds to the increase of model capacity.</a:t>
            </a: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So , in general, increasing model capacity can some how improve the robustness against adversary</a:t>
            </a:r>
          </a:p>
        </p:txBody>
      </p:sp>
      <p:sp>
        <p:nvSpPr>
          <p:cNvPr id="4" name="Slide Number Placeholder 3"/>
          <p:cNvSpPr>
            <a:spLocks noGrp="1"/>
          </p:cNvSpPr>
          <p:nvPr>
            <p:ph type="sldNum" sz="quarter" idx="5"/>
          </p:nvPr>
        </p:nvSpPr>
        <p:spPr/>
        <p:txBody>
          <a:bodyPr/>
          <a:lstStyle/>
          <a:p>
            <a:fld id="{F615DDFD-030C-4D5A-B33E-3A7E7538D2BE}" type="slidenum">
              <a:rPr lang="de-CH" smtClean="0"/>
              <a:t>19</a:t>
            </a:fld>
            <a:endParaRPr lang="de-CH"/>
          </a:p>
        </p:txBody>
      </p:sp>
    </p:spTree>
    <p:extLst>
      <p:ext uri="{BB962C8B-B14F-4D97-AF65-F5344CB8AC3E}">
        <p14:creationId xmlns:p14="http://schemas.microsoft.com/office/powerpoint/2010/main" val="841813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important is model architecture.</a:t>
            </a:r>
          </a:p>
          <a:p>
            <a:r>
              <a:rPr lang="en-US" sz="1200" b="0" i="0" kern="1200" dirty="0">
                <a:solidFill>
                  <a:schemeClr val="tx1"/>
                </a:solidFill>
                <a:effectLst/>
                <a:latin typeface="+mn-lt"/>
                <a:ea typeface="+mn-ea"/>
                <a:cs typeface="+mn-cs"/>
              </a:rPr>
              <a:t>You might remember this graph from that 18-model experiment. Please look into these yellow circles, we can find that networks of a same family have a similar level of robustness, despite different depths and model sizes.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[click]And, it’s also mentioned that RBF networks are naturally immune to adversarial examples, since they default to predicting  the the class is absent or have low confidence when they are ”fooled”.</a:t>
            </a:r>
            <a:endParaRPr lang="en-US" dirty="0"/>
          </a:p>
          <a:p>
            <a:endParaRPr lang="en-US" dirty="0"/>
          </a:p>
          <a:p>
            <a:r>
              <a:rPr lang="en-US" dirty="0"/>
              <a:t>[click]But we can’t say which model is the best or has the best robustness. It really depends on the application, data set and many other factors.</a:t>
            </a:r>
          </a:p>
        </p:txBody>
      </p:sp>
      <p:sp>
        <p:nvSpPr>
          <p:cNvPr id="4" name="Slide Number Placeholder 3"/>
          <p:cNvSpPr>
            <a:spLocks noGrp="1"/>
          </p:cNvSpPr>
          <p:nvPr>
            <p:ph type="sldNum" sz="quarter" idx="5"/>
          </p:nvPr>
        </p:nvSpPr>
        <p:spPr/>
        <p:txBody>
          <a:bodyPr/>
          <a:lstStyle/>
          <a:p>
            <a:fld id="{F615DDFD-030C-4D5A-B33E-3A7E7538D2BE}" type="slidenum">
              <a:rPr lang="de-CH" smtClean="0"/>
              <a:t>20</a:t>
            </a:fld>
            <a:endParaRPr lang="de-CH"/>
          </a:p>
        </p:txBody>
      </p:sp>
    </p:spTree>
    <p:extLst>
      <p:ext uri="{BB962C8B-B14F-4D97-AF65-F5344CB8AC3E}">
        <p14:creationId xmlns:p14="http://schemas.microsoft.com/office/powerpoint/2010/main" val="3135065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200" kern="1200" dirty="0">
                <a:solidFill>
                  <a:schemeClr val="tx1"/>
                </a:solidFill>
                <a:effectLst/>
                <a:latin typeface="+mn-lt"/>
                <a:ea typeface="+mn-ea"/>
                <a:cs typeface="+mn-cs"/>
              </a:rPr>
              <a:t>Here are something we can explore in the future.</a:t>
            </a:r>
          </a:p>
        </p:txBody>
      </p:sp>
      <p:sp>
        <p:nvSpPr>
          <p:cNvPr id="4" name="Slide Number Placeholder 3"/>
          <p:cNvSpPr>
            <a:spLocks noGrp="1"/>
          </p:cNvSpPr>
          <p:nvPr>
            <p:ph type="sldNum" sz="quarter" idx="5"/>
          </p:nvPr>
        </p:nvSpPr>
        <p:spPr/>
        <p:txBody>
          <a:bodyPr/>
          <a:lstStyle/>
          <a:p>
            <a:fld id="{F615DDFD-030C-4D5A-B33E-3A7E7538D2BE}" type="slidenum">
              <a:rPr lang="de-CH" smtClean="0"/>
              <a:t>22</a:t>
            </a:fld>
            <a:endParaRPr lang="de-CH"/>
          </a:p>
        </p:txBody>
      </p:sp>
    </p:spTree>
    <p:extLst>
      <p:ext uri="{BB962C8B-B14F-4D97-AF65-F5344CB8AC3E}">
        <p14:creationId xmlns:p14="http://schemas.microsoft.com/office/powerpoint/2010/main" val="220486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today’s agenda. I use these four questions to help you and me understand this topic better.</a:t>
            </a:r>
          </a:p>
        </p:txBody>
      </p:sp>
      <p:sp>
        <p:nvSpPr>
          <p:cNvPr id="4" name="Slide Number Placeholder 3"/>
          <p:cNvSpPr>
            <a:spLocks noGrp="1"/>
          </p:cNvSpPr>
          <p:nvPr>
            <p:ph type="sldNum" sz="quarter" idx="5"/>
          </p:nvPr>
        </p:nvSpPr>
        <p:spPr/>
        <p:txBody>
          <a:bodyPr/>
          <a:lstStyle/>
          <a:p>
            <a:fld id="{F615DDFD-030C-4D5A-B33E-3A7E7538D2BE}" type="slidenum">
              <a:rPr lang="de-CH" smtClean="0"/>
              <a:t>2</a:t>
            </a:fld>
            <a:endParaRPr lang="de-CH"/>
          </a:p>
        </p:txBody>
      </p:sp>
    </p:spTree>
    <p:extLst>
      <p:ext uri="{BB962C8B-B14F-4D97-AF65-F5344CB8AC3E}">
        <p14:creationId xmlns:p14="http://schemas.microsoft.com/office/powerpoint/2010/main" val="110244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let’s see a very famous example, a cute panda. This is one definition of adversarial examples. Let’s see what does it mean</a:t>
            </a:r>
          </a:p>
          <a:p>
            <a:r>
              <a:rPr lang="en-US" dirty="0"/>
              <a:t>The left image is the original panda. For a image classifier, [click]original input x is the digital image and y is the label “panda”. And the classifier can distinguish that it’s a panda.</a:t>
            </a:r>
          </a:p>
          <a:p>
            <a:r>
              <a:rPr lang="en-US" dirty="0"/>
              <a:t>[click] Then a perturbation eta is intentionally generated. It’s small enough, even imperceptible, but it will cause the worst-case perturbation. So the input data becomes x prime.[click] This input lead the classifier to give out a wrong answer with high confidence. We can see that in this case, the confidence of wrong answer is even higher than the right answer.</a:t>
            </a:r>
          </a:p>
          <a:p>
            <a:r>
              <a:rPr lang="en-US" dirty="0"/>
              <a:t>So the input x prime is the perturbed input, is called adversarial example.</a:t>
            </a:r>
          </a:p>
        </p:txBody>
      </p:sp>
      <p:sp>
        <p:nvSpPr>
          <p:cNvPr id="4" name="Slide Number Placeholder 3"/>
          <p:cNvSpPr>
            <a:spLocks noGrp="1"/>
          </p:cNvSpPr>
          <p:nvPr>
            <p:ph type="sldNum" sz="quarter" idx="5"/>
          </p:nvPr>
        </p:nvSpPr>
        <p:spPr/>
        <p:txBody>
          <a:bodyPr/>
          <a:lstStyle/>
          <a:p>
            <a:fld id="{F615DDFD-030C-4D5A-B33E-3A7E7538D2BE}" type="slidenum">
              <a:rPr lang="de-CH" smtClean="0"/>
              <a:t>4</a:t>
            </a:fld>
            <a:endParaRPr lang="de-CH"/>
          </a:p>
        </p:txBody>
      </p:sp>
    </p:spTree>
    <p:extLst>
      <p:ext uri="{BB962C8B-B14F-4D97-AF65-F5344CB8AC3E}">
        <p14:creationId xmlns:p14="http://schemas.microsoft.com/office/powerpoint/2010/main" val="211538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another case. There are some drawing or in other word graffiti on this road sign. Of course, these graffiti are not random noise. They are designed on purpose to fool the model. And the model has a completely wrong answer. It regard this stop sign as a speed limit 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may cause serious consequence. Image what if a self-driving vehicle misunderstood these signs.</a:t>
            </a:r>
          </a:p>
        </p:txBody>
      </p:sp>
      <p:sp>
        <p:nvSpPr>
          <p:cNvPr id="4" name="Slide Number Placeholder 3"/>
          <p:cNvSpPr>
            <a:spLocks noGrp="1"/>
          </p:cNvSpPr>
          <p:nvPr>
            <p:ph type="sldNum" sz="quarter" idx="5"/>
          </p:nvPr>
        </p:nvSpPr>
        <p:spPr/>
        <p:txBody>
          <a:bodyPr/>
          <a:lstStyle/>
          <a:p>
            <a:fld id="{F615DDFD-030C-4D5A-B33E-3A7E7538D2BE}" type="slidenum">
              <a:rPr lang="de-CH" smtClean="0"/>
              <a:t>5</a:t>
            </a:fld>
            <a:endParaRPr lang="de-CH"/>
          </a:p>
        </p:txBody>
      </p:sp>
    </p:spTree>
    <p:extLst>
      <p:ext uri="{BB962C8B-B14F-4D97-AF65-F5344CB8AC3E}">
        <p14:creationId xmlns:p14="http://schemas.microsoft.com/office/powerpoint/2010/main" val="344354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cause of these adversarial examples was a mystery, and previous explanations have suggested it is due to extreme nonlinearity of deep neural networks, perhaps combined with insufficient model averaging and insufficient regularization of the purely supervised learning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in this paper, these hypotheses are proved unnecessary. The conclusion is that It’s the linear nature of a neural network that cause its vulnerary to adversarial examples. And the l</a:t>
            </a:r>
            <a:r>
              <a:rPr lang="en-US" sz="1200" dirty="0"/>
              <a:t>inear behavior in</a:t>
            </a:r>
            <a:r>
              <a:rPr lang="zh-CN" altLang="en-US" sz="1200" dirty="0"/>
              <a:t> </a:t>
            </a:r>
            <a:r>
              <a:rPr lang="en-US" sz="1200" b="1" dirty="0">
                <a:solidFill>
                  <a:schemeClr val="accent1"/>
                </a:solidFill>
              </a:rPr>
              <a:t>high-dimensional space </a:t>
            </a:r>
            <a:r>
              <a:rPr lang="en-US" sz="1200" dirty="0"/>
              <a:t>is sufficient to cause adversarial examples. Of course, the model should have enough high dimensionality.</a:t>
            </a:r>
            <a:endParaRPr lang="en-US" dirty="0"/>
          </a:p>
          <a:p>
            <a:r>
              <a:rPr lang="en-US" dirty="0"/>
              <a:t>Let’s see how does linearity affect.</a:t>
            </a:r>
          </a:p>
        </p:txBody>
      </p:sp>
      <p:sp>
        <p:nvSpPr>
          <p:cNvPr id="4" name="Slide Number Placeholder 3"/>
          <p:cNvSpPr>
            <a:spLocks noGrp="1"/>
          </p:cNvSpPr>
          <p:nvPr>
            <p:ph type="sldNum" sz="quarter" idx="5"/>
          </p:nvPr>
        </p:nvSpPr>
        <p:spPr/>
        <p:txBody>
          <a:bodyPr/>
          <a:lstStyle/>
          <a:p>
            <a:fld id="{F615DDFD-030C-4D5A-B33E-3A7E7538D2BE}" type="slidenum">
              <a:rPr lang="de-CH" smtClean="0"/>
              <a:t>7</a:t>
            </a:fld>
            <a:endParaRPr lang="de-CH"/>
          </a:p>
        </p:txBody>
      </p:sp>
    </p:spTree>
    <p:extLst>
      <p:ext uri="{BB962C8B-B14F-4D97-AF65-F5344CB8AC3E}">
        <p14:creationId xmlns:p14="http://schemas.microsoft.com/office/powerpoint/2010/main" val="10726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take an image classifier as an example. The precision of an 8-bit image is 1/255, and it means that the image will discard all information below 1/255 of the dynamic range.</a:t>
            </a:r>
          </a:p>
          <a:p>
            <a:r>
              <a:rPr lang="en-US" dirty="0"/>
              <a:t>For a well-separated classifier, we expect it to assign the same class to x and x prime. when max norm of the perturbation eta is smaller than epsilon. But how would the classifier actually response to this perturbation? Let’s take dot product of input and weight vector omega.[click] Here the omega eta is the activation growth caused by the perturbation.</a:t>
            </a:r>
          </a:p>
          <a:p>
            <a:r>
              <a:rPr lang="en-US" dirty="0"/>
              <a:t>If we purposely maximize this growth by aligning eta to the sign of weights, the growth would be eta m n, where m is the average magnitude of elements and n is the dimensionality of weights.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for  high  dimensional  problems,  we  can  make  many infinitesimal changes into the input and add up to one large change to the output</a:t>
            </a:r>
          </a:p>
          <a:p>
            <a:r>
              <a:rPr lang="en-US" sz="1200" b="0" i="0" kern="1200" dirty="0">
                <a:solidFill>
                  <a:schemeClr val="tx1"/>
                </a:solidFill>
                <a:effectLst/>
                <a:latin typeface="+mn-lt"/>
                <a:ea typeface="+mn-ea"/>
                <a:cs typeface="+mn-cs"/>
              </a:rPr>
              <a:t>[click] So, even s</a:t>
            </a:r>
            <a:r>
              <a:rPr lang="en-CN" sz="1200" kern="1200" dirty="0">
                <a:solidFill>
                  <a:schemeClr val="tx1"/>
                </a:solidFill>
                <a:effectLst/>
                <a:latin typeface="+mn-lt"/>
                <a:ea typeface="+mn-ea"/>
                <a:cs typeface="+mn-cs"/>
              </a:rPr>
              <a:t>imple model (linear regression) might be vulnerable to adversarial attack, which means adversaraial examples are not something special for deep network, it could be something dangerous to most kindes of machine learning models.</a:t>
            </a:r>
          </a:p>
          <a:p>
            <a:endParaRPr lang="en-US" dirty="0"/>
          </a:p>
        </p:txBody>
      </p:sp>
      <p:sp>
        <p:nvSpPr>
          <p:cNvPr id="4" name="Slide Number Placeholder 3"/>
          <p:cNvSpPr>
            <a:spLocks noGrp="1"/>
          </p:cNvSpPr>
          <p:nvPr>
            <p:ph type="sldNum" sz="quarter" idx="5"/>
          </p:nvPr>
        </p:nvSpPr>
        <p:spPr/>
        <p:txBody>
          <a:bodyPr/>
          <a:lstStyle/>
          <a:p>
            <a:fld id="{F615DDFD-030C-4D5A-B33E-3A7E7538D2BE}" type="slidenum">
              <a:rPr lang="de-CH" smtClean="0"/>
              <a:t>8</a:t>
            </a:fld>
            <a:endParaRPr lang="de-CH"/>
          </a:p>
        </p:txBody>
      </p:sp>
    </p:spTree>
    <p:extLst>
      <p:ext uri="{BB962C8B-B14F-4D97-AF65-F5344CB8AC3E}">
        <p14:creationId xmlns:p14="http://schemas.microsoft.com/office/powerpoint/2010/main" val="2930140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DDFD-030C-4D5A-B33E-3A7E7538D2BE}" type="slidenum">
              <a:rPr lang="de-CH" smtClean="0"/>
              <a:t>9</a:t>
            </a:fld>
            <a:endParaRPr lang="de-CH"/>
          </a:p>
        </p:txBody>
      </p:sp>
    </p:spTree>
    <p:extLst>
      <p:ext uri="{BB962C8B-B14F-4D97-AF65-F5344CB8AC3E}">
        <p14:creationId xmlns:p14="http://schemas.microsoft.com/office/powerpoint/2010/main" val="1041372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Firstly</a:t>
                </a:r>
                <a:r>
                  <a:rPr lang="en-US" sz="1200" baseline="0" dirty="0"/>
                  <a:t>, I want to introduce fast gradient sign method. This method is generated from the </a:t>
                </a:r>
                <a:r>
                  <a:rPr lang="en-US" sz="1200" dirty="0"/>
                  <a:t>linear view of adversarial</a:t>
                </a:r>
                <a:r>
                  <a:rPr lang="en-US" sz="1200" baseline="0" dirty="0"/>
                  <a:t> examples we just saw</a:t>
                </a:r>
                <a:r>
                  <a:rPr lang="en-US" sz="1200" dirty="0"/>
                  <a:t>. For non-linear models, in</a:t>
                </a:r>
                <a:r>
                  <a:rPr lang="en-US" sz="1200" baseline="0" dirty="0"/>
                  <a:t> order to align the perturbation to the model gradient,</a:t>
                </a:r>
                <a:r>
                  <a:rPr lang="en-US" sz="1200" dirty="0"/>
                  <a:t> we can linearize the</a:t>
                </a:r>
                <a:r>
                  <a:rPr lang="en-US" sz="1200" baseline="0" dirty="0"/>
                  <a:t> cost function L </a:t>
                </a:r>
                <a:r>
                  <a:rPr lang="en-US" sz="1200" dirty="0"/>
                  <a:t>around model parameter </a:t>
                </a:r>
                <a14:m>
                  <m:oMath xmlns:m="http://schemas.openxmlformats.org/officeDocument/2006/math">
                    <m:r>
                      <a:rPr lang="el-GR" sz="1200" i="1" dirty="0">
                        <a:latin typeface="Cambria Math" panose="02040503050406030204" pitchFamily="18" charset="0"/>
                      </a:rPr>
                      <m:t>𝜃</m:t>
                    </m:r>
                  </m:oMath>
                </a14:m>
                <a:r>
                  <a:rPr lang="en-US" sz="1200" dirty="0"/>
                  <a:t>. And then we can get an optimal perturbation with</a:t>
                </a:r>
                <a:r>
                  <a:rPr lang="en-US" sz="1200" baseline="0" dirty="0"/>
                  <a:t> max-norm constrain</a:t>
                </a:r>
                <a:r>
                  <a:rPr lang="en-US" sz="1200" dirty="0"/>
                  <a:t>. Noting that this</a:t>
                </a:r>
                <a:r>
                  <a:rPr lang="en-US" sz="1200" baseline="0" dirty="0"/>
                  <a:t> gradient can be calculated efficiently using backpropagation.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This method is simple and efficient but not so powerful.</a:t>
                </a:r>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linear view of adversarial examples suggests a fast way of generating them. Here comes fast</a:t>
                </a:r>
                <a:r>
                  <a:rPr lang="en-US" sz="1200" baseline="0" dirty="0"/>
                  <a:t> gradient sign method, which </a:t>
                </a:r>
                <a:r>
                  <a:rPr lang="en-US" sz="1200" dirty="0"/>
                  <a:t>linearize the</a:t>
                </a:r>
                <a:r>
                  <a:rPr lang="en-US" sz="1200" baseline="0" dirty="0"/>
                  <a:t> cost function L </a:t>
                </a:r>
                <a:r>
                  <a:rPr lang="en-US" sz="1200" dirty="0"/>
                  <a:t>around model parameter </a:t>
                </a:r>
                <a:r>
                  <a:rPr lang="el-GR" sz="1200" i="0" dirty="0">
                    <a:latin typeface="Cambria Math" panose="02040503050406030204" pitchFamily="18" charset="0"/>
                  </a:rPr>
                  <a:t>𝜃</a:t>
                </a:r>
                <a:r>
                  <a:rPr lang="en-US" sz="1200" dirty="0"/>
                  <a:t> and get an optimal max-norm constrained perturbation. Noting that this</a:t>
                </a:r>
                <a:r>
                  <a:rPr lang="en-US" sz="1200" baseline="0" dirty="0"/>
                  <a:t> gradient can be calculated efficiently using backpropagation.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This method is simple and efficient but not so powerful.</a:t>
                </a:r>
                <a:endParaRPr lang="en-US" sz="1200" dirty="0"/>
              </a:p>
            </p:txBody>
          </p:sp>
        </mc:Fallback>
      </mc:AlternateContent>
      <p:sp>
        <p:nvSpPr>
          <p:cNvPr id="4" name="Slide Number Placeholder 3"/>
          <p:cNvSpPr>
            <a:spLocks noGrp="1"/>
          </p:cNvSpPr>
          <p:nvPr>
            <p:ph type="sldNum" sz="quarter" idx="5"/>
          </p:nvPr>
        </p:nvSpPr>
        <p:spPr/>
        <p:txBody>
          <a:bodyPr/>
          <a:lstStyle/>
          <a:p>
            <a:fld id="{F615DDFD-030C-4D5A-B33E-3A7E7538D2BE}" type="slidenum">
              <a:rPr lang="de-CH" smtClean="0"/>
              <a:t>10</a:t>
            </a:fld>
            <a:endParaRPr lang="de-CH"/>
          </a:p>
        </p:txBody>
      </p:sp>
    </p:spTree>
    <p:extLst>
      <p:ext uri="{BB962C8B-B14F-4D97-AF65-F5344CB8AC3E}">
        <p14:creationId xmlns:p14="http://schemas.microsoft.com/office/powerpoint/2010/main" val="297926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is the experiment result.  We’ve seen this example at the beginning, In this experiment, fast gradient sign method was applied to generate adversarial examples. </a:t>
            </a:r>
            <a:r>
              <a:rPr lang="en-US" sz="1200" b="0" i="0" kern="1200" dirty="0">
                <a:solidFill>
                  <a:schemeClr val="tx1"/>
                </a:solidFill>
                <a:effectLst/>
                <a:latin typeface="+mn-lt"/>
                <a:ea typeface="+mn-ea"/>
                <a:cs typeface="+mn-cs"/>
              </a:rPr>
              <a:t>They successfully change the classification of this panda example. But from the table below, we can find that it doesn’t cause a very high error rate or so called attack success rate.</a:t>
            </a:r>
            <a:endParaRPr lang="en-US" dirty="0"/>
          </a:p>
          <a:p>
            <a:endParaRPr lang="en-US" dirty="0"/>
          </a:p>
        </p:txBody>
      </p:sp>
      <p:sp>
        <p:nvSpPr>
          <p:cNvPr id="4" name="Slide Number Placeholder 3"/>
          <p:cNvSpPr>
            <a:spLocks noGrp="1"/>
          </p:cNvSpPr>
          <p:nvPr>
            <p:ph type="sldNum" sz="quarter" idx="5"/>
          </p:nvPr>
        </p:nvSpPr>
        <p:spPr/>
        <p:txBody>
          <a:bodyPr/>
          <a:lstStyle/>
          <a:p>
            <a:fld id="{F615DDFD-030C-4D5A-B33E-3A7E7538D2BE}" type="slidenum">
              <a:rPr lang="de-CH" smtClean="0"/>
              <a:t>11</a:t>
            </a:fld>
            <a:endParaRPr lang="de-CH"/>
          </a:p>
        </p:txBody>
      </p:sp>
    </p:spTree>
    <p:extLst>
      <p:ext uri="{BB962C8B-B14F-4D97-AF65-F5344CB8AC3E}">
        <p14:creationId xmlns:p14="http://schemas.microsoft.com/office/powerpoint/2010/main" val="590448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baseline="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B8F72C1A-E737-1840-A2AC-4497879D3F40}"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FC3CD50F-AAD9-2F49-AEC2-E662E0E41D3F}"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7EF4F222-9EF6-484F-96C7-C85B65BAB386}"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5A8B0DC0-64E8-7D44-884E-416B23EF502E}"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5DB68755-53DD-2D4E-80B1-7282EE9F86E4}"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4399A850-3775-C64B-BAFE-6D83CD3CB3E4}"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2"/>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485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rgbClr val="72791C"/>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2"/>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rgbClr val="007A96"/>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F256F0EB-9B62-1A4B-854B-95F6DCC1CBFD}"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0BBE2C35-E94E-554C-9666-4C887B9C557D}"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AA502DE8-5894-B04E-89C5-72790FD9BBB6}"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94725A26-326C-1A4F-9EF4-51D7CA1AFDBC}" type="datetime1">
              <a:rPr lang="en-CN"/>
              <a:t>2020/12/11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a:t>Organisational unit (edit via “Insert” &gt; “Header &amp; Footer”)</a:t>
            </a:r>
            <a:endParaRPr lang="de-CH"/>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A42683E7-A427-BB47-890A-335D212962D3}" type="datetime1">
              <a:rPr lang="en-CN"/>
              <a:t>2020/12/11</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1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a:xfrm>
            <a:off x="-1" y="2233538"/>
            <a:ext cx="8639503" cy="2772000"/>
          </a:xfrm>
        </p:spPr>
        <p:txBody>
          <a:bodyPr/>
          <a:lstStyle/>
          <a:p>
            <a:r>
              <a:rPr lang="en-US" dirty="0"/>
              <a:t>Robustness of Deep Learning Against Adversarial Examples</a:t>
            </a:r>
          </a:p>
        </p:txBody>
      </p:sp>
      <p:sp>
        <p:nvSpPr>
          <p:cNvPr id="2" name="Bildplatzhalter 1">
            <a:extLst>
              <a:ext uri="{FF2B5EF4-FFF2-40B4-BE49-F238E27FC236}">
                <a16:creationId xmlns:a16="http://schemas.microsoft.com/office/drawing/2014/main" id="{11ADABBC-2742-48DB-BA2B-E411F07CEE7C}"/>
              </a:ext>
            </a:extLst>
          </p:cNvPr>
          <p:cNvSpPr>
            <a:spLocks noGrp="1"/>
          </p:cNvSpPr>
          <p:nvPr>
            <p:ph type="pic" sz="quarter" idx="12"/>
          </p:nvPr>
        </p:nvSpPr>
        <p:spPr/>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p:txBody>
          <a:bodyPr/>
          <a:lstStyle/>
          <a:p>
            <a:r>
              <a:rPr lang="en-US" b="1" dirty="0"/>
              <a:t>Bingxin Ke</a:t>
            </a:r>
          </a:p>
          <a:p>
            <a:r>
              <a:rPr lang="en-US" dirty="0"/>
              <a:t>Geomatic Engineering MSc</a:t>
            </a:r>
          </a:p>
          <a:p>
            <a:r>
              <a:rPr lang="en-US" dirty="0"/>
              <a:t>10.12.2020, Zurich</a:t>
            </a:r>
          </a:p>
          <a:p>
            <a:endParaRPr lang="en-US" dirty="0"/>
          </a:p>
        </p:txBody>
      </p:sp>
      <p:sp>
        <p:nvSpPr>
          <p:cNvPr id="9" name="Textplatzhalter 8">
            <a:extLst>
              <a:ext uri="{FF2B5EF4-FFF2-40B4-BE49-F238E27FC236}">
                <a16:creationId xmlns:a16="http://schemas.microsoft.com/office/drawing/2014/main" id="{C6B18E6F-BDD9-4B0B-9B9E-C25187E0E1F2}"/>
              </a:ext>
            </a:extLst>
          </p:cNvPr>
          <p:cNvSpPr>
            <a:spLocks noGrp="1"/>
          </p:cNvSpPr>
          <p:nvPr>
            <p:ph type="body" sz="quarter" idx="16"/>
          </p:nvPr>
        </p:nvSpPr>
        <p:spPr/>
        <p:txBody>
          <a:bodyPr/>
          <a:lstStyle/>
          <a:p>
            <a:r>
              <a:rPr lang="de-DE" dirty="0"/>
              <a:t>D-BAUG</a:t>
            </a:r>
          </a:p>
          <a:p>
            <a:r>
              <a:rPr lang="de-DE" dirty="0"/>
              <a:t>ETH Zurich</a:t>
            </a:r>
            <a:endParaRPr lang="de-CH" dirty="0"/>
          </a:p>
        </p:txBody>
      </p:sp>
    </p:spTree>
    <p:extLst>
      <p:ext uri="{BB962C8B-B14F-4D97-AF65-F5344CB8AC3E}">
        <p14:creationId xmlns:p14="http://schemas.microsoft.com/office/powerpoint/2010/main" val="353616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1DBA-E63C-7E45-99DD-589EC16595F1}"/>
              </a:ext>
            </a:extLst>
          </p:cNvPr>
          <p:cNvSpPr>
            <a:spLocks noGrp="1"/>
          </p:cNvSpPr>
          <p:nvPr>
            <p:ph type="title"/>
          </p:nvPr>
        </p:nvSpPr>
        <p:spPr/>
        <p:txBody>
          <a:bodyPr/>
          <a:lstStyle/>
          <a:p>
            <a:r>
              <a:rPr lang="en-US" b="1" dirty="0"/>
              <a:t>How to generate adversarial examples</a:t>
            </a:r>
            <a:br>
              <a:rPr lang="en-US" dirty="0"/>
            </a:br>
            <a:r>
              <a:rPr lang="en-US" dirty="0"/>
              <a:t>Fast Gradient Sign Method (FGSM)</a:t>
            </a:r>
            <a:r>
              <a:rPr lang="en-US" baseline="30000" dirty="0"/>
              <a:t>[1]</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CEF973-AC9A-7640-9FB8-0713CD5AE335}"/>
                  </a:ext>
                </a:extLst>
              </p:cNvPr>
              <p:cNvSpPr>
                <a:spLocks noGrp="1"/>
              </p:cNvSpPr>
              <p:nvPr>
                <p:ph idx="1"/>
              </p:nvPr>
            </p:nvSpPr>
            <p:spPr>
              <a:xfrm>
                <a:off x="731837" y="1357120"/>
                <a:ext cx="10728325" cy="4680000"/>
              </a:xfrm>
            </p:spPr>
            <p:txBody>
              <a:bodyPr/>
              <a:lstStyle/>
              <a:p>
                <a:r>
                  <a:rPr lang="en-US" sz="2000" dirty="0"/>
                  <a:t>Linearize </a:t>
                </a:r>
                <a14:m>
                  <m:oMath xmlns:m="http://schemas.openxmlformats.org/officeDocument/2006/math">
                    <m:r>
                      <a:rPr lang="en-US" sz="2000" b="0" i="1" smtClean="0">
                        <a:latin typeface="Cambria Math" panose="02040503050406030204" pitchFamily="18" charset="0"/>
                      </a:rPr>
                      <m:t>𝐿</m:t>
                    </m:r>
                  </m:oMath>
                </a14:m>
                <a:r>
                  <a:rPr lang="en-US" sz="2000" dirty="0"/>
                  <a:t> around </a:t>
                </a:r>
                <a14:m>
                  <m:oMath xmlns:m="http://schemas.openxmlformats.org/officeDocument/2006/math">
                    <m:r>
                      <a:rPr lang="el-GR" sz="2000" i="1" dirty="0">
                        <a:latin typeface="Cambria Math" panose="02040503050406030204" pitchFamily="18" charset="0"/>
                      </a:rPr>
                      <m:t>𝜃</m:t>
                    </m:r>
                  </m:oMath>
                </a14:m>
                <a:r>
                  <a:rPr lang="en-US" sz="2000" dirty="0"/>
                  <a:t>:</a:t>
                </a:r>
              </a:p>
              <a:p>
                <a:pPr marL="0" indent="0">
                  <a:buNone/>
                </a:pPr>
                <a14:m>
                  <m:oMathPara xmlns:m="http://schemas.openxmlformats.org/officeDocument/2006/math">
                    <m:oMathParaPr>
                      <m:jc m:val="centerGroup"/>
                    </m:oMathParaPr>
                    <m:oMath xmlns:m="http://schemas.openxmlformats.org/officeDocument/2006/math">
                      <m:r>
                        <a:rPr lang="en-US" sz="2400" i="1" smtClean="0">
                          <a:solidFill>
                            <a:schemeClr val="accent1"/>
                          </a:solidFill>
                          <a:latin typeface="Cambria Math" panose="02040503050406030204" pitchFamily="18" charset="0"/>
                        </a:rPr>
                        <m:t>𝜂</m:t>
                      </m:r>
                      <m:r>
                        <a:rPr lang="en-US" sz="2400" i="1" smtClean="0">
                          <a:solidFill>
                            <a:schemeClr val="accent1"/>
                          </a:solidFill>
                          <a:latin typeface="Cambria Math" panose="02040503050406030204" pitchFamily="18" charset="0"/>
                        </a:rPr>
                        <m:t>=</m:t>
                      </m:r>
                      <m:r>
                        <a:rPr lang="en-US" sz="2400" i="1" smtClean="0">
                          <a:solidFill>
                            <a:schemeClr val="accent1"/>
                          </a:solidFill>
                          <a:latin typeface="Cambria Math" panose="02040503050406030204" pitchFamily="18" charset="0"/>
                        </a:rPr>
                        <m:t>𝜖</m:t>
                      </m:r>
                      <m:r>
                        <a:rPr lang="en-US" sz="2400" i="1" smtClean="0">
                          <a:solidFill>
                            <a:schemeClr val="accent1"/>
                          </a:solidFill>
                          <a:latin typeface="Cambria Math" panose="02040503050406030204" pitchFamily="18" charset="0"/>
                        </a:rPr>
                        <m:t>⋅</m:t>
                      </m:r>
                      <m:r>
                        <a:rPr lang="en-US" sz="2400" i="1" smtClean="0">
                          <a:solidFill>
                            <a:schemeClr val="accent1"/>
                          </a:solidFill>
                          <a:latin typeface="Cambria Math" panose="02040503050406030204" pitchFamily="18" charset="0"/>
                        </a:rPr>
                        <m:t>𝑠𝑖𝑔𝑛</m:t>
                      </m:r>
                      <m:d>
                        <m:dPr>
                          <m:ctrlPr>
                            <a:rPr lang="en-US" sz="2400" i="1">
                              <a:solidFill>
                                <a:schemeClr val="accent1"/>
                              </a:solidFill>
                              <a:latin typeface="Cambria Math" panose="02040503050406030204" pitchFamily="18" charset="0"/>
                            </a:rPr>
                          </m:ctrlPr>
                        </m:dPr>
                        <m:e>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m:t>
                              </m:r>
                            </m:e>
                            <m:sub>
                              <m:r>
                                <a:rPr lang="en-US" sz="2400" i="1">
                                  <a:solidFill>
                                    <a:schemeClr val="accent1"/>
                                  </a:solidFill>
                                  <a:latin typeface="Cambria Math" panose="02040503050406030204" pitchFamily="18" charset="0"/>
                                </a:rPr>
                                <m:t>𝑥</m:t>
                              </m:r>
                            </m:sub>
                          </m:sSub>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𝐿</m:t>
                          </m:r>
                          <m:d>
                            <m:dPr>
                              <m:ctrlPr>
                                <a:rPr lang="en-US" sz="2400" i="1">
                                  <a:solidFill>
                                    <a:schemeClr val="accent1"/>
                                  </a:solidFill>
                                  <a:latin typeface="Cambria Math" panose="02040503050406030204" pitchFamily="18" charset="0"/>
                                </a:rPr>
                              </m:ctrlPr>
                            </m:dPr>
                            <m:e>
                              <m:r>
                                <a:rPr lang="en-US" sz="2400" i="1">
                                  <a:solidFill>
                                    <a:schemeClr val="accent1"/>
                                  </a:solidFill>
                                  <a:latin typeface="Cambria Math" panose="02040503050406030204" pitchFamily="18" charset="0"/>
                                </a:rPr>
                                <m:t>𝜃</m:t>
                              </m:r>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𝑥</m:t>
                              </m:r>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𝑦</m:t>
                              </m:r>
                            </m:e>
                          </m:d>
                        </m:e>
                      </m:d>
                    </m:oMath>
                  </m:oMathPara>
                </a14:m>
                <a:endParaRPr lang="en-US" sz="2000" i="1" dirty="0"/>
              </a:p>
              <a:p>
                <a:pPr lvl="1">
                  <a:buFont typeface="Wingdings" pitchFamily="2" charset="2"/>
                  <a:buChar char="Ø"/>
                </a:pPr>
                <a14:m>
                  <m:oMath xmlns:m="http://schemas.openxmlformats.org/officeDocument/2006/math">
                    <m:r>
                      <a:rPr lang="en-US" i="1" smtClean="0">
                        <a:latin typeface="Cambria Math" panose="02040503050406030204" pitchFamily="18" charset="0"/>
                        <a:ea typeface="Cambria Math" panose="02040503050406030204" pitchFamily="18" charset="0"/>
                      </a:rPr>
                      <m:t>𝜖</m:t>
                    </m:r>
                    <m:r>
                      <m:rPr>
                        <m:nor/>
                      </m:rPr>
                      <a:rPr lang="zh-CN" altLang="en-US" dirty="0"/>
                      <m:t> </m:t>
                    </m:r>
                    <m:r>
                      <m:rPr>
                        <m:nor/>
                      </m:rPr>
                      <a:rPr lang="en-US" altLang="zh-CN" dirty="0"/>
                      <m:t>–</m:t>
                    </m:r>
                    <m:r>
                      <m:rPr>
                        <m:nor/>
                      </m:rPr>
                      <a:rPr lang="zh-CN" altLang="en-US" dirty="0"/>
                      <m:t> </m:t>
                    </m:r>
                    <m:r>
                      <m:rPr>
                        <m:nor/>
                      </m:rPr>
                      <a:rPr lang="en-US" altLang="zh-CN" dirty="0"/>
                      <m:t>feature</m:t>
                    </m:r>
                    <m:r>
                      <m:rPr>
                        <m:nor/>
                      </m:rPr>
                      <a:rPr lang="en-US" altLang="zh-CN" dirty="0"/>
                      <m:t> </m:t>
                    </m:r>
                    <m:r>
                      <m:rPr>
                        <m:nor/>
                      </m:rPr>
                      <a:rPr lang="en-US" altLang="zh-CN" dirty="0"/>
                      <m:t>precision</m:t>
                    </m:r>
                  </m:oMath>
                </a14:m>
                <a:endParaRPr lang="en-US" dirty="0"/>
              </a:p>
              <a:p>
                <a:pPr lvl="1">
                  <a:buFont typeface="Wingdings" pitchFamily="2" charset="2"/>
                  <a:buChar char="Ø"/>
                </a:pPr>
                <a14:m>
                  <m:oMath xmlns:m="http://schemas.openxmlformats.org/officeDocument/2006/math">
                    <m:r>
                      <a:rPr lang="en-US" b="0" i="1" smtClean="0">
                        <a:latin typeface="Cambria Math" panose="02040503050406030204" pitchFamily="18" charset="0"/>
                      </a:rPr>
                      <m:t>𝐿</m:t>
                    </m:r>
                    <m:r>
                      <a:rPr lang="en-CN" i="1" smtClean="0">
                        <a:latin typeface="Cambria Math" panose="02040503050406030204" pitchFamily="18" charset="0"/>
                      </a:rPr>
                      <m:t>(</m:t>
                    </m:r>
                    <m:r>
                      <a:rPr lang="en-CN" i="1" smtClean="0">
                        <a:latin typeface="Cambria Math" panose="02040503050406030204" pitchFamily="18" charset="0"/>
                      </a:rPr>
                      <m:t>𝜃</m:t>
                    </m:r>
                    <m:r>
                      <a:rPr lang="en-CN" i="1" smtClean="0">
                        <a:latin typeface="Cambria Math" panose="02040503050406030204" pitchFamily="18" charset="0"/>
                      </a:rPr>
                      <m:t>,</m:t>
                    </m:r>
                    <m:r>
                      <a:rPr lang="en-CN" i="1" smtClean="0">
                        <a:latin typeface="Cambria Math" panose="02040503050406030204" pitchFamily="18" charset="0"/>
                      </a:rPr>
                      <m:t>𝑥</m:t>
                    </m:r>
                    <m:r>
                      <a:rPr lang="en-CN" i="1">
                        <a:latin typeface="Cambria Math" panose="02040503050406030204" pitchFamily="18" charset="0"/>
                      </a:rPr>
                      <m:t>,</m:t>
                    </m:r>
                    <m:r>
                      <a:rPr lang="en-CN" i="1">
                        <a:latin typeface="Cambria Math" panose="02040503050406030204" pitchFamily="18" charset="0"/>
                      </a:rPr>
                      <m:t>𝑦</m:t>
                    </m:r>
                    <m:r>
                      <a:rPr lang="en-CN" i="1">
                        <a:latin typeface="Cambria Math" panose="02040503050406030204" pitchFamily="18" charset="0"/>
                      </a:rPr>
                      <m:t>)</m:t>
                    </m:r>
                  </m:oMath>
                </a14:m>
                <a:r>
                  <a:rPr lang="en-CN" dirty="0"/>
                  <a:t> - cost function of a neural network</a:t>
                </a:r>
                <a:r>
                  <a:rPr lang="en-CN" dirty="0">
                    <a:effectLst/>
                  </a:rPr>
                  <a:t> </a:t>
                </a:r>
              </a:p>
              <a:p>
                <a:pPr lvl="2">
                  <a:buFont typeface="Wingdings" pitchFamily="2" charset="2"/>
                  <a:buChar char="Ø"/>
                </a:pPr>
                <a14:m>
                  <m:oMath xmlns:m="http://schemas.openxmlformats.org/officeDocument/2006/math">
                    <m:r>
                      <a:rPr lang="en-CN" i="1">
                        <a:latin typeface="Cambria Math" panose="02040503050406030204" pitchFamily="18" charset="0"/>
                      </a:rPr>
                      <m:t>𝜃</m:t>
                    </m:r>
                  </m:oMath>
                </a14:m>
                <a:r>
                  <a:rPr lang="en-US" dirty="0"/>
                  <a:t> – parameters of the model</a:t>
                </a:r>
              </a:p>
              <a:p>
                <a:pPr lvl="2">
                  <a:buFont typeface="Wingdings" pitchFamily="2" charset="2"/>
                  <a:buChar char="Ø"/>
                </a:pPr>
                <a14:m>
                  <m:oMath xmlns:m="http://schemas.openxmlformats.org/officeDocument/2006/math">
                    <m:r>
                      <a:rPr lang="en-CN" i="1">
                        <a:latin typeface="Cambria Math" panose="02040503050406030204" pitchFamily="18" charset="0"/>
                      </a:rPr>
                      <m:t>𝑥</m:t>
                    </m:r>
                  </m:oMath>
                </a14:m>
                <a:r>
                  <a:rPr lang="en-US" dirty="0"/>
                  <a:t> – input data</a:t>
                </a:r>
              </a:p>
              <a:p>
                <a:pPr lvl="2">
                  <a:buFont typeface="Wingdings" pitchFamily="2" charset="2"/>
                  <a:buChar char="Ø"/>
                </a:pPr>
                <a14:m>
                  <m:oMath xmlns:m="http://schemas.openxmlformats.org/officeDocument/2006/math">
                    <m:r>
                      <a:rPr lang="en-US" b="0" i="1" smtClean="0">
                        <a:latin typeface="Cambria Math" panose="02040503050406030204" pitchFamily="18" charset="0"/>
                      </a:rPr>
                      <m:t>𝑦</m:t>
                    </m:r>
                  </m:oMath>
                </a14:m>
                <a:r>
                  <a:rPr lang="en-US" dirty="0"/>
                  <a:t> – targets (labels)</a:t>
                </a:r>
              </a:p>
              <a:p>
                <a:r>
                  <a:rPr lang="en-US" sz="2000" dirty="0"/>
                  <a:t>backpropagation </a:t>
                </a:r>
                <a:r>
                  <a:rPr lang="en-US" sz="2000" dirty="0">
                    <a:sym typeface="Wingdings" pitchFamily="2" charset="2"/>
                  </a:rPr>
                  <a:t> gradient</a:t>
                </a:r>
                <a:endParaRPr lang="en-US" sz="2000" dirty="0"/>
              </a:p>
              <a:p>
                <a:endParaRPr lang="en-US" sz="2000" dirty="0"/>
              </a:p>
              <a:p>
                <a:r>
                  <a:rPr lang="en-US" sz="2000" dirty="0"/>
                  <a:t>Pros: computationally simple and efficient</a:t>
                </a:r>
              </a:p>
              <a:p>
                <a:r>
                  <a:rPr lang="en-US" sz="2000" dirty="0"/>
                  <a:t>Cons: low attack success rate</a:t>
                </a:r>
              </a:p>
              <a:p>
                <a:endParaRPr lang="en-US" sz="2000" dirty="0"/>
              </a:p>
            </p:txBody>
          </p:sp>
        </mc:Choice>
        <mc:Fallback xmlns="">
          <p:sp>
            <p:nvSpPr>
              <p:cNvPr id="3" name="Content Placeholder 2">
                <a:extLst>
                  <a:ext uri="{FF2B5EF4-FFF2-40B4-BE49-F238E27FC236}">
                    <a16:creationId xmlns:a16="http://schemas.microsoft.com/office/drawing/2014/main" id="{80CEF973-AC9A-7640-9FB8-0713CD5AE335}"/>
                  </a:ext>
                </a:extLst>
              </p:cNvPr>
              <p:cNvSpPr>
                <a:spLocks noGrp="1" noRot="1" noChangeAspect="1" noMove="1" noResize="1" noEditPoints="1" noAdjustHandles="1" noChangeArrowheads="1" noChangeShapeType="1" noTextEdit="1"/>
              </p:cNvSpPr>
              <p:nvPr>
                <p:ph idx="1"/>
              </p:nvPr>
            </p:nvSpPr>
            <p:spPr>
              <a:xfrm>
                <a:off x="731837" y="1357120"/>
                <a:ext cx="10728325" cy="4680000"/>
              </a:xfrm>
              <a:blipFill>
                <a:blip r:embed="rId3"/>
                <a:stretch>
                  <a:fillRect l="-1300" t="-189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BBCAA9D-2345-4941-AD53-D0D6229F8BA4}"/>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6D7C3BE5-C1BB-DF4F-B0F3-A4569BD9A58B}"/>
              </a:ext>
            </a:extLst>
          </p:cNvPr>
          <p:cNvSpPr>
            <a:spLocks noGrp="1"/>
          </p:cNvSpPr>
          <p:nvPr>
            <p:ph type="sldNum" sz="quarter" idx="12"/>
          </p:nvPr>
        </p:nvSpPr>
        <p:spPr/>
        <p:txBody>
          <a:bodyPr/>
          <a:lstStyle/>
          <a:p>
            <a:fld id="{5ACA52AF-F19D-405C-AD5F-7D94B96A5CC3}" type="slidenum">
              <a:rPr lang="de-CH" noProof="0" smtClean="0"/>
              <a:t>10</a:t>
            </a:fld>
            <a:endParaRPr lang="de-CH" noProof="0"/>
          </a:p>
        </p:txBody>
      </p:sp>
      <p:sp>
        <p:nvSpPr>
          <p:cNvPr id="10" name="Rectangle 9">
            <a:extLst>
              <a:ext uri="{FF2B5EF4-FFF2-40B4-BE49-F238E27FC236}">
                <a16:creationId xmlns:a16="http://schemas.microsoft.com/office/drawing/2014/main" id="{AB99ACA0-C5C3-C046-84DB-8CFB160A89C9}"/>
              </a:ext>
            </a:extLst>
          </p:cNvPr>
          <p:cNvSpPr/>
          <p:nvPr/>
        </p:nvSpPr>
        <p:spPr>
          <a:xfrm>
            <a:off x="1971553" y="6280919"/>
            <a:ext cx="8248891" cy="415498"/>
          </a:xfrm>
          <a:prstGeom prst="rect">
            <a:avLst/>
          </a:prstGeom>
        </p:spPr>
        <p:txBody>
          <a:bodyPr wrap="square">
            <a:spAutoFit/>
          </a:bodyPr>
          <a:lstStyle/>
          <a:p>
            <a:r>
              <a:rPr lang="en-US" sz="1050" b="0" i="0" dirty="0">
                <a:effectLst/>
                <a:latin typeface="Arial" panose="020B0604020202020204" pitchFamily="34" charset="0"/>
              </a:rPr>
              <a:t>[1] J. Goodfellow, J. </a:t>
            </a:r>
            <a:r>
              <a:rPr lang="en-US" sz="1050" b="0" i="0" dirty="0" err="1">
                <a:effectLst/>
                <a:latin typeface="Arial" panose="020B0604020202020204" pitchFamily="34" charset="0"/>
              </a:rPr>
              <a:t>Shlens</a:t>
            </a:r>
            <a:r>
              <a:rPr lang="en-US" sz="1050" b="0" i="0" dirty="0">
                <a:effectLst/>
                <a:latin typeface="Arial" panose="020B0604020202020204" pitchFamily="34" charset="0"/>
              </a:rPr>
              <a:t>, and C. </a:t>
            </a:r>
            <a:r>
              <a:rPr lang="en-US" sz="1050" b="0" i="0" dirty="0" err="1">
                <a:effectLst/>
                <a:latin typeface="Arial" panose="020B0604020202020204" pitchFamily="34" charset="0"/>
              </a:rPr>
              <a:t>Szegedy</a:t>
            </a:r>
            <a:r>
              <a:rPr lang="en-US" sz="1050" b="0" i="0" dirty="0">
                <a:effectLst/>
                <a:latin typeface="Arial" panose="020B0604020202020204" pitchFamily="34" charset="0"/>
              </a:rPr>
              <a:t>. Explaining and harnessing adversarial </a:t>
            </a:r>
            <a:r>
              <a:rPr lang="en-US" sz="1050" b="0" i="0" dirty="0" err="1">
                <a:effectLst/>
                <a:latin typeface="Arial" panose="020B0604020202020204" pitchFamily="34" charset="0"/>
              </a:rPr>
              <a:t>examples.arXiv</a:t>
            </a:r>
            <a:r>
              <a:rPr lang="en-US" sz="1050" b="0" i="0" dirty="0">
                <a:effectLst/>
                <a:latin typeface="Arial" panose="020B0604020202020204" pitchFamily="34" charset="0"/>
              </a:rPr>
              <a:t> preprint arXiv:1412.6572, 2014</a:t>
            </a:r>
          </a:p>
          <a:p>
            <a:r>
              <a:rPr lang="en-US" sz="1050" dirty="0"/>
              <a:t>[6] </a:t>
            </a:r>
            <a:r>
              <a:rPr lang="en-US" sz="1050" dirty="0" err="1"/>
              <a:t>Kurakin</a:t>
            </a:r>
            <a:r>
              <a:rPr lang="en-US" sz="1050" dirty="0"/>
              <a:t>, A., Goodfellow, I., &amp; </a:t>
            </a:r>
            <a:r>
              <a:rPr lang="en-US" sz="1050" dirty="0" err="1"/>
              <a:t>Bengio</a:t>
            </a:r>
            <a:r>
              <a:rPr lang="en-US" sz="1050" dirty="0"/>
              <a:t>, S. (2016). Adversarial machine learning at scale. </a:t>
            </a:r>
            <a:r>
              <a:rPr lang="en-US" sz="1050" dirty="0" err="1"/>
              <a:t>arXiv</a:t>
            </a:r>
            <a:r>
              <a:rPr lang="en-US" sz="1050" dirty="0"/>
              <a:t> preprint arXiv:1611.01236.</a:t>
            </a:r>
          </a:p>
        </p:txBody>
      </p:sp>
    </p:spTree>
    <p:extLst>
      <p:ext uri="{BB962C8B-B14F-4D97-AF65-F5344CB8AC3E}">
        <p14:creationId xmlns:p14="http://schemas.microsoft.com/office/powerpoint/2010/main" val="22345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FF05-42F3-1640-BF30-97C7FCA166FC}"/>
              </a:ext>
            </a:extLst>
          </p:cNvPr>
          <p:cNvSpPr>
            <a:spLocks noGrp="1"/>
          </p:cNvSpPr>
          <p:nvPr>
            <p:ph type="title"/>
          </p:nvPr>
        </p:nvSpPr>
        <p:spPr/>
        <p:txBody>
          <a:bodyPr/>
          <a:lstStyle/>
          <a:p>
            <a:r>
              <a:rPr lang="en-US" b="1" dirty="0"/>
              <a:t>How to generate adversarial examples</a:t>
            </a:r>
            <a:br>
              <a:rPr lang="en-US" dirty="0"/>
            </a:br>
            <a:r>
              <a:rPr lang="en-US" dirty="0"/>
              <a:t>Fast Gradient Sign Method (FGSM)</a:t>
            </a:r>
            <a:r>
              <a:rPr lang="en-US" baseline="30000" dirty="0"/>
              <a:t>[1]</a:t>
            </a:r>
            <a:endParaRPr lang="en-US" dirty="0"/>
          </a:p>
        </p:txBody>
      </p:sp>
      <p:sp>
        <p:nvSpPr>
          <p:cNvPr id="4" name="Date Placeholder 3">
            <a:extLst>
              <a:ext uri="{FF2B5EF4-FFF2-40B4-BE49-F238E27FC236}">
                <a16:creationId xmlns:a16="http://schemas.microsoft.com/office/drawing/2014/main" id="{F82E8876-3422-5242-B5B2-510F7EC0C0B9}"/>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60BF9E2F-4251-9D40-9CEC-0C43F00313D1}"/>
              </a:ext>
            </a:extLst>
          </p:cNvPr>
          <p:cNvSpPr>
            <a:spLocks noGrp="1"/>
          </p:cNvSpPr>
          <p:nvPr>
            <p:ph type="sldNum" sz="quarter" idx="12"/>
          </p:nvPr>
        </p:nvSpPr>
        <p:spPr/>
        <p:txBody>
          <a:bodyPr/>
          <a:lstStyle/>
          <a:p>
            <a:fld id="{5ACA52AF-F19D-405C-AD5F-7D94B96A5CC3}" type="slidenum">
              <a:rPr lang="de-CH" noProof="0" smtClean="0"/>
              <a:t>11</a:t>
            </a:fld>
            <a:endParaRPr lang="de-CH" noProof="0"/>
          </a:p>
        </p:txBody>
      </p:sp>
      <p:grpSp>
        <p:nvGrpSpPr>
          <p:cNvPr id="7" name="Group 6">
            <a:extLst>
              <a:ext uri="{FF2B5EF4-FFF2-40B4-BE49-F238E27FC236}">
                <a16:creationId xmlns:a16="http://schemas.microsoft.com/office/drawing/2014/main" id="{40354199-CC2A-2A4F-A353-5F797FF46C34}"/>
              </a:ext>
            </a:extLst>
          </p:cNvPr>
          <p:cNvGrpSpPr/>
          <p:nvPr/>
        </p:nvGrpSpPr>
        <p:grpSpPr>
          <a:xfrm>
            <a:off x="1260646" y="4067925"/>
            <a:ext cx="9670697" cy="1764987"/>
            <a:chOff x="2089550" y="4859890"/>
            <a:chExt cx="7494285" cy="1367773"/>
          </a:xfrm>
        </p:grpSpPr>
        <p:pic>
          <p:nvPicPr>
            <p:cNvPr id="8" name="Picture 7">
              <a:extLst>
                <a:ext uri="{FF2B5EF4-FFF2-40B4-BE49-F238E27FC236}">
                  <a16:creationId xmlns:a16="http://schemas.microsoft.com/office/drawing/2014/main" id="{1AF4B703-EB9A-944B-8AEE-481FFD2637B2}"/>
                </a:ext>
              </a:extLst>
            </p:cNvPr>
            <p:cNvPicPr>
              <a:picLocks noChangeAspect="1"/>
            </p:cNvPicPr>
            <p:nvPr/>
          </p:nvPicPr>
          <p:blipFill>
            <a:blip r:embed="rId3"/>
            <a:stretch>
              <a:fillRect/>
            </a:stretch>
          </p:blipFill>
          <p:spPr>
            <a:xfrm>
              <a:off x="2089550" y="5053859"/>
              <a:ext cx="7494285" cy="1173804"/>
            </a:xfrm>
            <a:prstGeom prst="rect">
              <a:avLst/>
            </a:prstGeom>
          </p:spPr>
        </p:pic>
        <p:sp>
          <p:nvSpPr>
            <p:cNvPr id="9" name="Rectangle 8">
              <a:extLst>
                <a:ext uri="{FF2B5EF4-FFF2-40B4-BE49-F238E27FC236}">
                  <a16:creationId xmlns:a16="http://schemas.microsoft.com/office/drawing/2014/main" id="{ED4E992E-12DA-444B-B86E-C72BF611F0A6}"/>
                </a:ext>
              </a:extLst>
            </p:cNvPr>
            <p:cNvSpPr/>
            <p:nvPr/>
          </p:nvSpPr>
          <p:spPr>
            <a:xfrm>
              <a:off x="4716065" y="4859890"/>
              <a:ext cx="2241256" cy="262362"/>
            </a:xfrm>
            <a:prstGeom prst="rect">
              <a:avLst/>
            </a:prstGeom>
          </p:spPr>
          <p:txBody>
            <a:bodyPr wrap="none">
              <a:spAutoFit/>
            </a:bodyPr>
            <a:lstStyle/>
            <a:p>
              <a:pPr algn="ctr"/>
              <a:r>
                <a:rPr lang="en-US" sz="1600" dirty="0"/>
                <a:t>Experiment Result of FGSM</a:t>
              </a:r>
              <a:r>
                <a:rPr lang="en-US" altLang="zh-CN" sz="1600" baseline="30000" dirty="0"/>
                <a:t>[1]</a:t>
              </a:r>
              <a:endParaRPr lang="en-US" sz="1600" dirty="0"/>
            </a:p>
          </p:txBody>
        </p:sp>
      </p:grpSp>
      <p:pic>
        <p:nvPicPr>
          <p:cNvPr id="10" name="Picture 9">
            <a:extLst>
              <a:ext uri="{FF2B5EF4-FFF2-40B4-BE49-F238E27FC236}">
                <a16:creationId xmlns:a16="http://schemas.microsoft.com/office/drawing/2014/main" id="{45018AF3-57CA-6E43-BB03-F1CF880854A5}"/>
              </a:ext>
            </a:extLst>
          </p:cNvPr>
          <p:cNvPicPr>
            <a:picLocks noChangeAspect="1"/>
          </p:cNvPicPr>
          <p:nvPr/>
        </p:nvPicPr>
        <p:blipFill>
          <a:blip r:embed="rId4"/>
          <a:stretch>
            <a:fillRect/>
          </a:stretch>
        </p:blipFill>
        <p:spPr>
          <a:xfrm>
            <a:off x="2826642" y="1284760"/>
            <a:ext cx="7414246" cy="2556637"/>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AF9C7F0-FC11-0A46-B927-99C094782196}"/>
                  </a:ext>
                </a:extLst>
              </p:cNvPr>
              <p:cNvSpPr/>
              <p:nvPr/>
            </p:nvSpPr>
            <p:spPr>
              <a:xfrm>
                <a:off x="711182" y="1561342"/>
                <a:ext cx="2479859" cy="1477328"/>
              </a:xfrm>
              <a:prstGeom prst="rect">
                <a:avLst/>
              </a:prstGeom>
            </p:spPr>
            <p:txBody>
              <a:bodyPr wrap="square">
                <a:spAutoFit/>
              </a:bodyPr>
              <a:lstStyle/>
              <a:p>
                <a:pPr algn="r"/>
                <a:r>
                  <a:rPr lang="en-US" dirty="0"/>
                  <a:t>GoogLeNet</a:t>
                </a:r>
                <a:r>
                  <a:rPr lang="en-US" altLang="zh-CN" baseline="30000" dirty="0"/>
                  <a:t>[5]</a:t>
                </a:r>
                <a:r>
                  <a:rPr lang="en-US" dirty="0"/>
                  <a:t> classifi</a:t>
                </a:r>
                <a:r>
                  <a:rPr lang="en-US" altLang="zh-CN" dirty="0"/>
                  <a:t>er</a:t>
                </a:r>
                <a:r>
                  <a:rPr lang="en-US" dirty="0"/>
                  <a:t> </a:t>
                </a:r>
              </a:p>
              <a:p>
                <a:pPr algn="r"/>
                <a:r>
                  <a:rPr lang="en-US" altLang="zh-CN" dirty="0">
                    <a:latin typeface="NimbusRomNo9L"/>
                  </a:rPr>
                  <a:t>on</a:t>
                </a:r>
                <a:r>
                  <a:rPr lang="zh-CN" altLang="en-US" dirty="0">
                    <a:latin typeface="NimbusRomNo9L"/>
                  </a:rPr>
                  <a:t> </a:t>
                </a:r>
                <a:r>
                  <a:rPr lang="en-US" dirty="0">
                    <a:latin typeface="NimbusRomNo9L"/>
                  </a:rPr>
                  <a:t>ImageNet </a:t>
                </a:r>
              </a:p>
              <a:p>
                <a:pPr algn="r"/>
                <a:endParaRPr lang="en-US" dirty="0">
                  <a:latin typeface="NimbusRomNo9L"/>
                </a:endParaRPr>
              </a:p>
              <a:p>
                <a:pPr algn="r"/>
                <a:r>
                  <a:rPr lang="en-US" altLang="zh-CN" dirty="0">
                    <a:latin typeface="NimbusRomNo9L"/>
                  </a:rPr>
                  <a:t>8-bit</a:t>
                </a:r>
                <a:r>
                  <a:rPr lang="zh-CN" altLang="en-US" dirty="0">
                    <a:latin typeface="NimbusRomNo9L"/>
                  </a:rPr>
                  <a:t> </a:t>
                </a:r>
                <a:r>
                  <a:rPr lang="en-US" altLang="zh-CN" dirty="0">
                    <a:latin typeface="NimbusRomNo9L"/>
                  </a:rPr>
                  <a:t>image</a:t>
                </a:r>
              </a:p>
              <a:p>
                <a:pPr algn="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altLang="zh-CN" b="0" i="1" smtClean="0">
                        <a:latin typeface="Cambria Math" panose="02040503050406030204" pitchFamily="18" charset="0"/>
                        <a:ea typeface="Cambria Math" panose="02040503050406030204" pitchFamily="18" charset="0"/>
                      </a:rPr>
                      <m:t>=0.07(≈2/255)</m:t>
                    </m:r>
                  </m:oMath>
                </a14:m>
                <a:r>
                  <a:rPr lang="zh-CN" altLang="en-US" dirty="0"/>
                  <a:t> </a:t>
                </a:r>
                <a:endParaRPr lang="en-US" dirty="0"/>
              </a:p>
            </p:txBody>
          </p:sp>
        </mc:Choice>
        <mc:Fallback xmlns="">
          <p:sp>
            <p:nvSpPr>
              <p:cNvPr id="11" name="Rectangle 10">
                <a:extLst>
                  <a:ext uri="{FF2B5EF4-FFF2-40B4-BE49-F238E27FC236}">
                    <a16:creationId xmlns:a16="http://schemas.microsoft.com/office/drawing/2014/main" id="{2AF9C7F0-FC11-0A46-B927-99C094782196}"/>
                  </a:ext>
                </a:extLst>
              </p:cNvPr>
              <p:cNvSpPr>
                <a:spLocks noRot="1" noChangeAspect="1" noMove="1" noResize="1" noEditPoints="1" noAdjustHandles="1" noChangeArrowheads="1" noChangeShapeType="1" noTextEdit="1"/>
              </p:cNvSpPr>
              <p:nvPr/>
            </p:nvSpPr>
            <p:spPr>
              <a:xfrm>
                <a:off x="711182" y="1561342"/>
                <a:ext cx="2479859" cy="1477328"/>
              </a:xfrm>
              <a:prstGeom prst="rect">
                <a:avLst/>
              </a:prstGeom>
              <a:blipFill>
                <a:blip r:embed="rId5"/>
                <a:stretch>
                  <a:fillRect l="-2041" t="-1695" r="-4082" b="-3390"/>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2E9E42B8-3504-3A4C-886E-4EBA1E64C21D}"/>
              </a:ext>
            </a:extLst>
          </p:cNvPr>
          <p:cNvSpPr/>
          <p:nvPr/>
        </p:nvSpPr>
        <p:spPr>
          <a:xfrm>
            <a:off x="1971550" y="6233903"/>
            <a:ext cx="8248891" cy="577081"/>
          </a:xfrm>
          <a:prstGeom prst="rect">
            <a:avLst/>
          </a:prstGeom>
        </p:spPr>
        <p:txBody>
          <a:bodyPr wrap="square">
            <a:spAutoFit/>
          </a:bodyPr>
          <a:lstStyle/>
          <a:p>
            <a:r>
              <a:rPr lang="en-US" sz="1050" b="0" i="0" dirty="0">
                <a:effectLst/>
                <a:latin typeface="Arial" panose="020B0604020202020204" pitchFamily="34" charset="0"/>
              </a:rPr>
              <a:t>[1] J. Goodfellow, J. </a:t>
            </a:r>
            <a:r>
              <a:rPr lang="en-US" sz="1050" b="0" i="0" dirty="0" err="1">
                <a:effectLst/>
                <a:latin typeface="Arial" panose="020B0604020202020204" pitchFamily="34" charset="0"/>
              </a:rPr>
              <a:t>Shlens</a:t>
            </a:r>
            <a:r>
              <a:rPr lang="en-US" sz="1050" b="0" i="0" dirty="0">
                <a:effectLst/>
                <a:latin typeface="Arial" panose="020B0604020202020204" pitchFamily="34" charset="0"/>
              </a:rPr>
              <a:t>, and C. </a:t>
            </a:r>
            <a:r>
              <a:rPr lang="en-US" sz="1050" b="0" i="0" dirty="0" err="1">
                <a:effectLst/>
                <a:latin typeface="Arial" panose="020B0604020202020204" pitchFamily="34" charset="0"/>
              </a:rPr>
              <a:t>Szegedy</a:t>
            </a:r>
            <a:r>
              <a:rPr lang="en-US" sz="1050" b="0" i="0" dirty="0">
                <a:effectLst/>
                <a:latin typeface="Arial" panose="020B0604020202020204" pitchFamily="34" charset="0"/>
              </a:rPr>
              <a:t>. Explaining and harnessing adversarial </a:t>
            </a:r>
            <a:r>
              <a:rPr lang="en-US" sz="1050" b="0" i="0" dirty="0" err="1">
                <a:effectLst/>
                <a:latin typeface="Arial" panose="020B0604020202020204" pitchFamily="34" charset="0"/>
              </a:rPr>
              <a:t>examples.arXiv</a:t>
            </a:r>
            <a:r>
              <a:rPr lang="en-US" sz="1050" b="0" i="0" dirty="0">
                <a:effectLst/>
                <a:latin typeface="Arial" panose="020B0604020202020204" pitchFamily="34" charset="0"/>
              </a:rPr>
              <a:t> preprint arXiv:1412.6572, 2014</a:t>
            </a:r>
          </a:p>
          <a:p>
            <a:r>
              <a:rPr lang="en-US" altLang="zh-CN" sz="1050" dirty="0">
                <a:latin typeface="Arial" panose="020B0604020202020204" pitchFamily="34" charset="0"/>
              </a:rPr>
              <a:t>[5]</a:t>
            </a:r>
            <a:r>
              <a:rPr lang="zh-CN" altLang="en-US" sz="1050" dirty="0">
                <a:latin typeface="Arial" panose="020B0604020202020204" pitchFamily="34" charset="0"/>
              </a:rPr>
              <a:t> </a:t>
            </a:r>
            <a:r>
              <a:rPr lang="en-US" altLang="zh-CN" sz="1050" dirty="0">
                <a:latin typeface="Arial" panose="020B0604020202020204" pitchFamily="34" charset="0"/>
              </a:rPr>
              <a:t>C. </a:t>
            </a:r>
            <a:r>
              <a:rPr lang="en-US" altLang="zh-CN" sz="1050" dirty="0" err="1">
                <a:latin typeface="Arial" panose="020B0604020202020204" pitchFamily="34" charset="0"/>
              </a:rPr>
              <a:t>Szegedy</a:t>
            </a:r>
            <a:r>
              <a:rPr lang="en-US" altLang="zh-CN" sz="1050" dirty="0">
                <a:latin typeface="Arial" panose="020B0604020202020204" pitchFamily="34" charset="0"/>
              </a:rPr>
              <a:t>, W. Liu, Y. Jia, P. </a:t>
            </a:r>
            <a:r>
              <a:rPr lang="en-US" altLang="zh-CN" sz="1050" dirty="0" err="1">
                <a:latin typeface="Arial" panose="020B0604020202020204" pitchFamily="34" charset="0"/>
              </a:rPr>
              <a:t>Sermanet</a:t>
            </a:r>
            <a:r>
              <a:rPr lang="en-US" altLang="zh-CN" sz="1050" dirty="0">
                <a:latin typeface="Arial" panose="020B0604020202020204" pitchFamily="34" charset="0"/>
              </a:rPr>
              <a:t>, S. Reed, D. </a:t>
            </a:r>
            <a:r>
              <a:rPr lang="en-US" altLang="zh-CN" sz="1050" dirty="0" err="1">
                <a:latin typeface="Arial" panose="020B0604020202020204" pitchFamily="34" charset="0"/>
              </a:rPr>
              <a:t>Anguelov</a:t>
            </a:r>
            <a:r>
              <a:rPr lang="en-US" altLang="zh-CN" sz="1050" dirty="0">
                <a:latin typeface="Arial" panose="020B0604020202020204" pitchFamily="34" charset="0"/>
              </a:rPr>
              <a:t>, D. Erhan, V. </a:t>
            </a:r>
            <a:r>
              <a:rPr lang="en-US" altLang="zh-CN" sz="1050" dirty="0" err="1">
                <a:latin typeface="Arial" panose="020B0604020202020204" pitchFamily="34" charset="0"/>
              </a:rPr>
              <a:t>Vanhoucke</a:t>
            </a:r>
            <a:r>
              <a:rPr lang="en-US" altLang="zh-CN" sz="1050" dirty="0">
                <a:latin typeface="Arial" panose="020B0604020202020204" pitchFamily="34" charset="0"/>
              </a:rPr>
              <a:t>, </a:t>
            </a:r>
            <a:r>
              <a:rPr lang="en-US" altLang="zh-CN" sz="1050" dirty="0" err="1">
                <a:latin typeface="Arial" panose="020B0604020202020204" pitchFamily="34" charset="0"/>
              </a:rPr>
              <a:t>andA</a:t>
            </a:r>
            <a:r>
              <a:rPr lang="en-US" altLang="zh-CN" sz="1050" dirty="0">
                <a:latin typeface="Arial" panose="020B0604020202020204" pitchFamily="34" charset="0"/>
              </a:rPr>
              <a:t>. </a:t>
            </a:r>
            <a:r>
              <a:rPr lang="en-US" altLang="zh-CN" sz="1050" dirty="0" err="1">
                <a:latin typeface="Arial" panose="020B0604020202020204" pitchFamily="34" charset="0"/>
              </a:rPr>
              <a:t>Rabinovich</a:t>
            </a:r>
            <a:r>
              <a:rPr lang="en-US" altLang="zh-CN" sz="1050" dirty="0">
                <a:latin typeface="Arial" panose="020B0604020202020204" pitchFamily="34" charset="0"/>
              </a:rPr>
              <a:t>. Going deeper with convolutions. </a:t>
            </a:r>
            <a:r>
              <a:rPr lang="en-US" altLang="zh-CN" sz="1050" dirty="0" err="1">
                <a:latin typeface="Arial" panose="020B0604020202020204" pitchFamily="34" charset="0"/>
              </a:rPr>
              <a:t>InProceedings</a:t>
            </a:r>
            <a:r>
              <a:rPr lang="en-US" altLang="zh-CN" sz="1050" dirty="0">
                <a:latin typeface="Arial" panose="020B0604020202020204" pitchFamily="34" charset="0"/>
              </a:rPr>
              <a:t> of the IEEE conference </a:t>
            </a:r>
            <a:r>
              <a:rPr lang="en-US" altLang="zh-CN" sz="1050" dirty="0" err="1">
                <a:latin typeface="Arial" panose="020B0604020202020204" pitchFamily="34" charset="0"/>
              </a:rPr>
              <a:t>oncomputer</a:t>
            </a:r>
            <a:r>
              <a:rPr lang="en-US" altLang="zh-CN" sz="1050" dirty="0">
                <a:latin typeface="Arial" panose="020B0604020202020204" pitchFamily="34" charset="0"/>
              </a:rPr>
              <a:t> vision and pattern recognition, pages 1–9, 2015</a:t>
            </a:r>
            <a:endParaRPr lang="en-US" sz="1050" dirty="0"/>
          </a:p>
        </p:txBody>
      </p:sp>
    </p:spTree>
    <p:extLst>
      <p:ext uri="{BB962C8B-B14F-4D97-AF65-F5344CB8AC3E}">
        <p14:creationId xmlns:p14="http://schemas.microsoft.com/office/powerpoint/2010/main" val="41189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C2E-7DF8-754E-8C3B-55EEADC0D5A5}"/>
              </a:ext>
            </a:extLst>
          </p:cNvPr>
          <p:cNvSpPr>
            <a:spLocks noGrp="1"/>
          </p:cNvSpPr>
          <p:nvPr>
            <p:ph type="title"/>
          </p:nvPr>
        </p:nvSpPr>
        <p:spPr/>
        <p:txBody>
          <a:bodyPr/>
          <a:lstStyle/>
          <a:p>
            <a:r>
              <a:rPr lang="en-US" b="1" dirty="0"/>
              <a:t>How to generate adversarial examples</a:t>
            </a:r>
            <a:br>
              <a:rPr lang="en-US" dirty="0"/>
            </a:br>
            <a:r>
              <a:rPr lang="en-US" dirty="0"/>
              <a:t>Projected Gradient Descent (PGD)</a:t>
            </a:r>
            <a:r>
              <a:rPr lang="en-US" baseline="30000" dirty="0"/>
              <a:t>[6]</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3D35E1-9B6B-824C-BE5E-028E4D3F1AA7}"/>
                  </a:ext>
                </a:extLst>
              </p:cNvPr>
              <p:cNvSpPr>
                <a:spLocks noGrp="1"/>
              </p:cNvSpPr>
              <p:nvPr>
                <p:ph idx="1"/>
              </p:nvPr>
            </p:nvSpPr>
            <p:spPr/>
            <p:txBody>
              <a:bodyPr/>
              <a:lstStyle/>
              <a:p>
                <a:r>
                  <a:rPr lang="en-US" sz="2000" dirty="0"/>
                  <a:t>FGSM is considered a one-step method.</a:t>
                </a:r>
                <a:r>
                  <a:rPr lang="en-US" sz="2000" baseline="30000" dirty="0"/>
                  <a:t>[2]</a:t>
                </a:r>
                <a:endParaRPr lang="en-CN" sz="2000" dirty="0"/>
              </a:p>
              <a:p>
                <a:r>
                  <a:rPr lang="en-US" sz="2000" dirty="0"/>
                  <a:t>Projected gradient descent (PGD)</a:t>
                </a:r>
                <a:r>
                  <a:rPr lang="zh-CN" altLang="en-US" sz="2000" dirty="0"/>
                  <a:t> </a:t>
                </a:r>
                <a:r>
                  <a:rPr lang="en-US" sz="2000" dirty="0"/>
                  <a:t>also known as iterative FGSM (I-FGSM)</a:t>
                </a:r>
              </a:p>
              <a:p>
                <a:pPr marL="266700" lvl="1" indent="0">
                  <a:buNone/>
                </a:pPr>
                <a:r>
                  <a:rPr lang="en-US" sz="2000" dirty="0"/>
                  <a:t>is a more powerful </a:t>
                </a:r>
                <a:r>
                  <a:rPr lang="en-US" sz="2000" b="1" dirty="0">
                    <a:solidFill>
                      <a:schemeClr val="accent1"/>
                    </a:solidFill>
                  </a:rPr>
                  <a:t>multi-step</a:t>
                </a:r>
                <a:r>
                  <a:rPr lang="en-US" sz="2000" dirty="0"/>
                  <a:t> variant</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0</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  </m:t>
                      </m:r>
                      <m:sSup>
                        <m:sSupPr>
                          <m:ctrlPr>
                            <a:rPr lang="en-CN" sz="2000" i="1">
                              <a:latin typeface="Cambria Math" panose="02040503050406030204" pitchFamily="18" charset="0"/>
                            </a:rPr>
                          </m:ctrlPr>
                        </m:sSupPr>
                        <m:e>
                          <m:r>
                            <a:rPr lang="en-CN" sz="2000" i="1">
                              <a:latin typeface="Cambria Math" panose="02040503050406030204" pitchFamily="18" charset="0"/>
                            </a:rPr>
                            <m:t>𝑥</m:t>
                          </m:r>
                        </m:e>
                        <m:sup>
                          <m:r>
                            <a:rPr lang="en-CN" sz="2000" i="1" smtClean="0">
                              <a:latin typeface="Cambria Math" panose="02040503050406030204" pitchFamily="18" charset="0"/>
                            </a:rPr>
                            <m:t>𝑡</m:t>
                          </m:r>
                          <m:r>
                            <a:rPr lang="en-CN" sz="2000" i="1">
                              <a:latin typeface="Cambria Math" panose="02040503050406030204" pitchFamily="18" charset="0"/>
                            </a:rPr>
                            <m:t>+1</m:t>
                          </m:r>
                        </m:sup>
                      </m:sSup>
                      <m:r>
                        <a:rPr lang="en-CN" sz="2000" i="1">
                          <a:latin typeface="Cambria Math" panose="02040503050406030204" pitchFamily="18" charset="0"/>
                        </a:rPr>
                        <m:t>=</m:t>
                      </m:r>
                      <m:r>
                        <a:rPr lang="en-US" sz="2000" i="1" smtClean="0">
                          <a:latin typeface="Cambria Math" panose="02040503050406030204" pitchFamily="18" charset="0"/>
                        </a:rPr>
                        <m:t>𝐶</m:t>
                      </m:r>
                      <m:r>
                        <a:rPr lang="en-US" sz="2000" b="0" i="1" smtClean="0">
                          <a:latin typeface="Cambria Math" panose="02040503050406030204" pitchFamily="18" charset="0"/>
                        </a:rPr>
                        <m:t>𝑙𝑖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𝜖</m:t>
                          </m:r>
                        </m:sub>
                      </m:sSub>
                      <m:d>
                        <m:dPr>
                          <m:ctrlPr>
                            <a:rPr lang="en-CN" sz="2000" i="1">
                              <a:latin typeface="Cambria Math" panose="02040503050406030204" pitchFamily="18" charset="0"/>
                            </a:rPr>
                          </m:ctrlPr>
                        </m:dPr>
                        <m:e>
                          <m:sSup>
                            <m:sSupPr>
                              <m:ctrlPr>
                                <a:rPr lang="en-CN" sz="2000" i="1">
                                  <a:latin typeface="Cambria Math" panose="02040503050406030204" pitchFamily="18" charset="0"/>
                                </a:rPr>
                              </m:ctrlPr>
                            </m:sSupPr>
                            <m:e>
                              <m:r>
                                <a:rPr lang="en-CN" sz="2000" i="1">
                                  <a:latin typeface="Cambria Math" panose="02040503050406030204" pitchFamily="18" charset="0"/>
                                </a:rPr>
                                <m:t>𝑥</m:t>
                              </m:r>
                            </m:e>
                            <m:sup>
                              <m:r>
                                <a:rPr lang="en-CN" sz="2000" i="1">
                                  <a:latin typeface="Cambria Math" panose="02040503050406030204" pitchFamily="18" charset="0"/>
                                </a:rPr>
                                <m:t>𝑡</m:t>
                              </m:r>
                            </m:sup>
                          </m:sSup>
                          <m:r>
                            <a:rPr lang="en-US" sz="2000" b="0" i="1" smtClean="0">
                              <a:latin typeface="Cambria Math" panose="02040503050406030204" pitchFamily="18" charset="0"/>
                            </a:rPr>
                            <m:t>+</m:t>
                          </m:r>
                          <m:r>
                            <m:rPr>
                              <m:sty m:val="p"/>
                            </m:rPr>
                            <a:rPr lang="en-CN" sz="2000">
                              <a:latin typeface="Cambria Math" panose="02040503050406030204" pitchFamily="18" charset="0"/>
                            </a:rPr>
                            <m:t>α</m:t>
                          </m:r>
                          <m:r>
                            <a:rPr lang="en-CN" sz="2000">
                              <a:latin typeface="Cambria Math" panose="02040503050406030204" pitchFamily="18" charset="0"/>
                            </a:rPr>
                            <m:t> </m:t>
                          </m:r>
                          <m:r>
                            <a:rPr lang="en-CN" sz="2000" i="1">
                              <a:latin typeface="Cambria Math" panose="02040503050406030204" pitchFamily="18" charset="0"/>
                            </a:rPr>
                            <m:t>𝑠𝑖𝑔𝑛</m:t>
                          </m:r>
                          <m:d>
                            <m:dPr>
                              <m:ctrlPr>
                                <a:rPr lang="en-CN" sz="2000" i="1">
                                  <a:latin typeface="Cambria Math" panose="02040503050406030204" pitchFamily="18" charset="0"/>
                                </a:rPr>
                              </m:ctrlPr>
                            </m:dPr>
                            <m:e>
                              <m:sSub>
                                <m:sSubPr>
                                  <m:ctrlPr>
                                    <a:rPr lang="en-CN" sz="2000" i="1">
                                      <a:latin typeface="Cambria Math" panose="02040503050406030204" pitchFamily="18" charset="0"/>
                                    </a:rPr>
                                  </m:ctrlPr>
                                </m:sSubPr>
                                <m:e>
                                  <m:r>
                                    <m:rPr>
                                      <m:sty m:val="p"/>
                                    </m:rPr>
                                    <a:rPr lang="en-CN" sz="2000">
                                      <a:latin typeface="Cambria Math" panose="02040503050406030204" pitchFamily="18" charset="0"/>
                                    </a:rPr>
                                    <m:t>∇</m:t>
                                  </m:r>
                                </m:e>
                                <m:sub>
                                  <m:r>
                                    <a:rPr lang="en-CN" sz="2000" i="1">
                                      <a:latin typeface="Cambria Math" panose="02040503050406030204" pitchFamily="18" charset="0"/>
                                    </a:rPr>
                                    <m:t>𝑥</m:t>
                                  </m:r>
                                </m:sub>
                              </m:sSub>
                              <m:r>
                                <a:rPr lang="en-CN" sz="2000" i="1">
                                  <a:latin typeface="Cambria Math" panose="02040503050406030204" pitchFamily="18" charset="0"/>
                                </a:rPr>
                                <m:t>𝐿</m:t>
                              </m:r>
                              <m:d>
                                <m:dPr>
                                  <m:ctrlPr>
                                    <a:rPr lang="en-CN" sz="2000" i="1">
                                      <a:latin typeface="Cambria Math" panose="02040503050406030204" pitchFamily="18" charset="0"/>
                                    </a:rPr>
                                  </m:ctrlPr>
                                </m:dPr>
                                <m:e>
                                  <m:r>
                                    <m:rPr>
                                      <m:sty m:val="p"/>
                                    </m:rPr>
                                    <a:rPr lang="en-CN" sz="2000">
                                      <a:latin typeface="Cambria Math" panose="02040503050406030204" pitchFamily="18" charset="0"/>
                                    </a:rPr>
                                    <m:t>θ</m:t>
                                  </m:r>
                                  <m:r>
                                    <a:rPr lang="en-CN" sz="2000" i="1">
                                      <a:latin typeface="Cambria Math" panose="02040503050406030204" pitchFamily="18" charset="0"/>
                                    </a:rPr>
                                    <m:t>,</m:t>
                                  </m:r>
                                  <m:sSup>
                                    <m:sSupPr>
                                      <m:ctrlPr>
                                        <a:rPr lang="en-US" sz="2000" b="0" i="1" smtClean="0">
                                          <a:latin typeface="Cambria Math" panose="02040503050406030204" pitchFamily="18" charset="0"/>
                                        </a:rPr>
                                      </m:ctrlPr>
                                    </m:sSupPr>
                                    <m:e>
                                      <m:r>
                                        <a:rPr lang="en-CN" sz="2000" i="1">
                                          <a:latin typeface="Cambria Math" panose="02040503050406030204" pitchFamily="18" charset="0"/>
                                        </a:rPr>
                                        <m:t>𝑥</m:t>
                                      </m:r>
                                    </m:e>
                                    <m:sup>
                                      <m:r>
                                        <a:rPr lang="en-US" sz="2000" b="0" i="1" smtClean="0">
                                          <a:latin typeface="Cambria Math" panose="02040503050406030204" pitchFamily="18" charset="0"/>
                                        </a:rPr>
                                        <m:t>𝑡</m:t>
                                      </m:r>
                                    </m:sup>
                                  </m:sSup>
                                  <m:r>
                                    <a:rPr lang="en-CN" sz="2000" i="1">
                                      <a:latin typeface="Cambria Math" panose="02040503050406030204" pitchFamily="18" charset="0"/>
                                    </a:rPr>
                                    <m:t>,</m:t>
                                  </m:r>
                                  <m:r>
                                    <a:rPr lang="en-CN" sz="2000" i="1">
                                      <a:latin typeface="Cambria Math" panose="02040503050406030204" pitchFamily="18" charset="0"/>
                                    </a:rPr>
                                    <m:t>𝑦</m:t>
                                  </m:r>
                                </m:e>
                              </m:d>
                            </m:e>
                          </m:d>
                        </m:e>
                      </m:d>
                    </m:oMath>
                  </m:oMathPara>
                </a14:m>
                <a:endParaRPr lang="en-US" sz="2000" dirty="0"/>
              </a:p>
              <a:p>
                <a:pPr lvl="1">
                  <a:buFont typeface="Wingdings" pitchFamily="2" charset="2"/>
                  <a:buChar char="Ø"/>
                </a:pPr>
                <a14:m>
                  <m:oMath xmlns:m="http://schemas.openxmlformats.org/officeDocument/2006/math">
                    <m:r>
                      <a:rPr lang="en-US" i="1" smtClean="0">
                        <a:latin typeface="Cambria Math" panose="02040503050406030204" pitchFamily="18" charset="0"/>
                        <a:ea typeface="Cambria Math" panose="02040503050406030204" pitchFamily="18" charset="0"/>
                      </a:rPr>
                      <m:t>𝜖</m:t>
                    </m:r>
                    <m:r>
                      <m:rPr>
                        <m:nor/>
                      </m:rPr>
                      <a:rPr lang="zh-CN" altLang="en-US" dirty="0"/>
                      <m:t> </m:t>
                    </m:r>
                    <m:r>
                      <m:rPr>
                        <m:nor/>
                      </m:rPr>
                      <a:rPr lang="en-US" altLang="zh-CN" dirty="0"/>
                      <m:t>–</m:t>
                    </m:r>
                    <m:r>
                      <m:rPr>
                        <m:nor/>
                      </m:rPr>
                      <a:rPr lang="zh-CN" altLang="en-US" dirty="0"/>
                      <m:t> </m:t>
                    </m:r>
                    <m:r>
                      <m:rPr>
                        <m:nor/>
                      </m:rPr>
                      <a:rPr lang="en-US" altLang="zh-CN" dirty="0"/>
                      <m:t>feature</m:t>
                    </m:r>
                    <m:r>
                      <m:rPr>
                        <m:nor/>
                      </m:rPr>
                      <a:rPr lang="en-US" altLang="zh-CN" dirty="0"/>
                      <m:t> </m:t>
                    </m:r>
                    <m:r>
                      <m:rPr>
                        <m:nor/>
                      </m:rPr>
                      <a:rPr lang="en-US" altLang="zh-CN" dirty="0"/>
                      <m:t>precision</m:t>
                    </m:r>
                  </m:oMath>
                </a14:m>
                <a:endParaRPr lang="en-US" dirty="0"/>
              </a:p>
              <a:p>
                <a:pPr lvl="1">
                  <a:buFont typeface="Wingdings" pitchFamily="2" charset="2"/>
                  <a:buChar char="Ø"/>
                </a:pPr>
                <a14:m>
                  <m:oMath xmlns:m="http://schemas.openxmlformats.org/officeDocument/2006/math">
                    <m:r>
                      <a:rPr lang="en-US" i="1">
                        <a:latin typeface="Cambria Math" panose="02040503050406030204" pitchFamily="18" charset="0"/>
                      </a:rPr>
                      <m:t>𝐿</m:t>
                    </m:r>
                    <m:r>
                      <a:rPr lang="en-CN" i="1">
                        <a:latin typeface="Cambria Math" panose="02040503050406030204" pitchFamily="18" charset="0"/>
                      </a:rPr>
                      <m:t>(</m:t>
                    </m:r>
                    <m:r>
                      <a:rPr lang="en-CN" i="1">
                        <a:latin typeface="Cambria Math" panose="02040503050406030204" pitchFamily="18" charset="0"/>
                      </a:rPr>
                      <m:t>𝜃</m:t>
                    </m:r>
                    <m:r>
                      <a:rPr lang="en-CN" i="1">
                        <a:latin typeface="Cambria Math" panose="02040503050406030204" pitchFamily="18" charset="0"/>
                      </a:rPr>
                      <m:t>,</m:t>
                    </m:r>
                    <m:r>
                      <a:rPr lang="en-CN" i="1">
                        <a:latin typeface="Cambria Math" panose="02040503050406030204" pitchFamily="18" charset="0"/>
                      </a:rPr>
                      <m:t>𝑥</m:t>
                    </m:r>
                    <m:r>
                      <a:rPr lang="en-CN" i="1">
                        <a:latin typeface="Cambria Math" panose="02040503050406030204" pitchFamily="18" charset="0"/>
                      </a:rPr>
                      <m:t>,</m:t>
                    </m:r>
                    <m:r>
                      <a:rPr lang="en-CN" i="1">
                        <a:latin typeface="Cambria Math" panose="02040503050406030204" pitchFamily="18" charset="0"/>
                      </a:rPr>
                      <m:t>𝑦</m:t>
                    </m:r>
                    <m:r>
                      <a:rPr lang="en-CN" i="1">
                        <a:latin typeface="Cambria Math" panose="02040503050406030204" pitchFamily="18" charset="0"/>
                      </a:rPr>
                      <m:t>)</m:t>
                    </m:r>
                  </m:oMath>
                </a14:m>
                <a:r>
                  <a:rPr lang="en-CN" dirty="0"/>
                  <a:t> - cost function of a neural network </a:t>
                </a:r>
              </a:p>
              <a:p>
                <a:pPr lvl="2">
                  <a:buFont typeface="Wingdings" pitchFamily="2" charset="2"/>
                  <a:buChar char="Ø"/>
                </a:pPr>
                <a14:m>
                  <m:oMath xmlns:m="http://schemas.openxmlformats.org/officeDocument/2006/math">
                    <m:r>
                      <a:rPr lang="en-CN" i="1">
                        <a:latin typeface="Cambria Math" panose="02040503050406030204" pitchFamily="18" charset="0"/>
                      </a:rPr>
                      <m:t>𝜃</m:t>
                    </m:r>
                  </m:oMath>
                </a14:m>
                <a:r>
                  <a:rPr lang="en-US" dirty="0"/>
                  <a:t> – parameters of the model</a:t>
                </a:r>
              </a:p>
              <a:p>
                <a:pPr lvl="2">
                  <a:buFont typeface="Wingdings" pitchFamily="2" charset="2"/>
                  <a:buChar char="Ø"/>
                </a:pPr>
                <a14:m>
                  <m:oMath xmlns:m="http://schemas.openxmlformats.org/officeDocument/2006/math">
                    <m:sSup>
                      <m:sSupPr>
                        <m:ctrlPr>
                          <a:rPr lang="en-US" b="0" i="1" smtClean="0">
                            <a:latin typeface="Cambria Math" panose="02040503050406030204" pitchFamily="18" charset="0"/>
                          </a:rPr>
                        </m:ctrlPr>
                      </m:sSupPr>
                      <m:e>
                        <m:r>
                          <a:rPr lang="en-CN" i="1">
                            <a:latin typeface="Cambria Math" panose="02040503050406030204" pitchFamily="18" charset="0"/>
                          </a:rPr>
                          <m:t>𝑥</m:t>
                        </m:r>
                      </m:e>
                      <m:sup>
                        <m:r>
                          <a:rPr lang="en-US" b="0" i="1" smtClean="0">
                            <a:latin typeface="Cambria Math" panose="02040503050406030204" pitchFamily="18" charset="0"/>
                          </a:rPr>
                          <m:t>𝑡</m:t>
                        </m:r>
                      </m:sup>
                    </m:sSup>
                  </m:oMath>
                </a14:m>
                <a:r>
                  <a:rPr lang="en-US" dirty="0"/>
                  <a:t> – last adversarial example</a:t>
                </a:r>
              </a:p>
              <a:p>
                <a:pPr lvl="2">
                  <a:buFont typeface="Wingdings" pitchFamily="2" charset="2"/>
                  <a:buChar char="Ø"/>
                </a:pPr>
                <a14:m>
                  <m:oMath xmlns:m="http://schemas.openxmlformats.org/officeDocument/2006/math">
                    <m:sSup>
                      <m:sSupPr>
                        <m:ctrlPr>
                          <a:rPr lang="en-US" i="1">
                            <a:latin typeface="Cambria Math" panose="02040503050406030204" pitchFamily="18" charset="0"/>
                          </a:rPr>
                        </m:ctrlPr>
                      </m:sSupPr>
                      <m:e>
                        <m:r>
                          <a:rPr lang="en-CN" i="1">
                            <a:latin typeface="Cambria Math" panose="02040503050406030204" pitchFamily="18" charset="0"/>
                          </a:rPr>
                          <m:t>𝑥</m:t>
                        </m:r>
                      </m:e>
                      <m:sup>
                        <m:r>
                          <a:rPr lang="en-US" i="1">
                            <a:latin typeface="Cambria Math" panose="02040503050406030204" pitchFamily="18" charset="0"/>
                          </a:rPr>
                          <m:t>𝑡</m:t>
                        </m:r>
                        <m:r>
                          <a:rPr lang="en-US" b="0" i="1" smtClean="0">
                            <a:latin typeface="Cambria Math" panose="02040503050406030204" pitchFamily="18" charset="0"/>
                          </a:rPr>
                          <m:t>+1</m:t>
                        </m:r>
                      </m:sup>
                    </m:sSup>
                  </m:oMath>
                </a14:m>
                <a:r>
                  <a:rPr lang="en-US" dirty="0"/>
                  <a:t> – next adversarial example</a:t>
                </a:r>
              </a:p>
              <a:p>
                <a:pPr lvl="2">
                  <a:buFont typeface="Wingdings" pitchFamily="2" charset="2"/>
                  <a:buChar char="Ø"/>
                </a:pPr>
                <a14:m>
                  <m:oMath xmlns:m="http://schemas.openxmlformats.org/officeDocument/2006/math">
                    <m:r>
                      <a:rPr lang="en-US" i="1">
                        <a:latin typeface="Cambria Math" panose="02040503050406030204" pitchFamily="18" charset="0"/>
                      </a:rPr>
                      <m:t>𝑦</m:t>
                    </m:r>
                  </m:oMath>
                </a14:m>
                <a:r>
                  <a:rPr lang="en-US" dirty="0"/>
                  <a:t> – targets (labels)</a:t>
                </a:r>
              </a:p>
              <a:p>
                <a:pPr marL="0" indent="0">
                  <a:lnSpc>
                    <a:spcPct val="150000"/>
                  </a:lnSpc>
                  <a:buNone/>
                </a:pPr>
                <a:endParaRPr lang="en-US" sz="2000" dirty="0"/>
              </a:p>
            </p:txBody>
          </p:sp>
        </mc:Choice>
        <mc:Fallback xmlns="">
          <p:sp>
            <p:nvSpPr>
              <p:cNvPr id="3" name="Content Placeholder 2">
                <a:extLst>
                  <a:ext uri="{FF2B5EF4-FFF2-40B4-BE49-F238E27FC236}">
                    <a16:creationId xmlns:a16="http://schemas.microsoft.com/office/drawing/2014/main" id="{4B3D35E1-9B6B-824C-BE5E-028E4D3F1AA7}"/>
                  </a:ext>
                </a:extLst>
              </p:cNvPr>
              <p:cNvSpPr>
                <a:spLocks noGrp="1" noRot="1" noChangeAspect="1" noMove="1" noResize="1" noEditPoints="1" noAdjustHandles="1" noChangeArrowheads="1" noChangeShapeType="1" noTextEdit="1"/>
              </p:cNvSpPr>
              <p:nvPr>
                <p:ph idx="1"/>
              </p:nvPr>
            </p:nvSpPr>
            <p:spPr>
              <a:blipFill>
                <a:blip r:embed="rId3"/>
                <a:stretch>
                  <a:fillRect l="-1300" t="-162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21B8765-7F80-3942-87AE-6245DE9AF1EA}"/>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A9891A9B-0C52-7A40-97A2-FBCA28BCAEA1}"/>
              </a:ext>
            </a:extLst>
          </p:cNvPr>
          <p:cNvSpPr>
            <a:spLocks noGrp="1"/>
          </p:cNvSpPr>
          <p:nvPr>
            <p:ph type="sldNum" sz="quarter" idx="12"/>
          </p:nvPr>
        </p:nvSpPr>
        <p:spPr/>
        <p:txBody>
          <a:bodyPr/>
          <a:lstStyle/>
          <a:p>
            <a:fld id="{5ACA52AF-F19D-405C-AD5F-7D94B96A5CC3}" type="slidenum">
              <a:rPr lang="de-CH" noProof="0" smtClean="0"/>
              <a:t>12</a:t>
            </a:fld>
            <a:endParaRPr lang="de-CH" noProof="0"/>
          </a:p>
        </p:txBody>
      </p:sp>
      <p:sp>
        <p:nvSpPr>
          <p:cNvPr id="6" name="Rectangle 5">
            <a:extLst>
              <a:ext uri="{FF2B5EF4-FFF2-40B4-BE49-F238E27FC236}">
                <a16:creationId xmlns:a16="http://schemas.microsoft.com/office/drawing/2014/main" id="{3EAF224C-D389-2C4F-899E-D1FFD1705B61}"/>
              </a:ext>
            </a:extLst>
          </p:cNvPr>
          <p:cNvSpPr/>
          <p:nvPr/>
        </p:nvSpPr>
        <p:spPr>
          <a:xfrm>
            <a:off x="1971552" y="6228317"/>
            <a:ext cx="8248891" cy="738664"/>
          </a:xfrm>
          <a:prstGeom prst="rect">
            <a:avLst/>
          </a:prstGeom>
        </p:spPr>
        <p:txBody>
          <a:bodyPr wrap="square">
            <a:spAutoFit/>
          </a:bodyPr>
          <a:lstStyle/>
          <a:p>
            <a:r>
              <a:rPr lang="en-US" sz="1050" dirty="0"/>
              <a:t>[2] A. </a:t>
            </a:r>
            <a:r>
              <a:rPr lang="en-US" sz="1050" dirty="0" err="1"/>
              <a:t>Madry</a:t>
            </a:r>
            <a:r>
              <a:rPr lang="en-US" sz="1050" dirty="0"/>
              <a:t>, A. </a:t>
            </a:r>
            <a:r>
              <a:rPr lang="en-US" sz="1050" dirty="0" err="1"/>
              <a:t>Makelov</a:t>
            </a:r>
            <a:r>
              <a:rPr lang="en-US" sz="1050" dirty="0"/>
              <a:t>, L. Schmidt, D. Tsipras, and A. </a:t>
            </a:r>
            <a:r>
              <a:rPr lang="en-US" sz="1050" dirty="0" err="1"/>
              <a:t>Vladu</a:t>
            </a:r>
            <a:r>
              <a:rPr lang="en-US" sz="1050" dirty="0"/>
              <a:t>. Towards deep learning </a:t>
            </a:r>
            <a:r>
              <a:rPr lang="en-US" sz="1050" dirty="0" err="1"/>
              <a:t>modelsresistant</a:t>
            </a:r>
            <a:r>
              <a:rPr lang="en-US" sz="1050" dirty="0"/>
              <a:t> to adversarial </a:t>
            </a:r>
            <a:r>
              <a:rPr lang="en-US" sz="1050" dirty="0" err="1"/>
              <a:t>attacks.arXiv</a:t>
            </a:r>
            <a:r>
              <a:rPr lang="en-US" sz="1050" dirty="0"/>
              <a:t> preprint arXiv:1706.06083, 2017.</a:t>
            </a:r>
          </a:p>
          <a:p>
            <a:r>
              <a:rPr lang="en-US" sz="1050" dirty="0"/>
              <a:t>[6] </a:t>
            </a:r>
            <a:r>
              <a:rPr lang="en-US" sz="1050" dirty="0" err="1"/>
              <a:t>Kurakin</a:t>
            </a:r>
            <a:r>
              <a:rPr lang="en-US" sz="1050" dirty="0"/>
              <a:t>, A., Goodfellow, I., &amp; </a:t>
            </a:r>
            <a:r>
              <a:rPr lang="en-US" sz="1050" dirty="0" err="1"/>
              <a:t>Bengio</a:t>
            </a:r>
            <a:r>
              <a:rPr lang="en-US" sz="1050" dirty="0"/>
              <a:t>, S. (2016). Adversarial machine learning at scale. </a:t>
            </a:r>
            <a:r>
              <a:rPr lang="en-US" sz="1050" dirty="0" err="1"/>
              <a:t>arXiv</a:t>
            </a:r>
            <a:r>
              <a:rPr lang="en-US" sz="1050" dirty="0"/>
              <a:t> preprint arXiv:1611.01236.</a:t>
            </a:r>
          </a:p>
          <a:p>
            <a:endParaRPr lang="en-US" sz="1050" dirty="0"/>
          </a:p>
        </p:txBody>
      </p:sp>
    </p:spTree>
    <p:extLst>
      <p:ext uri="{BB962C8B-B14F-4D97-AF65-F5344CB8AC3E}">
        <p14:creationId xmlns:p14="http://schemas.microsoft.com/office/powerpoint/2010/main" val="83866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02B06F0-37D2-C948-91BA-14F41512AB66}"/>
              </a:ext>
            </a:extLst>
          </p:cNvPr>
          <p:cNvPicPr>
            <a:picLocks noGrp="1" noChangeAspect="1"/>
          </p:cNvPicPr>
          <p:nvPr>
            <p:ph idx="1"/>
          </p:nvPr>
        </p:nvPicPr>
        <p:blipFill rotWithShape="1">
          <a:blip r:embed="rId3"/>
          <a:srcRect b="2650"/>
          <a:stretch/>
        </p:blipFill>
        <p:spPr>
          <a:xfrm>
            <a:off x="2587086" y="366661"/>
            <a:ext cx="7777028" cy="6491339"/>
          </a:xfrm>
          <a:prstGeom prst="rect">
            <a:avLst/>
          </a:prstGeom>
        </p:spPr>
      </p:pic>
      <p:sp>
        <p:nvSpPr>
          <p:cNvPr id="2" name="Title 1">
            <a:extLst>
              <a:ext uri="{FF2B5EF4-FFF2-40B4-BE49-F238E27FC236}">
                <a16:creationId xmlns:a16="http://schemas.microsoft.com/office/drawing/2014/main" id="{583E4B63-B7E6-AB40-8BF2-DEC7EBFC0D18}"/>
              </a:ext>
            </a:extLst>
          </p:cNvPr>
          <p:cNvSpPr>
            <a:spLocks noGrp="1"/>
          </p:cNvSpPr>
          <p:nvPr>
            <p:ph type="title"/>
          </p:nvPr>
        </p:nvSpPr>
        <p:spPr>
          <a:xfrm>
            <a:off x="409260" y="39782"/>
            <a:ext cx="10728325" cy="900000"/>
          </a:xfrm>
        </p:spPr>
        <p:txBody>
          <a:bodyPr/>
          <a:lstStyle/>
          <a:p>
            <a:r>
              <a:rPr lang="en-US" b="1" dirty="0"/>
              <a:t>How to generate adversarial examples</a:t>
            </a:r>
            <a:br>
              <a:rPr lang="en-US" b="1" dirty="0"/>
            </a:br>
            <a:r>
              <a:rPr lang="en-US" b="1" dirty="0"/>
              <a:t>Transfer attack</a:t>
            </a:r>
            <a:endParaRPr lang="en-US" dirty="0"/>
          </a:p>
        </p:txBody>
      </p:sp>
      <p:sp>
        <p:nvSpPr>
          <p:cNvPr id="4" name="Date Placeholder 3">
            <a:extLst>
              <a:ext uri="{FF2B5EF4-FFF2-40B4-BE49-F238E27FC236}">
                <a16:creationId xmlns:a16="http://schemas.microsoft.com/office/drawing/2014/main" id="{D6C10652-DB00-6B4B-B591-8FDAAC2E289E}"/>
              </a:ext>
            </a:extLst>
          </p:cNvPr>
          <p:cNvSpPr>
            <a:spLocks noGrp="1"/>
          </p:cNvSpPr>
          <p:nvPr>
            <p:ph type="dt" sz="half" idx="10"/>
          </p:nvPr>
        </p:nvSpPr>
        <p:spPr/>
        <p:txBody>
          <a:bodyPr/>
          <a:lstStyle/>
          <a:p>
            <a:fld id="{0BBE2C35-E94E-554C-9666-4C887B9C557D}" type="datetime1">
              <a:rPr lang="en-CN" smtClean="0"/>
              <a:t>2020/12/11</a:t>
            </a:fld>
            <a:endParaRPr lang="de-CH" noProof="0"/>
          </a:p>
        </p:txBody>
      </p:sp>
      <p:sp>
        <p:nvSpPr>
          <p:cNvPr id="5" name="Slide Number Placeholder 4">
            <a:extLst>
              <a:ext uri="{FF2B5EF4-FFF2-40B4-BE49-F238E27FC236}">
                <a16:creationId xmlns:a16="http://schemas.microsoft.com/office/drawing/2014/main" id="{A6032DB0-D705-AD48-9926-B627140E0CAF}"/>
              </a:ext>
            </a:extLst>
          </p:cNvPr>
          <p:cNvSpPr>
            <a:spLocks noGrp="1"/>
          </p:cNvSpPr>
          <p:nvPr>
            <p:ph type="sldNum" sz="quarter" idx="12"/>
          </p:nvPr>
        </p:nvSpPr>
        <p:spPr/>
        <p:txBody>
          <a:bodyPr/>
          <a:lstStyle/>
          <a:p>
            <a:fld id="{5ACA52AF-F19D-405C-AD5F-7D94B96A5CC3}" type="slidenum">
              <a:rPr lang="de-CH" noProof="0" smtClean="0"/>
              <a:t>13</a:t>
            </a:fld>
            <a:endParaRPr lang="de-CH" noProof="0"/>
          </a:p>
        </p:txBody>
      </p:sp>
      <p:sp>
        <p:nvSpPr>
          <p:cNvPr id="10" name="Rectangle 9">
            <a:extLst>
              <a:ext uri="{FF2B5EF4-FFF2-40B4-BE49-F238E27FC236}">
                <a16:creationId xmlns:a16="http://schemas.microsoft.com/office/drawing/2014/main" id="{D7F365C3-AC53-F04D-9D15-202D5E8EBBDE}"/>
              </a:ext>
            </a:extLst>
          </p:cNvPr>
          <p:cNvSpPr/>
          <p:nvPr/>
        </p:nvSpPr>
        <p:spPr>
          <a:xfrm>
            <a:off x="-489397" y="1393106"/>
            <a:ext cx="3361425" cy="584775"/>
          </a:xfrm>
          <a:prstGeom prst="rect">
            <a:avLst/>
          </a:prstGeom>
        </p:spPr>
        <p:txBody>
          <a:bodyPr wrap="square">
            <a:spAutoFit/>
          </a:bodyPr>
          <a:lstStyle/>
          <a:p>
            <a:pPr algn="r"/>
            <a:r>
              <a:rPr lang="en-US" sz="1600" dirty="0">
                <a:latin typeface="CMR9"/>
              </a:rPr>
              <a:t>Transferability of I-FGSM attack </a:t>
            </a:r>
          </a:p>
          <a:p>
            <a:pPr algn="r"/>
            <a:r>
              <a:rPr lang="en-US" sz="1600" dirty="0">
                <a:latin typeface="CMR9"/>
              </a:rPr>
              <a:t>over 18 ImageNet models </a:t>
            </a:r>
            <a:r>
              <a:rPr lang="en-US" sz="1600" baseline="30000" dirty="0">
                <a:latin typeface="CMR9"/>
              </a:rPr>
              <a:t>[4]</a:t>
            </a:r>
            <a:r>
              <a:rPr lang="el-GR" sz="1600" dirty="0">
                <a:latin typeface="CMR9"/>
              </a:rPr>
              <a:t> </a:t>
            </a:r>
            <a:endParaRPr lang="el-GR" sz="1600" dirty="0"/>
          </a:p>
        </p:txBody>
      </p:sp>
      <p:grpSp>
        <p:nvGrpSpPr>
          <p:cNvPr id="3" name="Group 2">
            <a:extLst>
              <a:ext uri="{FF2B5EF4-FFF2-40B4-BE49-F238E27FC236}">
                <a16:creationId xmlns:a16="http://schemas.microsoft.com/office/drawing/2014/main" id="{6942C0B6-9F45-5F4B-951F-C58BAC2EE2D5}"/>
              </a:ext>
            </a:extLst>
          </p:cNvPr>
          <p:cNvGrpSpPr/>
          <p:nvPr/>
        </p:nvGrpSpPr>
        <p:grpSpPr>
          <a:xfrm>
            <a:off x="3361425" y="1977881"/>
            <a:ext cx="6243489" cy="4030412"/>
            <a:chOff x="3282135" y="1963830"/>
            <a:chExt cx="6394119" cy="3771048"/>
          </a:xfrm>
        </p:grpSpPr>
        <p:sp>
          <p:nvSpPr>
            <p:cNvPr id="11" name="Rectangle 10">
              <a:extLst>
                <a:ext uri="{FF2B5EF4-FFF2-40B4-BE49-F238E27FC236}">
                  <a16:creationId xmlns:a16="http://schemas.microsoft.com/office/drawing/2014/main" id="{77C0D3DB-4B9C-4544-9B6E-A6C040A26E64}"/>
                </a:ext>
              </a:extLst>
            </p:cNvPr>
            <p:cNvSpPr/>
            <p:nvPr/>
          </p:nvSpPr>
          <p:spPr>
            <a:xfrm>
              <a:off x="3282137" y="5462594"/>
              <a:ext cx="6394117" cy="27228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457DEC-1958-404F-B24D-F27D4A073EF2}"/>
                </a:ext>
              </a:extLst>
            </p:cNvPr>
            <p:cNvSpPr/>
            <p:nvPr/>
          </p:nvSpPr>
          <p:spPr>
            <a:xfrm>
              <a:off x="3282136" y="3689730"/>
              <a:ext cx="6394117" cy="27228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0F345A-3B28-B54C-A610-9DAD9A1FA475}"/>
                </a:ext>
              </a:extLst>
            </p:cNvPr>
            <p:cNvSpPr/>
            <p:nvPr/>
          </p:nvSpPr>
          <p:spPr>
            <a:xfrm>
              <a:off x="3282135" y="1963830"/>
              <a:ext cx="6394117" cy="27228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5852FC9-4CB1-AF40-9833-83EA8DF08E00}"/>
              </a:ext>
            </a:extLst>
          </p:cNvPr>
          <p:cNvSpPr/>
          <p:nvPr/>
        </p:nvSpPr>
        <p:spPr>
          <a:xfrm>
            <a:off x="9749402" y="5137449"/>
            <a:ext cx="2427079" cy="1384995"/>
          </a:xfrm>
          <a:prstGeom prst="rect">
            <a:avLst/>
          </a:prstGeom>
        </p:spPr>
        <p:txBody>
          <a:bodyPr wrap="square">
            <a:spAutoFit/>
          </a:bodyPr>
          <a:lstStyle/>
          <a:p>
            <a:r>
              <a:rPr lang="en-US" sz="1050" dirty="0">
                <a:latin typeface="Arial" panose="020B0604020202020204" pitchFamily="34" charset="0"/>
              </a:rPr>
              <a:t>[4] </a:t>
            </a:r>
            <a:r>
              <a:rPr lang="en-US" sz="1050" dirty="0" err="1">
                <a:latin typeface="Arial" panose="020B0604020202020204" pitchFamily="34" charset="0"/>
              </a:rPr>
              <a:t>Su</a:t>
            </a:r>
            <a:r>
              <a:rPr lang="en-US" sz="1050" dirty="0">
                <a:latin typeface="Arial" panose="020B0604020202020204" pitchFamily="34" charset="0"/>
              </a:rPr>
              <a:t>, H. Zhang, H. Chen, J. Yi, P.-Y. Chen, and Y. Gao. Is robustness the cost of accuracy?–a comprehensive study on the robustness of 18 deep image classification models.  </a:t>
            </a:r>
            <a:r>
              <a:rPr lang="en-US" sz="1050" dirty="0" err="1">
                <a:latin typeface="Arial" panose="020B0604020202020204" pitchFamily="34" charset="0"/>
              </a:rPr>
              <a:t>InProceedings</a:t>
            </a:r>
            <a:r>
              <a:rPr lang="en-US" sz="1050" dirty="0">
                <a:latin typeface="Arial" panose="020B0604020202020204" pitchFamily="34" charset="0"/>
              </a:rPr>
              <a:t> of the European Conference on Computer Vision (ECCV), pages 631–648</a:t>
            </a:r>
            <a:endParaRPr lang="en-US" sz="1050" dirty="0"/>
          </a:p>
        </p:txBody>
      </p:sp>
    </p:spTree>
    <p:extLst>
      <p:ext uri="{BB962C8B-B14F-4D97-AF65-F5344CB8AC3E}">
        <p14:creationId xmlns:p14="http://schemas.microsoft.com/office/powerpoint/2010/main" val="380197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57BF2-5EC6-42D6-9F04-4237E99FD6E5}"/>
              </a:ext>
            </a:extLst>
          </p:cNvPr>
          <p:cNvSpPr>
            <a:spLocks noGrp="1"/>
          </p:cNvSpPr>
          <p:nvPr>
            <p:ph type="title"/>
          </p:nvPr>
        </p:nvSpPr>
        <p:spPr/>
        <p:txBody>
          <a:bodyPr/>
          <a:lstStyle/>
          <a:p>
            <a:r>
              <a:rPr lang="en-CN" dirty="0"/>
              <a:t>How to improve robustness?</a:t>
            </a:r>
            <a:endParaRPr lang="en-US" dirty="0"/>
          </a:p>
        </p:txBody>
      </p:sp>
      <p:sp>
        <p:nvSpPr>
          <p:cNvPr id="3" name="Datumsplatzhalter 2">
            <a:extLst>
              <a:ext uri="{FF2B5EF4-FFF2-40B4-BE49-F238E27FC236}">
                <a16:creationId xmlns:a16="http://schemas.microsoft.com/office/drawing/2014/main" id="{4DEEA281-37DD-45CF-AABF-2BFEAD6C860F}"/>
              </a:ext>
            </a:extLst>
          </p:cNvPr>
          <p:cNvSpPr>
            <a:spLocks noGrp="1"/>
          </p:cNvSpPr>
          <p:nvPr>
            <p:ph type="dt" sz="half" idx="10"/>
          </p:nvPr>
        </p:nvSpPr>
        <p:spPr/>
        <p:txBody>
          <a:bodyPr/>
          <a:lstStyle/>
          <a:p>
            <a:fld id="{717045DB-8849-B348-910D-DAB00B1A188B}" type="datetime1">
              <a:rPr lang="en-CN"/>
              <a:t>2020/12/11</a:t>
            </a:fld>
            <a:endParaRPr lang="de-CH" noProof="0"/>
          </a:p>
        </p:txBody>
      </p:sp>
      <p:sp>
        <p:nvSpPr>
          <p:cNvPr id="5" name="Foliennummernplatzhalter 4">
            <a:extLst>
              <a:ext uri="{FF2B5EF4-FFF2-40B4-BE49-F238E27FC236}">
                <a16:creationId xmlns:a16="http://schemas.microsoft.com/office/drawing/2014/main" id="{3DB16F61-62BA-4FA3-89CE-2F599E6DE0EF}"/>
              </a:ext>
            </a:extLst>
          </p:cNvPr>
          <p:cNvSpPr>
            <a:spLocks noGrp="1"/>
          </p:cNvSpPr>
          <p:nvPr>
            <p:ph type="sldNum" sz="quarter" idx="12"/>
          </p:nvPr>
        </p:nvSpPr>
        <p:spPr/>
        <p:txBody>
          <a:bodyPr/>
          <a:lstStyle/>
          <a:p>
            <a:fld id="{5ACA52AF-F19D-405C-AD5F-7D94B96A5CC3}" type="slidenum">
              <a:rPr lang="de-CH" noProof="0" smtClean="0"/>
              <a:pPr/>
              <a:t>14</a:t>
            </a:fld>
            <a:endParaRPr lang="de-CH" noProof="0"/>
          </a:p>
        </p:txBody>
      </p:sp>
    </p:spTree>
    <p:extLst>
      <p:ext uri="{BB962C8B-B14F-4D97-AF65-F5344CB8AC3E}">
        <p14:creationId xmlns:p14="http://schemas.microsoft.com/office/powerpoint/2010/main" val="150868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C0CA-B2D9-B04C-9763-8AF3BBC6E886}"/>
              </a:ext>
            </a:extLst>
          </p:cNvPr>
          <p:cNvSpPr>
            <a:spLocks noGrp="1"/>
          </p:cNvSpPr>
          <p:nvPr>
            <p:ph type="title"/>
          </p:nvPr>
        </p:nvSpPr>
        <p:spPr/>
        <p:txBody>
          <a:bodyPr/>
          <a:lstStyle/>
          <a:p>
            <a:r>
              <a:rPr lang="en-CN" b="1" dirty="0"/>
              <a:t>How to improve robustness</a:t>
            </a:r>
            <a:br>
              <a:rPr lang="en-CN" dirty="0"/>
            </a:br>
            <a:r>
              <a:rPr lang="en-CN" dirty="0"/>
              <a:t>A unified view of attacks and defenses (Saddle point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C86662-A39B-6544-8BB0-68B42E61D395}"/>
                  </a:ext>
                </a:extLst>
              </p:cNvPr>
              <p:cNvSpPr>
                <a:spLocks noGrp="1"/>
              </p:cNvSpPr>
              <p:nvPr>
                <p:ph idx="1"/>
              </p:nvPr>
            </p:nvSpPr>
            <p:spPr/>
            <p:txBody>
              <a:bodyPr/>
              <a:lstStyle/>
              <a:p>
                <a:pPr>
                  <a:lnSpc>
                    <a:spcPct val="150000"/>
                  </a:lnSpc>
                </a:pPr>
                <a:r>
                  <a:rPr lang="en-US" sz="2000" dirty="0"/>
                  <a:t>Saddle point problem</a:t>
                </a:r>
                <a:r>
                  <a:rPr lang="en-US" sz="2000" baseline="30000" dirty="0"/>
                  <a:t>[2] </a:t>
                </a:r>
                <a:r>
                  <a:rPr lang="en-US" sz="2000" dirty="0"/>
                  <a:t>aims to summarize the attack-defense problem:</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CN" sz="2000" i="1">
                              <a:latin typeface="Cambria Math" panose="02040503050406030204" pitchFamily="18" charset="0"/>
                            </a:rPr>
                          </m:ctrlPr>
                        </m:funcPr>
                        <m:fName>
                          <m:limLow>
                            <m:limLowPr>
                              <m:ctrlPr>
                                <a:rPr lang="en-CN" sz="2000" b="1" i="1" smtClean="0">
                                  <a:solidFill>
                                    <a:schemeClr val="accent1"/>
                                  </a:solidFill>
                                  <a:latin typeface="Cambria Math" panose="02040503050406030204" pitchFamily="18" charset="0"/>
                                </a:rPr>
                              </m:ctrlPr>
                            </m:limLowPr>
                            <m:e>
                              <m:r>
                                <a:rPr lang="en-CN" sz="2000" b="1" i="1">
                                  <a:solidFill>
                                    <a:schemeClr val="accent1"/>
                                  </a:solidFill>
                                  <a:latin typeface="Cambria Math" panose="02040503050406030204" pitchFamily="18" charset="0"/>
                                </a:rPr>
                                <m:t>𝒎𝒊𝒏</m:t>
                              </m:r>
                            </m:e>
                            <m:lim>
                              <m:r>
                                <a:rPr lang="en-CN" sz="2000" b="1" i="1">
                                  <a:solidFill>
                                    <a:schemeClr val="accent1"/>
                                  </a:solidFill>
                                  <a:latin typeface="Cambria Math" panose="02040503050406030204" pitchFamily="18" charset="0"/>
                                </a:rPr>
                                <m:t>𝜽</m:t>
                              </m:r>
                            </m:lim>
                          </m:limLow>
                        </m:fName>
                        <m:e>
                          <m:r>
                            <m:rPr>
                              <m:sty m:val="p"/>
                            </m:rPr>
                            <a:rPr lang="en-CN" sz="2000">
                              <a:latin typeface="Cambria Math" panose="02040503050406030204" pitchFamily="18" charset="0"/>
                            </a:rPr>
                            <m:t>ρ</m:t>
                          </m:r>
                        </m:e>
                      </m:func>
                      <m:d>
                        <m:dPr>
                          <m:ctrlPr>
                            <a:rPr lang="en-CN" sz="2000" i="1">
                              <a:latin typeface="Cambria Math" panose="02040503050406030204" pitchFamily="18" charset="0"/>
                            </a:rPr>
                          </m:ctrlPr>
                        </m:dPr>
                        <m:e>
                          <m:r>
                            <m:rPr>
                              <m:sty m:val="p"/>
                            </m:rPr>
                            <a:rPr lang="en-CN" sz="2000">
                              <a:latin typeface="Cambria Math" panose="02040503050406030204" pitchFamily="18" charset="0"/>
                            </a:rPr>
                            <m:t>θ</m:t>
                          </m:r>
                        </m:e>
                      </m:d>
                      <m:r>
                        <a:rPr lang="en-CN" sz="2000" i="1">
                          <a:latin typeface="Cambria Math" panose="02040503050406030204" pitchFamily="18" charset="0"/>
                        </a:rPr>
                        <m:t>,</m:t>
                      </m:r>
                      <m:r>
                        <a:rPr lang="en-CN" sz="2000">
                          <a:latin typeface="Cambria Math" panose="02040503050406030204" pitchFamily="18" charset="0"/>
                        </a:rPr>
                        <m:t> </m:t>
                      </m:r>
                      <m:r>
                        <m:rPr>
                          <m:nor/>
                        </m:rPr>
                        <a:rPr lang="en-CN" sz="2000"/>
                        <m:t> </m:t>
                      </m:r>
                      <m:r>
                        <m:rPr>
                          <m:nor/>
                        </m:rPr>
                        <a:rPr lang="en-CN" sz="2000"/>
                        <m:t>where</m:t>
                      </m:r>
                      <m:r>
                        <m:rPr>
                          <m:nor/>
                        </m:rPr>
                        <a:rPr lang="en-CN" sz="2000"/>
                        <m:t> </m:t>
                      </m:r>
                      <m:r>
                        <a:rPr lang="en-CN" sz="2000">
                          <a:latin typeface="Cambria Math" panose="02040503050406030204" pitchFamily="18" charset="0"/>
                        </a:rPr>
                        <m:t> </m:t>
                      </m:r>
                      <m:r>
                        <m:rPr>
                          <m:sty m:val="p"/>
                        </m:rPr>
                        <a:rPr lang="en-CN" sz="2000">
                          <a:latin typeface="Cambria Math" panose="02040503050406030204" pitchFamily="18" charset="0"/>
                        </a:rPr>
                        <m:t>ρ</m:t>
                      </m:r>
                      <m:d>
                        <m:dPr>
                          <m:ctrlPr>
                            <a:rPr lang="en-CN" sz="2000" i="1">
                              <a:latin typeface="Cambria Math" panose="02040503050406030204" pitchFamily="18" charset="0"/>
                            </a:rPr>
                          </m:ctrlPr>
                        </m:dPr>
                        <m:e>
                          <m:r>
                            <m:rPr>
                              <m:sty m:val="p"/>
                            </m:rPr>
                            <a:rPr lang="en-CN" sz="2000">
                              <a:latin typeface="Cambria Math" panose="02040503050406030204" pitchFamily="18" charset="0"/>
                            </a:rPr>
                            <m:t>θ</m:t>
                          </m:r>
                        </m:e>
                      </m:d>
                      <m:r>
                        <a:rPr lang="en-CN" sz="2000" i="1">
                          <a:latin typeface="Cambria Math" panose="02040503050406030204" pitchFamily="18" charset="0"/>
                        </a:rPr>
                        <m:t>=</m:t>
                      </m:r>
                      <m:sSub>
                        <m:sSubPr>
                          <m:ctrlPr>
                            <a:rPr lang="en-CN" sz="2000" i="1">
                              <a:latin typeface="Cambria Math" panose="02040503050406030204" pitchFamily="18" charset="0"/>
                            </a:rPr>
                          </m:ctrlPr>
                        </m:sSubPr>
                        <m:e>
                          <m:r>
                            <a:rPr lang="en-CN" sz="2000" i="1">
                              <a:latin typeface="Cambria Math" panose="02040503050406030204" pitchFamily="18" charset="0"/>
                            </a:rPr>
                            <m:t>𝐸</m:t>
                          </m:r>
                        </m:e>
                        <m:sub>
                          <m:d>
                            <m:dPr>
                              <m:ctrlPr>
                                <a:rPr lang="en-CN" sz="2000" i="1">
                                  <a:latin typeface="Cambria Math" panose="02040503050406030204" pitchFamily="18" charset="0"/>
                                </a:rPr>
                              </m:ctrlPr>
                            </m:dPr>
                            <m:e>
                              <m:r>
                                <a:rPr lang="en-CN" sz="2000" i="1">
                                  <a:latin typeface="Cambria Math" panose="02040503050406030204" pitchFamily="18" charset="0"/>
                                </a:rPr>
                                <m:t>𝑥</m:t>
                              </m:r>
                              <m:r>
                                <a:rPr lang="en-CN" sz="2000" i="1">
                                  <a:latin typeface="Cambria Math" panose="02040503050406030204" pitchFamily="18" charset="0"/>
                                </a:rPr>
                                <m:t>,</m:t>
                              </m:r>
                              <m:r>
                                <a:rPr lang="en-CN" sz="2000" i="1">
                                  <a:latin typeface="Cambria Math" panose="02040503050406030204" pitchFamily="18" charset="0"/>
                                </a:rPr>
                                <m:t>𝑦</m:t>
                              </m:r>
                            </m:e>
                          </m:d>
                          <m:r>
                            <a:rPr lang="en-CN" sz="2000">
                              <a:latin typeface="Cambria Math" panose="02040503050406030204" pitchFamily="18" charset="0"/>
                            </a:rPr>
                            <m:t>∼</m:t>
                          </m:r>
                          <m:r>
                            <a:rPr lang="en-CN" sz="2000" i="1">
                              <a:latin typeface="Cambria Math" panose="02040503050406030204" pitchFamily="18" charset="0"/>
                            </a:rPr>
                            <m:t>𝒟</m:t>
                          </m:r>
                        </m:sub>
                      </m:sSub>
                      <m:d>
                        <m:dPr>
                          <m:begChr m:val="["/>
                          <m:endChr m:val="]"/>
                          <m:ctrlPr>
                            <a:rPr lang="en-CN" sz="2000" i="1">
                              <a:latin typeface="Cambria Math" panose="02040503050406030204" pitchFamily="18" charset="0"/>
                            </a:rPr>
                          </m:ctrlPr>
                        </m:dPr>
                        <m:e>
                          <m:func>
                            <m:funcPr>
                              <m:ctrlPr>
                                <a:rPr lang="en-CN" sz="2000" i="1">
                                  <a:latin typeface="Cambria Math" panose="02040503050406030204" pitchFamily="18" charset="0"/>
                                </a:rPr>
                              </m:ctrlPr>
                            </m:funcPr>
                            <m:fName>
                              <m:limLow>
                                <m:limLowPr>
                                  <m:ctrlPr>
                                    <a:rPr lang="en-CN" sz="2000" b="1" i="1" smtClean="0">
                                      <a:solidFill>
                                        <a:schemeClr val="accent1"/>
                                      </a:solidFill>
                                      <a:latin typeface="Cambria Math" panose="02040503050406030204" pitchFamily="18" charset="0"/>
                                    </a:rPr>
                                  </m:ctrlPr>
                                </m:limLowPr>
                                <m:e>
                                  <m:r>
                                    <a:rPr lang="en-CN" sz="2000" b="1" i="1">
                                      <a:solidFill>
                                        <a:schemeClr val="accent1"/>
                                      </a:solidFill>
                                      <a:latin typeface="Cambria Math" panose="02040503050406030204" pitchFamily="18" charset="0"/>
                                    </a:rPr>
                                    <m:t>𝒎𝒂𝒙</m:t>
                                  </m:r>
                                </m:e>
                                <m:lim>
                                  <m:r>
                                    <a:rPr lang="en-CN" sz="2000" b="1" i="1">
                                      <a:solidFill>
                                        <a:schemeClr val="accent1"/>
                                      </a:solidFill>
                                      <a:latin typeface="Cambria Math" panose="02040503050406030204" pitchFamily="18" charset="0"/>
                                    </a:rPr>
                                    <m:t>𝛅</m:t>
                                  </m:r>
                                  <m:r>
                                    <a:rPr lang="en-CN" sz="2000" b="1">
                                      <a:solidFill>
                                        <a:schemeClr val="accent1"/>
                                      </a:solidFill>
                                      <a:latin typeface="Cambria Math" panose="02040503050406030204" pitchFamily="18" charset="0"/>
                                    </a:rPr>
                                    <m:t>∈</m:t>
                                  </m:r>
                                  <m:r>
                                    <a:rPr lang="en-CN" sz="2000" b="1" i="1">
                                      <a:solidFill>
                                        <a:schemeClr val="accent1"/>
                                      </a:solidFill>
                                      <a:latin typeface="Cambria Math" panose="02040503050406030204" pitchFamily="18" charset="0"/>
                                    </a:rPr>
                                    <m:t>𝓢</m:t>
                                  </m:r>
                                </m:lim>
                              </m:limLow>
                            </m:fName>
                            <m:e>
                              <m:r>
                                <a:rPr lang="en-CN" sz="2000" i="1">
                                  <a:latin typeface="Cambria Math" panose="02040503050406030204" pitchFamily="18" charset="0"/>
                                </a:rPr>
                                <m:t>𝐿</m:t>
                              </m:r>
                            </m:e>
                          </m:func>
                          <m:d>
                            <m:dPr>
                              <m:ctrlPr>
                                <a:rPr lang="en-CN" sz="2000" i="1">
                                  <a:latin typeface="Cambria Math" panose="02040503050406030204" pitchFamily="18" charset="0"/>
                                </a:rPr>
                              </m:ctrlPr>
                            </m:dPr>
                            <m:e>
                              <m:r>
                                <m:rPr>
                                  <m:sty m:val="p"/>
                                </m:rPr>
                                <a:rPr lang="en-CN" sz="2000">
                                  <a:latin typeface="Cambria Math" panose="02040503050406030204" pitchFamily="18" charset="0"/>
                                </a:rPr>
                                <m:t>θ</m:t>
                              </m:r>
                              <m:r>
                                <a:rPr lang="en-CN" sz="2000" i="1">
                                  <a:latin typeface="Cambria Math" panose="02040503050406030204" pitchFamily="18" charset="0"/>
                                </a:rPr>
                                <m:t>,</m:t>
                              </m:r>
                              <m:r>
                                <a:rPr lang="en-CN" sz="2000" i="1">
                                  <a:latin typeface="Cambria Math" panose="02040503050406030204" pitchFamily="18" charset="0"/>
                                </a:rPr>
                                <m:t>𝑥</m:t>
                              </m:r>
                              <m:r>
                                <a:rPr lang="en-CN" sz="2000" i="1">
                                  <a:latin typeface="Cambria Math" panose="02040503050406030204" pitchFamily="18" charset="0"/>
                                </a:rPr>
                                <m:t>+</m:t>
                              </m:r>
                              <m:r>
                                <m:rPr>
                                  <m:sty m:val="p"/>
                                </m:rPr>
                                <a:rPr lang="en-CN" sz="2000">
                                  <a:latin typeface="Cambria Math" panose="02040503050406030204" pitchFamily="18" charset="0"/>
                                </a:rPr>
                                <m:t>δ</m:t>
                              </m:r>
                              <m:r>
                                <a:rPr lang="en-CN" sz="2000" i="1">
                                  <a:latin typeface="Cambria Math" panose="02040503050406030204" pitchFamily="18" charset="0"/>
                                </a:rPr>
                                <m:t>,</m:t>
                              </m:r>
                              <m:r>
                                <a:rPr lang="en-CN" sz="2000" i="1">
                                  <a:latin typeface="Cambria Math" panose="02040503050406030204" pitchFamily="18" charset="0"/>
                                </a:rPr>
                                <m:t>𝑦</m:t>
                              </m:r>
                            </m:e>
                          </m:d>
                        </m:e>
                      </m:d>
                    </m:oMath>
                  </m:oMathPara>
                </a14:m>
                <a:endParaRPr lang="en-US" sz="2000" dirty="0"/>
              </a:p>
              <a:p>
                <a:pPr>
                  <a:lnSpc>
                    <a:spcPct val="150000"/>
                  </a:lnSpc>
                </a:pPr>
                <a:r>
                  <a:rPr lang="en-US" sz="2000" dirty="0"/>
                  <a:t>Inner maximization - to find an adversarial</a:t>
                </a:r>
              </a:p>
              <a:p>
                <a:pPr>
                  <a:lnSpc>
                    <a:spcPct val="150000"/>
                  </a:lnSpc>
                </a:pPr>
                <a:r>
                  <a:rPr lang="en-US" sz="2000" dirty="0"/>
                  <a:t>Outer minimization – to minimize adversarial</a:t>
                </a:r>
              </a:p>
            </p:txBody>
          </p:sp>
        </mc:Choice>
        <mc:Fallback xmlns="">
          <p:sp>
            <p:nvSpPr>
              <p:cNvPr id="3" name="Content Placeholder 2">
                <a:extLst>
                  <a:ext uri="{FF2B5EF4-FFF2-40B4-BE49-F238E27FC236}">
                    <a16:creationId xmlns:a16="http://schemas.microsoft.com/office/drawing/2014/main" id="{FCC86662-A39B-6544-8BB0-68B42E61D395}"/>
                  </a:ext>
                </a:extLst>
              </p:cNvPr>
              <p:cNvSpPr>
                <a:spLocks noGrp="1" noRot="1" noChangeAspect="1" noMove="1" noResize="1" noEditPoints="1" noAdjustHandles="1" noChangeArrowheads="1" noChangeShapeType="1" noTextEdit="1"/>
              </p:cNvSpPr>
              <p:nvPr>
                <p:ph idx="1"/>
              </p:nvPr>
            </p:nvSpPr>
            <p:spPr>
              <a:blipFill>
                <a:blip r:embed="rId3"/>
                <a:stretch>
                  <a:fillRect l="-130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C7E22F2-123F-7742-8BD8-4808F2405787}"/>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9D19D0DE-6E30-6D4C-862D-2742C7E8C28F}"/>
              </a:ext>
            </a:extLst>
          </p:cNvPr>
          <p:cNvSpPr>
            <a:spLocks noGrp="1"/>
          </p:cNvSpPr>
          <p:nvPr>
            <p:ph type="sldNum" sz="quarter" idx="12"/>
          </p:nvPr>
        </p:nvSpPr>
        <p:spPr/>
        <p:txBody>
          <a:bodyPr/>
          <a:lstStyle/>
          <a:p>
            <a:fld id="{5ACA52AF-F19D-405C-AD5F-7D94B96A5CC3}" type="slidenum">
              <a:rPr lang="de-CH" noProof="0" smtClean="0"/>
              <a:t>15</a:t>
            </a:fld>
            <a:endParaRPr lang="de-CH" noProof="0"/>
          </a:p>
        </p:txBody>
      </p:sp>
      <p:sp>
        <p:nvSpPr>
          <p:cNvPr id="6" name="Rectangle 5">
            <a:extLst>
              <a:ext uri="{FF2B5EF4-FFF2-40B4-BE49-F238E27FC236}">
                <a16:creationId xmlns:a16="http://schemas.microsoft.com/office/drawing/2014/main" id="{1D2D28B6-B69C-7B4D-A854-B011165DEB56}"/>
              </a:ext>
            </a:extLst>
          </p:cNvPr>
          <p:cNvSpPr/>
          <p:nvPr/>
        </p:nvSpPr>
        <p:spPr>
          <a:xfrm>
            <a:off x="1971552" y="6228317"/>
            <a:ext cx="8248891" cy="415498"/>
          </a:xfrm>
          <a:prstGeom prst="rect">
            <a:avLst/>
          </a:prstGeom>
        </p:spPr>
        <p:txBody>
          <a:bodyPr wrap="square">
            <a:spAutoFit/>
          </a:bodyPr>
          <a:lstStyle/>
          <a:p>
            <a:r>
              <a:rPr lang="en-US" sz="1050" dirty="0"/>
              <a:t>[2] A. </a:t>
            </a:r>
            <a:r>
              <a:rPr lang="en-US" sz="1050" dirty="0" err="1"/>
              <a:t>Madry</a:t>
            </a:r>
            <a:r>
              <a:rPr lang="en-US" sz="1050" dirty="0"/>
              <a:t>, A. </a:t>
            </a:r>
            <a:r>
              <a:rPr lang="en-US" sz="1050" dirty="0" err="1"/>
              <a:t>Makelov</a:t>
            </a:r>
            <a:r>
              <a:rPr lang="en-US" sz="1050" dirty="0"/>
              <a:t>, L. Schmidt, D. Tsipras, and A. </a:t>
            </a:r>
            <a:r>
              <a:rPr lang="en-US" sz="1050" dirty="0" err="1"/>
              <a:t>Vladu</a:t>
            </a:r>
            <a:r>
              <a:rPr lang="en-US" sz="1050" dirty="0"/>
              <a:t>. Towards deep learning </a:t>
            </a:r>
            <a:r>
              <a:rPr lang="en-US" sz="1050" dirty="0" err="1"/>
              <a:t>modelsresistant</a:t>
            </a:r>
            <a:r>
              <a:rPr lang="en-US" sz="1050" dirty="0"/>
              <a:t> to adversarial </a:t>
            </a:r>
            <a:r>
              <a:rPr lang="en-US" sz="1050" dirty="0" err="1"/>
              <a:t>attacks.arXiv</a:t>
            </a:r>
            <a:r>
              <a:rPr lang="en-US" sz="1050" dirty="0"/>
              <a:t> preprint arXiv:1706.06083, 2017.</a:t>
            </a:r>
          </a:p>
        </p:txBody>
      </p:sp>
    </p:spTree>
    <p:extLst>
      <p:ext uri="{BB962C8B-B14F-4D97-AF65-F5344CB8AC3E}">
        <p14:creationId xmlns:p14="http://schemas.microsoft.com/office/powerpoint/2010/main" val="110152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729A-E2C7-5C42-B5A2-FB119E5A7B95}"/>
              </a:ext>
            </a:extLst>
          </p:cNvPr>
          <p:cNvSpPr>
            <a:spLocks noGrp="1"/>
          </p:cNvSpPr>
          <p:nvPr>
            <p:ph type="title"/>
          </p:nvPr>
        </p:nvSpPr>
        <p:spPr/>
        <p:txBody>
          <a:bodyPr/>
          <a:lstStyle/>
          <a:p>
            <a:r>
              <a:rPr lang="en-CN" b="1" dirty="0"/>
              <a:t>How to improve robustness</a:t>
            </a:r>
            <a:br>
              <a:rPr lang="en-CN" dirty="0"/>
            </a:br>
            <a:r>
              <a:rPr lang="en-US" dirty="0"/>
              <a:t>Adversarial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881BE7-F15D-B848-A170-134072F3078A}"/>
                  </a:ext>
                </a:extLst>
              </p:cNvPr>
              <p:cNvSpPr>
                <a:spLocks noGrp="1"/>
              </p:cNvSpPr>
              <p:nvPr>
                <p:ph idx="1"/>
              </p:nvPr>
            </p:nvSpPr>
            <p:spPr/>
            <p:txBody>
              <a:bodyPr/>
              <a:lstStyle/>
              <a:p>
                <a:pPr>
                  <a:lnSpc>
                    <a:spcPct val="150000"/>
                  </a:lnSpc>
                </a:pPr>
                <a:r>
                  <a:rPr lang="en-US" sz="2000" dirty="0"/>
                  <a:t>Widely used</a:t>
                </a:r>
              </a:p>
              <a:p>
                <a:pPr>
                  <a:lnSpc>
                    <a:spcPct val="150000"/>
                  </a:lnSpc>
                </a:pPr>
                <a:r>
                  <a:rPr lang="en-US" sz="2000" dirty="0"/>
                  <a:t>Training on a mixture of adversarial and clean example can regularize the model</a:t>
                </a:r>
                <a:r>
                  <a:rPr lang="en-US" sz="2000" baseline="30000" dirty="0"/>
                  <a:t>[5]</a:t>
                </a:r>
                <a:r>
                  <a:rPr lang="en-US" sz="2000" dirty="0"/>
                  <a:t>. </a:t>
                </a:r>
              </a:p>
              <a:p>
                <a:pPr>
                  <a:lnSpc>
                    <a:spcPct val="150000"/>
                  </a:lnSpc>
                </a:pPr>
                <a:r>
                  <a:rPr lang="en-US" sz="2000" dirty="0"/>
                  <a:t>Continually train the model on updating adversarial examples, which resist the current version of the model.</a:t>
                </a:r>
              </a:p>
              <a:p>
                <a:pPr marL="266700" lvl="1" indent="0">
                  <a:lnSpc>
                    <a:spcPct val="150000"/>
                  </a:lnSpc>
                  <a:buNone/>
                </a:pPr>
                <a:r>
                  <a:rPr lang="en-US" sz="2000" dirty="0"/>
                  <a:t>e.g. using FGSM adversarial examples</a:t>
                </a:r>
                <a:r>
                  <a:rPr lang="en-US" sz="2000" baseline="30000" dirty="0"/>
                  <a:t>[1]</a:t>
                </a:r>
                <a:r>
                  <a:rPr lang="en-US" sz="2000" dirty="0"/>
                  <a:t>:</a:t>
                </a:r>
              </a:p>
              <a:p>
                <a:pPr marL="266700" lvl="1" indent="0">
                  <a:lnSpc>
                    <a:spcPct val="150000"/>
                  </a:lnSpc>
                  <a:buNone/>
                </a:pPr>
                <a14:m>
                  <m:oMathPara xmlns:m="http://schemas.openxmlformats.org/officeDocument/2006/math">
                    <m:oMathParaPr>
                      <m:jc m:val="centerGroup"/>
                    </m:oMathParaPr>
                    <m:oMath xmlns:m="http://schemas.openxmlformats.org/officeDocument/2006/math">
                      <m:acc>
                        <m:accPr>
                          <m:chr m:val="̃"/>
                          <m:ctrlPr>
                            <a:rPr lang="en-CN" sz="2000" i="1">
                              <a:latin typeface="Cambria Math" panose="02040503050406030204" pitchFamily="18" charset="0"/>
                            </a:rPr>
                          </m:ctrlPr>
                        </m:accPr>
                        <m:e>
                          <m:r>
                            <a:rPr lang="en-US" sz="2000" i="1">
                              <a:latin typeface="Cambria Math" panose="02040503050406030204" pitchFamily="18" charset="0"/>
                            </a:rPr>
                            <m:t>𝐽</m:t>
                          </m:r>
                        </m:e>
                      </m:acc>
                      <m:d>
                        <m:dPr>
                          <m:ctrlPr>
                            <a:rPr lang="en-CN" sz="2000" i="1">
                              <a:latin typeface="Cambria Math" panose="02040503050406030204" pitchFamily="18" charset="0"/>
                            </a:rPr>
                          </m:ctrlPr>
                        </m:dPr>
                        <m:e>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m:rPr>
                          <m:sty m:val="p"/>
                        </m:rPr>
                        <a:rPr lang="en-US" sz="2000">
                          <a:latin typeface="Cambria Math" panose="02040503050406030204" pitchFamily="18" charset="0"/>
                        </a:rPr>
                        <m:t>α</m:t>
                      </m:r>
                      <m:r>
                        <a:rPr lang="en-US" sz="2000" i="1">
                          <a:latin typeface="Cambria Math" panose="02040503050406030204" pitchFamily="18" charset="0"/>
                        </a:rPr>
                        <m:t>𝐽</m:t>
                      </m:r>
                      <m:d>
                        <m:dPr>
                          <m:ctrlPr>
                            <a:rPr lang="en-CN" sz="2000" i="1">
                              <a:latin typeface="Cambria Math" panose="02040503050406030204" pitchFamily="18" charset="0"/>
                            </a:rPr>
                          </m:ctrlPr>
                        </m:dPr>
                        <m:e>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d>
                        <m:dPr>
                          <m:ctrlPr>
                            <a:rPr lang="en-CN" sz="2000" i="1">
                              <a:latin typeface="Cambria Math" panose="02040503050406030204" pitchFamily="18" charset="0"/>
                            </a:rPr>
                          </m:ctrlPr>
                        </m:dPr>
                        <m:e>
                          <m:r>
                            <a:rPr lang="en-US" sz="2000" i="1">
                              <a:latin typeface="Cambria Math" panose="02040503050406030204" pitchFamily="18" charset="0"/>
                            </a:rPr>
                            <m:t>1−</m:t>
                          </m:r>
                          <m:r>
                            <m:rPr>
                              <m:sty m:val="p"/>
                            </m:rPr>
                            <a:rPr lang="en-US" sz="2000">
                              <a:latin typeface="Cambria Math" panose="02040503050406030204" pitchFamily="18" charset="0"/>
                            </a:rPr>
                            <m:t>α</m:t>
                          </m:r>
                        </m:e>
                      </m:d>
                      <m:r>
                        <a:rPr lang="en-US" sz="2000" i="1">
                          <a:latin typeface="Cambria Math" panose="02040503050406030204" pitchFamily="18" charset="0"/>
                        </a:rPr>
                        <m:t>𝐽</m:t>
                      </m:r>
                      <m:d>
                        <m:dPr>
                          <m:endChr m:val=""/>
                          <m:ctrlPr>
                            <a:rPr lang="en-CN" sz="2000" i="1">
                              <a:latin typeface="Cambria Math" panose="02040503050406030204" pitchFamily="18" charset="0"/>
                            </a:rPr>
                          </m:ctrlPr>
                        </m:dPr>
                        <m:e>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m:rPr>
                              <m:sty m:val="p"/>
                            </m:rPr>
                            <a:rPr lang="en-US" sz="2000">
                              <a:latin typeface="Cambria Math" panose="02040503050406030204" pitchFamily="18" charset="0"/>
                            </a:rPr>
                            <m:t>ϵ</m:t>
                          </m:r>
                          <m:r>
                            <a:rPr lang="en-US" sz="2000" i="1">
                              <a:latin typeface="Cambria Math" panose="02040503050406030204" pitchFamily="18" charset="0"/>
                            </a:rPr>
                            <m:t> </m:t>
                          </m:r>
                          <m:r>
                            <a:rPr lang="en-US" sz="2000" i="1">
                              <a:latin typeface="Cambria Math" panose="02040503050406030204" pitchFamily="18" charset="0"/>
                            </a:rPr>
                            <m:t>𝑠𝑖𝑔𝑛</m:t>
                          </m:r>
                          <m:d>
                            <m:dPr>
                              <m:ctrlPr>
                                <a:rPr lang="en-CN" sz="2000" i="1">
                                  <a:latin typeface="Cambria Math" panose="02040503050406030204" pitchFamily="18" charset="0"/>
                                </a:rPr>
                              </m:ctrlPr>
                            </m:dPr>
                            <m:e>
                              <m:sSub>
                                <m:sSubPr>
                                  <m:ctrlPr>
                                    <a:rPr lang="en-CN" sz="2000" i="1">
                                      <a:latin typeface="Cambria Math" panose="02040503050406030204" pitchFamily="18" charset="0"/>
                                    </a:rPr>
                                  </m:ctrlPr>
                                </m:sSubPr>
                                <m:e>
                                  <m:r>
                                    <m:rPr>
                                      <m:sty m:val="p"/>
                                    </m:rPr>
                                    <a:rPr lang="en-US" sz="2000">
                                      <a:latin typeface="Cambria Math" panose="02040503050406030204" pitchFamily="18" charset="0"/>
                                    </a:rPr>
                                    <m:t>∇</m:t>
                                  </m:r>
                                </m:e>
                                <m:sub>
                                  <m:r>
                                    <a:rPr lang="en-US" sz="2000" i="1">
                                      <a:latin typeface="Cambria Math" panose="02040503050406030204" pitchFamily="18" charset="0"/>
                                    </a:rPr>
                                    <m:t>𝑥</m:t>
                                  </m:r>
                                </m:sub>
                              </m:sSub>
                              <m:r>
                                <a:rPr lang="en-US" sz="2000" i="1">
                                  <a:latin typeface="Cambria Math" panose="02040503050406030204" pitchFamily="18" charset="0"/>
                                </a:rPr>
                                <m:t>𝐽</m:t>
                              </m:r>
                              <m:d>
                                <m:dPr>
                                  <m:ctrlPr>
                                    <a:rPr lang="en-CN" sz="2000" i="1">
                                      <a:latin typeface="Cambria Math" panose="02040503050406030204" pitchFamily="18" charset="0"/>
                                    </a:rPr>
                                  </m:ctrlPr>
                                </m:dPr>
                                <m:e>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e>
                          </m:d>
                        </m:e>
                      </m:d>
                    </m:oMath>
                  </m:oMathPara>
                </a14:m>
                <a:endParaRPr lang="en-US" sz="2000" dirty="0"/>
              </a:p>
            </p:txBody>
          </p:sp>
        </mc:Choice>
        <mc:Fallback xmlns="">
          <p:sp>
            <p:nvSpPr>
              <p:cNvPr id="3" name="Content Placeholder 2">
                <a:extLst>
                  <a:ext uri="{FF2B5EF4-FFF2-40B4-BE49-F238E27FC236}">
                    <a16:creationId xmlns:a16="http://schemas.microsoft.com/office/drawing/2014/main" id="{8B881BE7-F15D-B848-A170-134072F3078A}"/>
                  </a:ext>
                </a:extLst>
              </p:cNvPr>
              <p:cNvSpPr>
                <a:spLocks noGrp="1" noRot="1" noChangeAspect="1" noMove="1" noResize="1" noEditPoints="1" noAdjustHandles="1" noChangeArrowheads="1" noChangeShapeType="1" noTextEdit="1"/>
              </p:cNvSpPr>
              <p:nvPr>
                <p:ph idx="1"/>
              </p:nvPr>
            </p:nvSpPr>
            <p:spPr>
              <a:blipFill>
                <a:blip r:embed="rId3"/>
                <a:stretch>
                  <a:fillRect l="-130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C0F5645-20CB-8C44-8259-6DA998B6984C}"/>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8FBA8DCD-6B33-5D44-A931-3F55AFA870C2}"/>
              </a:ext>
            </a:extLst>
          </p:cNvPr>
          <p:cNvSpPr>
            <a:spLocks noGrp="1"/>
          </p:cNvSpPr>
          <p:nvPr>
            <p:ph type="sldNum" sz="quarter" idx="12"/>
          </p:nvPr>
        </p:nvSpPr>
        <p:spPr/>
        <p:txBody>
          <a:bodyPr/>
          <a:lstStyle/>
          <a:p>
            <a:fld id="{5ACA52AF-F19D-405C-AD5F-7D94B96A5CC3}" type="slidenum">
              <a:rPr lang="de-CH" noProof="0" smtClean="0"/>
              <a:t>16</a:t>
            </a:fld>
            <a:endParaRPr lang="de-CH" noProof="0"/>
          </a:p>
        </p:txBody>
      </p:sp>
      <p:sp>
        <p:nvSpPr>
          <p:cNvPr id="9" name="Rectangle 8">
            <a:extLst>
              <a:ext uri="{FF2B5EF4-FFF2-40B4-BE49-F238E27FC236}">
                <a16:creationId xmlns:a16="http://schemas.microsoft.com/office/drawing/2014/main" id="{393206C4-9622-F14D-8682-849BA101DFF5}"/>
              </a:ext>
            </a:extLst>
          </p:cNvPr>
          <p:cNvSpPr/>
          <p:nvPr/>
        </p:nvSpPr>
        <p:spPr>
          <a:xfrm>
            <a:off x="1971550" y="6233903"/>
            <a:ext cx="8248891" cy="577081"/>
          </a:xfrm>
          <a:prstGeom prst="rect">
            <a:avLst/>
          </a:prstGeom>
        </p:spPr>
        <p:txBody>
          <a:bodyPr wrap="square">
            <a:spAutoFit/>
          </a:bodyPr>
          <a:lstStyle/>
          <a:p>
            <a:r>
              <a:rPr lang="en-US" sz="1050" b="0" i="0" dirty="0">
                <a:effectLst/>
                <a:latin typeface="Arial" panose="020B0604020202020204" pitchFamily="34" charset="0"/>
              </a:rPr>
              <a:t>[1] J. Goodfellow, J. </a:t>
            </a:r>
            <a:r>
              <a:rPr lang="en-US" sz="1050" b="0" i="0" dirty="0" err="1">
                <a:effectLst/>
                <a:latin typeface="Arial" panose="020B0604020202020204" pitchFamily="34" charset="0"/>
              </a:rPr>
              <a:t>Shlens</a:t>
            </a:r>
            <a:r>
              <a:rPr lang="en-US" sz="1050" b="0" i="0" dirty="0">
                <a:effectLst/>
                <a:latin typeface="Arial" panose="020B0604020202020204" pitchFamily="34" charset="0"/>
              </a:rPr>
              <a:t>, and C. </a:t>
            </a:r>
            <a:r>
              <a:rPr lang="en-US" sz="1050" b="0" i="0" dirty="0" err="1">
                <a:effectLst/>
                <a:latin typeface="Arial" panose="020B0604020202020204" pitchFamily="34" charset="0"/>
              </a:rPr>
              <a:t>Szegedy</a:t>
            </a:r>
            <a:r>
              <a:rPr lang="en-US" sz="1050" b="0" i="0" dirty="0">
                <a:effectLst/>
                <a:latin typeface="Arial" panose="020B0604020202020204" pitchFamily="34" charset="0"/>
              </a:rPr>
              <a:t>. Explaining and harnessing adversarial </a:t>
            </a:r>
            <a:r>
              <a:rPr lang="en-US" sz="1050" b="0" i="0" dirty="0" err="1">
                <a:effectLst/>
                <a:latin typeface="Arial" panose="020B0604020202020204" pitchFamily="34" charset="0"/>
              </a:rPr>
              <a:t>examples.arXiv</a:t>
            </a:r>
            <a:r>
              <a:rPr lang="en-US" sz="1050" b="0" i="0" dirty="0">
                <a:effectLst/>
                <a:latin typeface="Arial" panose="020B0604020202020204" pitchFamily="34" charset="0"/>
              </a:rPr>
              <a:t> preprint arXiv:1412.6572, 2014</a:t>
            </a:r>
          </a:p>
          <a:p>
            <a:r>
              <a:rPr lang="en-US" altLang="zh-CN" sz="1050" dirty="0">
                <a:latin typeface="Arial" panose="020B0604020202020204" pitchFamily="34" charset="0"/>
              </a:rPr>
              <a:t>[5]</a:t>
            </a:r>
            <a:r>
              <a:rPr lang="zh-CN" altLang="en-US" sz="1050" dirty="0">
                <a:latin typeface="Arial" panose="020B0604020202020204" pitchFamily="34" charset="0"/>
              </a:rPr>
              <a:t> </a:t>
            </a:r>
            <a:r>
              <a:rPr lang="en-US" altLang="zh-CN" sz="1050" dirty="0">
                <a:latin typeface="Arial" panose="020B0604020202020204" pitchFamily="34" charset="0"/>
              </a:rPr>
              <a:t>C. </a:t>
            </a:r>
            <a:r>
              <a:rPr lang="en-US" altLang="zh-CN" sz="1050" dirty="0" err="1">
                <a:latin typeface="Arial" panose="020B0604020202020204" pitchFamily="34" charset="0"/>
              </a:rPr>
              <a:t>Szegedy</a:t>
            </a:r>
            <a:r>
              <a:rPr lang="en-US" altLang="zh-CN" sz="1050" dirty="0">
                <a:latin typeface="Arial" panose="020B0604020202020204" pitchFamily="34" charset="0"/>
              </a:rPr>
              <a:t>, W. Liu, Y. Jia, P. </a:t>
            </a:r>
            <a:r>
              <a:rPr lang="en-US" altLang="zh-CN" sz="1050" dirty="0" err="1">
                <a:latin typeface="Arial" panose="020B0604020202020204" pitchFamily="34" charset="0"/>
              </a:rPr>
              <a:t>Sermanet</a:t>
            </a:r>
            <a:r>
              <a:rPr lang="en-US" altLang="zh-CN" sz="1050" dirty="0">
                <a:latin typeface="Arial" panose="020B0604020202020204" pitchFamily="34" charset="0"/>
              </a:rPr>
              <a:t>, S. Reed, D. </a:t>
            </a:r>
            <a:r>
              <a:rPr lang="en-US" altLang="zh-CN" sz="1050" dirty="0" err="1">
                <a:latin typeface="Arial" panose="020B0604020202020204" pitchFamily="34" charset="0"/>
              </a:rPr>
              <a:t>Anguelov</a:t>
            </a:r>
            <a:r>
              <a:rPr lang="en-US" altLang="zh-CN" sz="1050" dirty="0">
                <a:latin typeface="Arial" panose="020B0604020202020204" pitchFamily="34" charset="0"/>
              </a:rPr>
              <a:t>, D. Erhan, V. </a:t>
            </a:r>
            <a:r>
              <a:rPr lang="en-US" altLang="zh-CN" sz="1050" dirty="0" err="1">
                <a:latin typeface="Arial" panose="020B0604020202020204" pitchFamily="34" charset="0"/>
              </a:rPr>
              <a:t>Vanhoucke</a:t>
            </a:r>
            <a:r>
              <a:rPr lang="en-US" altLang="zh-CN" sz="1050" dirty="0">
                <a:latin typeface="Arial" panose="020B0604020202020204" pitchFamily="34" charset="0"/>
              </a:rPr>
              <a:t>, </a:t>
            </a:r>
            <a:r>
              <a:rPr lang="en-US" altLang="zh-CN" sz="1050" dirty="0" err="1">
                <a:latin typeface="Arial" panose="020B0604020202020204" pitchFamily="34" charset="0"/>
              </a:rPr>
              <a:t>andA</a:t>
            </a:r>
            <a:r>
              <a:rPr lang="en-US" altLang="zh-CN" sz="1050" dirty="0">
                <a:latin typeface="Arial" panose="020B0604020202020204" pitchFamily="34" charset="0"/>
              </a:rPr>
              <a:t>. </a:t>
            </a:r>
            <a:r>
              <a:rPr lang="en-US" altLang="zh-CN" sz="1050" dirty="0" err="1">
                <a:latin typeface="Arial" panose="020B0604020202020204" pitchFamily="34" charset="0"/>
              </a:rPr>
              <a:t>Rabinovich</a:t>
            </a:r>
            <a:r>
              <a:rPr lang="en-US" altLang="zh-CN" sz="1050" dirty="0">
                <a:latin typeface="Arial" panose="020B0604020202020204" pitchFamily="34" charset="0"/>
              </a:rPr>
              <a:t>. Going deeper with convolutions. </a:t>
            </a:r>
            <a:r>
              <a:rPr lang="en-US" altLang="zh-CN" sz="1050" dirty="0" err="1">
                <a:latin typeface="Arial" panose="020B0604020202020204" pitchFamily="34" charset="0"/>
              </a:rPr>
              <a:t>InProceedings</a:t>
            </a:r>
            <a:r>
              <a:rPr lang="en-US" altLang="zh-CN" sz="1050" dirty="0">
                <a:latin typeface="Arial" panose="020B0604020202020204" pitchFamily="34" charset="0"/>
              </a:rPr>
              <a:t> of the IEEE conference </a:t>
            </a:r>
            <a:r>
              <a:rPr lang="en-US" altLang="zh-CN" sz="1050" dirty="0" err="1">
                <a:latin typeface="Arial" panose="020B0604020202020204" pitchFamily="34" charset="0"/>
              </a:rPr>
              <a:t>oncomputer</a:t>
            </a:r>
            <a:r>
              <a:rPr lang="en-US" altLang="zh-CN" sz="1050" dirty="0">
                <a:latin typeface="Arial" panose="020B0604020202020204" pitchFamily="34" charset="0"/>
              </a:rPr>
              <a:t> vision and pattern recognition, pages 1–9, 2015</a:t>
            </a:r>
            <a:endParaRPr lang="en-US" sz="1050" dirty="0"/>
          </a:p>
        </p:txBody>
      </p:sp>
      <p:grpSp>
        <p:nvGrpSpPr>
          <p:cNvPr id="8" name="Group 7">
            <a:extLst>
              <a:ext uri="{FF2B5EF4-FFF2-40B4-BE49-F238E27FC236}">
                <a16:creationId xmlns:a16="http://schemas.microsoft.com/office/drawing/2014/main" id="{4D246E5E-1F85-DA44-A7ED-261088218E99}"/>
              </a:ext>
            </a:extLst>
          </p:cNvPr>
          <p:cNvGrpSpPr/>
          <p:nvPr/>
        </p:nvGrpSpPr>
        <p:grpSpPr>
          <a:xfrm>
            <a:off x="2031999" y="4973934"/>
            <a:ext cx="7714901" cy="1054244"/>
            <a:chOff x="2031999" y="4973934"/>
            <a:chExt cx="7714901" cy="1054244"/>
          </a:xfrm>
        </p:grpSpPr>
        <p:graphicFrame>
          <p:nvGraphicFramePr>
            <p:cNvPr id="6" name="Diagram 5">
              <a:extLst>
                <a:ext uri="{FF2B5EF4-FFF2-40B4-BE49-F238E27FC236}">
                  <a16:creationId xmlns:a16="http://schemas.microsoft.com/office/drawing/2014/main" id="{1089799B-6FC1-F34E-9287-7B5208CC826C}"/>
                </a:ext>
              </a:extLst>
            </p:cNvPr>
            <p:cNvGraphicFramePr/>
            <p:nvPr>
              <p:extLst>
                <p:ext uri="{D42A27DB-BD31-4B8C-83A1-F6EECF244321}">
                  <p14:modId xmlns:p14="http://schemas.microsoft.com/office/powerpoint/2010/main" val="1760475798"/>
                </p:ext>
              </p:extLst>
            </p:nvPr>
          </p:nvGraphicFramePr>
          <p:xfrm>
            <a:off x="2031999" y="4973934"/>
            <a:ext cx="7714901" cy="4711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Curved Left Arrow 6">
              <a:extLst>
                <a:ext uri="{FF2B5EF4-FFF2-40B4-BE49-F238E27FC236}">
                  <a16:creationId xmlns:a16="http://schemas.microsoft.com/office/drawing/2014/main" id="{210159DC-6300-CC4F-9F18-DC203F4887A4}"/>
                </a:ext>
              </a:extLst>
            </p:cNvPr>
            <p:cNvSpPr/>
            <p:nvPr/>
          </p:nvSpPr>
          <p:spPr>
            <a:xfrm rot="5400000">
              <a:off x="7048961" y="4498131"/>
              <a:ext cx="577081" cy="248301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6819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4C6E-6C78-8849-A98A-2212BFDD468B}"/>
              </a:ext>
            </a:extLst>
          </p:cNvPr>
          <p:cNvSpPr>
            <a:spLocks noGrp="1"/>
          </p:cNvSpPr>
          <p:nvPr>
            <p:ph type="title"/>
          </p:nvPr>
        </p:nvSpPr>
        <p:spPr/>
        <p:txBody>
          <a:bodyPr/>
          <a:lstStyle/>
          <a:p>
            <a:r>
              <a:rPr lang="en-CN" b="1" dirty="0"/>
              <a:t>How to improve robustness</a:t>
            </a:r>
            <a:br>
              <a:rPr lang="en-CN" dirty="0"/>
            </a:br>
            <a:r>
              <a:rPr lang="en-US" dirty="0"/>
              <a:t>Adversarial Training using PGD attacking</a:t>
            </a:r>
            <a:r>
              <a:rPr lang="en-US" baseline="30000" dirty="0"/>
              <a:t>[2]</a:t>
            </a:r>
            <a:endParaRPr lang="en-US" dirty="0"/>
          </a:p>
        </p:txBody>
      </p:sp>
      <p:sp>
        <p:nvSpPr>
          <p:cNvPr id="3" name="Content Placeholder 2">
            <a:extLst>
              <a:ext uri="{FF2B5EF4-FFF2-40B4-BE49-F238E27FC236}">
                <a16:creationId xmlns:a16="http://schemas.microsoft.com/office/drawing/2014/main" id="{5FC070BD-4702-244B-85D8-27F5BED30E9E}"/>
              </a:ext>
            </a:extLst>
          </p:cNvPr>
          <p:cNvSpPr>
            <a:spLocks noGrp="1"/>
          </p:cNvSpPr>
          <p:nvPr>
            <p:ph idx="1"/>
          </p:nvPr>
        </p:nvSpPr>
        <p:spPr>
          <a:xfrm>
            <a:off x="731837" y="1412875"/>
            <a:ext cx="10728325" cy="1200510"/>
          </a:xfrm>
        </p:spPr>
        <p:txBody>
          <a:bodyPr/>
          <a:lstStyle/>
          <a:p>
            <a:r>
              <a:rPr lang="en-US" sz="2000" dirty="0"/>
              <a:t>Input: PGD perturbed adversarial data + clean data</a:t>
            </a:r>
          </a:p>
          <a:p>
            <a:r>
              <a:rPr lang="en-US" sz="2000" dirty="0"/>
              <a:t>Use stochastic gradient descent to minimize the loss function.</a:t>
            </a:r>
          </a:p>
        </p:txBody>
      </p:sp>
      <p:sp>
        <p:nvSpPr>
          <p:cNvPr id="4" name="Date Placeholder 3">
            <a:extLst>
              <a:ext uri="{FF2B5EF4-FFF2-40B4-BE49-F238E27FC236}">
                <a16:creationId xmlns:a16="http://schemas.microsoft.com/office/drawing/2014/main" id="{ED874AD7-E7D5-2943-955E-5CAE4445700D}"/>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48DDDF1D-24FA-E743-B634-47B41F86FA78}"/>
              </a:ext>
            </a:extLst>
          </p:cNvPr>
          <p:cNvSpPr>
            <a:spLocks noGrp="1"/>
          </p:cNvSpPr>
          <p:nvPr>
            <p:ph type="sldNum" sz="quarter" idx="12"/>
          </p:nvPr>
        </p:nvSpPr>
        <p:spPr/>
        <p:txBody>
          <a:bodyPr/>
          <a:lstStyle/>
          <a:p>
            <a:fld id="{5ACA52AF-F19D-405C-AD5F-7D94B96A5CC3}" type="slidenum">
              <a:rPr lang="de-CH" noProof="0" smtClean="0"/>
              <a:t>17</a:t>
            </a:fld>
            <a:endParaRPr lang="de-CH" noProof="0"/>
          </a:p>
        </p:txBody>
      </p:sp>
      <p:sp>
        <p:nvSpPr>
          <p:cNvPr id="9" name="Rectangle 8">
            <a:extLst>
              <a:ext uri="{FF2B5EF4-FFF2-40B4-BE49-F238E27FC236}">
                <a16:creationId xmlns:a16="http://schemas.microsoft.com/office/drawing/2014/main" id="{896AD361-1693-0A40-868D-3A015B305048}"/>
              </a:ext>
            </a:extLst>
          </p:cNvPr>
          <p:cNvSpPr/>
          <p:nvPr/>
        </p:nvSpPr>
        <p:spPr>
          <a:xfrm>
            <a:off x="1971553" y="6322946"/>
            <a:ext cx="8248891" cy="415498"/>
          </a:xfrm>
          <a:prstGeom prst="rect">
            <a:avLst/>
          </a:prstGeom>
        </p:spPr>
        <p:txBody>
          <a:bodyPr wrap="square">
            <a:spAutoFit/>
          </a:bodyPr>
          <a:lstStyle/>
          <a:p>
            <a:r>
              <a:rPr lang="en-US" sz="1050" dirty="0">
                <a:latin typeface="Arial" panose="020B0604020202020204" pitchFamily="34" charset="0"/>
              </a:rPr>
              <a:t>[2] A. </a:t>
            </a:r>
            <a:r>
              <a:rPr lang="en-US" sz="1050" dirty="0" err="1">
                <a:latin typeface="Arial" panose="020B0604020202020204" pitchFamily="34" charset="0"/>
              </a:rPr>
              <a:t>Madry</a:t>
            </a:r>
            <a:r>
              <a:rPr lang="en-US" sz="1050" dirty="0">
                <a:latin typeface="Arial" panose="020B0604020202020204" pitchFamily="34" charset="0"/>
              </a:rPr>
              <a:t>, A. </a:t>
            </a:r>
            <a:r>
              <a:rPr lang="en-US" sz="1050" dirty="0" err="1">
                <a:latin typeface="Arial" panose="020B0604020202020204" pitchFamily="34" charset="0"/>
              </a:rPr>
              <a:t>Makelov</a:t>
            </a:r>
            <a:r>
              <a:rPr lang="en-US" sz="1050" dirty="0">
                <a:latin typeface="Arial" panose="020B0604020202020204" pitchFamily="34" charset="0"/>
              </a:rPr>
              <a:t>, L. Schmidt, D. Tsipras, and A. </a:t>
            </a:r>
            <a:r>
              <a:rPr lang="en-US" sz="1050" dirty="0" err="1">
                <a:latin typeface="Arial" panose="020B0604020202020204" pitchFamily="34" charset="0"/>
              </a:rPr>
              <a:t>Vladu</a:t>
            </a:r>
            <a:r>
              <a:rPr lang="en-US" sz="1050" dirty="0">
                <a:latin typeface="Arial" panose="020B0604020202020204" pitchFamily="34" charset="0"/>
              </a:rPr>
              <a:t>. Towards deep learning </a:t>
            </a:r>
            <a:r>
              <a:rPr lang="en-US" sz="1050" dirty="0" err="1">
                <a:latin typeface="Arial" panose="020B0604020202020204" pitchFamily="34" charset="0"/>
              </a:rPr>
              <a:t>modelsresistant</a:t>
            </a:r>
            <a:r>
              <a:rPr lang="en-US" sz="1050" dirty="0">
                <a:latin typeface="Arial" panose="020B0604020202020204" pitchFamily="34" charset="0"/>
              </a:rPr>
              <a:t> to adversarial </a:t>
            </a:r>
            <a:r>
              <a:rPr lang="en-US" sz="1050" dirty="0" err="1">
                <a:latin typeface="Arial" panose="020B0604020202020204" pitchFamily="34" charset="0"/>
              </a:rPr>
              <a:t>attacks.arXiv</a:t>
            </a:r>
            <a:r>
              <a:rPr lang="en-US" sz="1050" dirty="0">
                <a:latin typeface="Arial" panose="020B0604020202020204" pitchFamily="34" charset="0"/>
              </a:rPr>
              <a:t> preprint arXiv:1706.06083, 2017.</a:t>
            </a:r>
          </a:p>
        </p:txBody>
      </p:sp>
      <p:grpSp>
        <p:nvGrpSpPr>
          <p:cNvPr id="15" name="Group 14">
            <a:extLst>
              <a:ext uri="{FF2B5EF4-FFF2-40B4-BE49-F238E27FC236}">
                <a16:creationId xmlns:a16="http://schemas.microsoft.com/office/drawing/2014/main" id="{3B9EC1D8-41D1-994F-A09F-91DD335D9779}"/>
              </a:ext>
            </a:extLst>
          </p:cNvPr>
          <p:cNvGrpSpPr/>
          <p:nvPr/>
        </p:nvGrpSpPr>
        <p:grpSpPr>
          <a:xfrm>
            <a:off x="2559048" y="2435796"/>
            <a:ext cx="7073900" cy="3034729"/>
            <a:chOff x="2559048" y="2616200"/>
            <a:chExt cx="7073900" cy="3034729"/>
          </a:xfrm>
        </p:grpSpPr>
        <p:sp>
          <p:nvSpPr>
            <p:cNvPr id="12" name="Rectangle 11">
              <a:extLst>
                <a:ext uri="{FF2B5EF4-FFF2-40B4-BE49-F238E27FC236}">
                  <a16:creationId xmlns:a16="http://schemas.microsoft.com/office/drawing/2014/main" id="{1A11B9AE-CB9E-8940-B117-7E8C825FE050}"/>
                </a:ext>
              </a:extLst>
            </p:cNvPr>
            <p:cNvSpPr/>
            <p:nvPr/>
          </p:nvSpPr>
          <p:spPr>
            <a:xfrm>
              <a:off x="3671296" y="5343152"/>
              <a:ext cx="4950394" cy="307777"/>
            </a:xfrm>
            <a:prstGeom prst="rect">
              <a:avLst/>
            </a:prstGeom>
          </p:spPr>
          <p:txBody>
            <a:bodyPr wrap="none">
              <a:spAutoFit/>
            </a:bodyPr>
            <a:lstStyle/>
            <a:p>
              <a:r>
                <a:rPr lang="en-US" sz="1400" dirty="0">
                  <a:latin typeface="Arial" panose="020B0604020202020204" pitchFamily="34" charset="0"/>
                </a:rPr>
                <a:t>Cross-entropy loss on adversarial examples during training</a:t>
              </a:r>
              <a:r>
                <a:rPr lang="en-US" sz="1400" baseline="30000" dirty="0">
                  <a:latin typeface="Arial" panose="020B0604020202020204" pitchFamily="34" charset="0"/>
                </a:rPr>
                <a:t>[2]</a:t>
              </a:r>
              <a:endParaRPr lang="en-US" sz="1400" dirty="0"/>
            </a:p>
          </p:txBody>
        </p:sp>
        <p:pic>
          <p:nvPicPr>
            <p:cNvPr id="14" name="Picture 13" descr="Chart, line chart, histogram&#10;&#10;Description automatically generated">
              <a:extLst>
                <a:ext uri="{FF2B5EF4-FFF2-40B4-BE49-F238E27FC236}">
                  <a16:creationId xmlns:a16="http://schemas.microsoft.com/office/drawing/2014/main" id="{8CCF5ED2-B7EF-4B40-9E61-A2CF68DAEC7D}"/>
                </a:ext>
              </a:extLst>
            </p:cNvPr>
            <p:cNvPicPr>
              <a:picLocks noChangeAspect="1"/>
            </p:cNvPicPr>
            <p:nvPr/>
          </p:nvPicPr>
          <p:blipFill rotWithShape="1">
            <a:blip r:embed="rId3">
              <a:extLst>
                <a:ext uri="{28A0092B-C50C-407E-A947-70E740481C1C}">
                  <a14:useLocalDpi xmlns:a14="http://schemas.microsoft.com/office/drawing/2010/main" val="0"/>
                </a:ext>
              </a:extLst>
            </a:blip>
            <a:srcRect t="9401"/>
            <a:stretch/>
          </p:blipFill>
          <p:spPr>
            <a:xfrm>
              <a:off x="2559048" y="2616200"/>
              <a:ext cx="7073900" cy="2726952"/>
            </a:xfrm>
            <a:prstGeom prst="rect">
              <a:avLst/>
            </a:prstGeom>
          </p:spPr>
        </p:pic>
      </p:grpSp>
    </p:spTree>
    <p:extLst>
      <p:ext uri="{BB962C8B-B14F-4D97-AF65-F5344CB8AC3E}">
        <p14:creationId xmlns:p14="http://schemas.microsoft.com/office/powerpoint/2010/main" val="27571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6534FE-6056-A04D-9C2B-4C3725916D93}"/>
              </a:ext>
            </a:extLst>
          </p:cNvPr>
          <p:cNvGrpSpPr/>
          <p:nvPr/>
        </p:nvGrpSpPr>
        <p:grpSpPr>
          <a:xfrm>
            <a:off x="6613" y="1329982"/>
            <a:ext cx="12185387" cy="3605073"/>
            <a:chOff x="6613" y="2424683"/>
            <a:chExt cx="12185387" cy="3605073"/>
          </a:xfrm>
        </p:grpSpPr>
        <p:pic>
          <p:nvPicPr>
            <p:cNvPr id="6" name="Picture 5">
              <a:extLst>
                <a:ext uri="{FF2B5EF4-FFF2-40B4-BE49-F238E27FC236}">
                  <a16:creationId xmlns:a16="http://schemas.microsoft.com/office/drawing/2014/main" id="{7B7EBAE9-9AD1-0448-AA2B-D6886D2BFE20}"/>
                </a:ext>
              </a:extLst>
            </p:cNvPr>
            <p:cNvPicPr>
              <a:picLocks noChangeAspect="1"/>
            </p:cNvPicPr>
            <p:nvPr/>
          </p:nvPicPr>
          <p:blipFill rotWithShape="1">
            <a:blip r:embed="rId3"/>
            <a:srcRect l="2837"/>
            <a:stretch/>
          </p:blipFill>
          <p:spPr>
            <a:xfrm>
              <a:off x="6613" y="2424683"/>
              <a:ext cx="6089386" cy="3260630"/>
            </a:xfrm>
            <a:prstGeom prst="rect">
              <a:avLst/>
            </a:prstGeom>
          </p:spPr>
        </p:pic>
        <p:pic>
          <p:nvPicPr>
            <p:cNvPr id="7" name="Picture 6">
              <a:extLst>
                <a:ext uri="{FF2B5EF4-FFF2-40B4-BE49-F238E27FC236}">
                  <a16:creationId xmlns:a16="http://schemas.microsoft.com/office/drawing/2014/main" id="{9F00348E-D2C4-F04F-B301-32BFF421E1E9}"/>
                </a:ext>
              </a:extLst>
            </p:cNvPr>
            <p:cNvPicPr>
              <a:picLocks noChangeAspect="1"/>
            </p:cNvPicPr>
            <p:nvPr/>
          </p:nvPicPr>
          <p:blipFill rotWithShape="1">
            <a:blip r:embed="rId4"/>
            <a:srcRect l="12030" r="7403"/>
            <a:stretch/>
          </p:blipFill>
          <p:spPr>
            <a:xfrm>
              <a:off x="6210299" y="2424683"/>
              <a:ext cx="5981701" cy="3261648"/>
            </a:xfrm>
            <a:prstGeom prst="rect">
              <a:avLst/>
            </a:prstGeom>
          </p:spPr>
        </p:pic>
        <p:sp>
          <p:nvSpPr>
            <p:cNvPr id="11" name="Rectangle 10">
              <a:extLst>
                <a:ext uri="{FF2B5EF4-FFF2-40B4-BE49-F238E27FC236}">
                  <a16:creationId xmlns:a16="http://schemas.microsoft.com/office/drawing/2014/main" id="{FEA98937-0099-F14A-9BDE-2267FF2E3CF4}"/>
                </a:ext>
              </a:extLst>
            </p:cNvPr>
            <p:cNvSpPr/>
            <p:nvPr/>
          </p:nvSpPr>
          <p:spPr>
            <a:xfrm>
              <a:off x="3620510" y="5721979"/>
              <a:ext cx="4722383" cy="307777"/>
            </a:xfrm>
            <a:prstGeom prst="rect">
              <a:avLst/>
            </a:prstGeom>
          </p:spPr>
          <p:txBody>
            <a:bodyPr wrap="none">
              <a:spAutoFit/>
            </a:bodyPr>
            <a:lstStyle/>
            <a:p>
              <a:pPr algn="ctr"/>
              <a:r>
                <a:rPr lang="en-US" sz="1400" dirty="0">
                  <a:latin typeface="CMR9"/>
                </a:rPr>
                <a:t>Robustness vs. classification accuracy plots of I-FGSM attack</a:t>
              </a:r>
              <a:r>
                <a:rPr lang="en-US" sz="1400" baseline="30000" dirty="0">
                  <a:latin typeface="CMR9"/>
                </a:rPr>
                <a:t>[4]</a:t>
              </a:r>
              <a:r>
                <a:rPr lang="en-US" sz="1400" dirty="0">
                  <a:latin typeface="CMR9"/>
                </a:rPr>
                <a:t> </a:t>
              </a:r>
              <a:endParaRPr lang="en-US" sz="1400" dirty="0"/>
            </a:p>
          </p:txBody>
        </p:sp>
      </p:grpSp>
      <p:sp>
        <p:nvSpPr>
          <p:cNvPr id="2" name="Title 1">
            <a:extLst>
              <a:ext uri="{FF2B5EF4-FFF2-40B4-BE49-F238E27FC236}">
                <a16:creationId xmlns:a16="http://schemas.microsoft.com/office/drawing/2014/main" id="{DCCEB1A9-7666-6148-B973-724B1A4EAA28}"/>
              </a:ext>
            </a:extLst>
          </p:cNvPr>
          <p:cNvSpPr>
            <a:spLocks noGrp="1"/>
          </p:cNvSpPr>
          <p:nvPr>
            <p:ph type="title"/>
          </p:nvPr>
        </p:nvSpPr>
        <p:spPr/>
        <p:txBody>
          <a:bodyPr/>
          <a:lstStyle/>
          <a:p>
            <a:r>
              <a:rPr lang="en-CN" b="1" dirty="0"/>
              <a:t>How to improve robustness</a:t>
            </a:r>
            <a:br>
              <a:rPr lang="en-CN" dirty="0"/>
            </a:br>
            <a:r>
              <a:rPr lang="en-CN" dirty="0"/>
              <a:t>Trade-off between robustness and accuracy</a:t>
            </a:r>
            <a:endParaRPr lang="en-US" dirty="0"/>
          </a:p>
        </p:txBody>
      </p:sp>
      <p:sp>
        <p:nvSpPr>
          <p:cNvPr id="3" name="Content Placeholder 2">
            <a:extLst>
              <a:ext uri="{FF2B5EF4-FFF2-40B4-BE49-F238E27FC236}">
                <a16:creationId xmlns:a16="http://schemas.microsoft.com/office/drawing/2014/main" id="{FE7131EE-2603-164D-99A4-FA7331E542B1}"/>
              </a:ext>
            </a:extLst>
          </p:cNvPr>
          <p:cNvSpPr>
            <a:spLocks noGrp="1"/>
          </p:cNvSpPr>
          <p:nvPr>
            <p:ph idx="1"/>
          </p:nvPr>
        </p:nvSpPr>
        <p:spPr>
          <a:xfrm>
            <a:off x="731837" y="1082946"/>
            <a:ext cx="10728325" cy="900000"/>
          </a:xfrm>
        </p:spPr>
        <p:txBody>
          <a:bodyPr/>
          <a:lstStyle/>
          <a:p>
            <a:r>
              <a:rPr lang="en-US" sz="2000" dirty="0"/>
              <a:t>Robustness is scarified when solely pursuing a higher classification performance.</a:t>
            </a:r>
            <a:r>
              <a:rPr lang="en-US" sz="2000" baseline="30000" dirty="0"/>
              <a:t>[4]</a:t>
            </a:r>
            <a:endParaRPr lang="en-US" sz="2000" dirty="0"/>
          </a:p>
          <a:p>
            <a:endParaRPr lang="en-US" sz="2000" dirty="0"/>
          </a:p>
        </p:txBody>
      </p:sp>
      <p:sp>
        <p:nvSpPr>
          <p:cNvPr id="4" name="Date Placeholder 3">
            <a:extLst>
              <a:ext uri="{FF2B5EF4-FFF2-40B4-BE49-F238E27FC236}">
                <a16:creationId xmlns:a16="http://schemas.microsoft.com/office/drawing/2014/main" id="{971683BA-A84C-2644-93D8-2223B87280A7}"/>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00008093-BF3A-4848-90F2-1C40ED04A84C}"/>
              </a:ext>
            </a:extLst>
          </p:cNvPr>
          <p:cNvSpPr>
            <a:spLocks noGrp="1"/>
          </p:cNvSpPr>
          <p:nvPr>
            <p:ph type="sldNum" sz="quarter" idx="12"/>
          </p:nvPr>
        </p:nvSpPr>
        <p:spPr/>
        <p:txBody>
          <a:bodyPr/>
          <a:lstStyle/>
          <a:p>
            <a:fld id="{5ACA52AF-F19D-405C-AD5F-7D94B96A5CC3}" type="slidenum">
              <a:rPr lang="de-CH" noProof="0" smtClean="0"/>
              <a:t>18</a:t>
            </a:fld>
            <a:endParaRPr lang="de-CH" noProof="0"/>
          </a:p>
        </p:txBody>
      </p:sp>
      <p:sp>
        <p:nvSpPr>
          <p:cNvPr id="9" name="Rectangle 8">
            <a:extLst>
              <a:ext uri="{FF2B5EF4-FFF2-40B4-BE49-F238E27FC236}">
                <a16:creationId xmlns:a16="http://schemas.microsoft.com/office/drawing/2014/main" id="{098502B2-CB22-1140-BE00-F3CA23B74FBA}"/>
              </a:ext>
            </a:extLst>
          </p:cNvPr>
          <p:cNvSpPr/>
          <p:nvPr/>
        </p:nvSpPr>
        <p:spPr>
          <a:xfrm>
            <a:off x="1885570" y="6119336"/>
            <a:ext cx="8536229" cy="738664"/>
          </a:xfrm>
          <a:prstGeom prst="rect">
            <a:avLst/>
          </a:prstGeom>
        </p:spPr>
        <p:txBody>
          <a:bodyPr wrap="square">
            <a:spAutoFit/>
          </a:bodyPr>
          <a:lstStyle/>
          <a:p>
            <a:r>
              <a:rPr lang="en-US" sz="1050" dirty="0">
                <a:latin typeface="Arial" panose="020B0604020202020204" pitchFamily="34" charset="0"/>
              </a:rPr>
              <a:t>[3] H. Zhang, Y. Yu, J. Jiao, E. P. Xing, L. E. </a:t>
            </a:r>
            <a:r>
              <a:rPr lang="en-US" sz="1050" dirty="0" err="1">
                <a:latin typeface="Arial" panose="020B0604020202020204" pitchFamily="34" charset="0"/>
              </a:rPr>
              <a:t>Ghaoui</a:t>
            </a:r>
            <a:r>
              <a:rPr lang="en-US" sz="1050" dirty="0">
                <a:latin typeface="Arial" panose="020B0604020202020204" pitchFamily="34" charset="0"/>
              </a:rPr>
              <a:t>, and M. I. Jordan. Theoretically </a:t>
            </a:r>
            <a:r>
              <a:rPr lang="en-US" sz="1050" dirty="0" err="1">
                <a:latin typeface="Arial" panose="020B0604020202020204" pitchFamily="34" charset="0"/>
              </a:rPr>
              <a:t>principledtrade</a:t>
            </a:r>
            <a:r>
              <a:rPr lang="en-US" sz="1050" dirty="0">
                <a:latin typeface="Arial" panose="020B0604020202020204" pitchFamily="34" charset="0"/>
              </a:rPr>
              <a:t>-off between robustness and </a:t>
            </a:r>
            <a:r>
              <a:rPr lang="en-US" sz="1050" dirty="0" err="1">
                <a:latin typeface="Arial" panose="020B0604020202020204" pitchFamily="34" charset="0"/>
              </a:rPr>
              <a:t>accuracy.arXiv</a:t>
            </a:r>
            <a:r>
              <a:rPr lang="en-US" sz="1050" dirty="0">
                <a:latin typeface="Arial" panose="020B0604020202020204" pitchFamily="34" charset="0"/>
              </a:rPr>
              <a:t> preprint arXiv:1901.08573, 2019.</a:t>
            </a:r>
          </a:p>
          <a:p>
            <a:r>
              <a:rPr lang="en-US" sz="1050" dirty="0">
                <a:latin typeface="Arial" panose="020B0604020202020204" pitchFamily="34" charset="0"/>
              </a:rPr>
              <a:t>[4] </a:t>
            </a:r>
            <a:r>
              <a:rPr lang="en-US" sz="1050" dirty="0" err="1">
                <a:latin typeface="Arial" panose="020B0604020202020204" pitchFamily="34" charset="0"/>
              </a:rPr>
              <a:t>Su</a:t>
            </a:r>
            <a:r>
              <a:rPr lang="en-US" sz="1050" dirty="0">
                <a:latin typeface="Arial" panose="020B0604020202020204" pitchFamily="34" charset="0"/>
              </a:rPr>
              <a:t>, H. Zhang, H. Chen, J. Yi, P.-Y. Chen, and Y. Gao. Is robustness the cost of accuracy?–a comprehensive study on the robustness of 18 deep image classification models.  In Proceedings of the European Conference on Computer Vision (ECCV), pages 631–648</a:t>
            </a:r>
            <a:endParaRPr lang="en-US" sz="105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ED8879D4-2C0C-FC47-9EC4-42291772607F}"/>
                  </a:ext>
                </a:extLst>
              </p:cNvPr>
              <p:cNvSpPr txBox="1">
                <a:spLocks/>
              </p:cNvSpPr>
              <p:nvPr/>
            </p:nvSpPr>
            <p:spPr>
              <a:xfrm>
                <a:off x="731837" y="5221851"/>
                <a:ext cx="10728325" cy="900000"/>
              </a:xfrm>
              <a:prstGeom prst="rect">
                <a:avLst/>
              </a:prstGeom>
            </p:spPr>
            <p:txBody>
              <a:bodyPr vert="horz" lIns="0" tIns="0" rIns="0" bIns="0" rtlCol="0">
                <a:noAutofit/>
              </a:bodyPr>
              <a:lst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Theoretical decomposition of the prediction error for adversarial examples</a:t>
                </a:r>
                <a:r>
                  <a:rPr lang="en-US" sz="2000" baseline="30000" dirty="0"/>
                  <a:t>[3]</a:t>
                </a:r>
                <a14:m>
                  <m:oMath xmlns:m="http://schemas.openxmlformats.org/officeDocument/2006/math">
                    <m:r>
                      <a:rPr lang="en-US" sz="2000" b="0" i="0" smtClean="0">
                        <a:solidFill>
                          <a:srgbClr val="836967"/>
                        </a:solidFill>
                        <a:latin typeface="Cambria Math" panose="02040503050406030204" pitchFamily="18" charset="0"/>
                      </a:rPr>
                      <m:t>:</m:t>
                    </m:r>
                  </m:oMath>
                </a14:m>
                <a:endParaRPr lang="en-US" sz="2000" b="0" i="0" dirty="0">
                  <a:solidFill>
                    <a:srgbClr val="836967"/>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i="1">
                              <a:solidFill>
                                <a:srgbClr val="836967"/>
                              </a:solidFill>
                              <a:latin typeface="Cambria Math" panose="02040503050406030204" pitchFamily="18" charset="0"/>
                            </a:rPr>
                          </m:ctrlPr>
                        </m:sSubPr>
                        <m:e>
                          <m:r>
                            <a:rPr lang="en-US" sz="2000">
                              <a:latin typeface="Cambria Math" panose="02040503050406030204" pitchFamily="18" charset="0"/>
                            </a:rPr>
                            <m:t>ℛ</m:t>
                          </m:r>
                        </m:e>
                        <m:sub>
                          <m:r>
                            <a:rPr lang="en-US" sz="2000" i="1">
                              <a:latin typeface="Cambria Math" panose="02040503050406030204" pitchFamily="18" charset="0"/>
                            </a:rPr>
                            <m:t>𝑟𝑜𝑏</m:t>
                          </m:r>
                        </m:sub>
                      </m:sSub>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𝑓</m:t>
                          </m:r>
                        </m:e>
                      </m:d>
                      <m:r>
                        <a:rPr lang="en-US" sz="200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a:latin typeface="Cambria Math" panose="02040503050406030204" pitchFamily="18" charset="0"/>
                            </a:rPr>
                            <m:t>ℛ</m:t>
                          </m:r>
                        </m:e>
                        <m:sub>
                          <m:r>
                            <a:rPr lang="en-US" sz="2000" i="1">
                              <a:latin typeface="Cambria Math" panose="02040503050406030204" pitchFamily="18" charset="0"/>
                            </a:rPr>
                            <m:t>𝑛𝑎𝑡</m:t>
                          </m:r>
                        </m:sub>
                      </m:sSub>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𝑓</m:t>
                          </m:r>
                        </m:e>
                      </m:d>
                      <m:r>
                        <a:rPr lang="en-US" sz="200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a:latin typeface="Cambria Math" panose="02040503050406030204" pitchFamily="18" charset="0"/>
                            </a:rPr>
                            <m:t>ℛ</m:t>
                          </m:r>
                        </m:e>
                        <m:sub>
                          <m:r>
                            <a:rPr lang="en-US" sz="2000" i="1">
                              <a:latin typeface="Cambria Math" panose="02040503050406030204" pitchFamily="18" charset="0"/>
                            </a:rPr>
                            <m:t>𝑏𝑑𝑦</m:t>
                          </m:r>
                        </m:sub>
                      </m:sSub>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𝑓</m:t>
                          </m:r>
                        </m:e>
                      </m:d>
                    </m:oMath>
                  </m:oMathPara>
                </a14:m>
                <a:endParaRPr lang="en-US" sz="2000" dirty="0"/>
              </a:p>
              <a:p>
                <a:endParaRPr lang="en-US" sz="2000" dirty="0"/>
              </a:p>
            </p:txBody>
          </p:sp>
        </mc:Choice>
        <mc:Fallback xmlns="">
          <p:sp>
            <p:nvSpPr>
              <p:cNvPr id="15" name="Content Placeholder 2">
                <a:extLst>
                  <a:ext uri="{FF2B5EF4-FFF2-40B4-BE49-F238E27FC236}">
                    <a16:creationId xmlns:a16="http://schemas.microsoft.com/office/drawing/2014/main" id="{ED8879D4-2C0C-FC47-9EC4-42291772607F}"/>
                  </a:ext>
                </a:extLst>
              </p:cNvPr>
              <p:cNvSpPr txBox="1">
                <a:spLocks noRot="1" noChangeAspect="1" noMove="1" noResize="1" noEditPoints="1" noAdjustHandles="1" noChangeArrowheads="1" noChangeShapeType="1" noTextEdit="1"/>
              </p:cNvSpPr>
              <p:nvPr/>
            </p:nvSpPr>
            <p:spPr>
              <a:xfrm>
                <a:off x="731837" y="5221851"/>
                <a:ext cx="10728325" cy="900000"/>
              </a:xfrm>
              <a:prstGeom prst="rect">
                <a:avLst/>
              </a:prstGeom>
              <a:blipFill>
                <a:blip r:embed="rId5"/>
                <a:stretch>
                  <a:fillRect l="-1300" t="-8451"/>
                </a:stretch>
              </a:blipFill>
            </p:spPr>
            <p:txBody>
              <a:bodyPr/>
              <a:lstStyle/>
              <a:p>
                <a:r>
                  <a:rPr lang="en-US">
                    <a:noFill/>
                  </a:rPr>
                  <a:t> </a:t>
                </a:r>
              </a:p>
            </p:txBody>
          </p:sp>
        </mc:Fallback>
      </mc:AlternateContent>
    </p:spTree>
    <p:extLst>
      <p:ext uri="{BB962C8B-B14F-4D97-AF65-F5344CB8AC3E}">
        <p14:creationId xmlns:p14="http://schemas.microsoft.com/office/powerpoint/2010/main" val="39104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C0B9A52-3AA7-5943-8E4B-437DDFE330CB}"/>
              </a:ext>
            </a:extLst>
          </p:cNvPr>
          <p:cNvGrpSpPr/>
          <p:nvPr/>
        </p:nvGrpSpPr>
        <p:grpSpPr>
          <a:xfrm>
            <a:off x="2497471" y="2652302"/>
            <a:ext cx="7197055" cy="3132063"/>
            <a:chOff x="2497469" y="2787886"/>
            <a:chExt cx="7197055" cy="3132063"/>
          </a:xfrm>
        </p:grpSpPr>
        <p:pic>
          <p:nvPicPr>
            <p:cNvPr id="8" name="Picture 7" descr="Chart, line chart&#10;&#10;Description automatically generated">
              <a:extLst>
                <a:ext uri="{FF2B5EF4-FFF2-40B4-BE49-F238E27FC236}">
                  <a16:creationId xmlns:a16="http://schemas.microsoft.com/office/drawing/2014/main" id="{2B5712CA-7E94-E34B-A3E0-05CCF5725AE6}"/>
                </a:ext>
              </a:extLst>
            </p:cNvPr>
            <p:cNvPicPr>
              <a:picLocks noChangeAspect="1"/>
            </p:cNvPicPr>
            <p:nvPr/>
          </p:nvPicPr>
          <p:blipFill rotWithShape="1">
            <a:blip r:embed="rId3">
              <a:extLst>
                <a:ext uri="{28A0092B-C50C-407E-A947-70E740481C1C}">
                  <a14:useLocalDpi xmlns:a14="http://schemas.microsoft.com/office/drawing/2010/main" val="0"/>
                </a:ext>
              </a:extLst>
            </a:blip>
            <a:srcRect t="2496" b="4972"/>
            <a:stretch/>
          </p:blipFill>
          <p:spPr>
            <a:xfrm>
              <a:off x="2497469" y="2787886"/>
              <a:ext cx="7197055" cy="2863927"/>
            </a:xfrm>
            <a:prstGeom prst="rect">
              <a:avLst/>
            </a:prstGeom>
          </p:spPr>
        </p:pic>
        <p:sp>
          <p:nvSpPr>
            <p:cNvPr id="11" name="Rectangle 10">
              <a:extLst>
                <a:ext uri="{FF2B5EF4-FFF2-40B4-BE49-F238E27FC236}">
                  <a16:creationId xmlns:a16="http://schemas.microsoft.com/office/drawing/2014/main" id="{E72543E1-6B7F-AE44-8B6B-38D3F3CE8853}"/>
                </a:ext>
              </a:extLst>
            </p:cNvPr>
            <p:cNvSpPr/>
            <p:nvPr/>
          </p:nvSpPr>
          <p:spPr>
            <a:xfrm>
              <a:off x="3047996" y="5612172"/>
              <a:ext cx="6096000" cy="307777"/>
            </a:xfrm>
            <a:prstGeom prst="rect">
              <a:avLst/>
            </a:prstGeom>
          </p:spPr>
          <p:txBody>
            <a:bodyPr>
              <a:spAutoFit/>
            </a:bodyPr>
            <a:lstStyle/>
            <a:p>
              <a:pPr algn="ctr"/>
              <a:r>
                <a:rPr lang="en-US" sz="1400" dirty="0">
                  <a:latin typeface="URWPalladioL"/>
                </a:rPr>
                <a:t>Fig. The effect of network capacity on the performance of the network</a:t>
              </a:r>
              <a:r>
                <a:rPr lang="en-US" sz="1400" baseline="30000" dirty="0">
                  <a:latin typeface="URWPalladioL"/>
                </a:rPr>
                <a:t>[2]</a:t>
              </a:r>
              <a:endParaRPr lang="en-US" sz="1400" dirty="0"/>
            </a:p>
          </p:txBody>
        </p:sp>
      </p:grpSp>
      <p:sp>
        <p:nvSpPr>
          <p:cNvPr id="2" name="Title 1">
            <a:extLst>
              <a:ext uri="{FF2B5EF4-FFF2-40B4-BE49-F238E27FC236}">
                <a16:creationId xmlns:a16="http://schemas.microsoft.com/office/drawing/2014/main" id="{2A28C0CA-B2D9-B04C-9763-8AF3BBC6E886}"/>
              </a:ext>
            </a:extLst>
          </p:cNvPr>
          <p:cNvSpPr>
            <a:spLocks noGrp="1"/>
          </p:cNvSpPr>
          <p:nvPr>
            <p:ph type="title"/>
          </p:nvPr>
        </p:nvSpPr>
        <p:spPr/>
        <p:txBody>
          <a:bodyPr/>
          <a:lstStyle/>
          <a:p>
            <a:r>
              <a:rPr lang="en-CN" b="1" dirty="0"/>
              <a:t>How to improve robustness</a:t>
            </a:r>
            <a:br>
              <a:rPr lang="en-CN" dirty="0"/>
            </a:br>
            <a:r>
              <a:rPr lang="en-US" dirty="0"/>
              <a:t>Model Capacity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C86662-A39B-6544-8BB0-68B42E61D395}"/>
                  </a:ext>
                </a:extLst>
              </p:cNvPr>
              <p:cNvSpPr>
                <a:spLocks noGrp="1"/>
              </p:cNvSpPr>
              <p:nvPr>
                <p:ph idx="1"/>
              </p:nvPr>
            </p:nvSpPr>
            <p:spPr>
              <a:xfrm>
                <a:off x="731837" y="1022274"/>
                <a:ext cx="10728325" cy="1907841"/>
              </a:xfrm>
            </p:spPr>
            <p:txBody>
              <a:bodyPr/>
              <a:lstStyle/>
              <a:p>
                <a:r>
                  <a:rPr lang="en-US" sz="2000" dirty="0"/>
                  <a:t>Model capacity: Larger capacity </a:t>
                </a:r>
                <a:r>
                  <a:rPr lang="en-US" sz="2000" dirty="0">
                    <a:sym typeface="Wingdings" pitchFamily="2" charset="2"/>
                  </a:rPr>
                  <a:t></a:t>
                </a:r>
                <a:r>
                  <a:rPr lang="en-US" sz="2000" dirty="0"/>
                  <a:t>more information </a:t>
                </a:r>
                <a:r>
                  <a:rPr lang="en-US" sz="2000" dirty="0">
                    <a:sym typeface="Wingdings" pitchFamily="2" charset="2"/>
                  </a:rPr>
                  <a:t>better</a:t>
                </a:r>
                <a:r>
                  <a:rPr lang="en-US" sz="2000" dirty="0"/>
                  <a:t> discrimination ability</a:t>
                </a:r>
                <a:r>
                  <a:rPr lang="en-US" sz="2000" baseline="30000" dirty="0"/>
                  <a:t>[8]</a:t>
                </a:r>
              </a:p>
              <a:p>
                <a:r>
                  <a:rPr lang="en-US" sz="2000" dirty="0"/>
                  <a:t>Model capacity is crucial for the ability to successfully train against adversaries.</a:t>
                </a:r>
              </a:p>
              <a:p>
                <a:r>
                  <a:rPr lang="en-US" sz="2000" dirty="0"/>
                  <a:t>For a similar network architecture, increasing network depth slightly improves robustness in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𝑙</m:t>
                        </m:r>
                      </m:e>
                      <m:sub>
                        <m:r>
                          <a:rPr lang="en-US" sz="2000" i="1" dirty="0">
                            <a:latin typeface="Cambria Math" panose="02040503050406030204" pitchFamily="18" charset="0"/>
                          </a:rPr>
                          <m:t>∞</m:t>
                        </m:r>
                      </m:sub>
                    </m:sSub>
                  </m:oMath>
                </a14:m>
                <a:r>
                  <a:rPr lang="en-US" sz="2000" dirty="0"/>
                  <a:t> distortion metric</a:t>
                </a:r>
                <a:r>
                  <a:rPr lang="en-US" sz="2000" baseline="30000" dirty="0"/>
                  <a:t>[4]</a:t>
                </a:r>
                <a:endParaRPr lang="en-US" sz="2000" dirty="0"/>
              </a:p>
              <a:p>
                <a:endParaRPr lang="en-US" sz="2000" dirty="0"/>
              </a:p>
            </p:txBody>
          </p:sp>
        </mc:Choice>
        <mc:Fallback xmlns="">
          <p:sp>
            <p:nvSpPr>
              <p:cNvPr id="3" name="Content Placeholder 2">
                <a:extLst>
                  <a:ext uri="{FF2B5EF4-FFF2-40B4-BE49-F238E27FC236}">
                    <a16:creationId xmlns:a16="http://schemas.microsoft.com/office/drawing/2014/main" id="{FCC86662-A39B-6544-8BB0-68B42E61D395}"/>
                  </a:ext>
                </a:extLst>
              </p:cNvPr>
              <p:cNvSpPr>
                <a:spLocks noGrp="1" noRot="1" noChangeAspect="1" noMove="1" noResize="1" noEditPoints="1" noAdjustHandles="1" noChangeArrowheads="1" noChangeShapeType="1" noTextEdit="1"/>
              </p:cNvSpPr>
              <p:nvPr>
                <p:ph idx="1"/>
              </p:nvPr>
            </p:nvSpPr>
            <p:spPr>
              <a:xfrm>
                <a:off x="731837" y="1022274"/>
                <a:ext cx="10728325" cy="1907841"/>
              </a:xfrm>
              <a:blipFill>
                <a:blip r:embed="rId4"/>
                <a:stretch>
                  <a:fillRect l="-1300" t="-397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C7E22F2-123F-7742-8BD8-4808F2405787}"/>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9D19D0DE-6E30-6D4C-862D-2742C7E8C28F}"/>
              </a:ext>
            </a:extLst>
          </p:cNvPr>
          <p:cNvSpPr>
            <a:spLocks noGrp="1"/>
          </p:cNvSpPr>
          <p:nvPr>
            <p:ph type="sldNum" sz="quarter" idx="12"/>
          </p:nvPr>
        </p:nvSpPr>
        <p:spPr/>
        <p:txBody>
          <a:bodyPr/>
          <a:lstStyle/>
          <a:p>
            <a:fld id="{5ACA52AF-F19D-405C-AD5F-7D94B96A5CC3}" type="slidenum">
              <a:rPr lang="de-CH" noProof="0" smtClean="0"/>
              <a:t>19</a:t>
            </a:fld>
            <a:endParaRPr lang="de-CH" noProof="0"/>
          </a:p>
        </p:txBody>
      </p:sp>
      <p:sp>
        <p:nvSpPr>
          <p:cNvPr id="6" name="Rectangle 5">
            <a:extLst>
              <a:ext uri="{FF2B5EF4-FFF2-40B4-BE49-F238E27FC236}">
                <a16:creationId xmlns:a16="http://schemas.microsoft.com/office/drawing/2014/main" id="{EB2721B5-52B8-9542-AE2E-99628B8447A8}"/>
              </a:ext>
            </a:extLst>
          </p:cNvPr>
          <p:cNvSpPr/>
          <p:nvPr/>
        </p:nvSpPr>
        <p:spPr>
          <a:xfrm>
            <a:off x="1885570" y="5957754"/>
            <a:ext cx="8536229" cy="900246"/>
          </a:xfrm>
          <a:prstGeom prst="rect">
            <a:avLst/>
          </a:prstGeom>
        </p:spPr>
        <p:txBody>
          <a:bodyPr wrap="square">
            <a:spAutoFit/>
          </a:bodyPr>
          <a:lstStyle/>
          <a:p>
            <a:r>
              <a:rPr lang="en-US" sz="1050" dirty="0"/>
              <a:t>[2] A. </a:t>
            </a:r>
            <a:r>
              <a:rPr lang="en-US" sz="1050" dirty="0" err="1"/>
              <a:t>Madry</a:t>
            </a:r>
            <a:r>
              <a:rPr lang="en-US" sz="1050" dirty="0"/>
              <a:t>, A. </a:t>
            </a:r>
            <a:r>
              <a:rPr lang="en-US" sz="1050" dirty="0" err="1"/>
              <a:t>Makelov</a:t>
            </a:r>
            <a:r>
              <a:rPr lang="en-US" sz="1050" dirty="0"/>
              <a:t>, L. Schmidt, D. Tsipras, and A. </a:t>
            </a:r>
            <a:r>
              <a:rPr lang="en-US" sz="1050" dirty="0" err="1"/>
              <a:t>Vladu</a:t>
            </a:r>
            <a:r>
              <a:rPr lang="en-US" sz="1050" dirty="0"/>
              <a:t>. Towards deep learning </a:t>
            </a:r>
            <a:r>
              <a:rPr lang="en-US" sz="1050" dirty="0" err="1"/>
              <a:t>modelsresistant</a:t>
            </a:r>
            <a:r>
              <a:rPr lang="en-US" sz="1050" dirty="0"/>
              <a:t> to adversarial </a:t>
            </a:r>
            <a:r>
              <a:rPr lang="en-US" sz="1050" dirty="0" err="1"/>
              <a:t>attacks.arXiv</a:t>
            </a:r>
            <a:r>
              <a:rPr lang="en-US" sz="1050" dirty="0"/>
              <a:t> preprint arXiv:1706.06083, 2017.</a:t>
            </a:r>
            <a:endParaRPr lang="en-US" sz="1050" dirty="0">
              <a:latin typeface="Arial" panose="020B0604020202020204" pitchFamily="34" charset="0"/>
            </a:endParaRPr>
          </a:p>
          <a:p>
            <a:r>
              <a:rPr lang="en-US" sz="1050" dirty="0">
                <a:latin typeface="Arial" panose="020B0604020202020204" pitchFamily="34" charset="0"/>
              </a:rPr>
              <a:t>[4] </a:t>
            </a:r>
            <a:r>
              <a:rPr lang="en-US" sz="1050" dirty="0" err="1">
                <a:latin typeface="Arial" panose="020B0604020202020204" pitchFamily="34" charset="0"/>
              </a:rPr>
              <a:t>Su</a:t>
            </a:r>
            <a:r>
              <a:rPr lang="en-US" sz="1050" dirty="0">
                <a:latin typeface="Arial" panose="020B0604020202020204" pitchFamily="34" charset="0"/>
              </a:rPr>
              <a:t>, H. Zhang, H. Chen, J. Yi, P.-Y. Chen, and Y. Gao. Is robustness the cost of accuracy?–a comprehensive study on the robustness of 18 deep image classification models.  In Proceedings of the European Conference on Computer Vision (ECCV), pages 631–648</a:t>
            </a:r>
            <a:endParaRPr lang="en-US" sz="1050" dirty="0"/>
          </a:p>
          <a:p>
            <a:r>
              <a:rPr lang="en-US" sz="1050" dirty="0"/>
              <a:t>[8] Wang, H. Zhou, W. Xu, and X. Chen. Deep neural network </a:t>
            </a:r>
            <a:r>
              <a:rPr lang="en-US" sz="1050" dirty="0" err="1"/>
              <a:t>capacity.arXiv</a:t>
            </a:r>
            <a:r>
              <a:rPr lang="en-US" sz="1050" dirty="0"/>
              <a:t> preprintarXiv:1708.05029, 2017</a:t>
            </a:r>
          </a:p>
        </p:txBody>
      </p:sp>
    </p:spTree>
    <p:extLst>
      <p:ext uri="{BB962C8B-B14F-4D97-AF65-F5344CB8AC3E}">
        <p14:creationId xmlns:p14="http://schemas.microsoft.com/office/powerpoint/2010/main" val="414205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sz="4000" dirty="0"/>
              <a:t>Agenda</a:t>
            </a:r>
            <a:endParaRPr lang="de-CH" sz="4000"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p:txBody>
          <a:bodyPr/>
          <a:lstStyle/>
          <a:p>
            <a:pPr>
              <a:lnSpc>
                <a:spcPct val="200000"/>
              </a:lnSpc>
            </a:pPr>
            <a:r>
              <a:rPr lang="en-US" sz="2400" dirty="0"/>
              <a:t>What are adversarial examples?</a:t>
            </a:r>
          </a:p>
          <a:p>
            <a:pPr>
              <a:lnSpc>
                <a:spcPct val="200000"/>
              </a:lnSpc>
            </a:pPr>
            <a:r>
              <a:rPr lang="en-US" sz="2400" dirty="0"/>
              <a:t>How do adversarial examples work?</a:t>
            </a:r>
          </a:p>
          <a:p>
            <a:pPr>
              <a:lnSpc>
                <a:spcPct val="200000"/>
              </a:lnSpc>
            </a:pPr>
            <a:r>
              <a:rPr lang="en-US" sz="2400" dirty="0"/>
              <a:t>How to generate adversarial examples?</a:t>
            </a:r>
          </a:p>
          <a:p>
            <a:pPr>
              <a:lnSpc>
                <a:spcPct val="200000"/>
              </a:lnSpc>
            </a:pPr>
            <a:r>
              <a:rPr lang="en-US" sz="2400" dirty="0"/>
              <a:t>How to improve robustness?</a:t>
            </a: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DD85E466-EC59-E842-95A0-31E4E0FDAE3B}" type="datetime1">
              <a:rPr lang="en-CN"/>
              <a:t>2020/12/11</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p:spTree>
    <p:extLst>
      <p:ext uri="{BB962C8B-B14F-4D97-AF65-F5344CB8AC3E}">
        <p14:creationId xmlns:p14="http://schemas.microsoft.com/office/powerpoint/2010/main" val="3164086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D0BA-2B99-D44E-996E-1580694BBCC8}"/>
              </a:ext>
            </a:extLst>
          </p:cNvPr>
          <p:cNvSpPr>
            <a:spLocks noGrp="1"/>
          </p:cNvSpPr>
          <p:nvPr>
            <p:ph type="title"/>
          </p:nvPr>
        </p:nvSpPr>
        <p:spPr/>
        <p:txBody>
          <a:bodyPr/>
          <a:lstStyle/>
          <a:p>
            <a:r>
              <a:rPr lang="en-CN" b="1" dirty="0"/>
              <a:t>How to improve robustness</a:t>
            </a:r>
            <a:br>
              <a:rPr lang="en-CN" dirty="0"/>
            </a:br>
            <a:r>
              <a:rPr lang="en-US" dirty="0"/>
              <a:t>Model Architecture</a:t>
            </a:r>
          </a:p>
        </p:txBody>
      </p:sp>
      <p:sp>
        <p:nvSpPr>
          <p:cNvPr id="3" name="Content Placeholder 2">
            <a:extLst>
              <a:ext uri="{FF2B5EF4-FFF2-40B4-BE49-F238E27FC236}">
                <a16:creationId xmlns:a16="http://schemas.microsoft.com/office/drawing/2014/main" id="{7C27F77B-37F0-0A4F-849D-1C8E8A02BF6B}"/>
              </a:ext>
            </a:extLst>
          </p:cNvPr>
          <p:cNvSpPr>
            <a:spLocks noGrp="1"/>
          </p:cNvSpPr>
          <p:nvPr>
            <p:ph idx="1"/>
          </p:nvPr>
        </p:nvSpPr>
        <p:spPr/>
        <p:txBody>
          <a:bodyPr/>
          <a:lstStyle/>
          <a:p>
            <a:pPr>
              <a:lnSpc>
                <a:spcPct val="150000"/>
              </a:lnSpc>
            </a:pPr>
            <a:r>
              <a:rPr lang="en-US" sz="2000" dirty="0"/>
              <a:t>Network architecture has a larger impact on robustness than model size.</a:t>
            </a:r>
            <a:r>
              <a:rPr lang="en-US" sz="2000" baseline="30000" dirty="0"/>
              <a:t>[4]</a:t>
            </a:r>
            <a:r>
              <a:rPr lang="en-US" sz="2000" dirty="0"/>
              <a:t> </a:t>
            </a:r>
          </a:p>
        </p:txBody>
      </p:sp>
      <p:sp>
        <p:nvSpPr>
          <p:cNvPr id="4" name="Date Placeholder 3">
            <a:extLst>
              <a:ext uri="{FF2B5EF4-FFF2-40B4-BE49-F238E27FC236}">
                <a16:creationId xmlns:a16="http://schemas.microsoft.com/office/drawing/2014/main" id="{E2B2E90F-3F74-5344-A3FE-FECCC7240E30}"/>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531820C4-DDF4-FB4F-ACFC-62C48765D9B9}"/>
              </a:ext>
            </a:extLst>
          </p:cNvPr>
          <p:cNvSpPr>
            <a:spLocks noGrp="1"/>
          </p:cNvSpPr>
          <p:nvPr>
            <p:ph type="sldNum" sz="quarter" idx="12"/>
          </p:nvPr>
        </p:nvSpPr>
        <p:spPr/>
        <p:txBody>
          <a:bodyPr/>
          <a:lstStyle/>
          <a:p>
            <a:fld id="{5ACA52AF-F19D-405C-AD5F-7D94B96A5CC3}" type="slidenum">
              <a:rPr lang="de-CH" noProof="0" smtClean="0"/>
              <a:t>20</a:t>
            </a:fld>
            <a:endParaRPr lang="de-CH" noProof="0"/>
          </a:p>
        </p:txBody>
      </p:sp>
      <p:sp>
        <p:nvSpPr>
          <p:cNvPr id="6" name="Rectangle 5">
            <a:extLst>
              <a:ext uri="{FF2B5EF4-FFF2-40B4-BE49-F238E27FC236}">
                <a16:creationId xmlns:a16="http://schemas.microsoft.com/office/drawing/2014/main" id="{4CD167B6-1776-A74B-846F-490446C4107D}"/>
              </a:ext>
            </a:extLst>
          </p:cNvPr>
          <p:cNvSpPr/>
          <p:nvPr/>
        </p:nvSpPr>
        <p:spPr>
          <a:xfrm>
            <a:off x="1827884" y="6161363"/>
            <a:ext cx="8536229" cy="577081"/>
          </a:xfrm>
          <a:prstGeom prst="rect">
            <a:avLst/>
          </a:prstGeom>
        </p:spPr>
        <p:txBody>
          <a:bodyPr wrap="square">
            <a:spAutoFit/>
          </a:bodyPr>
          <a:lstStyle/>
          <a:p>
            <a:r>
              <a:rPr lang="en-US" sz="1050" dirty="0">
                <a:latin typeface="Arial" panose="020B0604020202020204" pitchFamily="34" charset="0"/>
              </a:rPr>
              <a:t>[1] J. Goodfellow, J. </a:t>
            </a:r>
            <a:r>
              <a:rPr lang="en-US" sz="1050" dirty="0" err="1">
                <a:latin typeface="Arial" panose="020B0604020202020204" pitchFamily="34" charset="0"/>
              </a:rPr>
              <a:t>Shlens</a:t>
            </a:r>
            <a:r>
              <a:rPr lang="en-US" sz="1050" dirty="0">
                <a:latin typeface="Arial" panose="020B0604020202020204" pitchFamily="34" charset="0"/>
              </a:rPr>
              <a:t>, and C. </a:t>
            </a:r>
            <a:r>
              <a:rPr lang="en-US" sz="1050" dirty="0" err="1">
                <a:latin typeface="Arial" panose="020B0604020202020204" pitchFamily="34" charset="0"/>
              </a:rPr>
              <a:t>Szegedy</a:t>
            </a:r>
            <a:r>
              <a:rPr lang="en-US" sz="1050" dirty="0">
                <a:latin typeface="Arial" panose="020B0604020202020204" pitchFamily="34" charset="0"/>
              </a:rPr>
              <a:t>. Explaining and harnessing adversarial </a:t>
            </a:r>
            <a:r>
              <a:rPr lang="en-US" sz="1050" dirty="0" err="1">
                <a:latin typeface="Arial" panose="020B0604020202020204" pitchFamily="34" charset="0"/>
              </a:rPr>
              <a:t>examples.arXiv</a:t>
            </a:r>
            <a:r>
              <a:rPr lang="en-US" sz="1050" dirty="0">
                <a:latin typeface="Arial" panose="020B0604020202020204" pitchFamily="34" charset="0"/>
              </a:rPr>
              <a:t> preprint arXiv:1412.6572, 2014</a:t>
            </a:r>
          </a:p>
          <a:p>
            <a:r>
              <a:rPr lang="en-US" sz="1050" dirty="0">
                <a:latin typeface="Arial" panose="020B0604020202020204" pitchFamily="34" charset="0"/>
              </a:rPr>
              <a:t>[4] </a:t>
            </a:r>
            <a:r>
              <a:rPr lang="en-US" sz="1050" dirty="0" err="1">
                <a:latin typeface="Arial" panose="020B0604020202020204" pitchFamily="34" charset="0"/>
              </a:rPr>
              <a:t>Su</a:t>
            </a:r>
            <a:r>
              <a:rPr lang="en-US" sz="1050" dirty="0">
                <a:latin typeface="Arial" panose="020B0604020202020204" pitchFamily="34" charset="0"/>
              </a:rPr>
              <a:t>, H. Zhang, H. Chen, J. Yi, P.-Y. Chen, and Y. Gao. Is robustness the cost of accuracy?–a comprehensive study on the robustness of 18 deep image classification models.  In Proceedings of the European Conference on Computer Vision (ECCV), pages 631–648</a:t>
            </a:r>
            <a:endParaRPr lang="en-US" sz="1050" dirty="0"/>
          </a:p>
        </p:txBody>
      </p:sp>
      <p:pic>
        <p:nvPicPr>
          <p:cNvPr id="7" name="Content Placeholder 8">
            <a:extLst>
              <a:ext uri="{FF2B5EF4-FFF2-40B4-BE49-F238E27FC236}">
                <a16:creationId xmlns:a16="http://schemas.microsoft.com/office/drawing/2014/main" id="{D1FA88C8-2F3D-6241-A26C-78E983E9F97C}"/>
              </a:ext>
            </a:extLst>
          </p:cNvPr>
          <p:cNvPicPr>
            <a:picLocks noChangeAspect="1"/>
          </p:cNvPicPr>
          <p:nvPr/>
        </p:nvPicPr>
        <p:blipFill>
          <a:blip r:embed="rId3"/>
          <a:stretch>
            <a:fillRect/>
          </a:stretch>
        </p:blipFill>
        <p:spPr>
          <a:xfrm>
            <a:off x="8466689" y="1998273"/>
            <a:ext cx="3145458" cy="2696939"/>
          </a:xfrm>
          <a:prstGeom prst="rect">
            <a:avLst/>
          </a:prstGeom>
        </p:spPr>
      </p:pic>
      <p:grpSp>
        <p:nvGrpSpPr>
          <p:cNvPr id="17" name="Group 16">
            <a:extLst>
              <a:ext uri="{FF2B5EF4-FFF2-40B4-BE49-F238E27FC236}">
                <a16:creationId xmlns:a16="http://schemas.microsoft.com/office/drawing/2014/main" id="{F5DAE12C-1FC6-3A41-A171-1732A78A5EC3}"/>
              </a:ext>
            </a:extLst>
          </p:cNvPr>
          <p:cNvGrpSpPr/>
          <p:nvPr/>
        </p:nvGrpSpPr>
        <p:grpSpPr>
          <a:xfrm>
            <a:off x="1827884" y="1889234"/>
            <a:ext cx="8391155" cy="2805978"/>
            <a:chOff x="1827884" y="1889234"/>
            <a:chExt cx="8391155" cy="2805978"/>
          </a:xfrm>
        </p:grpSpPr>
        <p:pic>
          <p:nvPicPr>
            <p:cNvPr id="8" name="Content Placeholder 8">
              <a:extLst>
                <a:ext uri="{FF2B5EF4-FFF2-40B4-BE49-F238E27FC236}">
                  <a16:creationId xmlns:a16="http://schemas.microsoft.com/office/drawing/2014/main" id="{3A197730-57FA-E04D-B1C4-06784C806A42}"/>
                </a:ext>
              </a:extLst>
            </p:cNvPr>
            <p:cNvPicPr>
              <a:picLocks noChangeAspect="1"/>
            </p:cNvPicPr>
            <p:nvPr/>
          </p:nvPicPr>
          <p:blipFill rotWithShape="1">
            <a:blip r:embed="rId3"/>
            <a:srcRect l="3581" r="46272" b="72342"/>
            <a:stretch/>
          </p:blipFill>
          <p:spPr>
            <a:xfrm>
              <a:off x="1827884" y="2106230"/>
              <a:ext cx="5474959" cy="2588982"/>
            </a:xfrm>
            <a:prstGeom prst="rect">
              <a:avLst/>
            </a:prstGeom>
          </p:spPr>
        </p:pic>
        <p:sp>
          <p:nvSpPr>
            <p:cNvPr id="9" name="Rectangle 8">
              <a:extLst>
                <a:ext uri="{FF2B5EF4-FFF2-40B4-BE49-F238E27FC236}">
                  <a16:creationId xmlns:a16="http://schemas.microsoft.com/office/drawing/2014/main" id="{839F5EDD-7A5C-5542-AD46-0AFFFA85E2FD}"/>
                </a:ext>
              </a:extLst>
            </p:cNvPr>
            <p:cNvSpPr/>
            <p:nvPr/>
          </p:nvSpPr>
          <p:spPr>
            <a:xfrm>
              <a:off x="8398889" y="1889234"/>
              <a:ext cx="1820150" cy="9144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677D08A-5E0E-4145-B2F3-57A53391D39E}"/>
                </a:ext>
              </a:extLst>
            </p:cNvPr>
            <p:cNvCxnSpPr>
              <a:stCxn id="9" idx="1"/>
              <a:endCxn id="8" idx="3"/>
            </p:cNvCxnSpPr>
            <p:nvPr/>
          </p:nvCxnSpPr>
          <p:spPr>
            <a:xfrm flipH="1">
              <a:off x="7302843" y="2346434"/>
              <a:ext cx="1096046" cy="1054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8" name="Group 17">
            <a:extLst>
              <a:ext uri="{FF2B5EF4-FFF2-40B4-BE49-F238E27FC236}">
                <a16:creationId xmlns:a16="http://schemas.microsoft.com/office/drawing/2014/main" id="{B8C19D74-3358-8643-AE1F-F1C3694752AE}"/>
              </a:ext>
            </a:extLst>
          </p:cNvPr>
          <p:cNvGrpSpPr/>
          <p:nvPr/>
        </p:nvGrpSpPr>
        <p:grpSpPr>
          <a:xfrm>
            <a:off x="3435179" y="2346434"/>
            <a:ext cx="3624650" cy="2149612"/>
            <a:chOff x="3435179" y="2346434"/>
            <a:chExt cx="3624650" cy="2149612"/>
          </a:xfrm>
        </p:grpSpPr>
        <p:sp>
          <p:nvSpPr>
            <p:cNvPr id="12" name="Oval 11">
              <a:extLst>
                <a:ext uri="{FF2B5EF4-FFF2-40B4-BE49-F238E27FC236}">
                  <a16:creationId xmlns:a16="http://schemas.microsoft.com/office/drawing/2014/main" id="{79ADB668-079F-764D-9850-94FF6FBFADF4}"/>
                </a:ext>
              </a:extLst>
            </p:cNvPr>
            <p:cNvSpPr/>
            <p:nvPr/>
          </p:nvSpPr>
          <p:spPr>
            <a:xfrm>
              <a:off x="3435179" y="2346434"/>
              <a:ext cx="1149179" cy="654908"/>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6186C7A-DF89-0B4B-8F7C-D439DC67F8C0}"/>
                </a:ext>
              </a:extLst>
            </p:cNvPr>
            <p:cNvSpPr/>
            <p:nvPr/>
          </p:nvSpPr>
          <p:spPr>
            <a:xfrm>
              <a:off x="5910650" y="3841138"/>
              <a:ext cx="1149179" cy="654908"/>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9158700-AE48-9044-A79C-A0C784491E87}"/>
                </a:ext>
              </a:extLst>
            </p:cNvPr>
            <p:cNvSpPr/>
            <p:nvPr/>
          </p:nvSpPr>
          <p:spPr>
            <a:xfrm>
              <a:off x="5093046" y="3358893"/>
              <a:ext cx="1149179" cy="654908"/>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80B1BA42-F9CF-8E4D-89B7-2B12AD30F5F1}"/>
              </a:ext>
            </a:extLst>
          </p:cNvPr>
          <p:cNvSpPr/>
          <p:nvPr/>
        </p:nvSpPr>
        <p:spPr>
          <a:xfrm>
            <a:off x="731837" y="4734994"/>
            <a:ext cx="10202593" cy="142026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Some networks naturally have better robustness against adversarial examples, </a:t>
            </a:r>
          </a:p>
          <a:p>
            <a:pPr marL="266700" lvl="1" indent="0">
              <a:lnSpc>
                <a:spcPct val="150000"/>
              </a:lnSpc>
              <a:buNone/>
            </a:pPr>
            <a:r>
              <a:rPr lang="en-US" sz="2000" dirty="0"/>
              <a:t> e.g. RBF networks are resistant to adversarial examples.</a:t>
            </a:r>
            <a:r>
              <a:rPr lang="en-US" sz="2000" baseline="30000" dirty="0"/>
              <a:t>[1]</a:t>
            </a:r>
            <a:endParaRPr lang="en-US" sz="2000" dirty="0"/>
          </a:p>
          <a:p>
            <a:pPr marL="342900" indent="-342900">
              <a:lnSpc>
                <a:spcPct val="150000"/>
              </a:lnSpc>
              <a:buFont typeface="Arial" panose="020B0604020202020204" pitchFamily="34" charset="0"/>
              <a:buChar char="•"/>
            </a:pPr>
            <a:r>
              <a:rPr lang="en-US" sz="2000" dirty="0"/>
              <a:t>There is no “best” network architecture, yet.</a:t>
            </a:r>
          </a:p>
        </p:txBody>
      </p:sp>
    </p:spTree>
    <p:extLst>
      <p:ext uri="{BB962C8B-B14F-4D97-AF65-F5344CB8AC3E}">
        <p14:creationId xmlns:p14="http://schemas.microsoft.com/office/powerpoint/2010/main" val="18886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500"/>
                                        <p:tgtEl>
                                          <p:spTgt spid="16">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animEffect transition="in" filter="fade">
                                      <p:cBhvr>
                                        <p:cTn id="30" dur="500"/>
                                        <p:tgtEl>
                                          <p:spTgt spid="1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xEl>
                                              <p:pRg st="2" end="2"/>
                                            </p:txEl>
                                          </p:spTgt>
                                        </p:tgtEl>
                                        <p:attrNameLst>
                                          <p:attrName>style.visibility</p:attrName>
                                        </p:attrNameLst>
                                      </p:cBhvr>
                                      <p:to>
                                        <p:strVal val="visible"/>
                                      </p:to>
                                    </p:set>
                                    <p:animEffect transition="in" filter="fade">
                                      <p:cBhvr>
                                        <p:cTn id="35"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9A30-6A3B-734E-9F37-B553CE459E25}"/>
              </a:ext>
            </a:extLst>
          </p:cNvPr>
          <p:cNvSpPr>
            <a:spLocks noGrp="1"/>
          </p:cNvSpPr>
          <p:nvPr>
            <p:ph type="title"/>
          </p:nvPr>
        </p:nvSpPr>
        <p:spPr>
          <a:xfrm>
            <a:off x="731837" y="260351"/>
            <a:ext cx="10728325" cy="504774"/>
          </a:xfrm>
        </p:spPr>
        <p:txBody>
          <a:bodyPr/>
          <a:lstStyle/>
          <a:p>
            <a:r>
              <a:rPr lang="en-US" b="1" dirty="0"/>
              <a:t>Reference</a:t>
            </a:r>
          </a:p>
        </p:txBody>
      </p:sp>
      <p:sp>
        <p:nvSpPr>
          <p:cNvPr id="3" name="Content Placeholder 2">
            <a:extLst>
              <a:ext uri="{FF2B5EF4-FFF2-40B4-BE49-F238E27FC236}">
                <a16:creationId xmlns:a16="http://schemas.microsoft.com/office/drawing/2014/main" id="{7973EF8C-4753-8D49-ABD8-3140C9A1725E}"/>
              </a:ext>
            </a:extLst>
          </p:cNvPr>
          <p:cNvSpPr>
            <a:spLocks noGrp="1"/>
          </p:cNvSpPr>
          <p:nvPr>
            <p:ph idx="1"/>
          </p:nvPr>
        </p:nvSpPr>
        <p:spPr>
          <a:xfrm>
            <a:off x="731837" y="914400"/>
            <a:ext cx="10728325" cy="5178475"/>
          </a:xfrm>
        </p:spPr>
        <p:txBody>
          <a:bodyPr>
            <a:normAutofit fontScale="92500" lnSpcReduction="10000"/>
          </a:bodyPr>
          <a:lstStyle/>
          <a:p>
            <a:r>
              <a:rPr lang="en-US" b="1" dirty="0">
                <a:latin typeface="Arial" panose="020B0604020202020204" pitchFamily="34" charset="0"/>
              </a:rPr>
              <a:t>[1] J. Goodfellow, J. </a:t>
            </a:r>
            <a:r>
              <a:rPr lang="en-US" b="1" dirty="0" err="1">
                <a:latin typeface="Arial" panose="020B0604020202020204" pitchFamily="34" charset="0"/>
              </a:rPr>
              <a:t>Shlens</a:t>
            </a:r>
            <a:r>
              <a:rPr lang="en-US" b="1" dirty="0">
                <a:latin typeface="Arial" panose="020B0604020202020204" pitchFamily="34" charset="0"/>
              </a:rPr>
              <a:t>, and C. </a:t>
            </a:r>
            <a:r>
              <a:rPr lang="en-US" b="1" dirty="0" err="1">
                <a:latin typeface="Arial" panose="020B0604020202020204" pitchFamily="34" charset="0"/>
              </a:rPr>
              <a:t>Szegedy</a:t>
            </a:r>
            <a:r>
              <a:rPr lang="en-US" b="1" dirty="0">
                <a:latin typeface="Arial" panose="020B0604020202020204" pitchFamily="34" charset="0"/>
              </a:rPr>
              <a:t>. Explaining and harnessing adversarial </a:t>
            </a:r>
            <a:r>
              <a:rPr lang="en-US" b="1" dirty="0" err="1">
                <a:latin typeface="Arial" panose="020B0604020202020204" pitchFamily="34" charset="0"/>
              </a:rPr>
              <a:t>examples.arXiv</a:t>
            </a:r>
            <a:r>
              <a:rPr lang="en-US" b="1" dirty="0">
                <a:latin typeface="Arial" panose="020B0604020202020204" pitchFamily="34" charset="0"/>
              </a:rPr>
              <a:t> preprint arXiv:1412.6572, 2014</a:t>
            </a:r>
          </a:p>
          <a:p>
            <a:r>
              <a:rPr lang="en-US" b="1" dirty="0"/>
              <a:t>[2] A. </a:t>
            </a:r>
            <a:r>
              <a:rPr lang="en-US" b="1" dirty="0" err="1"/>
              <a:t>Madry</a:t>
            </a:r>
            <a:r>
              <a:rPr lang="en-US" b="1" dirty="0"/>
              <a:t>, A. </a:t>
            </a:r>
            <a:r>
              <a:rPr lang="en-US" b="1" dirty="0" err="1"/>
              <a:t>Makelov</a:t>
            </a:r>
            <a:r>
              <a:rPr lang="en-US" b="1" dirty="0"/>
              <a:t>, L. Schmidt, D. Tsipras, and A. </a:t>
            </a:r>
            <a:r>
              <a:rPr lang="en-US" b="1" dirty="0" err="1"/>
              <a:t>Vladu</a:t>
            </a:r>
            <a:r>
              <a:rPr lang="en-US" b="1" dirty="0"/>
              <a:t>. Towards deep learning models resistant to adversarial </a:t>
            </a:r>
            <a:r>
              <a:rPr lang="en-US" b="1" dirty="0" err="1"/>
              <a:t>attacks.arXiv</a:t>
            </a:r>
            <a:r>
              <a:rPr lang="en-US" b="1" dirty="0"/>
              <a:t> preprint arXiv:1706.06083, 2017.</a:t>
            </a:r>
          </a:p>
          <a:p>
            <a:r>
              <a:rPr lang="en-US" b="1" dirty="0">
                <a:latin typeface="Arial" panose="020B0604020202020204" pitchFamily="34" charset="0"/>
              </a:rPr>
              <a:t>[3] H. Zhang, Y. Yu, J. Jiao, E. P. Xing, L. E. </a:t>
            </a:r>
            <a:r>
              <a:rPr lang="en-US" b="1" dirty="0" err="1">
                <a:latin typeface="Arial" panose="020B0604020202020204" pitchFamily="34" charset="0"/>
              </a:rPr>
              <a:t>Ghaoui</a:t>
            </a:r>
            <a:r>
              <a:rPr lang="en-US" b="1" dirty="0">
                <a:latin typeface="Arial" panose="020B0604020202020204" pitchFamily="34" charset="0"/>
              </a:rPr>
              <a:t>, and M. I. Jordan. Theoretically principled trade-off between robustness and </a:t>
            </a:r>
            <a:r>
              <a:rPr lang="en-US" b="1" dirty="0" err="1">
                <a:latin typeface="Arial" panose="020B0604020202020204" pitchFamily="34" charset="0"/>
              </a:rPr>
              <a:t>accuracy.arXiv</a:t>
            </a:r>
            <a:r>
              <a:rPr lang="en-US" b="1" dirty="0">
                <a:latin typeface="Arial" panose="020B0604020202020204" pitchFamily="34" charset="0"/>
              </a:rPr>
              <a:t> preprint arXiv:1901.08573, 2019.</a:t>
            </a:r>
          </a:p>
          <a:p>
            <a:r>
              <a:rPr lang="en-US" b="1" dirty="0">
                <a:latin typeface="Arial" panose="020B0604020202020204" pitchFamily="34" charset="0"/>
              </a:rPr>
              <a:t>[4] </a:t>
            </a:r>
            <a:r>
              <a:rPr lang="en-US" b="1" dirty="0" err="1">
                <a:latin typeface="Arial" panose="020B0604020202020204" pitchFamily="34" charset="0"/>
              </a:rPr>
              <a:t>Su</a:t>
            </a:r>
            <a:r>
              <a:rPr lang="en-US" b="1" dirty="0">
                <a:latin typeface="Arial" panose="020B0604020202020204" pitchFamily="34" charset="0"/>
              </a:rPr>
              <a:t>, H. Zhang, H. Chen, J. Yi, P.-Y. Chen, and Y. Gao. Is robustness the cost of accuracy?–a comprehensive study on the robustness of 18 deep image classification models.  In Proceedings of the European Conference on Computer Vision (ECCV), pages 631–648</a:t>
            </a:r>
          </a:p>
          <a:p>
            <a:r>
              <a:rPr lang="en-US" altLang="zh-CN" dirty="0">
                <a:latin typeface="Arial" panose="020B0604020202020204" pitchFamily="34" charset="0"/>
              </a:rPr>
              <a:t>[5]</a:t>
            </a:r>
            <a:r>
              <a:rPr lang="zh-CN" altLang="en-US" dirty="0">
                <a:latin typeface="Arial" panose="020B0604020202020204" pitchFamily="34" charset="0"/>
              </a:rPr>
              <a:t> </a:t>
            </a:r>
            <a:r>
              <a:rPr lang="en-US" altLang="zh-CN" dirty="0">
                <a:latin typeface="Arial" panose="020B0604020202020204" pitchFamily="34" charset="0"/>
              </a:rPr>
              <a:t>C. </a:t>
            </a:r>
            <a:r>
              <a:rPr lang="en-US" altLang="zh-CN" dirty="0" err="1">
                <a:latin typeface="Arial" panose="020B0604020202020204" pitchFamily="34" charset="0"/>
              </a:rPr>
              <a:t>Szegedy</a:t>
            </a:r>
            <a:r>
              <a:rPr lang="en-US" altLang="zh-CN" dirty="0">
                <a:latin typeface="Arial" panose="020B0604020202020204" pitchFamily="34" charset="0"/>
              </a:rPr>
              <a:t>, W. Liu, Y. Jia, P. </a:t>
            </a:r>
            <a:r>
              <a:rPr lang="en-US" altLang="zh-CN" dirty="0" err="1">
                <a:latin typeface="Arial" panose="020B0604020202020204" pitchFamily="34" charset="0"/>
              </a:rPr>
              <a:t>Sermanet</a:t>
            </a:r>
            <a:r>
              <a:rPr lang="en-US" altLang="zh-CN" dirty="0">
                <a:latin typeface="Arial" panose="020B0604020202020204" pitchFamily="34" charset="0"/>
              </a:rPr>
              <a:t>, S. Reed, D. </a:t>
            </a:r>
            <a:r>
              <a:rPr lang="en-US" altLang="zh-CN" dirty="0" err="1">
                <a:latin typeface="Arial" panose="020B0604020202020204" pitchFamily="34" charset="0"/>
              </a:rPr>
              <a:t>Anguelov</a:t>
            </a:r>
            <a:r>
              <a:rPr lang="en-US" altLang="zh-CN" dirty="0">
                <a:latin typeface="Arial" panose="020B0604020202020204" pitchFamily="34" charset="0"/>
              </a:rPr>
              <a:t>, D. Erhan, V. </a:t>
            </a:r>
            <a:r>
              <a:rPr lang="en-US" altLang="zh-CN" dirty="0" err="1">
                <a:latin typeface="Arial" panose="020B0604020202020204" pitchFamily="34" charset="0"/>
              </a:rPr>
              <a:t>Vanhoucke</a:t>
            </a:r>
            <a:r>
              <a:rPr lang="en-US" altLang="zh-CN" dirty="0">
                <a:latin typeface="Arial" panose="020B0604020202020204" pitchFamily="34" charset="0"/>
              </a:rPr>
              <a:t>, </a:t>
            </a:r>
            <a:r>
              <a:rPr lang="en-US" altLang="zh-CN" dirty="0" err="1">
                <a:latin typeface="Arial" panose="020B0604020202020204" pitchFamily="34" charset="0"/>
              </a:rPr>
              <a:t>andA</a:t>
            </a:r>
            <a:r>
              <a:rPr lang="en-US" altLang="zh-CN" dirty="0">
                <a:latin typeface="Arial" panose="020B0604020202020204" pitchFamily="34" charset="0"/>
              </a:rPr>
              <a:t>. </a:t>
            </a:r>
            <a:r>
              <a:rPr lang="en-US" altLang="zh-CN" dirty="0" err="1">
                <a:latin typeface="Arial" panose="020B0604020202020204" pitchFamily="34" charset="0"/>
              </a:rPr>
              <a:t>Rabinovich</a:t>
            </a:r>
            <a:r>
              <a:rPr lang="en-US" altLang="zh-CN" dirty="0">
                <a:latin typeface="Arial" panose="020B0604020202020204" pitchFamily="34" charset="0"/>
              </a:rPr>
              <a:t>. Going deeper with convolutions. In Proceedings of the IEEE conference on computer vision and pattern recognition, pages 1–9, 2015</a:t>
            </a:r>
            <a:endParaRPr lang="en-US" dirty="0"/>
          </a:p>
          <a:p>
            <a:r>
              <a:rPr lang="en-US" dirty="0"/>
              <a:t>[6] </a:t>
            </a:r>
            <a:r>
              <a:rPr lang="en-US" dirty="0" err="1"/>
              <a:t>Kurakin</a:t>
            </a:r>
            <a:r>
              <a:rPr lang="en-US" dirty="0"/>
              <a:t>, A., Goodfellow, I., &amp; </a:t>
            </a:r>
            <a:r>
              <a:rPr lang="en-US" dirty="0" err="1"/>
              <a:t>Bengio</a:t>
            </a:r>
            <a:r>
              <a:rPr lang="en-US" dirty="0"/>
              <a:t>, S. (2016). Adversarial machine learning at scale. </a:t>
            </a:r>
            <a:r>
              <a:rPr lang="en-US" dirty="0" err="1"/>
              <a:t>arXiv</a:t>
            </a:r>
            <a:r>
              <a:rPr lang="en-US" dirty="0"/>
              <a:t> preprint arXiv:1611.01236.</a:t>
            </a:r>
          </a:p>
          <a:p>
            <a:r>
              <a:rPr lang="en-US" dirty="0"/>
              <a:t>[7] </a:t>
            </a:r>
            <a:r>
              <a:rPr lang="en-US" dirty="0" err="1"/>
              <a:t>Eykholt</a:t>
            </a:r>
            <a:r>
              <a:rPr lang="en-US" dirty="0"/>
              <a:t>, K., </a:t>
            </a:r>
            <a:r>
              <a:rPr lang="en-US" dirty="0" err="1"/>
              <a:t>Evtimov</a:t>
            </a:r>
            <a:r>
              <a:rPr lang="en-US" dirty="0"/>
              <a:t>, I., Fernandes, E., Li, B., Rahmati, A., Xiao, C., ... &amp; Song, D. (2018). Robust physical-world attacks on deep learning visual classification. In </a:t>
            </a:r>
            <a:r>
              <a:rPr lang="en-US" i="1" dirty="0"/>
              <a:t>Proceedings of the IEEE Conference on Computer Vision and Pattern Recognition</a:t>
            </a:r>
            <a:r>
              <a:rPr lang="en-US" dirty="0"/>
              <a:t> (pp. 1625-1634).</a:t>
            </a:r>
          </a:p>
          <a:p>
            <a:r>
              <a:rPr lang="en-US" dirty="0"/>
              <a:t>[8] Wang, H. Zhou, W. Xu, and X. Chen. Deep neural network </a:t>
            </a:r>
            <a:r>
              <a:rPr lang="en-US" dirty="0" err="1"/>
              <a:t>capacity.arXiv</a:t>
            </a:r>
            <a:r>
              <a:rPr lang="en-US" dirty="0"/>
              <a:t> preprintarXiv:1708.05029, 2017</a:t>
            </a:r>
          </a:p>
          <a:p>
            <a:endParaRPr lang="en-US" dirty="0"/>
          </a:p>
        </p:txBody>
      </p:sp>
      <p:sp>
        <p:nvSpPr>
          <p:cNvPr id="4" name="Date Placeholder 3">
            <a:extLst>
              <a:ext uri="{FF2B5EF4-FFF2-40B4-BE49-F238E27FC236}">
                <a16:creationId xmlns:a16="http://schemas.microsoft.com/office/drawing/2014/main" id="{17C61217-2147-AD43-8A46-0B644E96B4F0}"/>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E03CCB0D-17F5-0949-839A-CF3571D1BD76}"/>
              </a:ext>
            </a:extLst>
          </p:cNvPr>
          <p:cNvSpPr>
            <a:spLocks noGrp="1"/>
          </p:cNvSpPr>
          <p:nvPr>
            <p:ph type="sldNum" sz="quarter" idx="12"/>
          </p:nvPr>
        </p:nvSpPr>
        <p:spPr/>
        <p:txBody>
          <a:bodyPr/>
          <a:lstStyle/>
          <a:p>
            <a:fld id="{5ACA52AF-F19D-405C-AD5F-7D94B96A5CC3}" type="slidenum">
              <a:rPr lang="de-CH" noProof="0" smtClean="0"/>
              <a:t>21</a:t>
            </a:fld>
            <a:endParaRPr lang="de-CH" noProof="0"/>
          </a:p>
        </p:txBody>
      </p:sp>
    </p:spTree>
    <p:extLst>
      <p:ext uri="{BB962C8B-B14F-4D97-AF65-F5344CB8AC3E}">
        <p14:creationId xmlns:p14="http://schemas.microsoft.com/office/powerpoint/2010/main" val="428711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DDB5-BB07-5B4A-8041-4D1AE3729AEE}"/>
              </a:ext>
            </a:extLst>
          </p:cNvPr>
          <p:cNvSpPr>
            <a:spLocks noGrp="1"/>
          </p:cNvSpPr>
          <p:nvPr>
            <p:ph type="title"/>
          </p:nvPr>
        </p:nvSpPr>
        <p:spPr>
          <a:xfrm>
            <a:off x="731837" y="3672230"/>
            <a:ext cx="10728325" cy="422019"/>
          </a:xfrm>
        </p:spPr>
        <p:txBody>
          <a:bodyPr/>
          <a:lstStyle/>
          <a:p>
            <a:r>
              <a:rPr lang="en-US" b="1" dirty="0"/>
              <a:t>Take</a:t>
            </a:r>
            <a:r>
              <a:rPr lang="en-US" altLang="zh-CN" b="1" dirty="0"/>
              <a:t>-</a:t>
            </a:r>
            <a:r>
              <a:rPr lang="en-US" b="1" dirty="0"/>
              <a:t>home thinking</a:t>
            </a:r>
          </a:p>
        </p:txBody>
      </p:sp>
      <p:sp>
        <p:nvSpPr>
          <p:cNvPr id="3" name="Content Placeholder 2">
            <a:extLst>
              <a:ext uri="{FF2B5EF4-FFF2-40B4-BE49-F238E27FC236}">
                <a16:creationId xmlns:a16="http://schemas.microsoft.com/office/drawing/2014/main" id="{60188652-BE39-C84A-8522-0554E862F7FE}"/>
              </a:ext>
            </a:extLst>
          </p:cNvPr>
          <p:cNvSpPr>
            <a:spLocks noGrp="1"/>
          </p:cNvSpPr>
          <p:nvPr>
            <p:ph idx="1"/>
          </p:nvPr>
        </p:nvSpPr>
        <p:spPr>
          <a:xfrm>
            <a:off x="731838" y="4291999"/>
            <a:ext cx="10728325" cy="1663957"/>
          </a:xfrm>
        </p:spPr>
        <p:txBody>
          <a:bodyPr/>
          <a:lstStyle/>
          <a:p>
            <a:r>
              <a:rPr lang="en-US" sz="2400" dirty="0"/>
              <a:t>Can these ideas be used for other models (not only deep network)?</a:t>
            </a:r>
          </a:p>
          <a:p>
            <a:r>
              <a:rPr lang="en-US" sz="2400" dirty="0"/>
              <a:t>Can we still rely on existing ML applications?</a:t>
            </a:r>
          </a:p>
          <a:p>
            <a:r>
              <a:rPr lang="en-US" sz="2400" dirty="0"/>
              <a:t>...</a:t>
            </a:r>
          </a:p>
        </p:txBody>
      </p:sp>
      <p:sp>
        <p:nvSpPr>
          <p:cNvPr id="4" name="Date Placeholder 3">
            <a:extLst>
              <a:ext uri="{FF2B5EF4-FFF2-40B4-BE49-F238E27FC236}">
                <a16:creationId xmlns:a16="http://schemas.microsoft.com/office/drawing/2014/main" id="{1B0FE4EA-8BC5-6644-8E1C-9B0F85322608}"/>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D4FAED20-3010-654E-8EF7-0A37ED1D3B65}"/>
              </a:ext>
            </a:extLst>
          </p:cNvPr>
          <p:cNvSpPr>
            <a:spLocks noGrp="1"/>
          </p:cNvSpPr>
          <p:nvPr>
            <p:ph type="sldNum" sz="quarter" idx="12"/>
          </p:nvPr>
        </p:nvSpPr>
        <p:spPr/>
        <p:txBody>
          <a:bodyPr/>
          <a:lstStyle/>
          <a:p>
            <a:fld id="{5ACA52AF-F19D-405C-AD5F-7D94B96A5CC3}" type="slidenum">
              <a:rPr lang="de-CH" noProof="0" smtClean="0"/>
              <a:t>22</a:t>
            </a:fld>
            <a:endParaRPr lang="de-CH" noProof="0"/>
          </a:p>
        </p:txBody>
      </p:sp>
      <p:sp>
        <p:nvSpPr>
          <p:cNvPr id="6" name="Title 1">
            <a:extLst>
              <a:ext uri="{FF2B5EF4-FFF2-40B4-BE49-F238E27FC236}">
                <a16:creationId xmlns:a16="http://schemas.microsoft.com/office/drawing/2014/main" id="{25C07DF7-9980-2B4A-99AC-AC8C58DA9E2D}"/>
              </a:ext>
            </a:extLst>
          </p:cNvPr>
          <p:cNvSpPr txBox="1">
            <a:spLocks/>
          </p:cNvSpPr>
          <p:nvPr/>
        </p:nvSpPr>
        <p:spPr>
          <a:xfrm>
            <a:off x="731836" y="166600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n-US" sz="3600" b="1" dirty="0">
                <a:solidFill>
                  <a:schemeClr val="accent1"/>
                </a:solidFill>
              </a:rPr>
              <a:t>Thank you for listening</a:t>
            </a:r>
          </a:p>
        </p:txBody>
      </p:sp>
    </p:spTree>
    <p:extLst>
      <p:ext uri="{BB962C8B-B14F-4D97-AF65-F5344CB8AC3E}">
        <p14:creationId xmlns:p14="http://schemas.microsoft.com/office/powerpoint/2010/main" val="27851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F0361-C18C-2F43-B397-F16C4B7F841A}"/>
              </a:ext>
            </a:extLst>
          </p:cNvPr>
          <p:cNvSpPr>
            <a:spLocks noGrp="1"/>
          </p:cNvSpPr>
          <p:nvPr>
            <p:ph type="title"/>
          </p:nvPr>
        </p:nvSpPr>
        <p:spPr>
          <a:xfrm>
            <a:off x="731837" y="2799000"/>
            <a:ext cx="10728325" cy="1260000"/>
          </a:xfrm>
        </p:spPr>
        <p:txBody>
          <a:bodyPr/>
          <a:lstStyle/>
          <a:p>
            <a:pPr algn="ctr"/>
            <a:r>
              <a:rPr lang="en-US" dirty="0"/>
              <a:t>Q&amp;A Session</a:t>
            </a:r>
          </a:p>
        </p:txBody>
      </p:sp>
      <p:sp>
        <p:nvSpPr>
          <p:cNvPr id="4" name="Date Placeholder 3">
            <a:extLst>
              <a:ext uri="{FF2B5EF4-FFF2-40B4-BE49-F238E27FC236}">
                <a16:creationId xmlns:a16="http://schemas.microsoft.com/office/drawing/2014/main" id="{FF63ADD7-734B-A645-B6FE-5A05EF6F756E}"/>
              </a:ext>
            </a:extLst>
          </p:cNvPr>
          <p:cNvSpPr>
            <a:spLocks noGrp="1"/>
          </p:cNvSpPr>
          <p:nvPr>
            <p:ph type="dt" sz="half" idx="10"/>
          </p:nvPr>
        </p:nvSpPr>
        <p:spPr/>
        <p:txBody>
          <a:bodyPr/>
          <a:lstStyle/>
          <a:p>
            <a:fld id="{0BBE2C35-E94E-554C-9666-4C887B9C557D}" type="datetime1">
              <a:rPr lang="en-CN" smtClean="0"/>
              <a:t>2020/12/11</a:t>
            </a:fld>
            <a:endParaRPr lang="de-CH" noProof="0"/>
          </a:p>
        </p:txBody>
      </p:sp>
      <p:sp>
        <p:nvSpPr>
          <p:cNvPr id="5" name="Slide Number Placeholder 4">
            <a:extLst>
              <a:ext uri="{FF2B5EF4-FFF2-40B4-BE49-F238E27FC236}">
                <a16:creationId xmlns:a16="http://schemas.microsoft.com/office/drawing/2014/main" id="{5FD5A21E-303A-8A42-8E3A-A6C9F493A2C2}"/>
              </a:ext>
            </a:extLst>
          </p:cNvPr>
          <p:cNvSpPr>
            <a:spLocks noGrp="1"/>
          </p:cNvSpPr>
          <p:nvPr>
            <p:ph type="sldNum" sz="quarter" idx="12"/>
          </p:nvPr>
        </p:nvSpPr>
        <p:spPr/>
        <p:txBody>
          <a:bodyPr/>
          <a:lstStyle/>
          <a:p>
            <a:fld id="{5ACA52AF-F19D-405C-AD5F-7D94B96A5CC3}" type="slidenum">
              <a:rPr lang="de-CH" noProof="0" smtClean="0"/>
              <a:t>23</a:t>
            </a:fld>
            <a:endParaRPr lang="de-CH" noProof="0"/>
          </a:p>
        </p:txBody>
      </p:sp>
    </p:spTree>
    <p:extLst>
      <p:ext uri="{BB962C8B-B14F-4D97-AF65-F5344CB8AC3E}">
        <p14:creationId xmlns:p14="http://schemas.microsoft.com/office/powerpoint/2010/main" val="160645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57BF2-5EC6-42D6-9F04-4237E99FD6E5}"/>
              </a:ext>
            </a:extLst>
          </p:cNvPr>
          <p:cNvSpPr>
            <a:spLocks noGrp="1"/>
          </p:cNvSpPr>
          <p:nvPr>
            <p:ph type="title"/>
          </p:nvPr>
        </p:nvSpPr>
        <p:spPr/>
        <p:txBody>
          <a:bodyPr/>
          <a:lstStyle/>
          <a:p>
            <a:r>
              <a:rPr lang="en-US" dirty="0"/>
              <a:t>What are adversarial examples?</a:t>
            </a:r>
          </a:p>
        </p:txBody>
      </p:sp>
      <p:sp>
        <p:nvSpPr>
          <p:cNvPr id="3" name="Datumsplatzhalter 2">
            <a:extLst>
              <a:ext uri="{FF2B5EF4-FFF2-40B4-BE49-F238E27FC236}">
                <a16:creationId xmlns:a16="http://schemas.microsoft.com/office/drawing/2014/main" id="{4DEEA281-37DD-45CF-AABF-2BFEAD6C860F}"/>
              </a:ext>
            </a:extLst>
          </p:cNvPr>
          <p:cNvSpPr>
            <a:spLocks noGrp="1"/>
          </p:cNvSpPr>
          <p:nvPr>
            <p:ph type="dt" sz="half" idx="10"/>
          </p:nvPr>
        </p:nvSpPr>
        <p:spPr/>
        <p:txBody>
          <a:bodyPr/>
          <a:lstStyle/>
          <a:p>
            <a:fld id="{717045DB-8849-B348-910D-DAB00B1A188B}" type="datetime1">
              <a:rPr lang="en-CN"/>
              <a:t>2020/12/11</a:t>
            </a:fld>
            <a:endParaRPr lang="de-CH" noProof="0"/>
          </a:p>
        </p:txBody>
      </p:sp>
      <p:sp>
        <p:nvSpPr>
          <p:cNvPr id="5" name="Foliennummernplatzhalter 4">
            <a:extLst>
              <a:ext uri="{FF2B5EF4-FFF2-40B4-BE49-F238E27FC236}">
                <a16:creationId xmlns:a16="http://schemas.microsoft.com/office/drawing/2014/main" id="{3DB16F61-62BA-4FA3-89CE-2F599E6DE0EF}"/>
              </a:ext>
            </a:extLst>
          </p:cNvPr>
          <p:cNvSpPr>
            <a:spLocks noGrp="1"/>
          </p:cNvSpPr>
          <p:nvPr>
            <p:ph type="sldNum" sz="quarter" idx="12"/>
          </p:nvPr>
        </p:nvSpPr>
        <p:spPr/>
        <p:txBody>
          <a:bodyPr/>
          <a:lstStyle/>
          <a:p>
            <a:fld id="{5ACA52AF-F19D-405C-AD5F-7D94B96A5CC3}" type="slidenum">
              <a:rPr lang="de-CH" noProof="0" smtClean="0"/>
              <a:pPr/>
              <a:t>3</a:t>
            </a:fld>
            <a:endParaRPr lang="de-CH" noProof="0"/>
          </a:p>
        </p:txBody>
      </p:sp>
    </p:spTree>
    <p:extLst>
      <p:ext uri="{BB962C8B-B14F-4D97-AF65-F5344CB8AC3E}">
        <p14:creationId xmlns:p14="http://schemas.microsoft.com/office/powerpoint/2010/main" val="422102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FE22A1-56F7-4FF9-8A90-D307E67331DC}"/>
              </a:ext>
            </a:extLst>
          </p:cNvPr>
          <p:cNvSpPr>
            <a:spLocks noGrp="1"/>
          </p:cNvSpPr>
          <p:nvPr>
            <p:ph type="title"/>
          </p:nvPr>
        </p:nvSpPr>
        <p:spPr/>
        <p:txBody>
          <a:bodyPr/>
          <a:lstStyle/>
          <a:p>
            <a:r>
              <a:rPr lang="en-US" b="1" dirty="0"/>
              <a:t>What is adversarial example</a:t>
            </a:r>
          </a:p>
        </p:txBody>
      </p:sp>
      <p:sp>
        <p:nvSpPr>
          <p:cNvPr id="3" name="Inhaltsplatzhalter 2">
            <a:extLst>
              <a:ext uri="{FF2B5EF4-FFF2-40B4-BE49-F238E27FC236}">
                <a16:creationId xmlns:a16="http://schemas.microsoft.com/office/drawing/2014/main" id="{56BD7DC3-17C3-4B09-9D8E-F143A82B205E}"/>
              </a:ext>
            </a:extLst>
          </p:cNvPr>
          <p:cNvSpPr>
            <a:spLocks noGrp="1"/>
          </p:cNvSpPr>
          <p:nvPr>
            <p:ph idx="1"/>
          </p:nvPr>
        </p:nvSpPr>
        <p:spPr>
          <a:xfrm>
            <a:off x="731837" y="902236"/>
            <a:ext cx="10585347" cy="1164070"/>
          </a:xfrm>
        </p:spPr>
        <p:txBody>
          <a:bodyPr/>
          <a:lstStyle/>
          <a:p>
            <a:r>
              <a:rPr lang="en-US" sz="2000" dirty="0"/>
              <a:t>Adversarial examples are inputs formed by applying small but intentionally worst-case perturbations to examples from the dataset, such that the perturbed input results in the model outputting an incorrect answer with high confidence.</a:t>
            </a:r>
            <a:r>
              <a:rPr lang="en-US" sz="2000" baseline="30000" dirty="0"/>
              <a:t>[1]</a:t>
            </a:r>
            <a:r>
              <a:rPr lang="en-US" sz="2000" dirty="0"/>
              <a:t> </a:t>
            </a:r>
          </a:p>
        </p:txBody>
      </p:sp>
      <p:sp>
        <p:nvSpPr>
          <p:cNvPr id="4" name="Datumsplatzhalter 3">
            <a:extLst>
              <a:ext uri="{FF2B5EF4-FFF2-40B4-BE49-F238E27FC236}">
                <a16:creationId xmlns:a16="http://schemas.microsoft.com/office/drawing/2014/main" id="{C6DB7874-B99C-4F6D-A86D-EA0EE8CA0B16}"/>
              </a:ext>
            </a:extLst>
          </p:cNvPr>
          <p:cNvSpPr>
            <a:spLocks noGrp="1"/>
          </p:cNvSpPr>
          <p:nvPr>
            <p:ph type="dt" sz="half" idx="10"/>
          </p:nvPr>
        </p:nvSpPr>
        <p:spPr/>
        <p:txBody>
          <a:bodyPr/>
          <a:lstStyle/>
          <a:p>
            <a:fld id="{3A5AC672-DCF0-3141-A87A-991C67C8EE50}" type="datetime1">
              <a:rPr lang="en-CN"/>
              <a:t>2020/12/11</a:t>
            </a:fld>
            <a:endParaRPr lang="de-CH" noProof="0"/>
          </a:p>
        </p:txBody>
      </p:sp>
      <p:sp>
        <p:nvSpPr>
          <p:cNvPr id="6" name="Foliennummernplatzhalter 5">
            <a:extLst>
              <a:ext uri="{FF2B5EF4-FFF2-40B4-BE49-F238E27FC236}">
                <a16:creationId xmlns:a16="http://schemas.microsoft.com/office/drawing/2014/main" id="{9620278B-D74F-421E-A3BD-EC66D58377A7}"/>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sp>
        <p:nvSpPr>
          <p:cNvPr id="7" name="Rectangle 6">
            <a:extLst>
              <a:ext uri="{FF2B5EF4-FFF2-40B4-BE49-F238E27FC236}">
                <a16:creationId xmlns:a16="http://schemas.microsoft.com/office/drawing/2014/main" id="{8327C625-42C9-6B4B-85D1-5417A12E47B6}"/>
              </a:ext>
            </a:extLst>
          </p:cNvPr>
          <p:cNvSpPr/>
          <p:nvPr/>
        </p:nvSpPr>
        <p:spPr>
          <a:xfrm>
            <a:off x="1971553" y="6395486"/>
            <a:ext cx="8248891" cy="253916"/>
          </a:xfrm>
          <a:prstGeom prst="rect">
            <a:avLst/>
          </a:prstGeom>
        </p:spPr>
        <p:txBody>
          <a:bodyPr wrap="square">
            <a:spAutoFit/>
          </a:bodyPr>
          <a:lstStyle/>
          <a:p>
            <a:r>
              <a:rPr lang="en-US" sz="1050" b="0" i="0">
                <a:effectLst/>
                <a:latin typeface="Arial" panose="020B0604020202020204" pitchFamily="34" charset="0"/>
              </a:rPr>
              <a:t>[1] J. Goodfellow, J. Shlens, and C. Szegedy. Explaining and harnessing adversarial examples.arXiv preprint arXiv:1412.6572, 2014</a:t>
            </a:r>
            <a:endParaRPr lang="en-US" sz="1050"/>
          </a:p>
        </p:txBody>
      </p:sp>
      <p:pic>
        <p:nvPicPr>
          <p:cNvPr id="5" name="Picture 4">
            <a:extLst>
              <a:ext uri="{FF2B5EF4-FFF2-40B4-BE49-F238E27FC236}">
                <a16:creationId xmlns:a16="http://schemas.microsoft.com/office/drawing/2014/main" id="{AA14841B-2D3E-C54B-A17D-F3BCBD380854}"/>
              </a:ext>
            </a:extLst>
          </p:cNvPr>
          <p:cNvPicPr>
            <a:picLocks noChangeAspect="1"/>
          </p:cNvPicPr>
          <p:nvPr/>
        </p:nvPicPr>
        <p:blipFill>
          <a:blip r:embed="rId3"/>
          <a:stretch>
            <a:fillRect/>
          </a:stretch>
        </p:blipFill>
        <p:spPr>
          <a:xfrm>
            <a:off x="2139497" y="2235058"/>
            <a:ext cx="7414246" cy="255663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6E6E71-154D-E24F-9A7B-02169773EAA0}"/>
                  </a:ext>
                </a:extLst>
              </p:cNvPr>
              <p:cNvSpPr txBox="1"/>
              <p:nvPr/>
            </p:nvSpPr>
            <p:spPr>
              <a:xfrm>
                <a:off x="2565209" y="4843200"/>
                <a:ext cx="2101932" cy="646331"/>
              </a:xfrm>
              <a:prstGeom prst="rect">
                <a:avLst/>
              </a:prstGeom>
              <a:noFill/>
            </p:spPr>
            <p:txBody>
              <a:bodyPr wrap="square" rtlCol="0">
                <a:spAutoFit/>
              </a:bodyPr>
              <a:lstStyle/>
              <a:p>
                <a:pPr algn="ctr"/>
                <a:r>
                  <a:rPr lang="en-US" dirty="0">
                    <a:solidFill>
                      <a:schemeClr val="accent1"/>
                    </a:solidFill>
                  </a:rPr>
                  <a:t>Labeled data</a:t>
                </a:r>
              </a:p>
              <a:p>
                <a:pPr algn="ctr"/>
                <a14:m>
                  <m:oMathPara xmlns:m="http://schemas.openxmlformats.org/officeDocument/2006/math">
                    <m:oMathParaPr>
                      <m:jc m:val="centerGroup"/>
                    </m:oMathParaPr>
                    <m:oMath xmlns:m="http://schemas.openxmlformats.org/officeDocument/2006/math">
                      <m:r>
                        <a:rPr lang="en-US" b="0" i="1">
                          <a:solidFill>
                            <a:schemeClr val="accent1"/>
                          </a:solidFill>
                          <a:latin typeface="Cambria Math" panose="02040503050406030204" pitchFamily="18" charset="0"/>
                        </a:rPr>
                        <m:t>(</m:t>
                      </m:r>
                      <m:r>
                        <a:rPr lang="en-US" b="0" i="1">
                          <a:solidFill>
                            <a:schemeClr val="accent1"/>
                          </a:solidFill>
                          <a:latin typeface="Cambria Math" panose="02040503050406030204" pitchFamily="18" charset="0"/>
                        </a:rPr>
                        <m:t>𝑥</m:t>
                      </m:r>
                      <m:r>
                        <a:rPr lang="en-US" b="0" i="1">
                          <a:solidFill>
                            <a:schemeClr val="accent1"/>
                          </a:solidFill>
                          <a:latin typeface="Cambria Math" panose="02040503050406030204" pitchFamily="18" charset="0"/>
                        </a:rPr>
                        <m:t>, </m:t>
                      </m:r>
                      <m:r>
                        <a:rPr lang="en-US" b="0" i="1">
                          <a:solidFill>
                            <a:schemeClr val="accent1"/>
                          </a:solidFill>
                          <a:latin typeface="Cambria Math" panose="02040503050406030204" pitchFamily="18" charset="0"/>
                        </a:rPr>
                        <m:t>𝑦</m:t>
                      </m:r>
                      <m:r>
                        <a:rPr lang="en-US" b="0" i="1">
                          <a:solidFill>
                            <a:schemeClr val="accent1"/>
                          </a:solidFill>
                          <a:latin typeface="Cambria Math" panose="02040503050406030204" pitchFamily="18" charset="0"/>
                        </a:rPr>
                        <m:t>)</m:t>
                      </m:r>
                    </m:oMath>
                  </m:oMathPara>
                </a14:m>
                <a:endParaRPr lang="en-US" dirty="0">
                  <a:solidFill>
                    <a:schemeClr val="accent1"/>
                  </a:solidFill>
                </a:endParaRPr>
              </a:p>
            </p:txBody>
          </p:sp>
        </mc:Choice>
        <mc:Fallback xmlns="">
          <p:sp>
            <p:nvSpPr>
              <p:cNvPr id="9" name="TextBox 8">
                <a:extLst>
                  <a:ext uri="{FF2B5EF4-FFF2-40B4-BE49-F238E27FC236}">
                    <a16:creationId xmlns:a16="http://schemas.microsoft.com/office/drawing/2014/main" id="{9B6E6E71-154D-E24F-9A7B-02169773EAA0}"/>
                  </a:ext>
                </a:extLst>
              </p:cNvPr>
              <p:cNvSpPr txBox="1">
                <a:spLocks noRot="1" noChangeAspect="1" noMove="1" noResize="1" noEditPoints="1" noAdjustHandles="1" noChangeArrowheads="1" noChangeShapeType="1" noTextEdit="1"/>
              </p:cNvSpPr>
              <p:nvPr/>
            </p:nvSpPr>
            <p:spPr>
              <a:xfrm>
                <a:off x="2565209" y="4843200"/>
                <a:ext cx="2101932" cy="646331"/>
              </a:xfrm>
              <a:prstGeom prst="rect">
                <a:avLst/>
              </a:prstGeom>
              <a:blipFill>
                <a:blip r:embed="rId4"/>
                <a:stretch>
                  <a:fillRect t="-384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A32F1E2-CA19-124D-AE83-372D7B9F8589}"/>
                  </a:ext>
                </a:extLst>
              </p:cNvPr>
              <p:cNvSpPr txBox="1"/>
              <p:nvPr/>
            </p:nvSpPr>
            <p:spPr>
              <a:xfrm>
                <a:off x="5045032" y="4791695"/>
                <a:ext cx="2101932" cy="923330"/>
              </a:xfrm>
              <a:prstGeom prst="rect">
                <a:avLst/>
              </a:prstGeom>
              <a:noFill/>
            </p:spPr>
            <p:txBody>
              <a:bodyPr wrap="square" rtlCol="0">
                <a:spAutoFit/>
              </a:bodyPr>
              <a:lstStyle/>
              <a:p>
                <a:pPr algn="ctr"/>
                <a:r>
                  <a:rPr lang="en-US" dirty="0">
                    <a:solidFill>
                      <a:schemeClr val="accent1"/>
                    </a:solidFill>
                  </a:rPr>
                  <a:t>Perturbation</a:t>
                </a:r>
              </a:p>
              <a:p>
                <a:pPr algn="ctr"/>
                <a14:m>
                  <m:oMathPara xmlns:m="http://schemas.openxmlformats.org/officeDocument/2006/math">
                    <m:oMathParaPr>
                      <m:jc m:val="centerGroup"/>
                    </m:oMathParaPr>
                    <m:oMath xmlns:m="http://schemas.openxmlformats.org/officeDocument/2006/math">
                      <m:r>
                        <m:rPr>
                          <m:sty m:val="p"/>
                        </m:rPr>
                        <a:rPr lang="en-US" smtClean="0">
                          <a:solidFill>
                            <a:schemeClr val="accent1"/>
                          </a:solidFill>
                          <a:latin typeface="Cambria Math" panose="02040503050406030204" pitchFamily="18" charset="0"/>
                        </a:rPr>
                        <m:t>η</m:t>
                      </m:r>
                    </m:oMath>
                  </m:oMathPara>
                </a14:m>
                <a:endParaRPr lang="en-US" dirty="0">
                  <a:solidFill>
                    <a:schemeClr val="accent1"/>
                  </a:solidFill>
                </a:endParaRPr>
              </a:p>
              <a:p>
                <a:pPr algn="ctr"/>
                <a:endParaRPr lang="en-US" dirty="0">
                  <a:solidFill>
                    <a:schemeClr val="accent1"/>
                  </a:solidFill>
                </a:endParaRPr>
              </a:p>
            </p:txBody>
          </p:sp>
        </mc:Choice>
        <mc:Fallback xmlns="">
          <p:sp>
            <p:nvSpPr>
              <p:cNvPr id="10" name="TextBox 9">
                <a:extLst>
                  <a:ext uri="{FF2B5EF4-FFF2-40B4-BE49-F238E27FC236}">
                    <a16:creationId xmlns:a16="http://schemas.microsoft.com/office/drawing/2014/main" id="{EA32F1E2-CA19-124D-AE83-372D7B9F8589}"/>
                  </a:ext>
                </a:extLst>
              </p:cNvPr>
              <p:cNvSpPr txBox="1">
                <a:spLocks noRot="1" noChangeAspect="1" noMove="1" noResize="1" noEditPoints="1" noAdjustHandles="1" noChangeArrowheads="1" noChangeShapeType="1" noTextEdit="1"/>
              </p:cNvSpPr>
              <p:nvPr/>
            </p:nvSpPr>
            <p:spPr>
              <a:xfrm>
                <a:off x="5045032" y="4791695"/>
                <a:ext cx="2101932" cy="923330"/>
              </a:xfrm>
              <a:prstGeom prst="rect">
                <a:avLst/>
              </a:prstGeom>
              <a:blipFill>
                <a:blip r:embed="rId5"/>
                <a:stretch>
                  <a:fillRect t="-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3769DA7-0CEF-E54B-AC07-38F2E36EF9B6}"/>
                  </a:ext>
                </a:extLst>
              </p:cNvPr>
              <p:cNvSpPr txBox="1"/>
              <p:nvPr/>
            </p:nvSpPr>
            <p:spPr>
              <a:xfrm>
                <a:off x="7146964" y="4774320"/>
                <a:ext cx="2101932" cy="667940"/>
              </a:xfrm>
              <a:prstGeom prst="rect">
                <a:avLst/>
              </a:prstGeom>
              <a:noFill/>
            </p:spPr>
            <p:txBody>
              <a:bodyPr wrap="square" rtlCol="0">
                <a:spAutoFit/>
              </a:bodyPr>
              <a:lstStyle/>
              <a:p>
                <a:pPr algn="ctr"/>
                <a:r>
                  <a:rPr lang="en-US" dirty="0">
                    <a:solidFill>
                      <a:schemeClr val="accent1"/>
                    </a:solidFill>
                  </a:rPr>
                  <a:t>Input data</a:t>
                </a:r>
              </a:p>
              <a:p>
                <a:pPr/>
                <a14:m>
                  <m:oMathPara xmlns:m="http://schemas.openxmlformats.org/officeDocument/2006/math">
                    <m:oMathParaPr>
                      <m:jc m:val="centerGroup"/>
                    </m:oMathParaPr>
                    <m:oMath xmlns:m="http://schemas.openxmlformats.org/officeDocument/2006/math">
                      <m:sSup>
                        <m:sSupPr>
                          <m:ctrlPr>
                            <a:rPr lang="en-CN" i="1" smtClean="0">
                              <a:solidFill>
                                <a:schemeClr val="accent1"/>
                              </a:solidFill>
                              <a:latin typeface="Cambria Math" panose="02040503050406030204" pitchFamily="18" charset="0"/>
                            </a:rPr>
                          </m:ctrlPr>
                        </m:sSupPr>
                        <m:e>
                          <m:r>
                            <a:rPr lang="en-US" i="1" smtClean="0">
                              <a:solidFill>
                                <a:schemeClr val="accent1"/>
                              </a:solidFill>
                              <a:latin typeface="Cambria Math" panose="02040503050406030204" pitchFamily="18" charset="0"/>
                            </a:rPr>
                            <m:t>𝑥</m:t>
                          </m:r>
                        </m:e>
                        <m:sup>
                          <m:r>
                            <a:rPr lang="en-US" i="1" smtClean="0">
                              <a:solidFill>
                                <a:schemeClr val="accent1"/>
                              </a:solidFill>
                              <a:latin typeface="Cambria Math" panose="02040503050406030204" pitchFamily="18" charset="0"/>
                            </a:rPr>
                            <m:t>′</m:t>
                          </m:r>
                        </m:sup>
                      </m:sSup>
                      <m:r>
                        <a:rPr lang="en-US" i="1" smtClean="0">
                          <a:solidFill>
                            <a:schemeClr val="accent1"/>
                          </a:solidFill>
                          <a:latin typeface="Cambria Math" panose="02040503050406030204" pitchFamily="18" charset="0"/>
                        </a:rPr>
                        <m:t>=</m:t>
                      </m:r>
                      <m:r>
                        <a:rPr lang="en-US" i="1" smtClean="0">
                          <a:solidFill>
                            <a:schemeClr val="accent1"/>
                          </a:solidFill>
                          <a:latin typeface="Cambria Math" panose="02040503050406030204" pitchFamily="18" charset="0"/>
                        </a:rPr>
                        <m:t>𝑥</m:t>
                      </m:r>
                      <m:r>
                        <a:rPr lang="en-US" i="1" smtClean="0">
                          <a:solidFill>
                            <a:schemeClr val="accent1"/>
                          </a:solidFill>
                          <a:latin typeface="Cambria Math" panose="02040503050406030204" pitchFamily="18" charset="0"/>
                        </a:rPr>
                        <m:t>+</m:t>
                      </m:r>
                      <m:r>
                        <a:rPr lang="en-US" i="1" smtClean="0">
                          <a:solidFill>
                            <a:schemeClr val="accent1"/>
                          </a:solidFill>
                          <a:latin typeface="Cambria Math" panose="02040503050406030204" pitchFamily="18" charset="0"/>
                        </a:rPr>
                        <m:t>𝜂</m:t>
                      </m:r>
                    </m:oMath>
                  </m:oMathPara>
                </a14:m>
                <a:endParaRPr lang="en-CN" dirty="0">
                  <a:solidFill>
                    <a:schemeClr val="accent1"/>
                  </a:solidFill>
                </a:endParaRPr>
              </a:p>
            </p:txBody>
          </p:sp>
        </mc:Choice>
        <mc:Fallback xmlns="">
          <p:sp>
            <p:nvSpPr>
              <p:cNvPr id="11" name="TextBox 10">
                <a:extLst>
                  <a:ext uri="{FF2B5EF4-FFF2-40B4-BE49-F238E27FC236}">
                    <a16:creationId xmlns:a16="http://schemas.microsoft.com/office/drawing/2014/main" id="{23769DA7-0CEF-E54B-AC07-38F2E36EF9B6}"/>
                  </a:ext>
                </a:extLst>
              </p:cNvPr>
              <p:cNvSpPr txBox="1">
                <a:spLocks noRot="1" noChangeAspect="1" noMove="1" noResize="1" noEditPoints="1" noAdjustHandles="1" noChangeArrowheads="1" noChangeShapeType="1" noTextEdit="1"/>
              </p:cNvSpPr>
              <p:nvPr/>
            </p:nvSpPr>
            <p:spPr>
              <a:xfrm>
                <a:off x="7146964" y="4774320"/>
                <a:ext cx="2101932" cy="667940"/>
              </a:xfrm>
              <a:prstGeom prst="rect">
                <a:avLst/>
              </a:prstGeom>
              <a:blipFill>
                <a:blip r:embed="rId6"/>
                <a:stretch>
                  <a:fillRect t="-3704" b="-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16BDB17-1B28-8749-9AB7-6405048466E4}"/>
                  </a:ext>
                </a:extLst>
              </p:cNvPr>
              <p:cNvSpPr txBox="1"/>
              <p:nvPr/>
            </p:nvSpPr>
            <p:spPr>
              <a:xfrm>
                <a:off x="9035653" y="4133324"/>
                <a:ext cx="2101932" cy="646331"/>
              </a:xfrm>
              <a:prstGeom prst="rect">
                <a:avLst/>
              </a:prstGeom>
              <a:noFill/>
            </p:spPr>
            <p:txBody>
              <a:bodyPr wrap="square" rtlCol="0">
                <a:spAutoFit/>
              </a:bodyPr>
              <a:lstStyle/>
              <a:p>
                <a:pPr algn="ctr"/>
                <a:r>
                  <a:rPr lang="en-US" dirty="0">
                    <a:solidFill>
                      <a:schemeClr val="accent1"/>
                    </a:solidFill>
                  </a:rPr>
                  <a:t>Misclassified</a:t>
                </a:r>
                <a:endParaRPr lang="en-CN" dirty="0">
                  <a:solidFill>
                    <a:schemeClr val="accent1"/>
                  </a:solidFill>
                </a:endParaRPr>
              </a:p>
              <a:p>
                <a:pPr algn="ctr"/>
                <a14:m>
                  <m:oMathPara xmlns:m="http://schemas.openxmlformats.org/officeDocument/2006/math">
                    <m:oMathParaPr>
                      <m:jc m:val="centerGroup"/>
                    </m:oMathParaPr>
                    <m:oMath xmlns:m="http://schemas.openxmlformats.org/officeDocument/2006/math">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𝑦</m:t>
                          </m:r>
                        </m:e>
                        <m:sup>
                          <m:r>
                            <a:rPr lang="en-US" b="0" i="1" smtClean="0">
                              <a:solidFill>
                                <a:schemeClr val="accent1"/>
                              </a:solidFill>
                              <a:latin typeface="Cambria Math" panose="02040503050406030204" pitchFamily="18" charset="0"/>
                            </a:rPr>
                            <m:t>′</m:t>
                          </m:r>
                        </m:sup>
                      </m:sSup>
                      <m:r>
                        <a:rPr lang="en-US" i="1">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𝑦</m:t>
                      </m:r>
                    </m:oMath>
                  </m:oMathPara>
                </a14:m>
                <a:endParaRPr lang="en-CN" dirty="0">
                  <a:solidFill>
                    <a:schemeClr val="accent1"/>
                  </a:solidFill>
                </a:endParaRPr>
              </a:p>
            </p:txBody>
          </p:sp>
        </mc:Choice>
        <mc:Fallback xmlns="">
          <p:sp>
            <p:nvSpPr>
              <p:cNvPr id="12" name="TextBox 11">
                <a:extLst>
                  <a:ext uri="{FF2B5EF4-FFF2-40B4-BE49-F238E27FC236}">
                    <a16:creationId xmlns:a16="http://schemas.microsoft.com/office/drawing/2014/main" id="{C16BDB17-1B28-8749-9AB7-6405048466E4}"/>
                  </a:ext>
                </a:extLst>
              </p:cNvPr>
              <p:cNvSpPr txBox="1">
                <a:spLocks noRot="1" noChangeAspect="1" noMove="1" noResize="1" noEditPoints="1" noAdjustHandles="1" noChangeArrowheads="1" noChangeShapeType="1" noTextEdit="1"/>
              </p:cNvSpPr>
              <p:nvPr/>
            </p:nvSpPr>
            <p:spPr>
              <a:xfrm>
                <a:off x="9035653" y="4133324"/>
                <a:ext cx="2101932" cy="646331"/>
              </a:xfrm>
              <a:prstGeom prst="rect">
                <a:avLst/>
              </a:prstGeom>
              <a:blipFill>
                <a:blip r:embed="rId7"/>
                <a:stretch>
                  <a:fillRect t="-3846" b="-3846"/>
                </a:stretch>
              </a:blipFill>
            </p:spPr>
            <p:txBody>
              <a:bodyPr/>
              <a:lstStyle/>
              <a:p>
                <a:r>
                  <a:rPr lang="en-US">
                    <a:noFill/>
                  </a:rPr>
                  <a:t> </a:t>
                </a:r>
              </a:p>
            </p:txBody>
          </p:sp>
        </mc:Fallback>
      </mc:AlternateContent>
    </p:spTree>
    <p:extLst>
      <p:ext uri="{BB962C8B-B14F-4D97-AF65-F5344CB8AC3E}">
        <p14:creationId xmlns:p14="http://schemas.microsoft.com/office/powerpoint/2010/main" val="177711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5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0036-C9FF-EF4F-9F8F-9B343EC95ADE}"/>
              </a:ext>
            </a:extLst>
          </p:cNvPr>
          <p:cNvSpPr>
            <a:spLocks noGrp="1"/>
          </p:cNvSpPr>
          <p:nvPr>
            <p:ph type="title"/>
          </p:nvPr>
        </p:nvSpPr>
        <p:spPr/>
        <p:txBody>
          <a:bodyPr/>
          <a:lstStyle/>
          <a:p>
            <a:r>
              <a:rPr lang="en-US" b="1" dirty="0"/>
              <a:t>What is adversarial example</a:t>
            </a:r>
            <a:endParaRPr lang="en-US" dirty="0"/>
          </a:p>
        </p:txBody>
      </p:sp>
      <p:sp>
        <p:nvSpPr>
          <p:cNvPr id="4" name="Date Placeholder 3">
            <a:extLst>
              <a:ext uri="{FF2B5EF4-FFF2-40B4-BE49-F238E27FC236}">
                <a16:creationId xmlns:a16="http://schemas.microsoft.com/office/drawing/2014/main" id="{EB6C3C42-2817-944A-9EAF-BC8A614350C3}"/>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124EBFED-1166-624B-A411-52F35960D689}"/>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pic>
        <p:nvPicPr>
          <p:cNvPr id="1026" name="Picture 2" descr="Key Takeaways from AI Conference SF, Day 2: AI and Security, Adversarial  Examples, Innovation">
            <a:extLst>
              <a:ext uri="{FF2B5EF4-FFF2-40B4-BE49-F238E27FC236}">
                <a16:creationId xmlns:a16="http://schemas.microsoft.com/office/drawing/2014/main" id="{2C5B8C5D-2AC2-C545-926D-EAAD170C2AF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8965"/>
          <a:stretch/>
        </p:blipFill>
        <p:spPr bwMode="auto">
          <a:xfrm>
            <a:off x="812762" y="1437078"/>
            <a:ext cx="10566471" cy="415891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FFB4123-1FD0-7948-B068-72AEA0210913}"/>
              </a:ext>
            </a:extLst>
          </p:cNvPr>
          <p:cNvSpPr/>
          <p:nvPr/>
        </p:nvSpPr>
        <p:spPr>
          <a:xfrm>
            <a:off x="1971553" y="6395486"/>
            <a:ext cx="8248891" cy="415498"/>
          </a:xfrm>
          <a:prstGeom prst="rect">
            <a:avLst/>
          </a:prstGeom>
        </p:spPr>
        <p:txBody>
          <a:bodyPr wrap="square">
            <a:spAutoFit/>
          </a:bodyPr>
          <a:lstStyle/>
          <a:p>
            <a:r>
              <a:rPr lang="en-US" sz="1050" dirty="0">
                <a:latin typeface="Arial" panose="020B0604020202020204" pitchFamily="34" charset="0"/>
              </a:rPr>
              <a:t>[7] </a:t>
            </a:r>
            <a:r>
              <a:rPr lang="en-US" sz="1050" dirty="0" err="1">
                <a:latin typeface="Arial" panose="020B0604020202020204" pitchFamily="34" charset="0"/>
              </a:rPr>
              <a:t>Eykholt</a:t>
            </a:r>
            <a:r>
              <a:rPr lang="en-US" sz="1050" dirty="0">
                <a:latin typeface="Arial" panose="020B0604020202020204" pitchFamily="34" charset="0"/>
              </a:rPr>
              <a:t>, K., </a:t>
            </a:r>
            <a:r>
              <a:rPr lang="en-US" sz="1050" dirty="0" err="1">
                <a:latin typeface="Arial" panose="020B0604020202020204" pitchFamily="34" charset="0"/>
              </a:rPr>
              <a:t>Evtimov</a:t>
            </a:r>
            <a:r>
              <a:rPr lang="en-US" sz="1050" dirty="0">
                <a:latin typeface="Arial" panose="020B0604020202020204" pitchFamily="34" charset="0"/>
              </a:rPr>
              <a:t>, I., Fernandes, E., Li, B., Rahmati, A., Xiao, C., ... &amp; Song, D. (2018). Robust physical-world attacks on deep learning visual classification. In Proceedings of the IEEE Conference on Computer Vision and Pattern Recognition (pp. 1625-1634).</a:t>
            </a:r>
            <a:endParaRPr lang="en-US" sz="1050" dirty="0"/>
          </a:p>
        </p:txBody>
      </p:sp>
    </p:spTree>
    <p:extLst>
      <p:ext uri="{BB962C8B-B14F-4D97-AF65-F5344CB8AC3E}">
        <p14:creationId xmlns:p14="http://schemas.microsoft.com/office/powerpoint/2010/main" val="102394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57BF2-5EC6-42D6-9F04-4237E99FD6E5}"/>
              </a:ext>
            </a:extLst>
          </p:cNvPr>
          <p:cNvSpPr>
            <a:spLocks noGrp="1"/>
          </p:cNvSpPr>
          <p:nvPr>
            <p:ph type="title"/>
          </p:nvPr>
        </p:nvSpPr>
        <p:spPr/>
        <p:txBody>
          <a:bodyPr/>
          <a:lstStyle/>
          <a:p>
            <a:r>
              <a:rPr lang="en-US" dirty="0"/>
              <a:t>How do adversarial examples work?</a:t>
            </a:r>
          </a:p>
        </p:txBody>
      </p:sp>
      <p:sp>
        <p:nvSpPr>
          <p:cNvPr id="3" name="Datumsplatzhalter 2">
            <a:extLst>
              <a:ext uri="{FF2B5EF4-FFF2-40B4-BE49-F238E27FC236}">
                <a16:creationId xmlns:a16="http://schemas.microsoft.com/office/drawing/2014/main" id="{4DEEA281-37DD-45CF-AABF-2BFEAD6C860F}"/>
              </a:ext>
            </a:extLst>
          </p:cNvPr>
          <p:cNvSpPr>
            <a:spLocks noGrp="1"/>
          </p:cNvSpPr>
          <p:nvPr>
            <p:ph type="dt" sz="half" idx="10"/>
          </p:nvPr>
        </p:nvSpPr>
        <p:spPr/>
        <p:txBody>
          <a:bodyPr/>
          <a:lstStyle/>
          <a:p>
            <a:fld id="{717045DB-8849-B348-910D-DAB00B1A188B}" type="datetime1">
              <a:rPr lang="en-CN"/>
              <a:t>2020/12/11</a:t>
            </a:fld>
            <a:endParaRPr lang="de-CH" noProof="0"/>
          </a:p>
        </p:txBody>
      </p:sp>
      <p:sp>
        <p:nvSpPr>
          <p:cNvPr id="5" name="Foliennummernplatzhalter 4">
            <a:extLst>
              <a:ext uri="{FF2B5EF4-FFF2-40B4-BE49-F238E27FC236}">
                <a16:creationId xmlns:a16="http://schemas.microsoft.com/office/drawing/2014/main" id="{3DB16F61-62BA-4FA3-89CE-2F599E6DE0EF}"/>
              </a:ext>
            </a:extLst>
          </p:cNvPr>
          <p:cNvSpPr>
            <a:spLocks noGrp="1"/>
          </p:cNvSpPr>
          <p:nvPr>
            <p:ph type="sldNum" sz="quarter" idx="12"/>
          </p:nvPr>
        </p:nvSpPr>
        <p:spPr/>
        <p:txBody>
          <a:bodyPr/>
          <a:lstStyle/>
          <a:p>
            <a:fld id="{5ACA52AF-F19D-405C-AD5F-7D94B96A5CC3}" type="slidenum">
              <a:rPr lang="de-CH" noProof="0" smtClean="0"/>
              <a:pPr/>
              <a:t>6</a:t>
            </a:fld>
            <a:endParaRPr lang="de-CH" noProof="0"/>
          </a:p>
        </p:txBody>
      </p:sp>
    </p:spTree>
    <p:extLst>
      <p:ext uri="{BB962C8B-B14F-4D97-AF65-F5344CB8AC3E}">
        <p14:creationId xmlns:p14="http://schemas.microsoft.com/office/powerpoint/2010/main" val="112206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0036-C9FF-EF4F-9F8F-9B343EC95ADE}"/>
              </a:ext>
            </a:extLst>
          </p:cNvPr>
          <p:cNvSpPr>
            <a:spLocks noGrp="1"/>
          </p:cNvSpPr>
          <p:nvPr>
            <p:ph type="title"/>
          </p:nvPr>
        </p:nvSpPr>
        <p:spPr>
          <a:xfrm>
            <a:off x="731837" y="467881"/>
            <a:ext cx="10728325" cy="900000"/>
          </a:xfrm>
        </p:spPr>
        <p:txBody>
          <a:bodyPr/>
          <a:lstStyle/>
          <a:p>
            <a:r>
              <a:rPr lang="en-US" b="1" dirty="0"/>
              <a:t>How do adversarial examples work</a:t>
            </a:r>
          </a:p>
        </p:txBody>
      </p:sp>
      <p:sp>
        <p:nvSpPr>
          <p:cNvPr id="3" name="Content Placeholder 2">
            <a:extLst>
              <a:ext uri="{FF2B5EF4-FFF2-40B4-BE49-F238E27FC236}">
                <a16:creationId xmlns:a16="http://schemas.microsoft.com/office/drawing/2014/main" id="{690E6DFF-A82C-2547-AB5D-A4B87821D50A}"/>
              </a:ext>
            </a:extLst>
          </p:cNvPr>
          <p:cNvSpPr>
            <a:spLocks noGrp="1"/>
          </p:cNvSpPr>
          <p:nvPr>
            <p:ph idx="1"/>
          </p:nvPr>
        </p:nvSpPr>
        <p:spPr/>
        <p:txBody>
          <a:bodyPr/>
          <a:lstStyle/>
          <a:p>
            <a:r>
              <a:rPr lang="en-US" sz="2400" dirty="0"/>
              <a:t>Speculative explanations:</a:t>
            </a:r>
          </a:p>
          <a:p>
            <a:pPr lvl="1"/>
            <a:r>
              <a:rPr lang="en-US" sz="2400" dirty="0"/>
              <a:t>extreme nonlinearity of deep neural networks</a:t>
            </a:r>
          </a:p>
          <a:p>
            <a:pPr lvl="1"/>
            <a:r>
              <a:rPr lang="en-US" sz="2400" dirty="0"/>
              <a:t>insufficient model averaging </a:t>
            </a:r>
          </a:p>
          <a:p>
            <a:pPr lvl="1"/>
            <a:r>
              <a:rPr lang="en-US" sz="2400" dirty="0"/>
              <a:t>insufficient regularization</a:t>
            </a:r>
          </a:p>
          <a:p>
            <a:pPr marL="266700" lvl="1" indent="0">
              <a:buNone/>
            </a:pPr>
            <a:endParaRPr lang="en-US" sz="2400" dirty="0"/>
          </a:p>
          <a:p>
            <a:r>
              <a:rPr lang="en-US" sz="2400" dirty="0"/>
              <a:t>Primary cause of neural networks’ vulnerability</a:t>
            </a:r>
            <a:r>
              <a:rPr lang="zh-CN" altLang="en-US" sz="2400" dirty="0"/>
              <a:t> </a:t>
            </a:r>
            <a:r>
              <a:rPr lang="en-US" sz="2400" dirty="0"/>
              <a:t>to adversarial perturbation is their </a:t>
            </a:r>
            <a:r>
              <a:rPr lang="en-US" sz="2400" b="1" dirty="0">
                <a:solidFill>
                  <a:schemeClr val="accent1"/>
                </a:solidFill>
              </a:rPr>
              <a:t>linear nature</a:t>
            </a:r>
            <a:r>
              <a:rPr lang="en-US" sz="2400" dirty="0">
                <a:solidFill>
                  <a:schemeClr val="accent1"/>
                </a:solidFill>
              </a:rPr>
              <a:t>.</a:t>
            </a:r>
            <a:r>
              <a:rPr lang="en-US" altLang="zh-CN" sz="2400" baseline="30000" dirty="0">
                <a:solidFill>
                  <a:schemeClr val="accent1"/>
                </a:solidFill>
              </a:rPr>
              <a:t>[1]</a:t>
            </a:r>
          </a:p>
          <a:p>
            <a:r>
              <a:rPr lang="en-US" altLang="zh-CN" sz="2400" dirty="0"/>
              <a:t>L</a:t>
            </a:r>
            <a:r>
              <a:rPr lang="en-US" sz="2400" dirty="0"/>
              <a:t>inear behavior in</a:t>
            </a:r>
            <a:r>
              <a:rPr lang="zh-CN" altLang="en-US" sz="2400" dirty="0"/>
              <a:t> </a:t>
            </a:r>
            <a:r>
              <a:rPr lang="en-US" sz="2400" b="1" dirty="0">
                <a:solidFill>
                  <a:schemeClr val="accent1"/>
                </a:solidFill>
              </a:rPr>
              <a:t>high-dimensional space </a:t>
            </a:r>
            <a:r>
              <a:rPr lang="en-US" sz="2400" dirty="0"/>
              <a:t>is sufficient to cause adversarial examples</a:t>
            </a:r>
            <a:r>
              <a:rPr lang="en-US" altLang="zh-CN" sz="2400" dirty="0"/>
              <a:t>.</a:t>
            </a:r>
            <a:r>
              <a:rPr lang="en-US" altLang="zh-CN" sz="2400" baseline="30000" dirty="0"/>
              <a:t>[1]</a:t>
            </a:r>
            <a:endParaRPr lang="en-US" altLang="zh-CN" sz="2400" dirty="0"/>
          </a:p>
          <a:p>
            <a:pPr marL="0" indent="0">
              <a:buNone/>
            </a:pPr>
            <a:endParaRPr lang="en-US" sz="2400" b="1" dirty="0">
              <a:solidFill>
                <a:schemeClr val="accent1"/>
              </a:solidFill>
            </a:endParaRPr>
          </a:p>
        </p:txBody>
      </p:sp>
      <p:sp>
        <p:nvSpPr>
          <p:cNvPr id="4" name="Date Placeholder 3">
            <a:extLst>
              <a:ext uri="{FF2B5EF4-FFF2-40B4-BE49-F238E27FC236}">
                <a16:creationId xmlns:a16="http://schemas.microsoft.com/office/drawing/2014/main" id="{EB6C3C42-2817-944A-9EAF-BC8A614350C3}"/>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124EBFED-1166-624B-A411-52F35960D689}"/>
              </a:ext>
            </a:extLst>
          </p:cNvPr>
          <p:cNvSpPr>
            <a:spLocks noGrp="1"/>
          </p:cNvSpPr>
          <p:nvPr>
            <p:ph type="sldNum" sz="quarter" idx="12"/>
          </p:nvPr>
        </p:nvSpPr>
        <p:spPr/>
        <p:txBody>
          <a:bodyPr/>
          <a:lstStyle/>
          <a:p>
            <a:fld id="{5ACA52AF-F19D-405C-AD5F-7D94B96A5CC3}" type="slidenum">
              <a:rPr lang="de-CH" noProof="0" smtClean="0"/>
              <a:t>7</a:t>
            </a:fld>
            <a:endParaRPr lang="de-CH" noProof="0"/>
          </a:p>
        </p:txBody>
      </p:sp>
      <p:sp>
        <p:nvSpPr>
          <p:cNvPr id="6" name="Rectangle 5">
            <a:extLst>
              <a:ext uri="{FF2B5EF4-FFF2-40B4-BE49-F238E27FC236}">
                <a16:creationId xmlns:a16="http://schemas.microsoft.com/office/drawing/2014/main" id="{3EFBC81A-6535-D644-855E-F4BD15734282}"/>
              </a:ext>
            </a:extLst>
          </p:cNvPr>
          <p:cNvSpPr/>
          <p:nvPr/>
        </p:nvSpPr>
        <p:spPr>
          <a:xfrm>
            <a:off x="1971553" y="6395486"/>
            <a:ext cx="8248891" cy="253916"/>
          </a:xfrm>
          <a:prstGeom prst="rect">
            <a:avLst/>
          </a:prstGeom>
        </p:spPr>
        <p:txBody>
          <a:bodyPr wrap="square">
            <a:spAutoFit/>
          </a:bodyPr>
          <a:lstStyle/>
          <a:p>
            <a:r>
              <a:rPr lang="en-US" sz="1050" b="0" i="0">
                <a:effectLst/>
                <a:latin typeface="Arial" panose="020B0604020202020204" pitchFamily="34" charset="0"/>
              </a:rPr>
              <a:t>[1] J. Goodfellow, J. Shlens, and C. Szegedy. Explaining and harnessing adversarial examples.arXiv preprint arXiv:1412.6572, 2014</a:t>
            </a:r>
            <a:endParaRPr lang="en-US" sz="1050"/>
          </a:p>
        </p:txBody>
      </p:sp>
    </p:spTree>
    <p:extLst>
      <p:ext uri="{BB962C8B-B14F-4D97-AF65-F5344CB8AC3E}">
        <p14:creationId xmlns:p14="http://schemas.microsoft.com/office/powerpoint/2010/main" val="213592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D8D8D8"/>
                                      </p:to>
                                    </p:animClr>
                                  </p:childTnLst>
                                </p:cTn>
                              </p:par>
                              <p:par>
                                <p:cTn id="7" presetID="3" presetClass="emph" presetSubtype="2"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D8D8D8"/>
                                      </p:to>
                                    </p:animClr>
                                  </p:childTnLst>
                                </p:cTn>
                              </p:par>
                              <p:par>
                                <p:cTn id="9" presetID="3" presetClass="emph" presetSubtype="2" fill="hold" nodeType="withEffect">
                                  <p:stCondLst>
                                    <p:cond delay="0"/>
                                  </p:stCondLst>
                                  <p:childTnLst>
                                    <p:animClr clrSpc="rgb" dir="cw">
                                      <p:cBhvr override="childStyle">
                                        <p:cTn id="10" dur="500" fill="hold"/>
                                        <p:tgtEl>
                                          <p:spTgt spid="3">
                                            <p:txEl>
                                              <p:pRg st="2" end="2"/>
                                            </p:txEl>
                                          </p:spTgt>
                                        </p:tgtEl>
                                        <p:attrNameLst>
                                          <p:attrName>style.color</p:attrName>
                                        </p:attrNameLst>
                                      </p:cBhvr>
                                      <p:to>
                                        <a:srgbClr val="D8D8D8"/>
                                      </p:to>
                                    </p:animClr>
                                  </p:childTnLst>
                                </p:cTn>
                              </p:par>
                              <p:par>
                                <p:cTn id="11" presetID="3" presetClass="emph" presetSubtype="2" fill="hold" nodeType="withEffect">
                                  <p:stCondLst>
                                    <p:cond delay="0"/>
                                  </p:stCondLst>
                                  <p:childTnLst>
                                    <p:animClr clrSpc="rgb" dir="cw">
                                      <p:cBhvr override="childStyle">
                                        <p:cTn id="12" dur="500" fill="hold"/>
                                        <p:tgtEl>
                                          <p:spTgt spid="3">
                                            <p:txEl>
                                              <p:pRg st="3" end="3"/>
                                            </p:txEl>
                                          </p:spTgt>
                                        </p:tgtEl>
                                        <p:attrNameLst>
                                          <p:attrName>style.color</p:attrName>
                                        </p:attrNameLst>
                                      </p:cBhvr>
                                      <p:to>
                                        <a:srgbClr val="D8D8D8"/>
                                      </p:to>
                                    </p:animClr>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50D4-79D7-7D42-BAC3-545487CFD03B}"/>
              </a:ext>
            </a:extLst>
          </p:cNvPr>
          <p:cNvSpPr>
            <a:spLocks noGrp="1"/>
          </p:cNvSpPr>
          <p:nvPr>
            <p:ph type="title"/>
          </p:nvPr>
        </p:nvSpPr>
        <p:spPr/>
        <p:txBody>
          <a:bodyPr/>
          <a:lstStyle/>
          <a:p>
            <a:r>
              <a:rPr lang="en-US" b="1" dirty="0"/>
              <a:t>How do adversarial examples work</a:t>
            </a:r>
            <a:br>
              <a:rPr lang="en-US" dirty="0"/>
            </a:br>
            <a:r>
              <a:rPr lang="en-US" sz="2400" dirty="0"/>
              <a:t>Linear Explanation</a:t>
            </a:r>
            <a:r>
              <a:rPr lang="en-US" sz="2400" baseline="30000" dirty="0"/>
              <a:t>[1]</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9CC8C-5C58-6E4D-95D7-D5C3A0AB0D75}"/>
                  </a:ext>
                </a:extLst>
              </p:cNvPr>
              <p:cNvSpPr>
                <a:spLocks noGrp="1"/>
              </p:cNvSpPr>
              <p:nvPr>
                <p:ph idx="1"/>
              </p:nvPr>
            </p:nvSpPr>
            <p:spPr>
              <a:xfrm>
                <a:off x="731835" y="1437918"/>
                <a:ext cx="10728325" cy="4680000"/>
              </a:xfrm>
            </p:spPr>
            <p:txBody>
              <a:bodyPr/>
              <a:lstStyle/>
              <a:p>
                <a:r>
                  <a:rPr lang="en-US" sz="2000" dirty="0"/>
                  <a:t>Precision of 8-bit digital image: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𝜖</m:t>
                    </m:r>
                    <m:r>
                      <a:rPr lang="en-US" sz="2000" b="0" i="1" dirty="0" smtClean="0">
                        <a:latin typeface="Cambria Math" panose="02040503050406030204" pitchFamily="18" charset="0"/>
                        <a:ea typeface="Cambria Math" panose="02040503050406030204" pitchFamily="18" charset="0"/>
                      </a:rPr>
                      <m:t>=1/255</m:t>
                    </m:r>
                  </m:oMath>
                </a14:m>
                <a:endParaRPr lang="en-US" sz="2000" dirty="0"/>
              </a:p>
              <a:p>
                <a:r>
                  <a:rPr lang="en-US" sz="2000" dirty="0"/>
                  <a:t>For a well-separated classifier </a:t>
                </a:r>
                <a14:m>
                  <m:oMath xmlns:m="http://schemas.openxmlformats.org/officeDocument/2006/math">
                    <m:r>
                      <a:rPr lang="en-US" sz="2000" b="0" i="1" smtClean="0">
                        <a:latin typeface="Cambria Math" panose="02040503050406030204" pitchFamily="18" charset="0"/>
                      </a:rPr>
                      <m:t>𝑐</m:t>
                    </m:r>
                  </m:oMath>
                </a14:m>
                <a:endParaRPr lang="en-US" sz="2000" dirty="0"/>
              </a:p>
              <a:p>
                <a:pPr lvl="1">
                  <a:buFont typeface="Courier New" panose="02070309020205020404" pitchFamily="49" charset="0"/>
                  <a:buChar char="o"/>
                </a:pPr>
                <a:r>
                  <a:rPr lang="en-US" sz="2000" dirty="0"/>
                  <a:t>when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𝜂</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𝜂</m:t>
                        </m:r>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m:t>
                        </m:r>
                      </m:sub>
                    </m:sSub>
                    <m:r>
                      <a:rPr lang="en-US" sz="2000" i="1">
                        <a:latin typeface="Cambria Math" panose="02040503050406030204" pitchFamily="18" charset="0"/>
                        <a:ea typeface="Cambria Math" panose="02040503050406030204" pitchFamily="18" charset="0"/>
                      </a:rPr>
                      <m:t>&lt;</m:t>
                    </m:r>
                    <m:r>
                      <a:rPr lang="en-US" sz="2000" i="1">
                        <a:latin typeface="Cambria Math" panose="02040503050406030204" pitchFamily="18" charset="0"/>
                        <a:ea typeface="Cambria Math" panose="02040503050406030204" pitchFamily="18" charset="0"/>
                      </a:rPr>
                      <m:t>𝜖</m:t>
                    </m:r>
                  </m:oMath>
                </a14:m>
                <a:endParaRPr lang="en-US" sz="2000" dirty="0"/>
              </a:p>
              <a:p>
                <a:pPr lvl="1">
                  <a:buFont typeface="Courier New" panose="02070309020205020404" pitchFamily="49" charset="0"/>
                  <a:buChar char="o"/>
                </a:pPr>
                <a:r>
                  <a:rPr lang="en-US" sz="2000" dirty="0"/>
                  <a:t>expect </a:t>
                </a:r>
                <a14:m>
                  <m:oMath xmlns:m="http://schemas.openxmlformats.org/officeDocument/2006/math">
                    <m:r>
                      <a:rPr lang="en-US" sz="2400" b="1" i="1" smtClean="0">
                        <a:solidFill>
                          <a:schemeClr val="accent1"/>
                        </a:solidFill>
                        <a:latin typeface="Cambria Math" panose="02040503050406030204" pitchFamily="18" charset="0"/>
                      </a:rPr>
                      <m:t>𝒄</m:t>
                    </m:r>
                    <m:d>
                      <m:dPr>
                        <m:ctrlPr>
                          <a:rPr lang="en-US" sz="2400" b="1" i="1" smtClean="0">
                            <a:solidFill>
                              <a:schemeClr val="accent1"/>
                            </a:solidFill>
                            <a:latin typeface="Cambria Math" panose="02040503050406030204" pitchFamily="18" charset="0"/>
                          </a:rPr>
                        </m:ctrlPr>
                      </m:dPr>
                      <m:e>
                        <m:r>
                          <a:rPr lang="en-US" sz="2400" b="1" i="1" smtClean="0">
                            <a:solidFill>
                              <a:schemeClr val="accent1"/>
                            </a:solidFill>
                            <a:latin typeface="Cambria Math" panose="02040503050406030204" pitchFamily="18" charset="0"/>
                          </a:rPr>
                          <m:t>𝒙</m:t>
                        </m:r>
                      </m:e>
                    </m:d>
                    <m:r>
                      <a:rPr lang="en-US" sz="2400" b="1" i="1" smtClean="0">
                        <a:solidFill>
                          <a:schemeClr val="accent1"/>
                        </a:solidFill>
                        <a:latin typeface="Cambria Math" panose="02040503050406030204" pitchFamily="18" charset="0"/>
                      </a:rPr>
                      <m:t>=</m:t>
                    </m:r>
                    <m:r>
                      <a:rPr lang="en-US" sz="2400" b="1" i="1" smtClean="0">
                        <a:solidFill>
                          <a:schemeClr val="accent1"/>
                        </a:solidFill>
                        <a:latin typeface="Cambria Math" panose="02040503050406030204" pitchFamily="18" charset="0"/>
                      </a:rPr>
                      <m:t>𝒄</m:t>
                    </m:r>
                    <m:d>
                      <m:dPr>
                        <m:ctrlPr>
                          <a:rPr lang="en-US" sz="2400" b="1" i="1" smtClean="0">
                            <a:solidFill>
                              <a:schemeClr val="accent1"/>
                            </a:solidFill>
                            <a:latin typeface="Cambria Math" panose="02040503050406030204" pitchFamily="18" charset="0"/>
                          </a:rPr>
                        </m:ctrlPr>
                      </m:dPr>
                      <m:e>
                        <m:sSup>
                          <m:sSupPr>
                            <m:ctrlPr>
                              <a:rPr lang="en-US" sz="2400" b="1" i="1" smtClean="0">
                                <a:solidFill>
                                  <a:schemeClr val="accent1"/>
                                </a:solidFill>
                                <a:latin typeface="Cambria Math" panose="02040503050406030204" pitchFamily="18" charset="0"/>
                              </a:rPr>
                            </m:ctrlPr>
                          </m:sSupPr>
                          <m:e>
                            <m:r>
                              <a:rPr lang="en-US" sz="2400" b="1" i="1" smtClean="0">
                                <a:solidFill>
                                  <a:schemeClr val="accent1"/>
                                </a:solidFill>
                                <a:latin typeface="Cambria Math" panose="02040503050406030204" pitchFamily="18" charset="0"/>
                              </a:rPr>
                              <m:t>𝒙</m:t>
                            </m:r>
                          </m:e>
                          <m:sup>
                            <m:r>
                              <a:rPr lang="en-US" sz="2400" b="1" i="1" smtClean="0">
                                <a:solidFill>
                                  <a:schemeClr val="accent1"/>
                                </a:solidFill>
                                <a:latin typeface="Cambria Math" panose="02040503050406030204" pitchFamily="18" charset="0"/>
                              </a:rPr>
                              <m:t>′</m:t>
                            </m:r>
                          </m:sup>
                        </m:sSup>
                      </m:e>
                    </m:d>
                  </m:oMath>
                </a14:m>
                <a:endParaRPr lang="en-US" sz="2000" b="1" dirty="0"/>
              </a:p>
              <a:p>
                <a:r>
                  <a:rPr lang="en-US" sz="2000" dirty="0"/>
                  <a:t>Dot product:  input and weight vector </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oMath>
                </a14:m>
                <a:r>
                  <a:rPr lang="en-US" sz="2000" dirty="0"/>
                  <a:t>:</a:t>
                </a:r>
              </a:p>
              <a:p>
                <a:pPr marL="266700" lvl="1" indent="0">
                  <a:lnSpc>
                    <a:spcPct val="150000"/>
                  </a:lnSpc>
                  <a:buNone/>
                </a:pPr>
                <a14:m>
                  <m:oMathPara xmlns:m="http://schemas.openxmlformats.org/officeDocument/2006/math">
                    <m:oMathParaPr>
                      <m:jc m:val="center"/>
                    </m:oMathParaPr>
                    <m:oMath xmlns:m="http://schemas.openxmlformats.org/officeDocument/2006/math">
                      <m:sSup>
                        <m:sSupPr>
                          <m:ctrlPr>
                            <a:rPr lang="en-CN" sz="2400" b="1" i="1" smtClean="0">
                              <a:latin typeface="Cambria Math" panose="02040503050406030204" pitchFamily="18" charset="0"/>
                            </a:rPr>
                          </m:ctrlPr>
                        </m:sSupPr>
                        <m:e>
                          <m:r>
                            <a:rPr lang="en-US" sz="2400" b="1" i="1">
                              <a:latin typeface="Cambria Math" panose="02040503050406030204" pitchFamily="18" charset="0"/>
                            </a:rPr>
                            <m:t>𝝎</m:t>
                          </m:r>
                        </m:e>
                        <m:sup>
                          <m:r>
                            <a:rPr lang="en-US" sz="2400" b="1" i="1">
                              <a:latin typeface="Cambria Math" panose="02040503050406030204" pitchFamily="18" charset="0"/>
                            </a:rPr>
                            <m:t>𝑻</m:t>
                          </m:r>
                        </m:sup>
                      </m:sSup>
                      <m:r>
                        <a:rPr lang="en-US" sz="2400" b="1" i="1" smtClean="0">
                          <a:latin typeface="Cambria Math" panose="02040503050406030204" pitchFamily="18" charset="0"/>
                        </a:rPr>
                        <m:t>𝒙</m:t>
                      </m:r>
                      <m:r>
                        <a:rPr lang="en-US" sz="2400" b="1" i="1" smtClean="0">
                          <a:latin typeface="Cambria Math" panose="02040503050406030204" pitchFamily="18" charset="0"/>
                        </a:rPr>
                        <m:t>′=</m:t>
                      </m:r>
                      <m:sSup>
                        <m:sSupPr>
                          <m:ctrlPr>
                            <a:rPr lang="en-CN" sz="2400" b="1" i="1">
                              <a:latin typeface="Cambria Math" panose="02040503050406030204" pitchFamily="18" charset="0"/>
                            </a:rPr>
                          </m:ctrlPr>
                        </m:sSupPr>
                        <m:e>
                          <m:r>
                            <a:rPr lang="en-US" sz="2400" b="1" i="1">
                              <a:latin typeface="Cambria Math" panose="02040503050406030204" pitchFamily="18" charset="0"/>
                            </a:rPr>
                            <m:t>𝝎</m:t>
                          </m:r>
                        </m:e>
                        <m:sup>
                          <m:r>
                            <a:rPr lang="en-US" sz="2400" b="1" i="1">
                              <a:latin typeface="Cambria Math" panose="02040503050406030204" pitchFamily="18" charset="0"/>
                            </a:rPr>
                            <m:t>𝑻</m:t>
                          </m:r>
                        </m:sup>
                      </m:sSup>
                      <m:r>
                        <a:rPr lang="en-US" sz="2400" b="1" i="1">
                          <a:latin typeface="Cambria Math" panose="02040503050406030204" pitchFamily="18" charset="0"/>
                        </a:rPr>
                        <m:t>𝒙</m:t>
                      </m:r>
                      <m:r>
                        <a:rPr lang="en-US" sz="2400" b="1" i="1">
                          <a:latin typeface="Cambria Math" panose="02040503050406030204" pitchFamily="18" charset="0"/>
                        </a:rPr>
                        <m:t>+</m:t>
                      </m:r>
                      <m:sSup>
                        <m:sSupPr>
                          <m:ctrlPr>
                            <a:rPr lang="en-CN" sz="2400" b="1" i="1" smtClean="0">
                              <a:solidFill>
                                <a:schemeClr val="accent1"/>
                              </a:solidFill>
                              <a:latin typeface="Cambria Math" panose="02040503050406030204" pitchFamily="18" charset="0"/>
                            </a:rPr>
                          </m:ctrlPr>
                        </m:sSupPr>
                        <m:e>
                          <m:r>
                            <a:rPr lang="en-US" sz="2400" b="1" i="1">
                              <a:solidFill>
                                <a:schemeClr val="accent1"/>
                              </a:solidFill>
                              <a:latin typeface="Cambria Math" panose="02040503050406030204" pitchFamily="18" charset="0"/>
                            </a:rPr>
                            <m:t>𝝎</m:t>
                          </m:r>
                        </m:e>
                        <m:sup>
                          <m:r>
                            <a:rPr lang="en-US" sz="2400" b="1" i="1">
                              <a:solidFill>
                                <a:schemeClr val="accent1"/>
                              </a:solidFill>
                              <a:latin typeface="Cambria Math" panose="02040503050406030204" pitchFamily="18" charset="0"/>
                            </a:rPr>
                            <m:t>𝑻</m:t>
                          </m:r>
                        </m:sup>
                      </m:sSup>
                      <m:r>
                        <a:rPr lang="en-US" sz="2400" b="1" i="1">
                          <a:solidFill>
                            <a:schemeClr val="accent1"/>
                          </a:solidFill>
                          <a:latin typeface="Cambria Math" panose="02040503050406030204" pitchFamily="18" charset="0"/>
                        </a:rPr>
                        <m:t> </m:t>
                      </m:r>
                      <m:r>
                        <a:rPr lang="en-US" sz="2400" b="1" i="1">
                          <a:solidFill>
                            <a:schemeClr val="accent1"/>
                          </a:solidFill>
                          <a:latin typeface="Cambria Math" panose="02040503050406030204" pitchFamily="18" charset="0"/>
                        </a:rPr>
                        <m:t>𝜼</m:t>
                      </m:r>
                    </m:oMath>
                  </m:oMathPara>
                </a14:m>
                <a:endParaRPr lang="en-US" sz="2400" b="1" i="1" dirty="0"/>
              </a:p>
              <a:p>
                <a:r>
                  <a:rPr lang="en-US" sz="2000" dirty="0"/>
                  <a:t>Maximize adversarial perturbation: </a:t>
                </a:r>
              </a:p>
              <a:p>
                <a:pPr lvl="1">
                  <a:buFont typeface="Wingdings" pitchFamily="2" charset="2"/>
                  <a:buChar char="Ø"/>
                </a:pPr>
                <a:r>
                  <a:rPr lang="en-US" sz="2000" dirty="0">
                    <a:ea typeface="Cambria Math" panose="02040503050406030204" pitchFamily="18" charset="0"/>
                  </a:rPr>
                  <a:t>assign </a:t>
                </a:r>
                <a14:m>
                  <m:oMath xmlns:m="http://schemas.openxmlformats.org/officeDocument/2006/math">
                    <m:r>
                      <a:rPr lang="en-US" sz="2000" b="1" i="1" smtClean="0">
                        <a:solidFill>
                          <a:schemeClr val="accent1"/>
                        </a:solidFill>
                        <a:latin typeface="Cambria Math" panose="02040503050406030204" pitchFamily="18" charset="0"/>
                        <a:ea typeface="Cambria Math" panose="02040503050406030204" pitchFamily="18" charset="0"/>
                      </a:rPr>
                      <m:t>𝜼</m:t>
                    </m:r>
                    <m:r>
                      <a:rPr lang="en-US" sz="2000" b="1" i="1" smtClean="0">
                        <a:solidFill>
                          <a:schemeClr val="accent1"/>
                        </a:solidFill>
                        <a:latin typeface="Cambria Math" panose="02040503050406030204" pitchFamily="18" charset="0"/>
                        <a:ea typeface="Cambria Math" panose="02040503050406030204" pitchFamily="18" charset="0"/>
                      </a:rPr>
                      <m:t>=</m:t>
                    </m:r>
                    <m:r>
                      <a:rPr lang="en-US" sz="2000" b="1" i="1" smtClean="0">
                        <a:solidFill>
                          <a:schemeClr val="accent1"/>
                        </a:solidFill>
                        <a:latin typeface="Cambria Math" panose="02040503050406030204" pitchFamily="18" charset="0"/>
                        <a:ea typeface="Cambria Math" panose="02040503050406030204" pitchFamily="18" charset="0"/>
                      </a:rPr>
                      <m:t>𝒔𝒊𝒈𝒏</m:t>
                    </m:r>
                    <m:r>
                      <a:rPr lang="en-US" sz="2000" b="1" i="1" smtClean="0">
                        <a:solidFill>
                          <a:schemeClr val="accent1"/>
                        </a:solidFill>
                        <a:latin typeface="Cambria Math" panose="02040503050406030204" pitchFamily="18" charset="0"/>
                        <a:ea typeface="Cambria Math" panose="02040503050406030204" pitchFamily="18" charset="0"/>
                      </a:rPr>
                      <m:t>(</m:t>
                    </m:r>
                    <m:r>
                      <a:rPr lang="en-US" sz="2000" b="1" i="1" smtClean="0">
                        <a:solidFill>
                          <a:schemeClr val="accent1"/>
                        </a:solidFill>
                        <a:latin typeface="Cambria Math" panose="02040503050406030204" pitchFamily="18" charset="0"/>
                        <a:ea typeface="Cambria Math" panose="02040503050406030204" pitchFamily="18" charset="0"/>
                      </a:rPr>
                      <m:t>𝝎</m:t>
                    </m:r>
                    <m:r>
                      <a:rPr lang="en-US" sz="2000" b="1" i="1" smtClean="0">
                        <a:solidFill>
                          <a:schemeClr val="accent1"/>
                        </a:solidFill>
                        <a:latin typeface="Cambria Math" panose="02040503050406030204" pitchFamily="18" charset="0"/>
                        <a:ea typeface="Cambria Math" panose="02040503050406030204" pitchFamily="18" charset="0"/>
                      </a:rPr>
                      <m:t>)</m:t>
                    </m:r>
                  </m:oMath>
                </a14:m>
                <a:r>
                  <a:rPr lang="en-US" sz="2000" b="1" dirty="0"/>
                  <a:t>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m:t>
                    </m:r>
                    <m:r>
                      <a:rPr lang="zh-CN" altLang="en-US" sz="2400" b="1" i="0" dirty="0" smtClean="0">
                        <a:latin typeface="Cambria Math" panose="02040503050406030204" pitchFamily="18" charset="0"/>
                        <a:ea typeface="Cambria Math" panose="02040503050406030204" pitchFamily="18" charset="0"/>
                      </a:rPr>
                      <m:t> </m:t>
                    </m:r>
                    <m:sSup>
                      <m:sSupPr>
                        <m:ctrlPr>
                          <a:rPr lang="en-CN" sz="2400" b="1" i="1" smtClean="0">
                            <a:solidFill>
                              <a:schemeClr val="tx1"/>
                            </a:solidFill>
                            <a:latin typeface="Cambria Math" panose="02040503050406030204" pitchFamily="18" charset="0"/>
                          </a:rPr>
                        </m:ctrlPr>
                      </m:sSupPr>
                      <m:e>
                        <m:r>
                          <a:rPr lang="en-US" sz="2400" b="1" i="1">
                            <a:solidFill>
                              <a:schemeClr val="tx1"/>
                            </a:solidFill>
                            <a:latin typeface="Cambria Math" panose="02040503050406030204" pitchFamily="18" charset="0"/>
                          </a:rPr>
                          <m:t>𝝎</m:t>
                        </m:r>
                      </m:e>
                      <m:sup>
                        <m:r>
                          <a:rPr lang="en-US" sz="2400" b="1" i="1">
                            <a:solidFill>
                              <a:schemeClr val="tx1"/>
                            </a:solidFill>
                            <a:latin typeface="Cambria Math" panose="02040503050406030204" pitchFamily="18" charset="0"/>
                          </a:rPr>
                          <m:t>𝑻</m:t>
                        </m:r>
                      </m:sup>
                    </m:sSup>
                    <m:r>
                      <a:rPr lang="en-US" sz="2400" b="1" i="1">
                        <a:solidFill>
                          <a:schemeClr val="tx1"/>
                        </a:solidFill>
                        <a:latin typeface="Cambria Math" panose="02040503050406030204" pitchFamily="18" charset="0"/>
                      </a:rPr>
                      <m:t> </m:t>
                    </m:r>
                    <m:r>
                      <a:rPr lang="en-US" sz="2400" b="1" i="1">
                        <a:solidFill>
                          <a:schemeClr val="tx1"/>
                        </a:solidFill>
                        <a:latin typeface="Cambria Math" panose="02040503050406030204" pitchFamily="18" charset="0"/>
                      </a:rPr>
                      <m:t>𝜼</m:t>
                    </m:r>
                    <m:r>
                      <a:rPr lang="en-US" sz="2400" b="1" i="1" smtClean="0">
                        <a:solidFill>
                          <a:schemeClr val="tx1"/>
                        </a:solidFill>
                        <a:latin typeface="Cambria Math" panose="02040503050406030204" pitchFamily="18" charset="0"/>
                      </a:rPr>
                      <m:t>=</m:t>
                    </m:r>
                    <m:r>
                      <a:rPr lang="en-US" sz="2400" b="1" i="1" smtClean="0">
                        <a:solidFill>
                          <a:schemeClr val="accent1"/>
                        </a:solidFill>
                        <a:latin typeface="Cambria Math" panose="02040503050406030204" pitchFamily="18" charset="0"/>
                        <a:ea typeface="Cambria Math" panose="02040503050406030204" pitchFamily="18" charset="0"/>
                      </a:rPr>
                      <m:t>𝝐</m:t>
                    </m:r>
                    <m:r>
                      <a:rPr lang="en-US" altLang="zh-CN" sz="2400" b="1" i="1" smtClean="0">
                        <a:solidFill>
                          <a:schemeClr val="accent1"/>
                        </a:solidFill>
                        <a:latin typeface="Cambria Math" panose="02040503050406030204" pitchFamily="18" charset="0"/>
                        <a:ea typeface="Cambria Math" panose="02040503050406030204" pitchFamily="18" charset="0"/>
                      </a:rPr>
                      <m:t>·</m:t>
                    </m:r>
                    <m:r>
                      <a:rPr lang="en-US" sz="2400" b="1" i="1" smtClean="0">
                        <a:solidFill>
                          <a:schemeClr val="accent1"/>
                        </a:solidFill>
                        <a:latin typeface="Cambria Math" panose="02040503050406030204" pitchFamily="18" charset="0"/>
                        <a:ea typeface="Cambria Math" panose="02040503050406030204" pitchFamily="18" charset="0"/>
                      </a:rPr>
                      <m:t>𝒎</m:t>
                    </m:r>
                    <m:r>
                      <a:rPr lang="en-US" altLang="zh-CN" sz="2400" b="1" i="1" smtClean="0">
                        <a:solidFill>
                          <a:schemeClr val="accent1"/>
                        </a:solidFill>
                        <a:latin typeface="Cambria Math" panose="02040503050406030204" pitchFamily="18" charset="0"/>
                        <a:ea typeface="Cambria Math" panose="02040503050406030204" pitchFamily="18" charset="0"/>
                      </a:rPr>
                      <m:t>·</m:t>
                    </m:r>
                    <m:r>
                      <a:rPr lang="en-US" sz="2400" b="1" i="1" smtClean="0">
                        <a:solidFill>
                          <a:schemeClr val="accent1"/>
                        </a:solidFill>
                        <a:latin typeface="Cambria Math" panose="02040503050406030204" pitchFamily="18" charset="0"/>
                        <a:ea typeface="Cambria Math" panose="02040503050406030204" pitchFamily="18" charset="0"/>
                      </a:rPr>
                      <m:t>𝒏</m:t>
                    </m:r>
                  </m:oMath>
                </a14:m>
                <a:endParaRPr lang="en-US" sz="2400" b="1" dirty="0">
                  <a:solidFill>
                    <a:schemeClr val="accent1"/>
                  </a:solidFill>
                </a:endParaRPr>
              </a:p>
              <a:p>
                <a:pPr lvl="1">
                  <a:buFont typeface="Wingdings" pitchFamily="2" charset="2"/>
                  <a:buChar char="Ø"/>
                </a:pPr>
                <a:r>
                  <a:rPr lang="en-US" sz="2000" i="1" dirty="0"/>
                  <a:t>m</a:t>
                </a:r>
                <a:r>
                  <a:rPr lang="en-US" sz="2000" dirty="0"/>
                  <a:t> – average magnitude of elements of </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oMath>
                </a14:m>
                <a:endParaRPr lang="en-US" sz="2000" dirty="0">
                  <a:ea typeface="Cambria Math" panose="02040503050406030204" pitchFamily="18" charset="0"/>
                </a:endParaRPr>
              </a:p>
              <a:p>
                <a:pPr lvl="1">
                  <a:buFont typeface="Wingdings" pitchFamily="2" charset="2"/>
                  <a:buChar char="Ø"/>
                </a:pPr>
                <a:r>
                  <a:rPr lang="en-US" sz="2000" i="1" dirty="0"/>
                  <a:t>n</a:t>
                </a:r>
                <a:r>
                  <a:rPr lang="en-US" sz="2000" dirty="0"/>
                  <a:t> – dimensionality of </a:t>
                </a:r>
                <a14:m>
                  <m:oMath xmlns:m="http://schemas.openxmlformats.org/officeDocument/2006/math">
                    <m:r>
                      <a:rPr lang="en-US" sz="2000" i="1">
                        <a:latin typeface="Cambria Math" panose="02040503050406030204" pitchFamily="18" charset="0"/>
                        <a:ea typeface="Cambria Math" panose="02040503050406030204" pitchFamily="18" charset="0"/>
                      </a:rPr>
                      <m:t>𝜔</m:t>
                    </m:r>
                  </m:oMath>
                </a14:m>
                <a:endParaRPr lang="en-US" sz="2000" dirty="0"/>
              </a:p>
            </p:txBody>
          </p:sp>
        </mc:Choice>
        <mc:Fallback xmlns="">
          <p:sp>
            <p:nvSpPr>
              <p:cNvPr id="3" name="Content Placeholder 2">
                <a:extLst>
                  <a:ext uri="{FF2B5EF4-FFF2-40B4-BE49-F238E27FC236}">
                    <a16:creationId xmlns:a16="http://schemas.microsoft.com/office/drawing/2014/main" id="{0A19CC8C-5C58-6E4D-95D7-D5C3A0AB0D75}"/>
                  </a:ext>
                </a:extLst>
              </p:cNvPr>
              <p:cNvSpPr>
                <a:spLocks noGrp="1" noRot="1" noChangeAspect="1" noMove="1" noResize="1" noEditPoints="1" noAdjustHandles="1" noChangeArrowheads="1" noChangeShapeType="1" noTextEdit="1"/>
              </p:cNvSpPr>
              <p:nvPr>
                <p:ph idx="1"/>
              </p:nvPr>
            </p:nvSpPr>
            <p:spPr>
              <a:xfrm>
                <a:off x="731835" y="1437918"/>
                <a:ext cx="10728325" cy="4680000"/>
              </a:xfrm>
              <a:blipFill>
                <a:blip r:embed="rId3"/>
                <a:stretch>
                  <a:fillRect l="-1300" t="-162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8B3E896-9278-AA4F-9566-06E76C45C2A3}"/>
              </a:ext>
            </a:extLst>
          </p:cNvPr>
          <p:cNvSpPr>
            <a:spLocks noGrp="1"/>
          </p:cNvSpPr>
          <p:nvPr>
            <p:ph type="dt" sz="half" idx="10"/>
          </p:nvPr>
        </p:nvSpPr>
        <p:spPr/>
        <p:txBody>
          <a:bodyPr/>
          <a:lstStyle/>
          <a:p>
            <a:fld id="{0BBE2C35-E94E-554C-9666-4C887B9C557D}" type="datetime1">
              <a:rPr lang="en-CN" smtClean="0"/>
              <a:t>2020/12/11</a:t>
            </a:fld>
            <a:endParaRPr lang="en-CN" noProof="0"/>
          </a:p>
        </p:txBody>
      </p:sp>
      <p:sp>
        <p:nvSpPr>
          <p:cNvPr id="5" name="Slide Number Placeholder 4">
            <a:extLst>
              <a:ext uri="{FF2B5EF4-FFF2-40B4-BE49-F238E27FC236}">
                <a16:creationId xmlns:a16="http://schemas.microsoft.com/office/drawing/2014/main" id="{5BE74442-7EED-1F48-B217-83DD68F2AA37}"/>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sp>
        <p:nvSpPr>
          <p:cNvPr id="6" name="Rectangle 5">
            <a:extLst>
              <a:ext uri="{FF2B5EF4-FFF2-40B4-BE49-F238E27FC236}">
                <a16:creationId xmlns:a16="http://schemas.microsoft.com/office/drawing/2014/main" id="{4CF789F7-116B-8140-B8A7-9EC541446FB3}"/>
              </a:ext>
            </a:extLst>
          </p:cNvPr>
          <p:cNvSpPr/>
          <p:nvPr/>
        </p:nvSpPr>
        <p:spPr>
          <a:xfrm>
            <a:off x="7211026" y="4519688"/>
            <a:ext cx="4647183" cy="1200329"/>
          </a:xfrm>
          <a:prstGeom prst="rect">
            <a:avLst/>
          </a:prstGeom>
        </p:spPr>
        <p:txBody>
          <a:bodyPr wrap="square">
            <a:spAutoFit/>
          </a:bodyPr>
          <a:lstStyle/>
          <a:p>
            <a:r>
              <a:rPr lang="en-US" sz="2400" b="1" dirty="0">
                <a:solidFill>
                  <a:schemeClr val="accent1"/>
                </a:solidFill>
                <a:latin typeface="NimbusRomNo9L"/>
              </a:rPr>
              <a:t>Simple</a:t>
            </a:r>
            <a:r>
              <a:rPr lang="en-US" sz="2400" dirty="0">
                <a:latin typeface="NimbusRomNo9L"/>
              </a:rPr>
              <a:t> linear model can have adversarial examples if its input has </a:t>
            </a:r>
            <a:r>
              <a:rPr lang="en-US" sz="2400" b="1" dirty="0">
                <a:solidFill>
                  <a:schemeClr val="accent1"/>
                </a:solidFill>
                <a:latin typeface="NimbusRomNo9L"/>
              </a:rPr>
              <a:t>sufficient dimensionality</a:t>
            </a:r>
            <a:r>
              <a:rPr lang="en-US" sz="2400" baseline="30000" dirty="0">
                <a:latin typeface="NimbusRomNo9L"/>
              </a:rPr>
              <a:t>[1]</a:t>
            </a:r>
            <a:r>
              <a:rPr lang="en-US" sz="2400" dirty="0">
                <a:latin typeface="NimbusRomNo9L"/>
              </a:rPr>
              <a:t>.</a:t>
            </a:r>
            <a:endParaRPr lang="en-US" sz="2400" dirty="0"/>
          </a:p>
        </p:txBody>
      </p:sp>
      <p:sp>
        <p:nvSpPr>
          <p:cNvPr id="7" name="Rectangle 6">
            <a:extLst>
              <a:ext uri="{FF2B5EF4-FFF2-40B4-BE49-F238E27FC236}">
                <a16:creationId xmlns:a16="http://schemas.microsoft.com/office/drawing/2014/main" id="{C35B3031-21E5-C647-9A09-F85C59A93D74}"/>
              </a:ext>
            </a:extLst>
          </p:cNvPr>
          <p:cNvSpPr/>
          <p:nvPr/>
        </p:nvSpPr>
        <p:spPr>
          <a:xfrm>
            <a:off x="1971553" y="6395486"/>
            <a:ext cx="8248891" cy="253916"/>
          </a:xfrm>
          <a:prstGeom prst="rect">
            <a:avLst/>
          </a:prstGeom>
        </p:spPr>
        <p:txBody>
          <a:bodyPr wrap="square">
            <a:spAutoFit/>
          </a:bodyPr>
          <a:lstStyle/>
          <a:p>
            <a:r>
              <a:rPr lang="en-US" sz="1050" b="0" i="0" dirty="0">
                <a:effectLst/>
                <a:latin typeface="Arial" panose="020B0604020202020204" pitchFamily="34" charset="0"/>
              </a:rPr>
              <a:t>[1] J. Goodfellow, J. </a:t>
            </a:r>
            <a:r>
              <a:rPr lang="en-US" sz="1050" b="0" i="0" dirty="0" err="1">
                <a:effectLst/>
                <a:latin typeface="Arial" panose="020B0604020202020204" pitchFamily="34" charset="0"/>
              </a:rPr>
              <a:t>Shlens</a:t>
            </a:r>
            <a:r>
              <a:rPr lang="en-US" sz="1050" b="0" i="0" dirty="0">
                <a:effectLst/>
                <a:latin typeface="Arial" panose="020B0604020202020204" pitchFamily="34" charset="0"/>
              </a:rPr>
              <a:t>, and C. </a:t>
            </a:r>
            <a:r>
              <a:rPr lang="en-US" sz="1050" b="0" i="0" dirty="0" err="1">
                <a:effectLst/>
                <a:latin typeface="Arial" panose="020B0604020202020204" pitchFamily="34" charset="0"/>
              </a:rPr>
              <a:t>Szegedy</a:t>
            </a:r>
            <a:r>
              <a:rPr lang="en-US" sz="1050" b="0" i="0" dirty="0">
                <a:effectLst/>
                <a:latin typeface="Arial" panose="020B0604020202020204" pitchFamily="34" charset="0"/>
              </a:rPr>
              <a:t>. Explaining and harnessing adversarial </a:t>
            </a:r>
            <a:r>
              <a:rPr lang="en-US" sz="1050" b="0" i="0" dirty="0" err="1">
                <a:effectLst/>
                <a:latin typeface="Arial" panose="020B0604020202020204" pitchFamily="34" charset="0"/>
              </a:rPr>
              <a:t>examples.arXiv</a:t>
            </a:r>
            <a:r>
              <a:rPr lang="en-US" sz="1050" b="0" i="0" dirty="0">
                <a:effectLst/>
                <a:latin typeface="Arial" panose="020B0604020202020204" pitchFamily="34" charset="0"/>
              </a:rPr>
              <a:t> preprint arXiv:1412.6572, 2014</a:t>
            </a:r>
            <a:endParaRPr lang="en-US" sz="1050" dirty="0"/>
          </a:p>
        </p:txBody>
      </p:sp>
      <p:grpSp>
        <p:nvGrpSpPr>
          <p:cNvPr id="11" name="Group 10">
            <a:extLst>
              <a:ext uri="{FF2B5EF4-FFF2-40B4-BE49-F238E27FC236}">
                <a16:creationId xmlns:a16="http://schemas.microsoft.com/office/drawing/2014/main" id="{F30CB67F-4081-5542-9857-C76476B9F82D}"/>
              </a:ext>
            </a:extLst>
          </p:cNvPr>
          <p:cNvGrpSpPr/>
          <p:nvPr/>
        </p:nvGrpSpPr>
        <p:grpSpPr>
          <a:xfrm>
            <a:off x="6700600" y="2507899"/>
            <a:ext cx="1620458" cy="941809"/>
            <a:chOff x="6342924" y="3001015"/>
            <a:chExt cx="1620458" cy="941809"/>
          </a:xfrm>
        </p:grpSpPr>
        <p:sp>
          <p:nvSpPr>
            <p:cNvPr id="8" name="TextBox 7">
              <a:extLst>
                <a:ext uri="{FF2B5EF4-FFF2-40B4-BE49-F238E27FC236}">
                  <a16:creationId xmlns:a16="http://schemas.microsoft.com/office/drawing/2014/main" id="{41297794-C341-2447-8867-0EFC77282016}"/>
                </a:ext>
              </a:extLst>
            </p:cNvPr>
            <p:cNvSpPr txBox="1"/>
            <p:nvPr/>
          </p:nvSpPr>
          <p:spPr>
            <a:xfrm>
              <a:off x="6342924" y="3001015"/>
              <a:ext cx="1620458" cy="646331"/>
            </a:xfrm>
            <a:prstGeom prst="rect">
              <a:avLst/>
            </a:prstGeom>
            <a:noFill/>
          </p:spPr>
          <p:txBody>
            <a:bodyPr wrap="square" rtlCol="0">
              <a:spAutoFit/>
            </a:bodyPr>
            <a:lstStyle/>
            <a:p>
              <a:pPr algn="ctr"/>
              <a:r>
                <a:rPr lang="en-US" dirty="0">
                  <a:solidFill>
                    <a:schemeClr val="accent1"/>
                  </a:solidFill>
                </a:rPr>
                <a:t>Activation growth</a:t>
              </a:r>
            </a:p>
          </p:txBody>
        </p:sp>
        <p:cxnSp>
          <p:nvCxnSpPr>
            <p:cNvPr id="10" name="Straight Arrow Connector 9">
              <a:extLst>
                <a:ext uri="{FF2B5EF4-FFF2-40B4-BE49-F238E27FC236}">
                  <a16:creationId xmlns:a16="http://schemas.microsoft.com/office/drawing/2014/main" id="{34731AD0-5342-1B4F-B6F8-2B2A32A4D09E}"/>
                </a:ext>
              </a:extLst>
            </p:cNvPr>
            <p:cNvCxnSpPr>
              <a:endCxn id="8" idx="2"/>
            </p:cNvCxnSpPr>
            <p:nvPr/>
          </p:nvCxnSpPr>
          <p:spPr>
            <a:xfrm flipV="1">
              <a:off x="6840638" y="3647346"/>
              <a:ext cx="312515" cy="295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759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5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down)">
                                      <p:cBhvr>
                                        <p:cTn id="39" dur="500"/>
                                        <p:tgtEl>
                                          <p:spTgt spid="3">
                                            <p:txEl>
                                              <p:pRg st="7" end="7"/>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down)">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57BF2-5EC6-42D6-9F04-4237E99FD6E5}"/>
              </a:ext>
            </a:extLst>
          </p:cNvPr>
          <p:cNvSpPr>
            <a:spLocks noGrp="1"/>
          </p:cNvSpPr>
          <p:nvPr>
            <p:ph type="title"/>
          </p:nvPr>
        </p:nvSpPr>
        <p:spPr/>
        <p:txBody>
          <a:bodyPr/>
          <a:lstStyle/>
          <a:p>
            <a:r>
              <a:rPr lang="en-US" dirty="0"/>
              <a:t>How to generate adversarial examples?</a:t>
            </a:r>
          </a:p>
        </p:txBody>
      </p:sp>
      <p:sp>
        <p:nvSpPr>
          <p:cNvPr id="3" name="Datumsplatzhalter 2">
            <a:extLst>
              <a:ext uri="{FF2B5EF4-FFF2-40B4-BE49-F238E27FC236}">
                <a16:creationId xmlns:a16="http://schemas.microsoft.com/office/drawing/2014/main" id="{4DEEA281-37DD-45CF-AABF-2BFEAD6C860F}"/>
              </a:ext>
            </a:extLst>
          </p:cNvPr>
          <p:cNvSpPr>
            <a:spLocks noGrp="1"/>
          </p:cNvSpPr>
          <p:nvPr>
            <p:ph type="dt" sz="half" idx="10"/>
          </p:nvPr>
        </p:nvSpPr>
        <p:spPr/>
        <p:txBody>
          <a:bodyPr/>
          <a:lstStyle/>
          <a:p>
            <a:fld id="{717045DB-8849-B348-910D-DAB00B1A188B}" type="datetime1">
              <a:rPr lang="en-CN"/>
              <a:t>2020/12/11</a:t>
            </a:fld>
            <a:endParaRPr lang="de-CH" noProof="0"/>
          </a:p>
        </p:txBody>
      </p:sp>
      <p:sp>
        <p:nvSpPr>
          <p:cNvPr id="5" name="Foliennummernplatzhalter 4">
            <a:extLst>
              <a:ext uri="{FF2B5EF4-FFF2-40B4-BE49-F238E27FC236}">
                <a16:creationId xmlns:a16="http://schemas.microsoft.com/office/drawing/2014/main" id="{3DB16F61-62BA-4FA3-89CE-2F599E6DE0EF}"/>
              </a:ext>
            </a:extLst>
          </p:cNvPr>
          <p:cNvSpPr>
            <a:spLocks noGrp="1"/>
          </p:cNvSpPr>
          <p:nvPr>
            <p:ph type="sldNum" sz="quarter" idx="12"/>
          </p:nvPr>
        </p:nvSpPr>
        <p:spPr/>
        <p:txBody>
          <a:bodyPr/>
          <a:lstStyle/>
          <a:p>
            <a:fld id="{5ACA52AF-F19D-405C-AD5F-7D94B96A5CC3}" type="slidenum">
              <a:rPr lang="de-CH" noProof="0" smtClean="0"/>
              <a:pPr/>
              <a:t>9</a:t>
            </a:fld>
            <a:endParaRPr lang="de-CH" noProof="0"/>
          </a:p>
        </p:txBody>
      </p:sp>
    </p:spTree>
    <p:extLst>
      <p:ext uri="{BB962C8B-B14F-4D97-AF65-F5344CB8AC3E}">
        <p14:creationId xmlns:p14="http://schemas.microsoft.com/office/powerpoint/2010/main" val="2425977884"/>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Präsentation1" id="{277C3170-93C4-4004-925A-762E3FF6A529}" vid="{54F253A4-C5FF-4238-8A43-148031D6EB93}"/>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 Zürich</Template>
  <TotalTime>3584</TotalTime>
  <Words>4130</Words>
  <Application>Microsoft Macintosh PowerPoint</Application>
  <PresentationFormat>Widescreen</PresentationFormat>
  <Paragraphs>280</Paragraphs>
  <Slides>23</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CMR9</vt:lpstr>
      <vt:lpstr>NimbusRomNo9L</vt:lpstr>
      <vt:lpstr>URWPalladioL</vt:lpstr>
      <vt:lpstr>Arial</vt:lpstr>
      <vt:lpstr>Cambria Math</vt:lpstr>
      <vt:lpstr>Courier New</vt:lpstr>
      <vt:lpstr>Symbol</vt:lpstr>
      <vt:lpstr>Wingdings</vt:lpstr>
      <vt:lpstr>ETH Zürich</vt:lpstr>
      <vt:lpstr>Robustness of Deep Learning Against Adversarial Examples</vt:lpstr>
      <vt:lpstr>Agenda</vt:lpstr>
      <vt:lpstr>What are adversarial examples?</vt:lpstr>
      <vt:lpstr>What is adversarial example</vt:lpstr>
      <vt:lpstr>What is adversarial example</vt:lpstr>
      <vt:lpstr>How do adversarial examples work?</vt:lpstr>
      <vt:lpstr>How do adversarial examples work</vt:lpstr>
      <vt:lpstr>How do adversarial examples work Linear Explanation[1]</vt:lpstr>
      <vt:lpstr>How to generate adversarial examples?</vt:lpstr>
      <vt:lpstr>How to generate adversarial examples Fast Gradient Sign Method (FGSM)[1]</vt:lpstr>
      <vt:lpstr>How to generate adversarial examples Fast Gradient Sign Method (FGSM)[1]</vt:lpstr>
      <vt:lpstr>How to generate adversarial examples Projected Gradient Descent (PGD)[6]</vt:lpstr>
      <vt:lpstr>How to generate adversarial examples Transfer attack</vt:lpstr>
      <vt:lpstr>How to improve robustness?</vt:lpstr>
      <vt:lpstr>How to improve robustness A unified view of attacks and defenses (Saddle point problem)</vt:lpstr>
      <vt:lpstr>How to improve robustness Adversarial Training</vt:lpstr>
      <vt:lpstr>How to improve robustness Adversarial Training using PGD attacking[2]</vt:lpstr>
      <vt:lpstr>How to improve robustness Trade-off between robustness and accuracy</vt:lpstr>
      <vt:lpstr>How to improve robustness Model Capacity</vt:lpstr>
      <vt:lpstr>How to improve robustness Model Architecture</vt:lpstr>
      <vt:lpstr>Reference</vt:lpstr>
      <vt:lpstr>Take-home thinking</vt:lpstr>
      <vt:lpstr>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presentation title goes here</dc:title>
  <dc:creator>Ke  Bingxin</dc:creator>
  <cp:lastModifiedBy>Ke  Bingxin</cp:lastModifiedBy>
  <cp:revision>688</cp:revision>
  <dcterms:created xsi:type="dcterms:W3CDTF">2020-12-08T05:57:58Z</dcterms:created>
  <dcterms:modified xsi:type="dcterms:W3CDTF">2020-12-11T09:51:53Z</dcterms:modified>
</cp:coreProperties>
</file>