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76e7fc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76e7fc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76e7fca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76e7fca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050209c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050209c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23debd87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23debd87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3debd8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3debd8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>
                <a:highlight>
                  <a:srgbClr val="FFFFFF"/>
                </a:highlight>
              </a:rPr>
              <a:t>電腦視覺原理及應用簡介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highlight>
                  <a:srgbClr val="FFFFFF"/>
                </a:highlight>
              </a:rPr>
              <a:t>Lab3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highlight>
                  <a:srgbClr val="FFFFFF"/>
                </a:highlight>
              </a:rPr>
              <a:t>Histogram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zh-TW" sz="3200" dirty="0">
                <a:highlight>
                  <a:srgbClr val="FFFFFF"/>
                </a:highlight>
              </a:rPr>
              <a:t>Histogram</a:t>
            </a:r>
            <a:r>
              <a:rPr lang="en-US" altLang="zh-TW" sz="3200" dirty="0">
                <a:highlight>
                  <a:srgbClr val="FFFFFF"/>
                </a:highlight>
              </a:rPr>
              <a:t> -</a:t>
            </a:r>
            <a:r>
              <a:rPr lang="zh-TW" altLang="en-US" sz="3200" dirty="0">
                <a:highlight>
                  <a:srgbClr val="FFFFFF"/>
                </a:highlight>
              </a:rPr>
              <a:t>直方圖</a:t>
            </a:r>
            <a:br>
              <a:rPr lang="zh-TW" altLang="en-US" sz="3200" dirty="0">
                <a:highlight>
                  <a:srgbClr val="FFFFFF"/>
                </a:highlight>
              </a:rPr>
            </a:b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chemeClr val="dk1"/>
              </a:buClr>
              <a:buSzPts val="2400"/>
              <a:buNone/>
            </a:pPr>
            <a:r>
              <a:rPr lang="en-US" altLang="zh-TW" sz="2400" dirty="0">
                <a:highlight>
                  <a:srgbClr val="FFFFFF"/>
                </a:highlight>
              </a:rPr>
              <a:t>1.</a:t>
            </a:r>
            <a:r>
              <a:rPr lang="zh-TW" altLang="en-US" sz="2400" dirty="0">
                <a:highlight>
                  <a:srgbClr val="FFFFFF"/>
                </a:highlight>
              </a:rPr>
              <a:t> </a:t>
            </a:r>
            <a:r>
              <a:rPr lang="zh-TW" altLang="zh-TW" sz="2400" dirty="0">
                <a:highlight>
                  <a:srgbClr val="FFFFFF"/>
                </a:highlight>
              </a:rPr>
              <a:t>Histogram</a:t>
            </a:r>
            <a:r>
              <a:rPr lang="zh-TW" altLang="en-US" sz="2400" dirty="0">
                <a:highlight>
                  <a:srgbClr val="FFFFFF"/>
                </a:highlight>
              </a:rPr>
              <a:t> </a:t>
            </a:r>
            <a:r>
              <a:rPr lang="en-US" altLang="zh-TW" sz="2400" dirty="0">
                <a:highlight>
                  <a:srgbClr val="FFFFFF"/>
                </a:highlight>
              </a:rPr>
              <a:t>–</a:t>
            </a:r>
            <a:r>
              <a:rPr lang="zh-TW" altLang="en-US" sz="2400" dirty="0">
                <a:highlight>
                  <a:srgbClr val="FFFFFF"/>
                </a:highlight>
              </a:rPr>
              <a:t> 直方圖</a:t>
            </a:r>
            <a:r>
              <a:rPr lang="en-US" altLang="zh-TW" sz="2400" dirty="0">
                <a:highlight>
                  <a:srgbClr val="FFFFFF"/>
                </a:highlight>
              </a:rPr>
              <a:t>:</a:t>
            </a:r>
            <a:endParaRPr lang="en-US" altLang="zh-TW"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 dirty="0">
                <a:solidFill>
                  <a:schemeClr val="dk1"/>
                </a:solidFill>
                <a:highlight>
                  <a:srgbClr val="FFFFFF"/>
                </a:highlight>
              </a:rPr>
              <a:t>針對圖像</a:t>
            </a:r>
            <a:r>
              <a:rPr lang="en-US" altLang="zh-TW" sz="2400" dirty="0">
                <a:solidFill>
                  <a:schemeClr val="dk1"/>
                </a:solidFill>
                <a:highlight>
                  <a:srgbClr val="FFFFFF"/>
                </a:highlight>
              </a:rPr>
              <a:t>channel</a:t>
            </a:r>
            <a:r>
              <a:rPr lang="zh-TW" sz="2400" dirty="0">
                <a:solidFill>
                  <a:schemeClr val="dk1"/>
                </a:solidFill>
                <a:highlight>
                  <a:srgbClr val="FFFFFF"/>
                </a:highlight>
              </a:rPr>
              <a:t>中</a:t>
            </a:r>
            <a:r>
              <a:rPr lang="zh-TW" alt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的數</a:t>
            </a:r>
            <a:r>
              <a:rPr lang="zh-TW" sz="2400" dirty="0">
                <a:solidFill>
                  <a:schemeClr val="dk1"/>
                </a:solidFill>
                <a:highlight>
                  <a:srgbClr val="FFFFFF"/>
                </a:highlight>
              </a:rPr>
              <a:t>值做次數統計</a:t>
            </a:r>
            <a:endParaRPr lang="en-US" altLang="zh-TW"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1" indent="-381000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zh-TW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此統計結果為</a:t>
            </a:r>
            <a:r>
              <a:rPr lang="en-US" altLang="zh-TW" sz="2000" dirty="0">
                <a:solidFill>
                  <a:schemeClr val="dk1"/>
                </a:solidFill>
                <a:highlight>
                  <a:srgbClr val="FFFFFF"/>
                </a:highlight>
              </a:rPr>
              <a:t>PDF(</a:t>
            </a:r>
            <a:r>
              <a:rPr lang="zh-TW" altLang="en-US" sz="2000" dirty="0">
                <a:solidFill>
                  <a:schemeClr val="dk1"/>
                </a:solidFill>
                <a:highlight>
                  <a:srgbClr val="FFFFFF"/>
                </a:highlight>
              </a:rPr>
              <a:t>機率密度函數</a:t>
            </a:r>
            <a:r>
              <a:rPr lang="en-US" altLang="zh-TW" sz="20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marL="76200" indent="0">
              <a:buClr>
                <a:schemeClr val="dk1"/>
              </a:buClr>
              <a:buSzPts val="2400"/>
              <a:buNone/>
            </a:pPr>
            <a:r>
              <a:rPr lang="en-US" altLang="zh-TW" sz="2400" dirty="0">
                <a:solidFill>
                  <a:schemeClr val="dk1"/>
                </a:solidFill>
                <a:highlight>
                  <a:srgbClr val="FFFFFF"/>
                </a:highlight>
              </a:rPr>
              <a:t>2.</a:t>
            </a:r>
            <a:r>
              <a:rPr lang="zh-TW" altLang="en-US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zh-TW" altLang="zh-TW" sz="2400" dirty="0">
                <a:highlight>
                  <a:srgbClr val="FFFFFF"/>
                </a:highlight>
              </a:rPr>
              <a:t>Histogram</a:t>
            </a:r>
            <a:r>
              <a:rPr lang="zh-TW" altLang="en-US" sz="2400" dirty="0">
                <a:highlight>
                  <a:srgbClr val="FFFFFF"/>
                </a:highlight>
              </a:rPr>
              <a:t> </a:t>
            </a:r>
            <a:r>
              <a:rPr lang="en-US" altLang="zh-TW" sz="2400" dirty="0"/>
              <a:t>Equalization</a:t>
            </a:r>
            <a:r>
              <a:rPr lang="zh-TW" altLang="en-US" sz="2400" dirty="0"/>
              <a:t> </a:t>
            </a:r>
            <a:r>
              <a:rPr lang="en-US" altLang="zh-TW" sz="2400" dirty="0"/>
              <a:t>–</a:t>
            </a:r>
            <a:r>
              <a:rPr lang="zh-TW" altLang="en-US" sz="2400" dirty="0"/>
              <a:t> 直方圖均衡化</a:t>
            </a:r>
            <a:endParaRPr lang="en-US" altLang="zh-TW" sz="2400" dirty="0"/>
          </a:p>
          <a:p>
            <a:pPr marL="419100">
              <a:buClr>
                <a:schemeClr val="dk1"/>
              </a:buClr>
              <a:buSzPts val="2400"/>
            </a:pPr>
            <a:r>
              <a:rPr lang="zh-TW" altLang="en-US" sz="2400" dirty="0">
                <a:solidFill>
                  <a:schemeClr val="dk1"/>
                </a:solidFill>
              </a:rPr>
              <a:t>利用上面計算出的次數統計，把</a:t>
            </a:r>
            <a:r>
              <a:rPr lang="en-US" altLang="zh-TW" sz="2400" dirty="0">
                <a:solidFill>
                  <a:schemeClr val="dk1"/>
                </a:solidFill>
              </a:rPr>
              <a:t>PDF -&gt;CDF(</a:t>
            </a:r>
            <a:r>
              <a:rPr lang="zh-TW" altLang="en-US" sz="2400" dirty="0">
                <a:solidFill>
                  <a:schemeClr val="dk1"/>
                </a:solidFill>
              </a:rPr>
              <a:t>累積密度函數</a:t>
            </a:r>
            <a:r>
              <a:rPr lang="en-US" altLang="zh-TW" sz="2400" dirty="0">
                <a:solidFill>
                  <a:schemeClr val="dk1"/>
                </a:solidFill>
              </a:rPr>
              <a:t>)</a:t>
            </a:r>
          </a:p>
          <a:p>
            <a:pPr marL="419100">
              <a:buClr>
                <a:schemeClr val="dk1"/>
              </a:buClr>
              <a:buSzPts val="2400"/>
            </a:pPr>
            <a:r>
              <a:rPr lang="zh-TW" altLang="en-US" sz="2400" dirty="0">
                <a:solidFill>
                  <a:schemeClr val="dk1"/>
                </a:solidFill>
              </a:rPr>
              <a:t>直方圖均衡化分布使</a:t>
            </a:r>
            <a:r>
              <a:rPr lang="en-US" altLang="zh-TW" sz="2400" dirty="0">
                <a:solidFill>
                  <a:schemeClr val="dk1"/>
                </a:solidFill>
              </a:rPr>
              <a:t>CDF </a:t>
            </a:r>
            <a:r>
              <a:rPr lang="zh-TW" altLang="en-US" sz="2400" dirty="0">
                <a:solidFill>
                  <a:schemeClr val="dk1"/>
                </a:solidFill>
              </a:rPr>
              <a:t>平穩，使圖片對比均衡</a:t>
            </a:r>
            <a:endParaRPr lang="en-US" altLang="zh-TW" sz="20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>
              <a:buClr>
                <a:schemeClr val="dk1"/>
              </a:buClr>
              <a:buSzPts val="2400"/>
            </a:pPr>
            <a:endParaRPr lang="en-US" altLang="zh-TW" sz="24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Plot historgram</a:t>
            </a:r>
            <a:endParaRPr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425" y="1152475"/>
            <a:ext cx="4752878" cy="35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650" y="1387477"/>
            <a:ext cx="1096335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6253" y="1387475"/>
            <a:ext cx="914400" cy="29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16" y="1387475"/>
            <a:ext cx="2103334" cy="294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5116F-F928-4334-9E0B-68F54A19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highlight>
                  <a:srgbClr val="FFFFFF"/>
                </a:highlight>
              </a:rPr>
              <a:t>Histogram</a:t>
            </a:r>
            <a:r>
              <a:rPr lang="zh-TW" altLang="en-US" dirty="0">
                <a:highlight>
                  <a:srgbClr val="FFFFFF"/>
                </a:highlight>
              </a:rPr>
              <a:t> </a:t>
            </a:r>
            <a:r>
              <a:rPr lang="en-US" altLang="zh-TW" dirty="0"/>
              <a:t>Equalization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DED58-A042-4F5F-85A0-0B85CFD0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95" y="1017725"/>
            <a:ext cx="2855742" cy="217854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909F49-FE71-4998-AFA9-62E3E3EB9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6213"/>
            <a:ext cx="2725288" cy="20804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958FA4-44EB-41F3-AE00-7E9C097A4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395" y="3096678"/>
            <a:ext cx="2855742" cy="20581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0CE480-FDA0-48F7-9404-1E94ADCB2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122554"/>
            <a:ext cx="2776511" cy="20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B01CB-3810-4FA7-825E-6451EC74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直方圖均衡化算式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A65054-05A6-41FD-91ED-FA8C2CBC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46" y="1793083"/>
            <a:ext cx="4282667" cy="77866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FD435-9A3F-415E-BA93-210598EF6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Formula: (L usually is 256)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Tip: </a:t>
            </a:r>
            <a:r>
              <a:rPr lang="en-US" altLang="zh-TW" dirty="0" err="1"/>
              <a:t>numpy</a:t>
            </a:r>
            <a:r>
              <a:rPr lang="zh-TW" altLang="en-US" dirty="0"/>
              <a:t>有廣播運算的特性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npArr</a:t>
            </a:r>
            <a:r>
              <a:rPr lang="en-US" altLang="zh-TW" dirty="0"/>
              <a:t>=[1,2,3,4,5]</a:t>
            </a:r>
          </a:p>
          <a:p>
            <a:pPr lvl="1"/>
            <a:r>
              <a:rPr lang="en-US" altLang="zh-TW" dirty="0" err="1"/>
              <a:t>npArr</a:t>
            </a:r>
            <a:r>
              <a:rPr lang="en-US" altLang="zh-TW" dirty="0"/>
              <a:t> – 1 </a:t>
            </a:r>
            <a:r>
              <a:rPr lang="zh-TW" altLang="en-US" dirty="0"/>
              <a:t>則輸出等於 </a:t>
            </a:r>
            <a:r>
              <a:rPr lang="en-US" altLang="zh-TW" dirty="0"/>
              <a:t>[0,1,2,3,4]</a:t>
            </a:r>
          </a:p>
        </p:txBody>
      </p:sp>
    </p:spTree>
    <p:extLst>
      <p:ext uri="{BB962C8B-B14F-4D97-AF65-F5344CB8AC3E}">
        <p14:creationId xmlns:p14="http://schemas.microsoft.com/office/powerpoint/2010/main" val="267266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Assignment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/>
              <a:t>提示:</a:t>
            </a:r>
            <a:r>
              <a:rPr lang="zh-TW" altLang="en-US" b="1" dirty="0"/>
              <a:t> 如</a:t>
            </a:r>
            <a:r>
              <a:rPr lang="en-US" altLang="zh-TW" b="1" dirty="0"/>
              <a:t>code</a:t>
            </a:r>
            <a:r>
              <a:rPr lang="zh-TW" altLang="en-US" b="1" dirty="0"/>
              <a:t>註解所示，請完成</a:t>
            </a:r>
            <a:r>
              <a:rPr lang="en-US" altLang="zh-TW" b="1" dirty="0"/>
              <a:t>function</a:t>
            </a:r>
            <a:r>
              <a:rPr lang="zh-TW" altLang="en-US" b="1" dirty="0"/>
              <a:t>與計算公式的程式碼 </a:t>
            </a:r>
            <a:r>
              <a:rPr lang="en-US" altLang="zh-TW" b="1"/>
              <a:t>(part : #!)</a:t>
            </a:r>
            <a:endParaRPr dirty="0"/>
          </a:p>
          <a:p>
            <a:pPr marL="0" lvl="0" indent="0">
              <a:spcBef>
                <a:spcPts val="1600"/>
              </a:spcBef>
              <a:buNone/>
            </a:pPr>
            <a:r>
              <a:rPr lang="zh-TW" b="1" dirty="0"/>
              <a:t>限制:</a:t>
            </a:r>
            <a:r>
              <a:rPr lang="zh-TW" dirty="0"/>
              <a:t>不可以使用cv2.calcHist(),不可使用</a:t>
            </a:r>
            <a:r>
              <a:rPr lang="en-US" altLang="zh-TW" dirty="0" err="1"/>
              <a:t>np.histogram</a:t>
            </a:r>
            <a:r>
              <a:rPr lang="en-US" altLang="zh-TW" dirty="0"/>
              <a:t>(),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zh-TW" altLang="en-US" dirty="0"/>
              <a:t>這類包裝好的</a:t>
            </a:r>
            <a:r>
              <a:rPr lang="en-US" altLang="zh-TW" dirty="0"/>
              <a:t>function</a:t>
            </a:r>
            <a:r>
              <a:rPr lang="zh-TW" altLang="en-US" dirty="0"/>
              <a:t>有在</a:t>
            </a:r>
            <a:r>
              <a:rPr lang="en-US" altLang="zh-TW" dirty="0"/>
              <a:t>code</a:t>
            </a:r>
            <a:r>
              <a:rPr lang="zh-TW" altLang="en-US" dirty="0"/>
              <a:t>內給你，可以執行輸出正解參考</a:t>
            </a:r>
            <a:endParaRPr lang="en-US" altLang="zh-TW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TW" b="1" dirty="0"/>
              <a:t>輸出:</a:t>
            </a:r>
            <a:r>
              <a:rPr lang="zh-TW" altLang="en-US" b="1" dirty="0"/>
              <a:t>原圖與均衡化後圖的</a:t>
            </a:r>
            <a:r>
              <a:rPr lang="en-US" altLang="zh-TW" b="1" dirty="0" err="1"/>
              <a:t>historgram</a:t>
            </a:r>
            <a:r>
              <a:rPr lang="en-US" altLang="zh-TW" b="1" dirty="0"/>
              <a:t>(code</a:t>
            </a:r>
            <a:r>
              <a:rPr lang="zh-TW" altLang="en-US" b="1" dirty="0"/>
              <a:t>有寫輸出程式</a:t>
            </a:r>
            <a:r>
              <a:rPr lang="en-US" altLang="zh-TW" b="1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</a:t>
            </a:r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1E81F1-FAD0-4602-882F-9D7850A2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58" y="1017725"/>
            <a:ext cx="6350684" cy="40250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Quick start - installation</a:t>
            </a:r>
            <a:r>
              <a:rPr lang="zh-TW" dirty="0"/>
              <a:t> 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Quick start:</a:t>
            </a:r>
            <a:endParaRPr lang="en-US" altLang="zh-TW" sz="2500" b="1" dirty="0">
              <a:solidFill>
                <a:srgbClr val="333333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016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-US" alt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Open your Anaconda prompt</a:t>
            </a:r>
          </a:p>
          <a:p>
            <a:pPr marL="457200" marR="1016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en-US" altLang="zh-TW" sz="2500" b="1" dirty="0" err="1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Creat</a:t>
            </a:r>
            <a:r>
              <a:rPr lang="en-US" alt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 python3 </a:t>
            </a:r>
            <a:r>
              <a:rPr lang="en-US" altLang="zh-TW" sz="2500" b="1" dirty="0" err="1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env,and</a:t>
            </a:r>
            <a:r>
              <a:rPr lang="en-US" alt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 activate it.</a:t>
            </a:r>
          </a:p>
          <a:p>
            <a:pPr marR="101600" indent="-387350">
              <a:spcBef>
                <a:spcPts val="1600"/>
              </a:spcBef>
              <a:buSzPts val="2500"/>
              <a:buFont typeface="Courier New"/>
              <a:buChar char="●"/>
            </a:pPr>
            <a:r>
              <a:rPr lang="en-US" alt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(CMD): pip install </a:t>
            </a:r>
            <a:r>
              <a:rPr lang="en-US" altLang="zh-TW" sz="2500" b="1" dirty="0" err="1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opencv</a:t>
            </a:r>
            <a:endParaRPr lang="en-US" altLang="zh-TW" sz="2500" b="1" dirty="0">
              <a:solidFill>
                <a:srgbClr val="333333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R="101600" indent="-387350">
              <a:spcBef>
                <a:spcPts val="1600"/>
              </a:spcBef>
              <a:buSzPts val="2500"/>
              <a:buFont typeface="Courier New"/>
              <a:buChar char="●"/>
            </a:pPr>
            <a:r>
              <a:rPr lang="en-US" alt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(CMD): pip install </a:t>
            </a:r>
            <a:r>
              <a:rPr lang="en-US" altLang="zh-TW" sz="2500" b="1" dirty="0" err="1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endParaRPr lang="en-US" altLang="zh-TW" sz="2500" b="1" dirty="0">
              <a:solidFill>
                <a:srgbClr val="333333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016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Font typeface="Courier New"/>
              <a:buChar char="●"/>
            </a:pPr>
            <a:r>
              <a:rPr lang="zh-TW" sz="2500" b="1" dirty="0">
                <a:solidFill>
                  <a:srgbClr val="333333"/>
                </a:solidFill>
                <a:highlight>
                  <a:srgbClr val="F7FAFB"/>
                </a:highlight>
                <a:latin typeface="Courier New"/>
                <a:ea typeface="Courier New"/>
                <a:cs typeface="Courier New"/>
                <a:sym typeface="Courier New"/>
              </a:rPr>
              <a:t>(CMD): pip install matplotlib</a:t>
            </a:r>
            <a:endParaRPr lang="en-US" altLang="zh-TW" sz="2500" b="1" dirty="0">
              <a:solidFill>
                <a:srgbClr val="333333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1016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Font typeface="Courier New"/>
              <a:buChar char="●"/>
            </a:pPr>
            <a:endParaRPr sz="2500" b="1" dirty="0">
              <a:solidFill>
                <a:srgbClr val="333333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0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222222"/>
              </a:solidFill>
              <a:highlight>
                <a:srgbClr val="F7FAF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238</Words>
  <Application>Microsoft Office PowerPoint</Application>
  <PresentationFormat>如螢幕大小 (16:9)</PresentationFormat>
  <Paragraphs>35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Simple Light</vt:lpstr>
      <vt:lpstr>電腦視覺原理及應用簡介</vt:lpstr>
      <vt:lpstr>Histogram -直方圖 </vt:lpstr>
      <vt:lpstr>Plot historgram</vt:lpstr>
      <vt:lpstr>Histogram Equalization</vt:lpstr>
      <vt:lpstr>直方圖均衡化算式</vt:lpstr>
      <vt:lpstr>Assignment</vt:lpstr>
      <vt:lpstr>Demo</vt:lpstr>
      <vt:lpstr>Quick start - installation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電腦視覺原理及應用簡介</dc:title>
  <cp:lastModifiedBy>silentink</cp:lastModifiedBy>
  <cp:revision>11</cp:revision>
  <dcterms:modified xsi:type="dcterms:W3CDTF">2020-10-22T09:42:35Z</dcterms:modified>
</cp:coreProperties>
</file>