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59" r:id="rId9"/>
    <p:sldId id="26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5B0006-E5F1-48F5-8A0D-411468E20CA2}">
  <a:tblStyle styleId="{855B0006-E5F1-48F5-8A0D-411468E20C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53ba91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53ba91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53ba91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53ba91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>
                <a:latin typeface="+mn-lt"/>
                <a:ea typeface="+mn-ea"/>
                <a:cs typeface="+mn-ea"/>
                <a:sym typeface="+mn-lt"/>
              </a:rPr>
              <a:t>電腦視覺原理及應用簡介</a:t>
            </a: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+mn-lt"/>
                <a:ea typeface="+mn-ea"/>
                <a:cs typeface="+mn-ea"/>
                <a:sym typeface="+mn-lt"/>
              </a:rPr>
              <a:t>Lab 6</a:t>
            </a:r>
            <a:endParaRPr>
              <a:latin typeface="+mn-lt"/>
              <a:ea typeface="+mn-ea"/>
              <a:cs typeface="+mn-ea"/>
              <a:sym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>
                <a:latin typeface="+mn-lt"/>
                <a:ea typeface="+mn-ea"/>
                <a:cs typeface="+mn-ea"/>
                <a:sym typeface="+mn-lt"/>
              </a:rPr>
              <a:t>Morphological</a:t>
            </a:r>
            <a:endParaRPr sz="3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Goal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49731" y="154864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實作以下函式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膨脹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(dilate)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侵蝕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(erosion)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開放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(open)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閉合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(close)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j.png  -&gt; dilate ,erosion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opening_j.png -&gt; open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closing_j.png -&gt;close</a:t>
            </a:r>
          </a:p>
          <a:p>
            <a:pPr marL="0" indent="0">
              <a:spcBef>
                <a:spcPts val="500"/>
              </a:spcBef>
              <a:buSzPts val="2400"/>
              <a:buNone/>
            </a:pP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程式最後會有四個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check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，確保完成的函數與</a:t>
            </a:r>
            <a:r>
              <a:rPr lang="en-US" altLang="zh-TW" dirty="0" err="1">
                <a:latin typeface="+mn-lt"/>
                <a:ea typeface="+mn-ea"/>
                <a:cs typeface="+mn-ea"/>
                <a:sym typeface="+mn-lt"/>
              </a:rPr>
              <a:t>opencv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輸出等價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請完成四個函數，並把輸出的圖片與程式碼一起上傳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695952B-92B1-4929-924E-21F06D635C3B}"/>
              </a:ext>
            </a:extLst>
          </p:cNvPr>
          <p:cNvGrpSpPr/>
          <p:nvPr/>
        </p:nvGrpSpPr>
        <p:grpSpPr>
          <a:xfrm>
            <a:off x="5860428" y="1548644"/>
            <a:ext cx="1066800" cy="1741826"/>
            <a:chOff x="5271748" y="1548645"/>
            <a:chExt cx="1066800" cy="174182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DC7AFAE-EEDC-4D91-84D0-CF158E3ED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748" y="1548645"/>
              <a:ext cx="1066800" cy="142875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6AA7C86-B2B1-4AAF-AC56-2BCFADABCD75}"/>
                </a:ext>
              </a:extLst>
            </p:cNvPr>
            <p:cNvSpPr txBox="1"/>
            <p:nvPr/>
          </p:nvSpPr>
          <p:spPr>
            <a:xfrm>
              <a:off x="5518851" y="2982694"/>
              <a:ext cx="54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lt"/>
                  <a:ea typeface="+mn-ea"/>
                  <a:cs typeface="+mn-ea"/>
                  <a:sym typeface="+mn-lt"/>
                </a:rPr>
                <a:t>j.png</a:t>
              </a:r>
              <a:endParaRPr lang="zh-TW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4320BF4-4588-4B04-BB1D-D29A072BF036}"/>
              </a:ext>
            </a:extLst>
          </p:cNvPr>
          <p:cNvGrpSpPr/>
          <p:nvPr/>
        </p:nvGrpSpPr>
        <p:grpSpPr>
          <a:xfrm>
            <a:off x="9451685" y="1553943"/>
            <a:ext cx="1162599" cy="1736527"/>
            <a:chOff x="9442685" y="1510740"/>
            <a:chExt cx="1162599" cy="1736527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D3EBFC1-03F0-4720-B076-C715959B07A7}"/>
                </a:ext>
              </a:extLst>
            </p:cNvPr>
            <p:cNvSpPr txBox="1"/>
            <p:nvPr/>
          </p:nvSpPr>
          <p:spPr>
            <a:xfrm>
              <a:off x="9442685" y="2939490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lt"/>
                  <a:ea typeface="+mn-ea"/>
                  <a:cs typeface="+mn-ea"/>
                  <a:sym typeface="+mn-lt"/>
                </a:rPr>
                <a:t>closing_j.png</a:t>
              </a:r>
              <a:endParaRPr lang="zh-TW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F1DE8D5-1AEB-4225-8A11-4D9EDD782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909" y="1510740"/>
              <a:ext cx="1095375" cy="1428750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CD59A2F-E366-4892-B2B6-2FA6C61CAA35}"/>
              </a:ext>
            </a:extLst>
          </p:cNvPr>
          <p:cNvGrpSpPr/>
          <p:nvPr/>
        </p:nvGrpSpPr>
        <p:grpSpPr>
          <a:xfrm>
            <a:off x="7572760" y="1548644"/>
            <a:ext cx="1217000" cy="1741826"/>
            <a:chOff x="7600788" y="1548644"/>
            <a:chExt cx="1217000" cy="174182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C52764F-7EDE-44DF-9E3C-D6F7FDE9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2523" y="1548644"/>
              <a:ext cx="1104900" cy="142875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FF1548-9559-4CE9-B777-651DA4CAD589}"/>
                </a:ext>
              </a:extLst>
            </p:cNvPr>
            <p:cNvSpPr txBox="1"/>
            <p:nvPr/>
          </p:nvSpPr>
          <p:spPr>
            <a:xfrm>
              <a:off x="7600788" y="2982693"/>
              <a:ext cx="1217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lt"/>
                  <a:ea typeface="+mn-ea"/>
                  <a:cs typeface="+mn-ea"/>
                  <a:sym typeface="+mn-lt"/>
                </a:rPr>
                <a:t>opening_j.png</a:t>
              </a:r>
              <a:endParaRPr lang="zh-TW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實作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注意事項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不可以使用opencv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的形態學的函式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不可以使用其他函式庫的卷積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運算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函式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(ex:filter2D)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不限定使用Numpy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fancy-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indexing的方式Sliding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window運算，也可以自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行使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用迴圈與判斷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請補全函數區域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(### …#---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部分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#!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會特別說明實作的詳細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Demo – dilation, erosion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4BD13D6-FD81-4AAB-A6B1-51E02B61CC51}"/>
              </a:ext>
            </a:extLst>
          </p:cNvPr>
          <p:cNvSpPr txBox="1"/>
          <p:nvPr/>
        </p:nvSpPr>
        <p:spPr>
          <a:xfrm>
            <a:off x="1637299" y="597159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Dilation (</a:t>
            </a:r>
            <a:r>
              <a:rPr lang="en-US" altLang="zh-TW" sz="1800" dirty="0" err="1">
                <a:latin typeface="+mn-lt"/>
                <a:ea typeface="+mn-ea"/>
                <a:cs typeface="+mn-ea"/>
                <a:sym typeface="+mn-lt"/>
              </a:rPr>
              <a:t>iters</a:t>
            </a:r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=1)</a:t>
            </a:r>
            <a:endParaRPr lang="zh-TW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7D9C8F-D902-4950-B46A-94C216F6BBDA}"/>
              </a:ext>
            </a:extLst>
          </p:cNvPr>
          <p:cNvSpPr txBox="1"/>
          <p:nvPr/>
        </p:nvSpPr>
        <p:spPr>
          <a:xfrm>
            <a:off x="6989948" y="5971591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Erosion (</a:t>
            </a:r>
            <a:r>
              <a:rPr lang="en-US" altLang="zh-TW" sz="1800" dirty="0" err="1">
                <a:latin typeface="+mn-lt"/>
                <a:ea typeface="+mn-ea"/>
                <a:cs typeface="+mn-ea"/>
                <a:sym typeface="+mn-lt"/>
              </a:rPr>
              <a:t>iters</a:t>
            </a:r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=1)</a:t>
            </a:r>
            <a:endParaRPr lang="zh-TW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44752D-742B-4681-8FF7-6FA2AEB9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59" y="1690825"/>
            <a:ext cx="3196304" cy="428076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ABB4B57-2010-488F-BA7A-601AF777F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887" y="1690825"/>
            <a:ext cx="3196303" cy="4280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  <a:ea typeface="+mn-ea"/>
                <a:cs typeface="+mn-ea"/>
                <a:sym typeface="+mn-lt"/>
              </a:rPr>
              <a:t>Demo - open,close</a:t>
            </a: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2436D1-4C1A-47E3-8B3E-CDCF59D9F9DE}"/>
              </a:ext>
            </a:extLst>
          </p:cNvPr>
          <p:cNvSpPr txBox="1"/>
          <p:nvPr/>
        </p:nvSpPr>
        <p:spPr>
          <a:xfrm>
            <a:off x="1577874" y="600545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Open (</a:t>
            </a:r>
            <a:r>
              <a:rPr lang="en-US" altLang="zh-TW" sz="1800" dirty="0" err="1">
                <a:latin typeface="+mn-lt"/>
                <a:ea typeface="+mn-ea"/>
                <a:cs typeface="+mn-ea"/>
                <a:sym typeface="+mn-lt"/>
              </a:rPr>
              <a:t>iters</a:t>
            </a:r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=2)</a:t>
            </a:r>
            <a:endParaRPr lang="zh-TW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5E3DD8-20B7-401C-94E2-85F2C50F993C}"/>
              </a:ext>
            </a:extLst>
          </p:cNvPr>
          <p:cNvSpPr txBox="1"/>
          <p:nvPr/>
        </p:nvSpPr>
        <p:spPr>
          <a:xfrm>
            <a:off x="6859254" y="600545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Close (</a:t>
            </a:r>
            <a:r>
              <a:rPr lang="en-US" altLang="zh-TW" sz="1800" dirty="0" err="1">
                <a:latin typeface="+mn-lt"/>
                <a:ea typeface="+mn-ea"/>
                <a:cs typeface="+mn-ea"/>
                <a:sym typeface="+mn-lt"/>
              </a:rPr>
              <a:t>iters</a:t>
            </a:r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=2)</a:t>
            </a:r>
            <a:endParaRPr lang="zh-TW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81819E8-D7F7-4211-A354-E8ADE2D46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34" y="2029011"/>
            <a:ext cx="3075120" cy="397644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0487F86-1032-4AEA-ACD4-D7DFFB417521}"/>
              </a:ext>
            </a:extLst>
          </p:cNvPr>
          <p:cNvSpPr txBox="1"/>
          <p:nvPr/>
        </p:nvSpPr>
        <p:spPr>
          <a:xfrm>
            <a:off x="693784" y="6511669"/>
            <a:ext cx="6797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  <a:ea typeface="+mn-ea"/>
                <a:cs typeface="+mn-ea"/>
                <a:sym typeface="+mn-lt"/>
              </a:rPr>
              <a:t> tip:</a:t>
            </a:r>
            <a:r>
              <a:rPr lang="zh-TW" altLang="en-US" sz="16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1600" dirty="0">
                <a:latin typeface="+mn-lt"/>
                <a:ea typeface="+mn-ea"/>
                <a:cs typeface="+mn-ea"/>
                <a:sym typeface="+mn-lt"/>
              </a:rPr>
              <a:t>erode -&gt; erode -&gt; dilate -&gt; dilate (and not erode -&gt; dilate -&gt; erode -&gt; dilate)</a:t>
            </a:r>
            <a:endParaRPr lang="zh-TW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3667344-55A2-465B-A9DF-405A5740A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9011"/>
            <a:ext cx="3048610" cy="3976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697A7-C4B7-4630-B7A5-5545FFFB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Erode / Dilate Logical operate</a:t>
            </a: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D46A3F-69A3-4C0A-BC8D-B7DA174CD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Erode :  Patch 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⊝ 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kernel</a:t>
            </a:r>
          </a:p>
          <a:p>
            <a:pPr marL="114300" indent="0">
              <a:buNone/>
            </a:pP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兩個相乘之後得到</a:t>
            </a:r>
            <a:r>
              <a:rPr lang="en-US" altLang="zh-TW" sz="2000" dirty="0" err="1">
                <a:latin typeface="+mn-lt"/>
                <a:ea typeface="+mn-ea"/>
                <a:cs typeface="+mn-ea"/>
                <a:sym typeface="+mn-lt"/>
              </a:rPr>
              <a:t>mul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，如果</a:t>
            </a:r>
            <a:r>
              <a:rPr lang="en-US" altLang="zh-TW" sz="2000" dirty="0" err="1">
                <a:latin typeface="+mn-lt"/>
                <a:ea typeface="+mn-ea"/>
                <a:cs typeface="+mn-ea"/>
                <a:sym typeface="+mn-lt"/>
              </a:rPr>
              <a:t>mul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內相對於</a:t>
            </a:r>
            <a:r>
              <a:rPr lang="en-US" altLang="zh-TW" sz="2000" dirty="0">
                <a:latin typeface="+mn-lt"/>
                <a:ea typeface="+mn-ea"/>
                <a:cs typeface="+mn-ea"/>
                <a:sym typeface="+mn-lt"/>
              </a:rPr>
              <a:t>kernel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內為</a:t>
            </a:r>
            <a:r>
              <a:rPr lang="en-US" altLang="zh-TW" sz="20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位置的值為</a:t>
            </a:r>
            <a:r>
              <a:rPr lang="en-US" altLang="zh-TW" sz="2000" dirty="0">
                <a:latin typeface="+mn-lt"/>
                <a:ea typeface="+mn-ea"/>
                <a:cs typeface="+mn-ea"/>
                <a:sym typeface="+mn-lt"/>
              </a:rPr>
              <a:t>255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，則中心設為</a:t>
            </a:r>
            <a:r>
              <a:rPr lang="en-US" altLang="zh-TW" sz="2000" dirty="0">
                <a:latin typeface="+mn-lt"/>
                <a:ea typeface="+mn-ea"/>
                <a:cs typeface="+mn-ea"/>
                <a:sym typeface="+mn-lt"/>
              </a:rPr>
              <a:t>255</a:t>
            </a:r>
          </a:p>
          <a:p>
            <a:pPr>
              <a:buFontTx/>
              <a:buChar char="-"/>
            </a:pP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Dilate :  Patch </a:t>
            </a:r>
            <a:r>
              <a:rPr lang="zh-TW" altLang="en-US" sz="3200" dirty="0">
                <a:latin typeface="+mn-lt"/>
                <a:ea typeface="+mn-ea"/>
                <a:cs typeface="+mn-ea"/>
                <a:sym typeface="+mn-lt"/>
              </a:rPr>
              <a:t>⊕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kernel</a:t>
            </a:r>
          </a:p>
          <a:p>
            <a:pPr marL="114300" indent="0">
              <a:buNone/>
            </a:pP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兩個相乘之後得到</a:t>
            </a:r>
            <a:r>
              <a:rPr lang="en-US" altLang="zh-TW" sz="2000" dirty="0" err="1">
                <a:latin typeface="+mn-lt"/>
                <a:ea typeface="+mn-ea"/>
                <a:cs typeface="+mn-ea"/>
                <a:sym typeface="+mn-lt"/>
              </a:rPr>
              <a:t>mul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，如果</a:t>
            </a:r>
            <a:r>
              <a:rPr lang="en-US" altLang="zh-TW" sz="2000" dirty="0" err="1">
                <a:latin typeface="+mn-lt"/>
                <a:ea typeface="+mn-ea"/>
                <a:cs typeface="+mn-ea"/>
                <a:sym typeface="+mn-lt"/>
              </a:rPr>
              <a:t>mul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內的值有一個以上</a:t>
            </a:r>
            <a:r>
              <a:rPr lang="en-US" altLang="zh-TW" sz="2000" dirty="0">
                <a:latin typeface="+mn-lt"/>
                <a:ea typeface="+mn-ea"/>
                <a:cs typeface="+mn-ea"/>
                <a:sym typeface="+mn-lt"/>
              </a:rPr>
              <a:t>255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，則中心設為</a:t>
            </a:r>
            <a:r>
              <a:rPr lang="en-US" altLang="zh-TW" sz="2000" dirty="0">
                <a:latin typeface="+mn-lt"/>
                <a:ea typeface="+mn-ea"/>
                <a:cs typeface="+mn-ea"/>
                <a:sym typeface="+mn-lt"/>
              </a:rPr>
              <a:t>255</a:t>
            </a:r>
          </a:p>
          <a:p>
            <a:pPr marL="114300" indent="0">
              <a:buNone/>
            </a:pPr>
            <a:endParaRPr lang="en-US" altLang="zh-TW" sz="2000" dirty="0">
              <a:latin typeface="+mn-lt"/>
              <a:ea typeface="+mn-ea"/>
              <a:cs typeface="+mn-ea"/>
              <a:sym typeface="+mn-lt"/>
            </a:endParaRPr>
          </a:p>
          <a:p>
            <a:pPr marL="114300" indent="0">
              <a:buNone/>
            </a:pPr>
            <a:r>
              <a:rPr lang="en-US" altLang="zh-TW" sz="2000" dirty="0" err="1">
                <a:latin typeface="+mn-lt"/>
                <a:ea typeface="+mn-ea"/>
                <a:cs typeface="+mn-ea"/>
                <a:sym typeface="+mn-lt"/>
              </a:rPr>
              <a:t>Numpy</a:t>
            </a:r>
            <a:r>
              <a:rPr lang="en-US" altLang="zh-TW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判斷</a:t>
            </a:r>
            <a:r>
              <a:rPr lang="en-US" altLang="zh-TW" sz="2000" dirty="0"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pPr marL="228600" lvl="0" indent="-228600">
              <a:buSzPts val="2800"/>
            </a:pPr>
            <a:r>
              <a:rPr lang="en-US" altLang="zh-TW" sz="2000" dirty="0">
                <a:latin typeface="+mn-lt"/>
                <a:ea typeface="+mn-ea"/>
                <a:cs typeface="+mn-ea"/>
                <a:sym typeface="+mn-lt"/>
              </a:rPr>
              <a:t>(x1==x2).all()   -&gt; True/False  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（需要全部相等）</a:t>
            </a:r>
            <a:endParaRPr lang="en-US" altLang="zh-TW" sz="2000"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-228600">
              <a:buSzPts val="2800"/>
            </a:pPr>
            <a:r>
              <a:rPr lang="en-US" altLang="zh-TW" sz="2000" dirty="0">
                <a:latin typeface="+mn-lt"/>
                <a:ea typeface="+mn-ea"/>
                <a:cs typeface="+mn-ea"/>
                <a:sym typeface="+mn-lt"/>
              </a:rPr>
              <a:t>(x1==x2).any() -&gt; True/False  </a:t>
            </a:r>
            <a:r>
              <a:rPr lang="zh-TW" altLang="en-US" sz="2000" dirty="0">
                <a:latin typeface="+mn-lt"/>
                <a:ea typeface="+mn-ea"/>
                <a:cs typeface="+mn-ea"/>
                <a:sym typeface="+mn-lt"/>
              </a:rPr>
              <a:t>（任一相等即可）</a:t>
            </a:r>
            <a:endParaRPr lang="en-US" altLang="zh-TW" sz="2000" dirty="0">
              <a:latin typeface="+mn-lt"/>
              <a:ea typeface="+mn-ea"/>
              <a:cs typeface="+mn-ea"/>
              <a:sym typeface="+mn-lt"/>
            </a:endParaRPr>
          </a:p>
          <a:p>
            <a:pPr marL="114300" indent="0">
              <a:buNone/>
            </a:pPr>
            <a:endParaRPr lang="en-US" altLang="zh-TW" sz="2000" dirty="0">
              <a:latin typeface="+mn-lt"/>
              <a:ea typeface="+mn-ea"/>
              <a:cs typeface="+mn-ea"/>
              <a:sym typeface="+mn-lt"/>
            </a:endParaRPr>
          </a:p>
          <a:p>
            <a:pPr marL="114300" indent="0">
              <a:buNone/>
            </a:pP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27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5EAFF-D597-4CA0-B86B-8FBB49B9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n-lt"/>
                <a:ea typeface="+mn-ea"/>
                <a:cs typeface="+mn-ea"/>
                <a:sym typeface="+mn-lt"/>
              </a:rPr>
              <a:t>Numpy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廣播操作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99F335-B8D8-4EC0-B16A-F52E850B0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		[[0,1,0],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kernel     = 	[ 1,1,1],    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 		[ 0,1,0]]</a:t>
            </a:r>
          </a:p>
          <a:p>
            <a:pPr marL="114300" indent="0">
              <a:buNone/>
            </a:pPr>
            <a:endParaRPr lang="en-US" altLang="zh-TW" dirty="0">
              <a:latin typeface="+mn-lt"/>
              <a:ea typeface="+mn-ea"/>
              <a:cs typeface="+mn-ea"/>
              <a:sym typeface="+mn-lt"/>
            </a:endParaRP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			[[0,    255,0    ],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Kernel*255     = 	[ 255,255,255],    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 			[ 0,    255,0]]</a:t>
            </a:r>
          </a:p>
          <a:p>
            <a:pPr marL="114300" indent="0">
              <a:buNone/>
            </a:pPr>
            <a:endParaRPr lang="en-US" altLang="zh-TW" dirty="0">
              <a:latin typeface="+mn-lt"/>
              <a:ea typeface="+mn-ea"/>
              <a:cs typeface="+mn-ea"/>
              <a:sym typeface="+mn-lt"/>
            </a:endParaRPr>
          </a:p>
          <a:p>
            <a:pPr marL="114300" indent="0">
              <a:buNone/>
            </a:pPr>
            <a:endParaRPr lang="zh-TW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3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+mn-lt"/>
                <a:ea typeface="+mn-ea"/>
                <a:cs typeface="+mn-ea"/>
                <a:sym typeface="+mn-lt"/>
              </a:rPr>
              <a:t>注意事項 – sliding window 操作</a:t>
            </a: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+mn-lt"/>
                <a:ea typeface="+mn-ea"/>
                <a:cs typeface="+mn-ea"/>
                <a:sym typeface="+mn-lt"/>
              </a:rPr>
              <a:t>計算sliding windows操作(使用fancy indexing)</a:t>
            </a:r>
            <a:endParaRPr>
              <a:latin typeface="+mn-lt"/>
              <a:ea typeface="+mn-ea"/>
              <a:cs typeface="+mn-ea"/>
              <a:sym typeface="+mn-l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  <a:ea typeface="+mn-ea"/>
              <a:cs typeface="+mn-ea"/>
              <a:sym typeface="+mn-lt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6" y="3032741"/>
            <a:ext cx="5347706" cy="84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8788" y="2987515"/>
            <a:ext cx="5025072" cy="1201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/>
          <p:nvPr/>
        </p:nvCxnSpPr>
        <p:spPr>
          <a:xfrm>
            <a:off x="5594555" y="3588338"/>
            <a:ext cx="747251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Google Shape;108;p16"/>
          <p:cNvGraphicFramePr/>
          <p:nvPr>
            <p:extLst>
              <p:ext uri="{D42A27DB-BD31-4B8C-83A1-F6EECF244321}">
                <p14:modId xmlns:p14="http://schemas.microsoft.com/office/powerpoint/2010/main" val="2216786562"/>
              </p:ext>
            </p:extLst>
          </p:nvPr>
        </p:nvGraphicFramePr>
        <p:xfrm>
          <a:off x="6518788" y="4389693"/>
          <a:ext cx="3316725" cy="2192625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11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-1+i,-1+j</a:t>
                      </a:r>
                      <a:endParaRPr sz="1800" u="none" strike="noStrike" cap="none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-1+i,0+j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-1+I,1+j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0+i,-1+j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0+i0+j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0+i,1+j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1+i,-1+j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1+I,0+j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1+i,1+j</a:t>
                      </a:r>
                      <a:endParaRPr sz="1800" u="none" strike="noStrike" cap="none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5423935" y="308406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+mn-lt"/>
                <a:ea typeface="+mn-ea"/>
                <a:cs typeface="+mn-ea"/>
                <a:sym typeface="+mn-lt"/>
              </a:rPr>
              <a:t>直觀示意</a:t>
            </a:r>
            <a:endParaRPr sz="1800" dirty="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59F4C6E-88DF-4758-9CDB-AEAC4681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6" y="4189162"/>
            <a:ext cx="2047912" cy="276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注意事項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– sliding window 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操作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(cont.)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5594555" y="3588338"/>
            <a:ext cx="747251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879" y="1668976"/>
            <a:ext cx="2171243" cy="17600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2705842607"/>
              </p:ext>
            </p:extLst>
          </p:nvPr>
        </p:nvGraphicFramePr>
        <p:xfrm>
          <a:off x="6840099" y="22068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Google Shape;118;p17"/>
          <p:cNvGraphicFramePr/>
          <p:nvPr>
            <p:extLst>
              <p:ext uri="{D42A27DB-BD31-4B8C-83A1-F6EECF244321}">
                <p14:modId xmlns:p14="http://schemas.microsoft.com/office/powerpoint/2010/main" val="157054224"/>
              </p:ext>
            </p:extLst>
          </p:nvPr>
        </p:nvGraphicFramePr>
        <p:xfrm>
          <a:off x="8103544" y="22068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Google Shape;119;p17"/>
          <p:cNvGraphicFramePr/>
          <p:nvPr>
            <p:extLst>
              <p:ext uri="{D42A27DB-BD31-4B8C-83A1-F6EECF244321}">
                <p14:modId xmlns:p14="http://schemas.microsoft.com/office/powerpoint/2010/main" val="1740794964"/>
              </p:ext>
            </p:extLst>
          </p:nvPr>
        </p:nvGraphicFramePr>
        <p:xfrm>
          <a:off x="9366989" y="22068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Google Shape;120;p17"/>
          <p:cNvGraphicFramePr/>
          <p:nvPr>
            <p:extLst>
              <p:ext uri="{D42A27DB-BD31-4B8C-83A1-F6EECF244321}">
                <p14:modId xmlns:p14="http://schemas.microsoft.com/office/powerpoint/2010/main" val="268574747"/>
              </p:ext>
            </p:extLst>
          </p:nvPr>
        </p:nvGraphicFramePr>
        <p:xfrm>
          <a:off x="6840099" y="3428999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1" name="Google Shape;121;p17"/>
          <p:cNvGraphicFramePr/>
          <p:nvPr>
            <p:extLst>
              <p:ext uri="{D42A27DB-BD31-4B8C-83A1-F6EECF244321}">
                <p14:modId xmlns:p14="http://schemas.microsoft.com/office/powerpoint/2010/main" val="2537851597"/>
              </p:ext>
            </p:extLst>
          </p:nvPr>
        </p:nvGraphicFramePr>
        <p:xfrm>
          <a:off x="8103544" y="3428999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" name="Google Shape;122;p17"/>
          <p:cNvGraphicFramePr/>
          <p:nvPr>
            <p:extLst>
              <p:ext uri="{D42A27DB-BD31-4B8C-83A1-F6EECF244321}">
                <p14:modId xmlns:p14="http://schemas.microsoft.com/office/powerpoint/2010/main" val="2738953267"/>
              </p:ext>
            </p:extLst>
          </p:nvPr>
        </p:nvGraphicFramePr>
        <p:xfrm>
          <a:off x="9366989" y="3428999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3" name="Google Shape;123;p17"/>
          <p:cNvGraphicFramePr/>
          <p:nvPr>
            <p:extLst>
              <p:ext uri="{D42A27DB-BD31-4B8C-83A1-F6EECF244321}">
                <p14:modId xmlns:p14="http://schemas.microsoft.com/office/powerpoint/2010/main" val="1905059156"/>
              </p:ext>
            </p:extLst>
          </p:nvPr>
        </p:nvGraphicFramePr>
        <p:xfrm>
          <a:off x="6840099" y="46613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356088157"/>
              </p:ext>
            </p:extLst>
          </p:nvPr>
        </p:nvGraphicFramePr>
        <p:xfrm>
          <a:off x="8103544" y="46613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1625204397"/>
              </p:ext>
            </p:extLst>
          </p:nvPr>
        </p:nvGraphicFramePr>
        <p:xfrm>
          <a:off x="9366989" y="46613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879" y="3777639"/>
            <a:ext cx="4139559" cy="46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5879" y="4438601"/>
            <a:ext cx="4170830" cy="10084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838200" y="5582152"/>
            <a:ext cx="2922037" cy="46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參考sliding_</a:t>
            </a:r>
            <a:r>
              <a:rPr lang="en-US">
                <a:latin typeface="+mn-lt"/>
                <a:ea typeface="+mn-ea"/>
                <a:cs typeface="+mn-ea"/>
                <a:sym typeface="+mn-lt"/>
              </a:rPr>
              <a:t>windows_example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.py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A8138C2-6C9C-4EA8-9D4C-2C20D7D00101}"/>
              </a:ext>
            </a:extLst>
          </p:cNvPr>
          <p:cNvSpPr txBox="1"/>
          <p:nvPr/>
        </p:nvSpPr>
        <p:spPr>
          <a:xfrm>
            <a:off x="5466363" y="320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輸出結果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q0ntsi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497</Words>
  <Application>Microsoft Office PowerPoint</Application>
  <PresentationFormat>寬螢幕</PresentationFormat>
  <Paragraphs>144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Times New Roman</vt:lpstr>
      <vt:lpstr>Office 佈景主題</vt:lpstr>
      <vt:lpstr>電腦視覺原理及應用簡介</vt:lpstr>
      <vt:lpstr>Goal</vt:lpstr>
      <vt:lpstr>實作注意事項</vt:lpstr>
      <vt:lpstr>Demo – dilation, erosion</vt:lpstr>
      <vt:lpstr>Demo - open,close</vt:lpstr>
      <vt:lpstr>Erode / Dilate Logical operate</vt:lpstr>
      <vt:lpstr>Numpy 廣播操作</vt:lpstr>
      <vt:lpstr>注意事項 – sliding window 操作</vt:lpstr>
      <vt:lpstr>注意事項 – sliding window 操作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電腦視覺原理及應用簡介</dc:title>
  <cp:lastModifiedBy>silentink</cp:lastModifiedBy>
  <cp:revision>38</cp:revision>
  <dcterms:modified xsi:type="dcterms:W3CDTF">2020-12-03T09:36:34Z</dcterms:modified>
</cp:coreProperties>
</file>