
<file path=[Content_Types].xml><?xml version="1.0" encoding="utf-8"?>
<Types xmlns="http://schemas.openxmlformats.org/package/2006/content-types">
  <Default Extension="png" ContentType="image/png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7" r:id="rId7"/>
    <p:sldId id="265" r:id="rId8"/>
    <p:sldId id="261" r:id="rId9"/>
    <p:sldId id="262" r:id="rId10"/>
  </p:sldIdLst>
  <p:sldSz cx="9144000" cy="6858000" type="screen4x3"/>
  <p:notesSz cx="6858000" cy="9144000"/>
  <p:defaultTextStyle>
    <a:defPPr>
      <a:defRPr lang="zh-TW" alt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824" autoAdjust="0"/>
  </p:normalViewPr>
  <p:slideViewPr>
    <p:cSldViewPr snapToGrid="0">
      <p:cViewPr varScale="1">
        <p:scale>
          <a:sx n="62" d="100"/>
          <a:sy n="62" d="100"/>
        </p:scale>
        <p:origin x="14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4CB4EADE-B3F5-4A05-A0BF-7FD54F718B84}" type="datetimeFigureOut">
              <a:rPr lang="en-US" altLang="zh-TW" smtClean="0"/>
              <a:t>10/8/2020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r>
              <a:rPr lang="zh-TW" smtClean="0"/>
              <a:t>編輯母片文字樣式</a:t>
            </a:r>
          </a:p>
          <a:p>
            <a:pPr lvl="1"/>
            <a:r>
              <a:rPr lang="zh-TW" smtClean="0"/>
              <a:t>第二層</a:t>
            </a:r>
          </a:p>
          <a:p>
            <a:pPr lvl="2"/>
            <a:r>
              <a:rPr lang="zh-TW" smtClean="0"/>
              <a:t>第三層</a:t>
            </a:r>
          </a:p>
          <a:p>
            <a:pPr lvl="3"/>
            <a:r>
              <a:rPr lang="zh-TW" smtClean="0"/>
              <a:t>第四層</a:t>
            </a:r>
          </a:p>
          <a:p>
            <a:pPr lvl="4"/>
            <a:r>
              <a:rPr lang="zh-TW" smtClean="0"/>
              <a:t>第五層</a:t>
            </a:r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3A2A51A7-D929-4D06-8F41-822238D03228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31389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2291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numCol="1"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</a:rPr>
              <a:t>S = L-1-r   [</a:t>
            </a:r>
            <a:r>
              <a:rPr lang="zh-TW" dirty="0" smtClean="0">
                <a:latin typeface="Arial" panose="020B0604020202020204" pitchFamily="34" charset="0"/>
              </a:rPr>
              <a:t>影像反像</a:t>
            </a:r>
            <a:r>
              <a:rPr lang="en-US" altLang="zh-TW" dirty="0" smtClean="0">
                <a:latin typeface="Arial" panose="020B0604020202020204" pitchFamily="34" charset="0"/>
              </a:rPr>
              <a:t>]</a:t>
            </a:r>
          </a:p>
          <a:p>
            <a:pPr eaLnBrk="1" hangingPunct="1"/>
            <a:r>
              <a:rPr lang="en-US" altLang="zh-TW" dirty="0" smtClean="0">
                <a:latin typeface="Arial" panose="020B0604020202020204" pitchFamily="34" charset="0"/>
              </a:rPr>
              <a:t>S = c log(1+r)  [</a:t>
            </a:r>
            <a:r>
              <a:rPr lang="zh-TW" dirty="0" smtClean="0">
                <a:latin typeface="Arial" panose="020B0604020202020204" pitchFamily="34" charset="0"/>
              </a:rPr>
              <a:t>對比調整 </a:t>
            </a:r>
            <a:r>
              <a:rPr lang="en-US" altLang="zh-TW" dirty="0" smtClean="0">
                <a:latin typeface="Arial" panose="020B0604020202020204" pitchFamily="34" charset="0"/>
              </a:rPr>
              <a:t>– </a:t>
            </a:r>
            <a:r>
              <a:rPr lang="zh-TW" dirty="0" smtClean="0">
                <a:latin typeface="Arial" panose="020B0604020202020204" pitchFamily="34" charset="0"/>
              </a:rPr>
              <a:t>強化暗部</a:t>
            </a:r>
            <a:r>
              <a:rPr lang="en-US" altLang="zh-TW" dirty="0" smtClean="0">
                <a:latin typeface="Arial" panose="020B0604020202020204" pitchFamily="34" charset="0"/>
              </a:rPr>
              <a:t>]</a:t>
            </a:r>
          </a:p>
          <a:p>
            <a:pPr eaLnBrk="1" hangingPunct="1"/>
            <a:r>
              <a:rPr lang="en-US" altLang="zh-TW" dirty="0" smtClean="0">
                <a:latin typeface="Arial" panose="020B0604020202020204" pitchFamily="34" charset="0"/>
              </a:rPr>
              <a:t>S</a:t>
            </a:r>
            <a:r>
              <a:rPr lang="zh-TW" dirty="0" smtClean="0">
                <a:latin typeface="Arial" panose="020B0604020202020204" pitchFamily="34" charset="0"/>
              </a:rPr>
              <a:t> </a:t>
            </a:r>
            <a:r>
              <a:rPr lang="en-US" altLang="zh-TW" dirty="0" smtClean="0">
                <a:latin typeface="Arial" panose="020B0604020202020204" pitchFamily="34" charset="0"/>
              </a:rPr>
              <a:t>=</a:t>
            </a:r>
            <a:r>
              <a:rPr lang="zh-TW" dirty="0" smtClean="0">
                <a:latin typeface="Arial" panose="020B0604020202020204" pitchFamily="34" charset="0"/>
              </a:rPr>
              <a:t> </a:t>
            </a:r>
            <a:r>
              <a:rPr lang="en-US" altLang="zh-TW" dirty="0" smtClean="0">
                <a:latin typeface="Arial" panose="020B0604020202020204" pitchFamily="34" charset="0"/>
              </a:rPr>
              <a:t>r  [</a:t>
            </a:r>
            <a:r>
              <a:rPr lang="zh-TW" dirty="0" smtClean="0">
                <a:latin typeface="Arial" panose="020B0604020202020204" pitchFamily="34" charset="0"/>
              </a:rPr>
              <a:t>輸入即輸出</a:t>
            </a:r>
            <a:r>
              <a:rPr lang="en-US" altLang="zh-TW" dirty="0" smtClean="0">
                <a:latin typeface="Arial" panose="020B0604020202020204" pitchFamily="34" charset="0"/>
              </a:rPr>
              <a:t>]</a:t>
            </a:r>
          </a:p>
          <a:p>
            <a:pPr eaLnBrk="1" hangingPunct="1"/>
            <a:endParaRPr lang="en-US" altLang="zh-TW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TW" dirty="0" smtClean="0">
                <a:latin typeface="Arial" panose="020B0604020202020204" pitchFamily="34" charset="0"/>
              </a:rPr>
              <a:t>S</a:t>
            </a:r>
            <a:r>
              <a:rPr lang="zh-TW" dirty="0" smtClean="0">
                <a:latin typeface="Arial" panose="020B0604020202020204" pitchFamily="34" charset="0"/>
              </a:rPr>
              <a:t>為輸出之灰度值</a:t>
            </a:r>
            <a:endParaRPr lang="en-US" altLang="zh-TW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TW" dirty="0" smtClean="0">
                <a:latin typeface="Arial" panose="020B0604020202020204" pitchFamily="34" charset="0"/>
              </a:rPr>
              <a:t>R</a:t>
            </a:r>
            <a:r>
              <a:rPr lang="zh-TW" dirty="0" smtClean="0">
                <a:latin typeface="Arial" panose="020B0604020202020204" pitchFamily="34" charset="0"/>
              </a:rPr>
              <a:t>為輸入之灰度值</a:t>
            </a:r>
            <a:endParaRPr lang="en-US" altLang="zh-TW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TW" dirty="0" smtClean="0">
                <a:latin typeface="Arial" panose="020B0604020202020204" pitchFamily="34" charset="0"/>
              </a:rPr>
              <a:t>L</a:t>
            </a:r>
            <a:r>
              <a:rPr lang="zh-TW" dirty="0" smtClean="0">
                <a:latin typeface="Arial" panose="020B0604020202020204" pitchFamily="34" charset="0"/>
              </a:rPr>
              <a:t>為灰度最大值</a:t>
            </a:r>
            <a:r>
              <a:rPr lang="en-US" altLang="zh-TW" dirty="0" smtClean="0">
                <a:latin typeface="Arial" panose="020B0604020202020204" pitchFamily="34" charset="0"/>
              </a:rPr>
              <a:t>(</a:t>
            </a:r>
            <a:r>
              <a:rPr lang="zh-TW" dirty="0" smtClean="0">
                <a:latin typeface="Arial" panose="020B0604020202020204" pitchFamily="34" charset="0"/>
              </a:rPr>
              <a:t>常為</a:t>
            </a:r>
            <a:r>
              <a:rPr lang="en-US" altLang="zh-TW" dirty="0" smtClean="0">
                <a:latin typeface="Arial" panose="020B0604020202020204" pitchFamily="34" charset="0"/>
              </a:rPr>
              <a:t>256) </a:t>
            </a:r>
          </a:p>
          <a:p>
            <a:pPr eaLnBrk="1" hangingPunct="1"/>
            <a:r>
              <a:rPr lang="en-US" altLang="zh-TW" dirty="0" smtClean="0">
                <a:latin typeface="Arial" panose="020B0604020202020204" pitchFamily="34" charset="0"/>
              </a:rPr>
              <a:t>C</a:t>
            </a:r>
            <a:r>
              <a:rPr lang="zh-TW" dirty="0" smtClean="0">
                <a:latin typeface="Arial" panose="020B0604020202020204" pitchFamily="34" charset="0"/>
              </a:rPr>
              <a:t>為倍率</a:t>
            </a:r>
            <a:endParaRPr lang="en-US" altLang="zh-TW" dirty="0" smtClean="0">
              <a:latin typeface="Arial" panose="020B0604020202020204" pitchFamily="34" charset="0"/>
            </a:endParaRPr>
          </a:p>
        </p:txBody>
      </p:sp>
      <p:sp>
        <p:nvSpPr>
          <p:cNvPr id="1229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 numCol="1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6D7489B-9B18-481D-A707-3AEE6FA332AB}" type="slidenum">
              <a:rPr lang="en-US" altLang="zh-TW" sz="1300" smtClean="0"/>
              <a:pPr>
                <a:spcBef>
                  <a:spcPct val="0"/>
                </a:spcBef>
              </a:pPr>
              <a:t>2</a:t>
            </a:fld>
            <a:endParaRPr lang="en-US" altLang="zh-TW" sz="1300" smtClean="0"/>
          </a:p>
        </p:txBody>
      </p:sp>
    </p:spTree>
    <p:extLst>
      <p:ext uri="{BB962C8B-B14F-4D97-AF65-F5344CB8AC3E}">
        <p14:creationId xmlns:p14="http://schemas.microsoft.com/office/powerpoint/2010/main" val="2642208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 </a:t>
            </a:r>
            <a:r>
              <a:rPr lang="en-US" altLang="zh-TW" dirty="0" smtClean="0"/>
              <a:t>cv2.imread</a:t>
            </a:r>
            <a:r>
              <a:rPr 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讀進來的資料，會儲存成一個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的陣列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灰度值範圍一般從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</a:t>
            </a:r>
            <a:r>
              <a:rPr 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，白色為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</a:t>
            </a:r>
            <a:r>
              <a:rPr 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，黑色為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3A2A51A7-D929-4D06-8F41-822238D03228}" type="slidenum">
              <a:rPr lang="zh-TW" smtClean="0"/>
              <a:t>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49159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3A2A51A7-D929-4D06-8F41-822238D03228}" type="slidenum">
              <a:rPr lang="zh-TW" smtClean="0"/>
              <a:t>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007597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fontAlgn="t"/>
            <a:r>
              <a:rPr 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變換用於擴展暗像素的值並壓縮亮像素的值。</a:t>
            </a:r>
          </a:p>
          <a:p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3A2A51A7-D929-4D06-8F41-822238D03228}" type="slidenum">
              <a:rPr lang="en-US" altLang="zh-TW" smtClean="0"/>
              <a:t>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961643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3A2A51A7-D929-4D06-8F41-822238D03228}" type="slidenum">
              <a:rPr lang="en-US" altLang="zh-TW" smtClean="0"/>
              <a:t>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183190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3A2A51A7-D929-4D06-8F41-822238D03228}" type="slidenum">
              <a:rPr lang="en-US" altLang="zh-TW" smtClean="0"/>
              <a:t>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646738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備忘稿版面配置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dirty="0" smtClean="0"/>
          </a:p>
        </p:txBody>
      </p:sp>
      <p:sp>
        <p:nvSpPr>
          <p:cNvPr id="194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7ACFDBAC-C93E-49DC-986F-CAD3BE4F44A1}" type="slidenum">
              <a:rPr lang="en-US" altLang="zh-TW" smtClean="0"/>
              <a:pPr/>
              <a:t>8</a:t>
            </a:fld>
            <a:endParaRPr lang="zh-TW" smtClean="0"/>
          </a:p>
        </p:txBody>
      </p:sp>
    </p:spTree>
    <p:extLst>
      <p:ext uri="{BB962C8B-B14F-4D97-AF65-F5344CB8AC3E}">
        <p14:creationId xmlns:p14="http://schemas.microsoft.com/office/powerpoint/2010/main" val="353185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numCol="1" anchor="b"/>
          <a:lstStyle>
            <a:lvl1pPr algn="ctr">
              <a:defRPr sz="6000"/>
            </a:lvl1pPr>
          </a:lstStyle>
          <a:p>
            <a:r>
              <a:rPr lang="zh-TW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numCol="1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6BAB0DE-2AD1-46DB-B3EF-B24DD7EFEA60}" type="datetimeFigureOut">
              <a:rPr lang="en-US" altLang="zh-TW" smtClean="0"/>
              <a:t>10/8/2020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C4E3354-2C28-46FC-9B3B-2D07E64372F1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10069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numCol="1"/>
          <a:lstStyle/>
          <a:p>
            <a:pPr lvl="0"/>
            <a:r>
              <a:rPr lang="zh-TW" smtClean="0"/>
              <a:t>編輯母片文字樣式</a:t>
            </a:r>
          </a:p>
          <a:p>
            <a:pPr lvl="1"/>
            <a:r>
              <a:rPr lang="zh-TW" smtClean="0"/>
              <a:t>第二層</a:t>
            </a:r>
          </a:p>
          <a:p>
            <a:pPr lvl="2"/>
            <a:r>
              <a:rPr lang="zh-TW" smtClean="0"/>
              <a:t>第三層</a:t>
            </a:r>
          </a:p>
          <a:p>
            <a:pPr lvl="3"/>
            <a:r>
              <a:rPr lang="zh-TW" smtClean="0"/>
              <a:t>第四層</a:t>
            </a:r>
          </a:p>
          <a:p>
            <a:pPr lvl="4"/>
            <a:r>
              <a:rPr lang="zh-TW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6BAB0DE-2AD1-46DB-B3EF-B24DD7EFEA60}" type="datetimeFigureOut">
              <a:rPr lang="en-US" altLang="zh-TW" smtClean="0"/>
              <a:t>10/8/2020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C4E3354-2C28-46FC-9B3B-2D07E64372F1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9737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 numCol="1"/>
          <a:lstStyle/>
          <a:p>
            <a:r>
              <a:rPr lang="zh-TW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 numCol="1"/>
          <a:lstStyle/>
          <a:p>
            <a:pPr lvl="0"/>
            <a:r>
              <a:rPr lang="zh-TW" smtClean="0"/>
              <a:t>編輯母片文字樣式</a:t>
            </a:r>
          </a:p>
          <a:p>
            <a:pPr lvl="1"/>
            <a:r>
              <a:rPr lang="zh-TW" smtClean="0"/>
              <a:t>第二層</a:t>
            </a:r>
          </a:p>
          <a:p>
            <a:pPr lvl="2"/>
            <a:r>
              <a:rPr lang="zh-TW" smtClean="0"/>
              <a:t>第三層</a:t>
            </a:r>
          </a:p>
          <a:p>
            <a:pPr lvl="3"/>
            <a:r>
              <a:rPr lang="zh-TW" smtClean="0"/>
              <a:t>第四層</a:t>
            </a:r>
          </a:p>
          <a:p>
            <a:pPr lvl="4"/>
            <a:r>
              <a:rPr lang="zh-TW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6BAB0DE-2AD1-46DB-B3EF-B24DD7EFEA60}" type="datetimeFigureOut">
              <a:rPr lang="en-US" altLang="zh-TW" smtClean="0"/>
              <a:t>10/8/2020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C4E3354-2C28-46FC-9B3B-2D07E64372F1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11023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zh-TW" smtClean="0"/>
              <a:t>編輯母片文字樣式</a:t>
            </a:r>
          </a:p>
          <a:p>
            <a:pPr lvl="1"/>
            <a:r>
              <a:rPr lang="zh-TW" smtClean="0"/>
              <a:t>第二層</a:t>
            </a:r>
          </a:p>
          <a:p>
            <a:pPr lvl="2"/>
            <a:r>
              <a:rPr lang="zh-TW" smtClean="0"/>
              <a:t>第三層</a:t>
            </a:r>
          </a:p>
          <a:p>
            <a:pPr lvl="3"/>
            <a:r>
              <a:rPr lang="zh-TW" smtClean="0"/>
              <a:t>第四層</a:t>
            </a:r>
          </a:p>
          <a:p>
            <a:pPr lvl="4"/>
            <a:r>
              <a:rPr lang="zh-TW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6BAB0DE-2AD1-46DB-B3EF-B24DD7EFEA60}" type="datetimeFigureOut">
              <a:rPr lang="en-US" altLang="zh-TW" smtClean="0"/>
              <a:t>10/8/2020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C4E3354-2C28-46FC-9B3B-2D07E64372F1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2251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numCol="1" anchor="b"/>
          <a:lstStyle>
            <a:lvl1pPr>
              <a:defRPr sz="6000"/>
            </a:lvl1pPr>
          </a:lstStyle>
          <a:p>
            <a:r>
              <a:rPr lang="zh-TW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 numCol="1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6BAB0DE-2AD1-46DB-B3EF-B24DD7EFEA60}" type="datetimeFigureOut">
              <a:rPr lang="en-US" altLang="zh-TW" smtClean="0"/>
              <a:t>10/8/2020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C4E3354-2C28-46FC-9B3B-2D07E64372F1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70297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numCol="1"/>
          <a:lstStyle/>
          <a:p>
            <a:pPr lvl="0"/>
            <a:r>
              <a:rPr lang="zh-TW" smtClean="0"/>
              <a:t>編輯母片文字樣式</a:t>
            </a:r>
          </a:p>
          <a:p>
            <a:pPr lvl="1"/>
            <a:r>
              <a:rPr lang="zh-TW" smtClean="0"/>
              <a:t>第二層</a:t>
            </a:r>
          </a:p>
          <a:p>
            <a:pPr lvl="2"/>
            <a:r>
              <a:rPr lang="zh-TW" smtClean="0"/>
              <a:t>第三層</a:t>
            </a:r>
          </a:p>
          <a:p>
            <a:pPr lvl="3"/>
            <a:r>
              <a:rPr lang="zh-TW" smtClean="0"/>
              <a:t>第四層</a:t>
            </a:r>
          </a:p>
          <a:p>
            <a:pPr lvl="4"/>
            <a:r>
              <a:rPr lang="zh-TW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numCol="1"/>
          <a:lstStyle/>
          <a:p>
            <a:pPr lvl="0"/>
            <a:r>
              <a:rPr lang="zh-TW" smtClean="0"/>
              <a:t>編輯母片文字樣式</a:t>
            </a:r>
          </a:p>
          <a:p>
            <a:pPr lvl="1"/>
            <a:r>
              <a:rPr lang="zh-TW" smtClean="0"/>
              <a:t>第二層</a:t>
            </a:r>
          </a:p>
          <a:p>
            <a:pPr lvl="2"/>
            <a:r>
              <a:rPr lang="zh-TW" smtClean="0"/>
              <a:t>第三層</a:t>
            </a:r>
          </a:p>
          <a:p>
            <a:pPr lvl="3"/>
            <a:r>
              <a:rPr lang="zh-TW" smtClean="0"/>
              <a:t>第四層</a:t>
            </a:r>
          </a:p>
          <a:p>
            <a:pPr lvl="4"/>
            <a:r>
              <a:rPr lang="zh-TW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6BAB0DE-2AD1-46DB-B3EF-B24DD7EFEA60}" type="datetimeFigureOut">
              <a:rPr lang="en-US" altLang="zh-TW" smtClean="0"/>
              <a:t>10/8/2020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C4E3354-2C28-46FC-9B3B-2D07E64372F1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737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 numCol="1"/>
          <a:lstStyle/>
          <a:p>
            <a:r>
              <a:rPr lang="zh-TW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numCol="1"/>
          <a:lstStyle/>
          <a:p>
            <a:pPr lvl="0"/>
            <a:r>
              <a:rPr lang="zh-TW" smtClean="0"/>
              <a:t>編輯母片文字樣式</a:t>
            </a:r>
          </a:p>
          <a:p>
            <a:pPr lvl="1"/>
            <a:r>
              <a:rPr lang="zh-TW" smtClean="0"/>
              <a:t>第二層</a:t>
            </a:r>
          </a:p>
          <a:p>
            <a:pPr lvl="2"/>
            <a:r>
              <a:rPr lang="zh-TW" smtClean="0"/>
              <a:t>第三層</a:t>
            </a:r>
          </a:p>
          <a:p>
            <a:pPr lvl="3"/>
            <a:r>
              <a:rPr lang="zh-TW" smtClean="0"/>
              <a:t>第四層</a:t>
            </a:r>
          </a:p>
          <a:p>
            <a:pPr lvl="4"/>
            <a:r>
              <a:rPr lang="zh-TW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numCol="1"/>
          <a:lstStyle/>
          <a:p>
            <a:pPr lvl="0"/>
            <a:r>
              <a:rPr lang="zh-TW" smtClean="0"/>
              <a:t>編輯母片文字樣式</a:t>
            </a:r>
          </a:p>
          <a:p>
            <a:pPr lvl="1"/>
            <a:r>
              <a:rPr lang="zh-TW" smtClean="0"/>
              <a:t>第二層</a:t>
            </a:r>
          </a:p>
          <a:p>
            <a:pPr lvl="2"/>
            <a:r>
              <a:rPr lang="zh-TW" smtClean="0"/>
              <a:t>第三層</a:t>
            </a:r>
          </a:p>
          <a:p>
            <a:pPr lvl="3"/>
            <a:r>
              <a:rPr lang="zh-TW" smtClean="0"/>
              <a:t>第四層</a:t>
            </a:r>
          </a:p>
          <a:p>
            <a:pPr lvl="4"/>
            <a:r>
              <a:rPr lang="zh-TW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6BAB0DE-2AD1-46DB-B3EF-B24DD7EFEA60}" type="datetimeFigureOut">
              <a:rPr lang="en-US" altLang="zh-TW" smtClean="0"/>
              <a:t>10/8/2020</a:t>
            </a:fld>
            <a:endParaRPr 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C4E3354-2C28-46FC-9B3B-2D07E64372F1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76571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6BAB0DE-2AD1-46DB-B3EF-B24DD7EFEA60}" type="datetimeFigureOut">
              <a:rPr lang="en-US" altLang="zh-TW" smtClean="0"/>
              <a:t>10/8/2020</a:t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C4E3354-2C28-46FC-9B3B-2D07E64372F1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33686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6BAB0DE-2AD1-46DB-B3EF-B24DD7EFEA60}" type="datetimeFigureOut">
              <a:rPr lang="en-US" altLang="zh-TW" smtClean="0"/>
              <a:t>10/8/2020</a:t>
            </a:fld>
            <a:endParaRPr 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C4E3354-2C28-46FC-9B3B-2D07E64372F1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90268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lang="zh-TW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smtClean="0"/>
              <a:t>編輯母片文字樣式</a:t>
            </a:r>
          </a:p>
          <a:p>
            <a:pPr lvl="1"/>
            <a:r>
              <a:rPr lang="zh-TW" smtClean="0"/>
              <a:t>第二層</a:t>
            </a:r>
          </a:p>
          <a:p>
            <a:pPr lvl="2"/>
            <a:r>
              <a:rPr lang="zh-TW" smtClean="0"/>
              <a:t>第三層</a:t>
            </a:r>
          </a:p>
          <a:p>
            <a:pPr lvl="3"/>
            <a:r>
              <a:rPr lang="zh-TW" smtClean="0"/>
              <a:t>第四層</a:t>
            </a:r>
          </a:p>
          <a:p>
            <a:pPr lvl="4"/>
            <a:r>
              <a:rPr lang="zh-TW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6BAB0DE-2AD1-46DB-B3EF-B24DD7EFEA60}" type="datetimeFigureOut">
              <a:rPr lang="en-US" altLang="zh-TW" smtClean="0"/>
              <a:t>10/8/2020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C4E3354-2C28-46FC-9B3B-2D07E64372F1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70816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lang="zh-TW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numCol="1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6BAB0DE-2AD1-46DB-B3EF-B24DD7EFEA60}" type="datetimeFigureOut">
              <a:rPr lang="en-US" altLang="zh-TW" smtClean="0"/>
              <a:t>10/8/2020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C4E3354-2C28-46FC-9B3B-2D07E64372F1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66117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zh-TW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zh-TW" smtClean="0"/>
              <a:t>編輯母片文字樣式</a:t>
            </a:r>
          </a:p>
          <a:p>
            <a:pPr lvl="1"/>
            <a:r>
              <a:rPr lang="zh-TW" smtClean="0"/>
              <a:t>第二層</a:t>
            </a:r>
          </a:p>
          <a:p>
            <a:pPr lvl="2"/>
            <a:r>
              <a:rPr lang="zh-TW" smtClean="0"/>
              <a:t>第三層</a:t>
            </a:r>
          </a:p>
          <a:p>
            <a:pPr lvl="3"/>
            <a:r>
              <a:rPr lang="zh-TW" smtClean="0"/>
              <a:t>第四層</a:t>
            </a:r>
          </a:p>
          <a:p>
            <a:pPr lvl="4"/>
            <a:r>
              <a:rPr lang="zh-TW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AB0DE-2AD1-46DB-B3EF-B24DD7EFEA60}" type="datetimeFigureOut">
              <a:rPr lang="en-US" altLang="zh-TW" smtClean="0"/>
              <a:t>10/8/2020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E3354-2C28-46FC-9B3B-2D07E64372F1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05549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 anchor="ctr"/>
          <a:lstStyle/>
          <a:p>
            <a:pPr eaLnBrk="1" hangingPunct="1"/>
            <a:r>
              <a:rPr lang="zh-TW" sz="4400" b="1" smtClean="0"/>
              <a:t>電腦視覺原理及應用簡介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219200"/>
          </a:xfrm>
        </p:spPr>
        <p:txBody>
          <a:bodyPr numCol="1"/>
          <a:lstStyle/>
          <a:p>
            <a:pPr eaLnBrk="1" hangingPunct="1"/>
            <a:r>
              <a:rPr lang="en-US" altLang="zh-TW" sz="3200" dirty="0" smtClean="0"/>
              <a:t>Lab2</a:t>
            </a:r>
          </a:p>
          <a:p>
            <a:pPr eaLnBrk="1" hangingPunct="1"/>
            <a:r>
              <a:rPr lang="en-US" altLang="zh-TW" sz="3200" dirty="0"/>
              <a:t>E</a:t>
            </a:r>
            <a:r>
              <a:rPr lang="en-US" altLang="zh-TW" sz="3200" dirty="0" smtClean="0"/>
              <a:t>nhancement</a:t>
            </a:r>
          </a:p>
        </p:txBody>
      </p:sp>
    </p:spTree>
    <p:extLst>
      <p:ext uri="{BB962C8B-B14F-4D97-AF65-F5344CB8AC3E}">
        <p14:creationId xmlns:p14="http://schemas.microsoft.com/office/powerpoint/2010/main" val="78538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358" y="2004768"/>
            <a:ext cx="4689517" cy="4614082"/>
          </a:xfrm>
          <a:prstGeom prst="rect">
            <a:avLst/>
          </a:prstGeom>
        </p:spPr>
      </p:pic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pPr eaLnBrk="1" hangingPunct="1"/>
            <a:r>
              <a:rPr lang="en-US" altLang="zh-TW" b="1" dirty="0" smtClean="0"/>
              <a:t>Point Processing: </a:t>
            </a:r>
            <a:br>
              <a:rPr lang="en-US" altLang="zh-TW" b="1" dirty="0" smtClean="0"/>
            </a:br>
            <a:r>
              <a:rPr lang="en-US" altLang="zh-TW" b="1" dirty="0" smtClean="0"/>
              <a:t>Gray-level transformation function</a:t>
            </a:r>
          </a:p>
        </p:txBody>
      </p:sp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 numCol="1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6E35A2-DAEE-49A0-9600-B5F85C7302A3}" type="slidenum">
              <a:rPr kumimoji="0" lang="en-US" altLang="zh-TW" sz="1050"/>
              <a:pPr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TW" sz="1050"/>
          </a:p>
        </p:txBody>
      </p:sp>
      <p:sp>
        <p:nvSpPr>
          <p:cNvPr id="11270" name="Rectangle 12"/>
          <p:cNvSpPr>
            <a:spLocks noChangeArrowheads="1"/>
          </p:cNvSpPr>
          <p:nvPr/>
        </p:nvSpPr>
        <p:spPr>
          <a:xfrm>
            <a:off x="3111953" y="4943475"/>
            <a:ext cx="783771" cy="2809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numCol="1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/>
              <a:t>S=r</a:t>
            </a:r>
            <a:endParaRPr lang="en-US" altLang="zh-TW" sz="1350" dirty="0"/>
          </a:p>
        </p:txBody>
      </p:sp>
      <p:pic>
        <p:nvPicPr>
          <p:cNvPr id="1127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0395" y="2381908"/>
            <a:ext cx="1629006" cy="2469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2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3779" y="3009654"/>
            <a:ext cx="1602922" cy="2936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70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altLang="zh-TW" b="1" dirty="0" smtClean="0"/>
              <a:t>1.Negative </a:t>
            </a:r>
            <a:r>
              <a:rPr lang="en-US" altLang="zh-TW" b="1" dirty="0"/>
              <a:t>transformation</a:t>
            </a:r>
            <a:endParaRPr 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altLang="zh-TW" dirty="0" smtClean="0">
                <a:latin typeface="Arial" panose="020B0604020202020204" pitchFamily="34" charset="0"/>
              </a:rPr>
              <a:t>S </a:t>
            </a:r>
            <a:r>
              <a:rPr lang="en-US" altLang="zh-TW" dirty="0">
                <a:latin typeface="Arial" panose="020B0604020202020204" pitchFamily="34" charset="0"/>
              </a:rPr>
              <a:t>= </a:t>
            </a:r>
            <a:r>
              <a:rPr lang="en-US" altLang="zh-TW" dirty="0" smtClean="0">
                <a:latin typeface="Arial" panose="020B0604020202020204" pitchFamily="34" charset="0"/>
              </a:rPr>
              <a:t>L - 1 - r</a:t>
            </a:r>
            <a:endParaRPr lang="zh-TW" dirty="0"/>
          </a:p>
          <a:p>
            <a:endParaRPr lang="zh-TW" dirty="0"/>
          </a:p>
        </p:txBody>
      </p:sp>
      <p:pic>
        <p:nvPicPr>
          <p:cNvPr id="14" name="圖片 13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383920"/>
            <a:ext cx="5630061" cy="3572374"/>
          </a:xfrm>
          <a:prstGeom prst="rect">
            <a:avLst/>
          </a:prstGeom>
        </p:spPr>
      </p:pic>
      <p:pic>
        <p:nvPicPr>
          <p:cNvPr id="13" name="圖片 12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112" y="4703432"/>
            <a:ext cx="2520514" cy="147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55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pPr algn="ctr"/>
            <a:r>
              <a:rPr lang="en-US" altLang="zh-TW" b="1" dirty="0"/>
              <a:t>Negative </a:t>
            </a:r>
            <a:r>
              <a:rPr lang="en-US" altLang="zh-TW" b="1" dirty="0" smtClean="0"/>
              <a:t>transformation-Demo</a:t>
            </a:r>
            <a:endParaRPr lang="zh-TW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25" y="1500705"/>
            <a:ext cx="5162550" cy="257601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725" y="4162074"/>
            <a:ext cx="5162550" cy="258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0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altLang="zh-TW" b="1" dirty="0" smtClean="0"/>
              <a:t>2.Log </a:t>
            </a:r>
            <a:r>
              <a:rPr lang="en-US" altLang="zh-TW" b="1" dirty="0"/>
              <a:t>transformation</a:t>
            </a:r>
            <a:endParaRPr 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 numCol="1">
            <a:no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</a:rPr>
              <a:t>S </a:t>
            </a:r>
            <a:r>
              <a:rPr lang="en-US" altLang="zh-TW" dirty="0">
                <a:latin typeface="Arial" panose="020B0604020202020204" pitchFamily="34" charset="0"/>
              </a:rPr>
              <a:t>= c * log (1 + r</a:t>
            </a:r>
            <a:r>
              <a:rPr lang="en-US" altLang="zh-TW" dirty="0" smtClean="0">
                <a:latin typeface="Arial" panose="020B0604020202020204" pitchFamily="34" charset="0"/>
              </a:rPr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2800" dirty="0" smtClean="0"/>
              <a:t>R </a:t>
            </a:r>
            <a:r>
              <a:rPr lang="en-US" altLang="zh-TW" sz="2800" dirty="0"/>
              <a:t>= input pixel </a:t>
            </a:r>
            <a:r>
              <a:rPr lang="en-US" altLang="zh-TW" sz="2800" dirty="0" smtClean="0"/>
              <a:t>value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2800" dirty="0" smtClean="0"/>
              <a:t>C </a:t>
            </a:r>
            <a:r>
              <a:rPr lang="en-US" altLang="zh-TW" sz="2800" dirty="0"/>
              <a:t>= scaling </a:t>
            </a:r>
            <a:r>
              <a:rPr lang="en-US" altLang="zh-TW" sz="2800" dirty="0" smtClean="0"/>
              <a:t>constant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2800" dirty="0" smtClean="0"/>
              <a:t>S </a:t>
            </a:r>
            <a:r>
              <a:rPr lang="en-US" altLang="zh-TW" sz="2800" dirty="0"/>
              <a:t>= output pixel </a:t>
            </a:r>
            <a:r>
              <a:rPr lang="en-US" altLang="zh-TW" sz="2800" dirty="0" smtClean="0"/>
              <a:t>value</a:t>
            </a:r>
          </a:p>
          <a:p>
            <a:pPr>
              <a:lnSpc>
                <a:spcPct val="100000"/>
              </a:lnSpc>
            </a:pPr>
            <a:endParaRPr lang="en-US" altLang="zh-TW" dirty="0" smtClean="0"/>
          </a:p>
          <a:p>
            <a:r>
              <a:rPr lang="en-US" altLang="zh-TW" dirty="0"/>
              <a:t>The value of ‘c’ is chosen such that we get the maximum output value corresponding to the bit size used. So, the formula for calculating ‘c’ is </a:t>
            </a:r>
            <a:r>
              <a:rPr lang="en-US" altLang="zh-TW" dirty="0" smtClean="0"/>
              <a:t>: </a:t>
            </a:r>
          </a:p>
          <a:p>
            <a:pPr marL="0" indent="0">
              <a:buNone/>
            </a:pPr>
            <a:r>
              <a:rPr lang="en-US" altLang="zh-TW" dirty="0" smtClean="0"/>
              <a:t>   c </a:t>
            </a:r>
            <a:r>
              <a:rPr lang="en-US" altLang="zh-TW" dirty="0"/>
              <a:t>= 255 / (log (1 + </a:t>
            </a:r>
            <a:r>
              <a:rPr lang="en-US" altLang="zh-TW" dirty="0" err="1"/>
              <a:t>max_input_pixel_value</a:t>
            </a:r>
            <a:r>
              <a:rPr lang="en-US" altLang="zh-TW" dirty="0"/>
              <a:t>))</a:t>
            </a:r>
            <a:endParaRPr lang="zh-TW" altLang="zh-TW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103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altLang="zh-TW" b="1" dirty="0" smtClean="0"/>
              <a:t>2.Log </a:t>
            </a:r>
            <a:r>
              <a:rPr lang="en-US" altLang="zh-TW" b="1" dirty="0"/>
              <a:t>transformation</a:t>
            </a:r>
            <a:endParaRPr lang="zh-TW" b="1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382624"/>
            <a:ext cx="6068547" cy="3929275"/>
          </a:xfrm>
          <a:prstGeom prst="rect">
            <a:avLst/>
          </a:prstGeom>
        </p:spPr>
      </p:pic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 numCol="1"/>
          <a:lstStyle/>
          <a:p>
            <a:r>
              <a:rPr lang="en-US" altLang="zh-TW" dirty="0" smtClean="0">
                <a:latin typeface="Arial" panose="020B0604020202020204" pitchFamily="34" charset="0"/>
              </a:rPr>
              <a:t>S </a:t>
            </a:r>
            <a:r>
              <a:rPr lang="en-US" altLang="zh-TW" dirty="0">
                <a:latin typeface="Arial" panose="020B0604020202020204" pitchFamily="34" charset="0"/>
              </a:rPr>
              <a:t>= </a:t>
            </a:r>
            <a:r>
              <a:rPr lang="en-US" altLang="zh-TW" dirty="0">
                <a:latin typeface="Arial" panose="020B0604020202020204" pitchFamily="34" charset="0"/>
              </a:rPr>
              <a:t>c * log (1 + r)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120072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332" y="4044335"/>
            <a:ext cx="3759333" cy="24959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333" y="1383424"/>
            <a:ext cx="3759333" cy="2501092"/>
          </a:xfrm>
          <a:prstGeom prst="rect">
            <a:avLst/>
          </a:prstGeom>
        </p:spPr>
      </p:pic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 numCol="1"/>
          <a:lstStyle/>
          <a:p>
            <a:pPr algn="ctr"/>
            <a:r>
              <a:rPr lang="en-US" altLang="zh-TW" b="1" dirty="0" smtClean="0"/>
              <a:t>Log transformation-Demo</a:t>
            </a:r>
            <a:endParaRPr lang="zh-TW" b="1" dirty="0"/>
          </a:p>
        </p:txBody>
      </p:sp>
    </p:spTree>
    <p:extLst>
      <p:ext uri="{BB962C8B-B14F-4D97-AF65-F5344CB8AC3E}">
        <p14:creationId xmlns:p14="http://schemas.microsoft.com/office/powerpoint/2010/main" val="3909949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numCol="1"/>
          <a:lstStyle/>
          <a:p>
            <a:pPr algn="ctr" eaLnBrk="1" hangingPunct="1"/>
            <a:r>
              <a:rPr lang="en-US" altLang="zh-TW" b="1" dirty="0" smtClean="0"/>
              <a:t>Assignment</a:t>
            </a:r>
            <a:endParaRPr lang="zh-TW" b="1" dirty="0" smtClean="0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B9A281E-37D9-4D93-8194-B95F1B7F5C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67725" cy="4525963"/>
          </a:xfrm>
        </p:spPr>
        <p:txBody>
          <a:bodyPr numCol="1"/>
          <a:lstStyle/>
          <a:p>
            <a:pPr>
              <a:defRPr/>
            </a:pPr>
            <a:r>
              <a:rPr lang="zh-TW" dirty="0" smtClean="0"/>
              <a:t>將彩色圖片變灰階後分一半，一邊負片轉換，一邊</a:t>
            </a:r>
            <a:r>
              <a:rPr lang="en-US" altLang="zh-TW" dirty="0" smtClean="0"/>
              <a:t>Log</a:t>
            </a:r>
            <a:r>
              <a:rPr lang="zh-TW" dirty="0" smtClean="0"/>
              <a:t>轉換，把轉換結果寫出</a:t>
            </a:r>
            <a:endParaRPr lang="en-US" altLang="zh-TW" dirty="0" smtClean="0"/>
          </a:p>
          <a:p>
            <a:pPr>
              <a:defRPr/>
            </a:pPr>
            <a:r>
              <a:rPr lang="zh-TW" dirty="0" smtClean="0"/>
              <a:t>完成請繳交程式碼與圖片，以學號命名壓縮檔</a:t>
            </a:r>
            <a:endParaRPr lang="en-US" altLang="zh-TW" dirty="0" smtClean="0"/>
          </a:p>
          <a:p>
            <a:pPr marL="0" indent="0">
              <a:buNone/>
              <a:defRPr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zh-TW" dirty="0" smtClean="0"/>
              <a:t>Hint :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altLang="zh-TW" dirty="0" err="1"/>
              <a:t>transfer_img</a:t>
            </a:r>
            <a:r>
              <a:rPr lang="en-US" altLang="zh-TW" dirty="0"/>
              <a:t> = </a:t>
            </a:r>
            <a:r>
              <a:rPr lang="en-US" altLang="zh-TW" dirty="0" err="1"/>
              <a:t>image.copy</a:t>
            </a:r>
            <a:r>
              <a:rPr lang="en-US" altLang="zh-TW" dirty="0"/>
              <a:t>()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zh-TW" altLang="en-US" dirty="0"/>
              <a:t>抓出</a:t>
            </a:r>
            <a:r>
              <a:rPr lang="en-US" altLang="zh-TW" dirty="0"/>
              <a:t>row</a:t>
            </a:r>
            <a:r>
              <a:rPr lang="zh-TW" altLang="en-US" dirty="0"/>
              <a:t>跟</a:t>
            </a:r>
            <a:r>
              <a:rPr lang="en-US" altLang="zh-TW" dirty="0"/>
              <a:t>column</a:t>
            </a:r>
            <a:r>
              <a:rPr lang="zh-TW" altLang="en-US" dirty="0"/>
              <a:t>的值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zh-TW" dirty="0" smtClean="0"/>
              <a:t>對</a:t>
            </a:r>
            <a:r>
              <a:rPr lang="zh-TW" dirty="0" smtClean="0"/>
              <a:t>每個</a:t>
            </a:r>
            <a:r>
              <a:rPr lang="en-US" altLang="zh-TW" dirty="0" smtClean="0"/>
              <a:t>pixel</a:t>
            </a:r>
            <a:r>
              <a:rPr lang="zh-TW" dirty="0" smtClean="0"/>
              <a:t>做轉換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altLang="zh-TW" dirty="0" smtClean="0"/>
              <a:t>Negative transformation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altLang="zh-TW" dirty="0" smtClean="0"/>
              <a:t>Log transformation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043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68" y="2073054"/>
            <a:ext cx="7339663" cy="3666083"/>
          </a:xfrm>
          <a:prstGeom prst="rect">
            <a:avLst/>
          </a:prstGeo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pPr algn="ctr"/>
            <a:r>
              <a:rPr lang="en-US" altLang="zh-TW" b="1" dirty="0" smtClean="0"/>
              <a:t>Demo</a:t>
            </a:r>
            <a:endParaRPr lang="zh-TW" b="1" dirty="0"/>
          </a:p>
        </p:txBody>
      </p:sp>
    </p:spTree>
    <p:extLst>
      <p:ext uri="{BB962C8B-B14F-4D97-AF65-F5344CB8AC3E}">
        <p14:creationId xmlns:p14="http://schemas.microsoft.com/office/powerpoint/2010/main" val="4175517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4687</TotalTime>
  <Words>225</Words>
  <Application>Microsoft Office PowerPoint</Application>
  <PresentationFormat>如螢幕大小 (4:3)</PresentationFormat>
  <Paragraphs>49</Paragraphs>
  <Slides>9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電腦視覺原理及應用簡介</vt:lpstr>
      <vt:lpstr>Point Processing:  Gray-level transformation function</vt:lpstr>
      <vt:lpstr>1.Negative transformation</vt:lpstr>
      <vt:lpstr>Negative transformation-Demo</vt:lpstr>
      <vt:lpstr>2.Log transformation</vt:lpstr>
      <vt:lpstr>2.Log transformation</vt:lpstr>
      <vt:lpstr>Log transformation-Demo</vt:lpstr>
      <vt:lpstr>Assignment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 Enhancement</dc:title>
  <dc:creator>Windows 使用者</dc:creator>
  <cp:lastModifiedBy>chihyu</cp:lastModifiedBy>
  <cp:revision>55</cp:revision>
  <dcterms:created xsi:type="dcterms:W3CDTF">2019-06-14T03:44:48Z</dcterms:created>
  <dcterms:modified xsi:type="dcterms:W3CDTF">2020-10-08T07:17:09Z</dcterms:modified>
</cp:coreProperties>
</file>