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81" r:id="rId4"/>
    <p:sldMasterId id="2147484290" r:id="rId5"/>
    <p:sldMasterId id="2147484268" r:id="rId6"/>
    <p:sldMasterId id="2147484246" r:id="rId7"/>
    <p:sldMasterId id="2147484330" r:id="rId8"/>
    <p:sldMasterId id="2147484346" r:id="rId9"/>
  </p:sldMasterIdLst>
  <p:notesMasterIdLst>
    <p:notesMasterId r:id="rId48"/>
  </p:notesMasterIdLst>
  <p:handoutMasterIdLst>
    <p:handoutMasterId r:id="rId49"/>
  </p:handout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3" r:id="rId46"/>
    <p:sldId id="292" r:id="rId47"/>
  </p:sldIdLst>
  <p:sldSz cx="12436475" cy="6994525"/>
  <p:notesSz cx="6858000" cy="9144000"/>
  <p:defaultTex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8">
          <p15:clr>
            <a:srgbClr val="A4A3A4"/>
          </p15:clr>
        </p15:guide>
        <p15:guide id="6" orient="horz" pos="3643">
          <p15:clr>
            <a:srgbClr val="A4A3A4"/>
          </p15:clr>
        </p15:guide>
        <p15:guide id="7" orient="horz" pos="3067">
          <p15:clr>
            <a:srgbClr val="A4A3A4"/>
          </p15:clr>
        </p15:guide>
        <p15:guide id="8" orient="horz" pos="1915">
          <p15:clr>
            <a:srgbClr val="A4A3A4"/>
          </p15:clr>
        </p15:guide>
        <p15:guide id="9" orient="horz" pos="4392">
          <p15:clr>
            <a:srgbClr val="A4A3A4"/>
          </p15:clr>
        </p15:guide>
        <p15:guide id="10" pos="173">
          <p15:clr>
            <a:srgbClr val="A4A3A4"/>
          </p15:clr>
        </p15:guide>
        <p15:guide id="11" pos="1325">
          <p15:clr>
            <a:srgbClr val="A4A3A4"/>
          </p15:clr>
        </p15:guide>
        <p15:guide id="12" pos="7661">
          <p15:clr>
            <a:srgbClr val="A4A3A4"/>
          </p15:clr>
        </p15:guide>
        <p15:guide id="13" pos="749">
          <p15:clr>
            <a:srgbClr val="A4A3A4"/>
          </p15:clr>
        </p15:guide>
        <p15:guide id="14" pos="7085">
          <p15:clr>
            <a:srgbClr val="A4A3A4"/>
          </p15:clr>
        </p15:guide>
        <p15:guide id="15" pos="3629">
          <p15:clr>
            <a:srgbClr val="A4A3A4"/>
          </p15:clr>
        </p15:guide>
        <p15:guide id="16" pos="1901">
          <p15:clr>
            <a:srgbClr val="A4A3A4"/>
          </p15:clr>
        </p15:guide>
        <p15:guide id="17" pos="2477">
          <p15:clr>
            <a:srgbClr val="A4A3A4"/>
          </p15:clr>
        </p15:guide>
        <p15:guide id="18" pos="4205">
          <p15:clr>
            <a:srgbClr val="A4A3A4"/>
          </p15:clr>
        </p15:guide>
        <p15:guide id="19" pos="4781">
          <p15:clr>
            <a:srgbClr val="A4A3A4"/>
          </p15:clr>
        </p15:guide>
        <p15:guide id="20" pos="5357">
          <p15:clr>
            <a:srgbClr val="A4A3A4"/>
          </p15:clr>
        </p15:guide>
        <p15:guide id="21" pos="5933">
          <p15:clr>
            <a:srgbClr val="A4A3A4"/>
          </p15:clr>
        </p15:guide>
        <p15:guide id="22" pos="6509">
          <p15:clr>
            <a:srgbClr val="A4A3A4"/>
          </p15:clr>
        </p15:guide>
        <p15:guide id="23" pos="305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5050"/>
    <a:srgbClr val="000000"/>
    <a:srgbClr val="969696"/>
    <a:srgbClr val="002050"/>
    <a:srgbClr val="442359"/>
    <a:srgbClr val="333333"/>
    <a:srgbClr val="00FFFF"/>
    <a:srgbClr val="CC00CC"/>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30" autoAdjust="0"/>
    <p:restoredTop sz="87380" autoAdjust="0"/>
  </p:normalViewPr>
  <p:slideViewPr>
    <p:cSldViewPr>
      <p:cViewPr varScale="1">
        <p:scale>
          <a:sx n="116" d="100"/>
          <a:sy n="116" d="100"/>
        </p:scale>
        <p:origin x="120" y="288"/>
      </p:cViewPr>
      <p:guideLst>
        <p:guide orient="horz" pos="188"/>
        <p:guide orient="horz" pos="763"/>
        <p:guide orient="horz" pos="1339"/>
        <p:guide orient="horz" pos="2491"/>
        <p:guide orient="horz" pos="4218"/>
        <p:guide orient="horz" pos="3643"/>
        <p:guide orient="horz" pos="3067"/>
        <p:guide orient="horz" pos="1915"/>
        <p:guide orient="horz" pos="4392"/>
        <p:guide pos="173"/>
        <p:guide pos="1325"/>
        <p:guide pos="7661"/>
        <p:guide pos="749"/>
        <p:guide pos="7085"/>
        <p:guide pos="3629"/>
        <p:guide pos="1901"/>
        <p:guide pos="2477"/>
        <p:guide pos="4205"/>
        <p:guide pos="4781"/>
        <p:guide pos="5357"/>
        <p:guide pos="5933"/>
        <p:guide pos="6509"/>
        <p:guide pos="3053"/>
      </p:guideLst>
    </p:cSldViewPr>
  </p:slideViewPr>
  <p:notesTextViewPr>
    <p:cViewPr>
      <p:scale>
        <a:sx n="100" d="100"/>
        <a:sy n="100" d="100"/>
      </p:scale>
      <p:origin x="0" y="0"/>
    </p:cViewPr>
  </p:notesTextViewPr>
  <p:sorterViewPr>
    <p:cViewPr>
      <p:scale>
        <a:sx n="50" d="100"/>
        <a:sy n="50" d="100"/>
      </p:scale>
      <p:origin x="0" y="0"/>
    </p:cViewPr>
  </p:sorterViewPr>
  <p:notesViewPr>
    <p:cSldViewPr showGuides="1">
      <p:cViewPr varScale="1">
        <p:scale>
          <a:sx n="95" d="100"/>
          <a:sy n="95" d="100"/>
        </p:scale>
        <p:origin x="-358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commentAuthors" Target="commentAuthor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notesMaster" Target="notesMasters/notesMaster1.xml"/><Relationship Id="rId8" Type="http://schemas.openxmlformats.org/officeDocument/2006/relationships/slideMaster" Target="slideMasters/slideMaster5.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Build 2012</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1/14/2019</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Build 2012</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1/14/2019</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503" rtl="0" eaLnBrk="1" latinLnBrk="0" hangingPunct="1">
      <a:lnSpc>
        <a:spcPct val="90000"/>
      </a:lnSpc>
      <a:spcAft>
        <a:spcPts val="340"/>
      </a:spcAft>
      <a:defRPr sz="1000" kern="1200">
        <a:solidFill>
          <a:schemeClr val="tx1"/>
        </a:solidFill>
        <a:latin typeface="Segoe UI Light" pitchFamily="34" charset="0"/>
        <a:ea typeface="+mn-ea"/>
        <a:cs typeface="+mn-cs"/>
      </a:defRPr>
    </a:lvl1pPr>
    <a:lvl2pPr marL="217206" indent="-107928"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2pPr>
    <a:lvl3pPr marL="334578"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3pPr>
    <a:lvl4pPr marL="492423" indent="-149751"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4pPr>
    <a:lvl5pPr marL="627335"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5pPr>
    <a:lvl6pPr marL="2331259" algn="l" defTabSz="932503" rtl="0" eaLnBrk="1" latinLnBrk="0" hangingPunct="1">
      <a:defRPr sz="1200" kern="1200">
        <a:solidFill>
          <a:schemeClr val="tx1"/>
        </a:solidFill>
        <a:latin typeface="+mn-lt"/>
        <a:ea typeface="+mn-ea"/>
        <a:cs typeface="+mn-cs"/>
      </a:defRPr>
    </a:lvl6pPr>
    <a:lvl7pPr marL="2797510" algn="l" defTabSz="932503" rtl="0" eaLnBrk="1" latinLnBrk="0" hangingPunct="1">
      <a:defRPr sz="1200" kern="1200">
        <a:solidFill>
          <a:schemeClr val="tx1"/>
        </a:solidFill>
        <a:latin typeface="+mn-lt"/>
        <a:ea typeface="+mn-ea"/>
        <a:cs typeface="+mn-cs"/>
      </a:defRPr>
    </a:lvl7pPr>
    <a:lvl8pPr marL="3263762" algn="l" defTabSz="932503" rtl="0" eaLnBrk="1" latinLnBrk="0" hangingPunct="1">
      <a:defRPr sz="1200" kern="1200">
        <a:solidFill>
          <a:schemeClr val="tx1"/>
        </a:solidFill>
        <a:latin typeface="+mn-lt"/>
        <a:ea typeface="+mn-ea"/>
        <a:cs typeface="+mn-cs"/>
      </a:defRPr>
    </a:lvl8pPr>
    <a:lvl9pPr marL="3730014" algn="l" defTabSz="93250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33525" y="914400"/>
            <a:ext cx="8126413" cy="4572000"/>
          </a:xfrm>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4"/>
          </p:nvPr>
        </p:nvSpPr>
        <p:spPr/>
        <p:txBody>
          <a:bodyPr/>
          <a:lstStyle/>
          <a:p>
            <a:fld id="{3CC11E09-DF29-41C6-8284-8E6AA427DAE1}" type="datetime1">
              <a:rPr lang="en-US" smtClean="0">
                <a:solidFill>
                  <a:prstClr val="black"/>
                </a:solidFill>
              </a:rPr>
              <a:pPr/>
              <a:t>1/14/2019</a:t>
            </a:fld>
            <a:endParaRPr lang="en-US" dirty="0">
              <a:solidFill>
                <a:prstClr val="black"/>
              </a:solidFill>
            </a:endParaRPr>
          </a:p>
        </p:txBody>
      </p:sp>
      <p:sp>
        <p:nvSpPr>
          <p:cNvPr id="9" name="Header Placeholder 8"/>
          <p:cNvSpPr>
            <a:spLocks noGrp="1"/>
          </p:cNvSpPr>
          <p:nvPr>
            <p:ph type="hdr" sz="quarter" idx="15"/>
          </p:nvPr>
        </p:nvSpPr>
        <p:spPr/>
        <p:txBody>
          <a:bodyPr/>
          <a:lstStyle/>
          <a:p>
            <a:r>
              <a:rPr lang="en-US" dirty="0">
                <a:solidFill>
                  <a:prstClr val="black"/>
                </a:solidFill>
              </a:rPr>
              <a:t>Windows Azure</a:t>
            </a:r>
          </a:p>
        </p:txBody>
      </p:sp>
      <p:sp>
        <p:nvSpPr>
          <p:cNvPr id="10" name="Slide Number Placeholder 9"/>
          <p:cNvSpPr>
            <a:spLocks noGrp="1"/>
          </p:cNvSpPr>
          <p:nvPr>
            <p:ph type="sldNum" sz="quarter" idx="16"/>
          </p:nvPr>
        </p:nvSpPr>
        <p:spPr/>
        <p:txBody>
          <a:bodyPr/>
          <a:lstStyle/>
          <a:p>
            <a:fld id="{8B263312-38AA-4E1E-B2B5-0F8F122B24FE}" type="slidenum">
              <a:rPr lang="en-US" smtClean="0">
                <a:solidFill>
                  <a:prstClr val="black"/>
                </a:solidFill>
              </a:rPr>
              <a:pPr/>
              <a:t>1</a:t>
            </a:fld>
            <a:endParaRPr lang="en-US" dirty="0">
              <a:solidFill>
                <a:prstClr val="black"/>
              </a:solidFill>
            </a:endParaRPr>
          </a:p>
        </p:txBody>
      </p:sp>
      <p:sp>
        <p:nvSpPr>
          <p:cNvPr id="11" name="Footer Placeholder 10"/>
          <p:cNvSpPr>
            <a:spLocks noGrp="1"/>
          </p:cNvSpPr>
          <p:nvPr>
            <p:ph type="ftr" sz="quarter" idx="17"/>
          </p:nvPr>
        </p:nvSpPr>
        <p:spPr/>
        <p:txBody>
          <a:bodyPr/>
          <a:lstStyle/>
          <a:p>
            <a:r>
              <a:rPr lang="en-US" dirty="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001228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2012</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98CA14-E7A6-4668-9E2E-04FE1221EC62}" type="datetime1">
              <a:rPr lang="en-US" smtClean="0">
                <a:solidFill>
                  <a:prstClr val="black"/>
                </a:solidFill>
              </a:rPr>
              <a:pPr/>
              <a:t>1/14/2019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485332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2012</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94B4CB2-5060-4528-AC6E-B49FFC00515A}" type="datetime1">
              <a:rPr lang="en-US" smtClean="0">
                <a:solidFill>
                  <a:prstClr val="black"/>
                </a:solidFill>
              </a:rPr>
              <a:pPr/>
              <a:t>1/14/2019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118864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2012</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98CA14-E7A6-4668-9E2E-04FE1221EC62}" type="datetime1">
              <a:rPr lang="en-US" smtClean="0">
                <a:solidFill>
                  <a:prstClr val="black"/>
                </a:solidFill>
              </a:rPr>
              <a:pPr/>
              <a:t>1/14/2019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419224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2012</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AFC42EB-02A3-4388-A710-6568C21B1126}" type="datetime1">
              <a:rPr lang="en-US" smtClean="0">
                <a:solidFill>
                  <a:prstClr val="black"/>
                </a:solidFill>
              </a:rPr>
              <a:pPr/>
              <a:t>1/14/2019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1855296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2012</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072C8B9-5718-4AC1-BF62-9D437BFE7085}" type="datetime1">
              <a:rPr lang="en-US" smtClean="0">
                <a:solidFill>
                  <a:prstClr val="black"/>
                </a:solidFill>
              </a:rPr>
              <a:pPr/>
              <a:t>1/14/2019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752490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2012</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98CA14-E7A6-4668-9E2E-04FE1221EC62}" type="datetime1">
              <a:rPr lang="en-US" smtClean="0">
                <a:solidFill>
                  <a:prstClr val="black"/>
                </a:solidFill>
              </a:rPr>
              <a:pPr/>
              <a:t>1/14/2019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622061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2012</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59D5E1-604E-4DF4-92F3-8C432A365F24}" type="datetime1">
              <a:rPr lang="en-US" smtClean="0">
                <a:solidFill>
                  <a:prstClr val="black"/>
                </a:solidFill>
              </a:rPr>
              <a:pPr/>
              <a:t>1/14/2019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1872928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2012</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94B4CB2-5060-4528-AC6E-B49FFC00515A}" type="datetime1">
              <a:rPr lang="en-US" smtClean="0">
                <a:solidFill>
                  <a:prstClr val="black"/>
                </a:solidFill>
              </a:rPr>
              <a:pPr/>
              <a:t>1/14/2019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7499312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2012</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98CA14-E7A6-4668-9E2E-04FE1221EC62}" type="datetime1">
              <a:rPr lang="en-US" smtClean="0">
                <a:solidFill>
                  <a:prstClr val="black"/>
                </a:solidFill>
              </a:rPr>
              <a:pPr/>
              <a:t>1/14/2019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1979688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2012</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A954063-1AAD-40F9-8C5A-4594AFFA1B70}" type="datetime1">
              <a:rPr lang="en-US" smtClean="0">
                <a:solidFill>
                  <a:prstClr val="black"/>
                </a:solidFill>
              </a:rPr>
              <a:pPr/>
              <a:t>1/14/2019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3173688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7415BC-2BBE-4D03-8CEA-0A8E09D6A6C9}" type="datetime1">
              <a:rPr lang="en-US" smtClean="0"/>
              <a:t>1/14/2019</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0952753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2012</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98CA14-E7A6-4668-9E2E-04FE1221EC62}" type="datetime1">
              <a:rPr lang="en-US" smtClean="0">
                <a:solidFill>
                  <a:prstClr val="black"/>
                </a:solidFill>
              </a:rPr>
              <a:pPr/>
              <a:t>1/14/2019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1849930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2012</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98CA14-E7A6-4668-9E2E-04FE1221EC62}" type="datetime1">
              <a:rPr lang="en-US" smtClean="0">
                <a:solidFill>
                  <a:prstClr val="black"/>
                </a:solidFill>
              </a:rPr>
              <a:pPr/>
              <a:t>1/14/2019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1258359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2012</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98CA14-E7A6-4668-9E2E-04FE1221EC62}" type="datetime1">
              <a:rPr lang="en-US" smtClean="0">
                <a:solidFill>
                  <a:prstClr val="black"/>
                </a:solidFill>
              </a:rPr>
              <a:pPr/>
              <a:t>1/14/2019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7302686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2012</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23958AA-D3A5-40C1-8CA7-8168412F592E}" type="datetime1">
              <a:rPr lang="en-US" smtClean="0">
                <a:solidFill>
                  <a:prstClr val="black"/>
                </a:solidFill>
              </a:rPr>
              <a:pPr/>
              <a:t>1/14/2019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31535729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2012</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98CA14-E7A6-4668-9E2E-04FE1221EC62}" type="datetime1">
              <a:rPr lang="en-US" smtClean="0">
                <a:solidFill>
                  <a:prstClr val="black"/>
                </a:solidFill>
              </a:rPr>
              <a:pPr/>
              <a:t>1/14/2019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6898497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2012</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23958AA-D3A5-40C1-8CA7-8168412F592E}" type="datetime1">
              <a:rPr lang="en-US" smtClean="0">
                <a:solidFill>
                  <a:prstClr val="black"/>
                </a:solidFill>
              </a:rPr>
              <a:pPr/>
              <a:t>1/14/2019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35658486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2012</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116F65C6-688F-4D0F-8430-D70CD7F16C34}" type="datetime1">
              <a:rPr lang="en-US" smtClean="0">
                <a:solidFill>
                  <a:prstClr val="black"/>
                </a:solidFill>
              </a:rPr>
              <a:pPr/>
              <a:t>1/14/2019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29916120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2012</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94B4CB2-5060-4528-AC6E-B49FFC00515A}" type="datetime1">
              <a:rPr lang="en-US" smtClean="0">
                <a:solidFill>
                  <a:prstClr val="black"/>
                </a:solidFill>
              </a:rPr>
              <a:pPr/>
              <a:t>1/14/2019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3228292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C41B412-2DE9-4913-9D58-4EC000BA80BF}" type="datetime1">
              <a:rPr lang="en-US" smtClean="0"/>
              <a:t>1/14/2019</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723808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2012</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98CA14-E7A6-4668-9E2E-04FE1221EC62}" type="datetime1">
              <a:rPr lang="en-US" smtClean="0">
                <a:solidFill>
                  <a:prstClr val="black"/>
                </a:solidFill>
              </a:rPr>
              <a:pPr/>
              <a:t>1/14/2019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4119584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2012</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98CA14-E7A6-4668-9E2E-04FE1221EC62}" type="datetime1">
              <a:rPr lang="en-US" smtClean="0">
                <a:solidFill>
                  <a:prstClr val="black"/>
                </a:solidFill>
              </a:rPr>
              <a:pPr/>
              <a:t>1/14/2019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4279808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2012</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98CA14-E7A6-4668-9E2E-04FE1221EC62}" type="datetime1">
              <a:rPr lang="en-US" smtClean="0">
                <a:solidFill>
                  <a:prstClr val="black"/>
                </a:solidFill>
              </a:rPr>
              <a:pPr/>
              <a:t>1/14/2019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841374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2012</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98CA14-E7A6-4668-9E2E-04FE1221EC62}" type="datetime1">
              <a:rPr lang="en-US" smtClean="0">
                <a:solidFill>
                  <a:prstClr val="black"/>
                </a:solidFill>
              </a:rPr>
              <a:pPr/>
              <a:t>1/14/2019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34679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2012</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98CA14-E7A6-4668-9E2E-04FE1221EC62}" type="datetime1">
              <a:rPr lang="en-US" smtClean="0">
                <a:solidFill>
                  <a:prstClr val="black"/>
                </a:solidFill>
              </a:rPr>
              <a:pPr/>
              <a:t>1/14/2019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620323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2012</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98CA14-E7A6-4668-9E2E-04FE1221EC62}" type="datetime1">
              <a:rPr lang="en-US" smtClean="0">
                <a:solidFill>
                  <a:prstClr val="black"/>
                </a:solidFill>
              </a:rPr>
              <a:pPr/>
              <a:t>1/14/2019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331353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a:t>Click to edit Master text styles</a:t>
            </a:r>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a:t>Click to edit master title style</a:t>
            </a:r>
          </a:p>
        </p:txBody>
      </p:sp>
    </p:spTree>
    <p:extLst>
      <p:ext uri="{BB962C8B-B14F-4D97-AF65-F5344CB8AC3E}">
        <p14:creationId xmlns:p14="http://schemas.microsoft.com/office/powerpoint/2010/main" val="230487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200517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4312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26859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53694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938218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037409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a:t>Click to edit Master text styles</a:t>
            </a:r>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a:t>Click to edit master title style</a:t>
            </a:r>
          </a:p>
        </p:txBody>
      </p:sp>
    </p:spTree>
    <p:extLst>
      <p:ext uri="{BB962C8B-B14F-4D97-AF65-F5344CB8AC3E}">
        <p14:creationId xmlns:p14="http://schemas.microsoft.com/office/powerpoint/2010/main" val="28945952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a:t>Click to edit master title style</a:t>
            </a:r>
          </a:p>
        </p:txBody>
      </p:sp>
      <p:sp>
        <p:nvSpPr>
          <p:cNvPr id="5" name="Text Placeholder 4"/>
          <p:cNvSpPr>
            <a:spLocks noGrp="1"/>
          </p:cNvSpPr>
          <p:nvPr>
            <p:ph type="body" sz="quarter" idx="10"/>
          </p:nvPr>
        </p:nvSpPr>
        <p:spPr>
          <a:xfrm>
            <a:off x="274638" y="1211263"/>
            <a:ext cx="11887200" cy="5484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1820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rgbClr val="505050"/>
                    </a:gs>
                    <a:gs pos="100000">
                      <a:srgbClr val="505050"/>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a:t>Click to edit Master text styles</a:t>
            </a:r>
          </a:p>
        </p:txBody>
      </p:sp>
      <p:sp>
        <p:nvSpPr>
          <p:cNvPr id="3" name="Title 2"/>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9306665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a:t>Click to edit master title style</a:t>
            </a:r>
          </a:p>
        </p:txBody>
      </p:sp>
    </p:spTree>
    <p:extLst>
      <p:ext uri="{BB962C8B-B14F-4D97-AF65-F5344CB8AC3E}">
        <p14:creationId xmlns:p14="http://schemas.microsoft.com/office/powerpoint/2010/main" val="188138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a:t>Click to edit master title style</a:t>
            </a:r>
          </a:p>
        </p:txBody>
      </p:sp>
      <p:sp>
        <p:nvSpPr>
          <p:cNvPr id="5" name="Text Placeholder 4"/>
          <p:cNvSpPr>
            <a:spLocks noGrp="1"/>
          </p:cNvSpPr>
          <p:nvPr>
            <p:ph type="body" sz="quarter" idx="10"/>
          </p:nvPr>
        </p:nvSpPr>
        <p:spPr>
          <a:xfrm>
            <a:off x="274638" y="1211263"/>
            <a:ext cx="11887200" cy="5484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45122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a:t>Click to edit Master text styles</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621232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rgbClr val="505050"/>
                    </a:gs>
                    <a:gs pos="100000">
                      <a:srgbClr val="505050"/>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a:t>Click to edit Master text styles</a:t>
            </a:r>
          </a:p>
        </p:txBody>
      </p:sp>
    </p:spTree>
    <p:extLst>
      <p:ext uri="{BB962C8B-B14F-4D97-AF65-F5344CB8AC3E}">
        <p14:creationId xmlns:p14="http://schemas.microsoft.com/office/powerpoint/2010/main" val="5051804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rgbClr val="505050"/>
                    </a:gs>
                    <a:gs pos="100000">
                      <a:srgbClr val="505050"/>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41696338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rgbClr val="505050"/>
                    </a:gs>
                    <a:gs pos="100000">
                      <a:srgbClr val="505050"/>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a:t>Click to edit master text styles</a:t>
            </a:r>
          </a:p>
        </p:txBody>
      </p:sp>
    </p:spTree>
    <p:extLst>
      <p:ext uri="{BB962C8B-B14F-4D97-AF65-F5344CB8AC3E}">
        <p14:creationId xmlns:p14="http://schemas.microsoft.com/office/powerpoint/2010/main" val="19949735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rgbClr val="505050"/>
                    </a:gs>
                    <a:gs pos="100000">
                      <a:srgbClr val="505050"/>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a:t>Drag picture to placeholder or click icon to add</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7192191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4170673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79820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a:t>Drag picture to placeholder or click icon to add</a:t>
            </a:r>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a:t>Drag picture to placeholder or click icon to add</a:t>
            </a:r>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7459276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2916378594"/>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291518576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a:t>Click to edit Master text styles</a:t>
            </a:r>
          </a:p>
        </p:txBody>
      </p:sp>
      <p:sp>
        <p:nvSpPr>
          <p:cNvPr id="3" name="Title 2"/>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5516976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274638" y="2125663"/>
            <a:ext cx="11887200" cy="4572000"/>
          </a:xfrm>
        </p:spPr>
        <p:txBody>
          <a:bodyPr>
            <a:normAutofit/>
          </a:bodyPr>
          <a:lstStyle>
            <a:lvl1pPr>
              <a:spcAft>
                <a:spcPts val="816"/>
              </a:spcAft>
              <a:defRPr sz="2400">
                <a:latin typeface="Consolas" pitchFamily="49" charset="0"/>
                <a:cs typeface="Consolas" pitchFamily="49" charset="0"/>
              </a:defRPr>
            </a:lvl1pPr>
            <a:lvl2pPr>
              <a:spcAft>
                <a:spcPts val="816"/>
              </a:spcAft>
              <a:defRPr sz="2400">
                <a:latin typeface="Consolas" pitchFamily="49" charset="0"/>
                <a:cs typeface="Consolas" pitchFamily="49" charset="0"/>
              </a:defRPr>
            </a:lvl2pPr>
            <a:lvl3pPr>
              <a:spcAft>
                <a:spcPts val="816"/>
              </a:spcAft>
              <a:defRPr sz="2400">
                <a:latin typeface="Consolas" pitchFamily="49" charset="0"/>
                <a:cs typeface="Consolas" pitchFamily="49" charset="0"/>
              </a:defRPr>
            </a:lvl3pPr>
          </a:lstStyle>
          <a:p>
            <a:pPr lvl="0"/>
            <a:r>
              <a:rPr lang="en-US" dirty="0"/>
              <a:t>Click to edit Master text styles</a:t>
            </a:r>
          </a:p>
          <a:p>
            <a:pPr lvl="1"/>
            <a:r>
              <a:rPr lang="en-US" dirty="0"/>
              <a:t>Second level</a:t>
            </a:r>
          </a:p>
          <a:p>
            <a:pPr lvl="2"/>
            <a:r>
              <a:rPr lang="en-US" dirty="0"/>
              <a:t>Third level</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4528802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6270"/>
            <a:ext cx="3288506" cy="701984"/>
          </a:xfrm>
          <a:prstGeom prst="rect">
            <a:avLst/>
          </a:prstGeom>
        </p:spPr>
      </p:pic>
    </p:spTree>
    <p:extLst>
      <p:ext uri="{BB962C8B-B14F-4D97-AF65-F5344CB8AC3E}">
        <p14:creationId xmlns:p14="http://schemas.microsoft.com/office/powerpoint/2010/main" val="8327338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a:t>Click to edit Master text styles</a:t>
            </a:r>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a:t>Click to edit master title style</a:t>
            </a:r>
          </a:p>
        </p:txBody>
      </p:sp>
    </p:spTree>
    <p:extLst>
      <p:ext uri="{BB962C8B-B14F-4D97-AF65-F5344CB8AC3E}">
        <p14:creationId xmlns:p14="http://schemas.microsoft.com/office/powerpoint/2010/main" val="38502685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a:t>Click to edit master title style</a:t>
            </a:r>
          </a:p>
        </p:txBody>
      </p:sp>
      <p:sp>
        <p:nvSpPr>
          <p:cNvPr id="5" name="Text Placeholder 4"/>
          <p:cNvSpPr>
            <a:spLocks noGrp="1"/>
          </p:cNvSpPr>
          <p:nvPr>
            <p:ph type="body" sz="quarter" idx="10"/>
          </p:nvPr>
        </p:nvSpPr>
        <p:spPr>
          <a:xfrm>
            <a:off x="274638" y="1211263"/>
            <a:ext cx="11887200" cy="5484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631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a:t>Click to edit Master text styles</a:t>
            </a:r>
          </a:p>
        </p:txBody>
      </p:sp>
      <p:sp>
        <p:nvSpPr>
          <p:cNvPr id="3" name="Title 2"/>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1994800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a:t>Click to edit master title style</a:t>
            </a:r>
          </a:p>
        </p:txBody>
      </p:sp>
    </p:spTree>
    <p:extLst>
      <p:ext uri="{BB962C8B-B14F-4D97-AF65-F5344CB8AC3E}">
        <p14:creationId xmlns:p14="http://schemas.microsoft.com/office/powerpoint/2010/main" val="26613484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7" name="Freeform 6"/>
          <p:cNvSpPr>
            <a:spLocks noEditPoints="1"/>
          </p:cNvSpPr>
          <p:nvPr userDrawn="1"/>
        </p:nvSpPr>
        <p:spPr bwMode="auto">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234018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38" y="3040063"/>
            <a:ext cx="11887200" cy="914400"/>
          </a:xfrm>
        </p:spPr>
        <p:txBody>
          <a:bodyPr lIns="182880" tIns="146304" rIns="182880" bIns="146304" anchor="ctr">
            <a:noAutofit/>
          </a:bodyPr>
          <a:lstStyle>
            <a:lvl1pPr>
              <a:lnSpc>
                <a:spcPct val="90000"/>
              </a:lnSpc>
              <a:defRPr sz="6600" spc="0" baseline="0">
                <a:gradFill>
                  <a:gsLst>
                    <a:gs pos="0">
                      <a:srgbClr val="FFFFFF"/>
                    </a:gs>
                    <a:gs pos="100000">
                      <a:srgbClr val="FFFFFF"/>
                    </a:gs>
                  </a:gsLst>
                  <a:lin ang="5400000" scaled="0"/>
                </a:gradFill>
                <a:latin typeface="Segoe UI Light" pitchFamily="34" charset="0"/>
                <a:cs typeface="Segoe UI Light" pitchFamily="34" charset="0"/>
              </a:defRPr>
            </a:lvl1pPr>
          </a:lstStyle>
          <a:p>
            <a:r>
              <a:rPr lang="en-US" dirty="0"/>
              <a:t>Click to edit master title style</a:t>
            </a:r>
          </a:p>
        </p:txBody>
      </p:sp>
      <p:sp>
        <p:nvSpPr>
          <p:cNvPr id="3" name="Subtitle 2"/>
          <p:cNvSpPr>
            <a:spLocks noGrp="1"/>
          </p:cNvSpPr>
          <p:nvPr>
            <p:ph type="subTitle" idx="1"/>
          </p:nvPr>
        </p:nvSpPr>
        <p:spPr>
          <a:xfrm>
            <a:off x="274640" y="5783263"/>
            <a:ext cx="7315199" cy="914400"/>
          </a:xfrm>
        </p:spPr>
        <p:txBody>
          <a:bodyPr lIns="182880" tIns="146304" rIns="182880" bIns="146304" anchor="b">
            <a:noAutofit/>
          </a:bodyPr>
          <a:lstStyle>
            <a:lvl1pPr marL="0" indent="0" algn="l">
              <a:lnSpc>
                <a:spcPct val="90000"/>
              </a:lnSpc>
              <a:spcBef>
                <a:spcPts val="0"/>
              </a:spcBef>
              <a:buNone/>
              <a:defRPr sz="2800" b="0" spc="-52" baseline="0">
                <a:gradFill>
                  <a:gsLst>
                    <a:gs pos="0">
                      <a:srgbClr val="FFFFFF"/>
                    </a:gs>
                    <a:gs pos="100000">
                      <a:srgbClr val="FFFFFF"/>
                    </a:gs>
                  </a:gsLst>
                  <a:lin ang="5400000" scaled="0"/>
                </a:gradFill>
                <a:latin typeface="+mn-lt"/>
                <a:cs typeface="Segoe UI" pitchFamily="34" charset="0"/>
              </a:defRPr>
            </a:lvl1pPr>
            <a:lvl2pPr marL="466207" indent="0" algn="ctr">
              <a:buNone/>
              <a:defRPr>
                <a:solidFill>
                  <a:schemeClr val="tx1">
                    <a:tint val="75000"/>
                  </a:schemeClr>
                </a:solidFill>
              </a:defRPr>
            </a:lvl2pPr>
            <a:lvl3pPr marL="932411" indent="0" algn="ctr">
              <a:buNone/>
              <a:defRPr>
                <a:solidFill>
                  <a:schemeClr val="tx1">
                    <a:tint val="75000"/>
                  </a:schemeClr>
                </a:solidFill>
              </a:defRPr>
            </a:lvl3pPr>
            <a:lvl4pPr marL="1398619" indent="0" algn="ctr">
              <a:buNone/>
              <a:defRPr>
                <a:solidFill>
                  <a:schemeClr val="tx1">
                    <a:tint val="75000"/>
                  </a:schemeClr>
                </a:solidFill>
              </a:defRPr>
            </a:lvl4pPr>
            <a:lvl5pPr marL="1864824" indent="0" algn="ctr">
              <a:buNone/>
              <a:defRPr>
                <a:solidFill>
                  <a:schemeClr val="tx1">
                    <a:tint val="75000"/>
                  </a:schemeClr>
                </a:solidFill>
              </a:defRPr>
            </a:lvl5pPr>
            <a:lvl6pPr marL="2331032" indent="0" algn="ctr">
              <a:buNone/>
              <a:defRPr>
                <a:solidFill>
                  <a:schemeClr val="tx1">
                    <a:tint val="75000"/>
                  </a:schemeClr>
                </a:solidFill>
              </a:defRPr>
            </a:lvl6pPr>
            <a:lvl7pPr marL="2797234" indent="0" algn="ctr">
              <a:buNone/>
              <a:defRPr>
                <a:solidFill>
                  <a:schemeClr val="tx1">
                    <a:tint val="75000"/>
                  </a:schemeClr>
                </a:solidFill>
              </a:defRPr>
            </a:lvl7pPr>
            <a:lvl8pPr marL="3263441" indent="0" algn="ctr">
              <a:buNone/>
              <a:defRPr>
                <a:solidFill>
                  <a:schemeClr val="tx1">
                    <a:tint val="75000"/>
                  </a:schemeClr>
                </a:solidFill>
              </a:defRPr>
            </a:lvl8pPr>
            <a:lvl9pPr marL="3729649" indent="0" algn="ctr">
              <a:buNone/>
              <a:defRPr>
                <a:solidFill>
                  <a:schemeClr val="tx1">
                    <a:tint val="75000"/>
                  </a:schemeClr>
                </a:solidFill>
              </a:defRPr>
            </a:lvl9pPr>
          </a:lstStyle>
          <a:p>
            <a:r>
              <a:rPr lang="en-US" dirty="0"/>
              <a:t>Click to edit Master subtitle style</a:t>
            </a:r>
          </a:p>
        </p:txBody>
      </p:sp>
      <p:sp>
        <p:nvSpPr>
          <p:cNvPr id="7" name="Freeform 6"/>
          <p:cNvSpPr>
            <a:spLocks noChangeAspect="1" noEditPoints="1"/>
          </p:cNvSpPr>
          <p:nvPr userDrawn="1"/>
        </p:nvSpPr>
        <p:spPr bwMode="auto">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332837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a:t>Click to edit Master text styles</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6184077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a:t>Click to edit Master text styles</a:t>
            </a:r>
          </a:p>
        </p:txBody>
      </p:sp>
    </p:spTree>
    <p:extLst>
      <p:ext uri="{BB962C8B-B14F-4D97-AF65-F5344CB8AC3E}">
        <p14:creationId xmlns:p14="http://schemas.microsoft.com/office/powerpoint/2010/main" val="2416937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a:t>Click to edit master title style</a:t>
            </a:r>
          </a:p>
        </p:txBody>
      </p:sp>
    </p:spTree>
    <p:extLst>
      <p:ext uri="{BB962C8B-B14F-4D97-AF65-F5344CB8AC3E}">
        <p14:creationId xmlns:p14="http://schemas.microsoft.com/office/powerpoint/2010/main" val="7952129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34050551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a:t>Click to edit master text styles</a:t>
            </a:r>
          </a:p>
        </p:txBody>
      </p:sp>
    </p:spTree>
    <p:extLst>
      <p:ext uri="{BB962C8B-B14F-4D97-AF65-F5344CB8AC3E}">
        <p14:creationId xmlns:p14="http://schemas.microsoft.com/office/powerpoint/2010/main" val="422454041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a:t>Drag picture to placeholder or click icon to add</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891032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6457111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7261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a:t>Drag picture to placeholder or click icon to add</a:t>
            </a:r>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a:t>Drag picture to placeholder or click icon to add</a:t>
            </a:r>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5954880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1817123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7312325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rgbClr val="FFFFFF"/>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6270"/>
            <a:ext cx="3288506" cy="701984"/>
          </a:xfrm>
          <a:prstGeom prst="rect">
            <a:avLst/>
          </a:prstGeom>
        </p:spPr>
      </p:pic>
    </p:spTree>
    <p:extLst>
      <p:ext uri="{BB962C8B-B14F-4D97-AF65-F5344CB8AC3E}">
        <p14:creationId xmlns:p14="http://schemas.microsoft.com/office/powerpoint/2010/main" val="33632998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a:t>Click to edit Master text styles</a:t>
            </a:r>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a:t>Click to edit master title style</a:t>
            </a:r>
          </a:p>
        </p:txBody>
      </p:sp>
    </p:spTree>
    <p:extLst>
      <p:ext uri="{BB962C8B-B14F-4D97-AF65-F5344CB8AC3E}">
        <p14:creationId xmlns:p14="http://schemas.microsoft.com/office/powerpoint/2010/main" val="193807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a:t>Click to edit Master text styles</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49239750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a:t>Click to edit master title style</a:t>
            </a:r>
          </a:p>
        </p:txBody>
      </p:sp>
      <p:sp>
        <p:nvSpPr>
          <p:cNvPr id="5" name="Text Placeholder 4"/>
          <p:cNvSpPr>
            <a:spLocks noGrp="1"/>
          </p:cNvSpPr>
          <p:nvPr>
            <p:ph type="body" sz="quarter" idx="10"/>
          </p:nvPr>
        </p:nvSpPr>
        <p:spPr>
          <a:xfrm>
            <a:off x="274638" y="1211263"/>
            <a:ext cx="11887200" cy="5484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175847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a:t>Click to edit Master text styles</a:t>
            </a:r>
          </a:p>
        </p:txBody>
      </p:sp>
      <p:sp>
        <p:nvSpPr>
          <p:cNvPr id="3" name="Title 2"/>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7054055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a:t>Click to edit master title style</a:t>
            </a:r>
          </a:p>
        </p:txBody>
      </p:sp>
    </p:spTree>
    <p:extLst>
      <p:ext uri="{BB962C8B-B14F-4D97-AF65-F5344CB8AC3E}">
        <p14:creationId xmlns:p14="http://schemas.microsoft.com/office/powerpoint/2010/main" val="10223946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74638" y="2125663"/>
            <a:ext cx="11887202" cy="912813"/>
          </a:xfrm>
        </p:spPr>
        <p:txBody>
          <a:bodyPr/>
          <a:lstStyle>
            <a:lvl1pPr>
              <a:defRPr sz="5400"/>
            </a:lvl1pPr>
          </a:lstStyle>
          <a:p>
            <a:r>
              <a:rPr lang="en-US" dirty="0"/>
              <a:t>Click to edit master title style</a:t>
            </a:r>
          </a:p>
        </p:txBody>
      </p:sp>
    </p:spTree>
    <p:extLst>
      <p:ext uri="{BB962C8B-B14F-4D97-AF65-F5344CB8AC3E}">
        <p14:creationId xmlns:p14="http://schemas.microsoft.com/office/powerpoint/2010/main" val="31532411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a:t>Click to edit Master text styles</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89485003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a:t>Click to edit Master text styles</a:t>
            </a:r>
          </a:p>
        </p:txBody>
      </p:sp>
    </p:spTree>
    <p:extLst>
      <p:ext uri="{BB962C8B-B14F-4D97-AF65-F5344CB8AC3E}">
        <p14:creationId xmlns:p14="http://schemas.microsoft.com/office/powerpoint/2010/main" val="420103237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99146198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a:t>Click to edit master text styles</a:t>
            </a:r>
          </a:p>
        </p:txBody>
      </p:sp>
    </p:spTree>
    <p:extLst>
      <p:ext uri="{BB962C8B-B14F-4D97-AF65-F5344CB8AC3E}">
        <p14:creationId xmlns:p14="http://schemas.microsoft.com/office/powerpoint/2010/main" val="37978051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a:t>Drag picture to placeholder or click icon to add</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68737633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612706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a:t>Click to edit Master text styles</a:t>
            </a:r>
          </a:p>
        </p:txBody>
      </p:sp>
    </p:spTree>
    <p:extLst>
      <p:ext uri="{BB962C8B-B14F-4D97-AF65-F5344CB8AC3E}">
        <p14:creationId xmlns:p14="http://schemas.microsoft.com/office/powerpoint/2010/main" val="104151120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734012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a:t>Drag picture to placeholder or click icon to add</a:t>
            </a:r>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a:t>Drag picture to placeholder or click icon to add</a:t>
            </a:r>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48453226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203695080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9122378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chemeClr val="accent1"/>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24558782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a:t>Click to edit Master text styles</a:t>
            </a:r>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a:t>Click to edit master title style</a:t>
            </a:r>
          </a:p>
        </p:txBody>
      </p:sp>
    </p:spTree>
    <p:extLst>
      <p:ext uri="{BB962C8B-B14F-4D97-AF65-F5344CB8AC3E}">
        <p14:creationId xmlns:p14="http://schemas.microsoft.com/office/powerpoint/2010/main" val="384771710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a:t>Click to edit master title style</a:t>
            </a:r>
          </a:p>
        </p:txBody>
      </p:sp>
      <p:sp>
        <p:nvSpPr>
          <p:cNvPr id="5" name="Text Placeholder 4"/>
          <p:cNvSpPr>
            <a:spLocks noGrp="1"/>
          </p:cNvSpPr>
          <p:nvPr>
            <p:ph type="body" sz="quarter" idx="10"/>
          </p:nvPr>
        </p:nvSpPr>
        <p:spPr>
          <a:xfrm>
            <a:off x="274638" y="1211263"/>
            <a:ext cx="11887200" cy="5484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281752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a:t>Click to edit Master text styles</a:t>
            </a:r>
          </a:p>
        </p:txBody>
      </p:sp>
      <p:sp>
        <p:nvSpPr>
          <p:cNvPr id="3" name="Title 2"/>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46952064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a:t>Click to edit master title style</a:t>
            </a:r>
          </a:p>
        </p:txBody>
      </p:sp>
    </p:spTree>
    <p:extLst>
      <p:ext uri="{BB962C8B-B14F-4D97-AF65-F5344CB8AC3E}">
        <p14:creationId xmlns:p14="http://schemas.microsoft.com/office/powerpoint/2010/main" val="187186245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a:t>Click to edit Master text styles</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661880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51465868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a:t>Click to edit Master text styles</a:t>
            </a:r>
          </a:p>
        </p:txBody>
      </p:sp>
    </p:spTree>
    <p:extLst>
      <p:ext uri="{BB962C8B-B14F-4D97-AF65-F5344CB8AC3E}">
        <p14:creationId xmlns:p14="http://schemas.microsoft.com/office/powerpoint/2010/main" val="412566438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96806407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a:t>Click to edit master text styles</a:t>
            </a:r>
          </a:p>
        </p:txBody>
      </p:sp>
    </p:spTree>
    <p:extLst>
      <p:ext uri="{BB962C8B-B14F-4D97-AF65-F5344CB8AC3E}">
        <p14:creationId xmlns:p14="http://schemas.microsoft.com/office/powerpoint/2010/main" val="419739212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a:t>Click icon to add picture</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36431471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76847510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609317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a:t>Click icon to add picture</a:t>
            </a:r>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a:t>Click icon to add picture</a:t>
            </a:r>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a:t>Click icon to add picture</a:t>
            </a:r>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a:t>Click icon to add picture</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24984232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93301117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187076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2007515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a:t>Click to edit master text styles</a:t>
            </a:r>
          </a:p>
        </p:txBody>
      </p:sp>
    </p:spTree>
    <p:extLst>
      <p:ext uri="{BB962C8B-B14F-4D97-AF65-F5344CB8AC3E}">
        <p14:creationId xmlns:p14="http://schemas.microsoft.com/office/powerpoint/2010/main" val="116154468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a:t>Click to edit Master text styles</a:t>
            </a:r>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a:t>Click to edit master title style</a:t>
            </a:r>
          </a:p>
        </p:txBody>
      </p:sp>
    </p:spTree>
    <p:extLst>
      <p:ext uri="{BB962C8B-B14F-4D97-AF65-F5344CB8AC3E}">
        <p14:creationId xmlns:p14="http://schemas.microsoft.com/office/powerpoint/2010/main" val="23369751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a:t>Click to edit master title style</a:t>
            </a:r>
          </a:p>
        </p:txBody>
      </p:sp>
      <p:sp>
        <p:nvSpPr>
          <p:cNvPr id="5" name="Text Placeholder 4"/>
          <p:cNvSpPr>
            <a:spLocks noGrp="1"/>
          </p:cNvSpPr>
          <p:nvPr>
            <p:ph type="body" sz="quarter" idx="10"/>
          </p:nvPr>
        </p:nvSpPr>
        <p:spPr>
          <a:xfrm>
            <a:off x="274638" y="1211263"/>
            <a:ext cx="11887200" cy="5484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287756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a:t>Click to edit Master text styles</a:t>
            </a:r>
          </a:p>
        </p:txBody>
      </p:sp>
      <p:sp>
        <p:nvSpPr>
          <p:cNvPr id="3" name="Title 2"/>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50722828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a:t>Click to edit master title style</a:t>
            </a:r>
          </a:p>
        </p:txBody>
      </p:sp>
    </p:spTree>
    <p:extLst>
      <p:ext uri="{BB962C8B-B14F-4D97-AF65-F5344CB8AC3E}">
        <p14:creationId xmlns:p14="http://schemas.microsoft.com/office/powerpoint/2010/main" val="339036957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a:t>Click to edit Master text styles</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46980321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a:t>Click to edit Master text styles</a:t>
            </a:r>
          </a:p>
        </p:txBody>
      </p:sp>
    </p:spTree>
    <p:extLst>
      <p:ext uri="{BB962C8B-B14F-4D97-AF65-F5344CB8AC3E}">
        <p14:creationId xmlns:p14="http://schemas.microsoft.com/office/powerpoint/2010/main" val="17877967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11180536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a:t>Click to edit master text styles</a:t>
            </a:r>
          </a:p>
        </p:txBody>
      </p:sp>
    </p:spTree>
    <p:extLst>
      <p:ext uri="{BB962C8B-B14F-4D97-AF65-F5344CB8AC3E}">
        <p14:creationId xmlns:p14="http://schemas.microsoft.com/office/powerpoint/2010/main" val="221722917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a:t>Drag picture to placeholder or click icon to add</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69692455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05178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66760402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911634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a:t>Drag picture to placeholder or click icon to add</a:t>
            </a:r>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a:t>Drag picture to placeholder or click icon to add</a:t>
            </a:r>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93154632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97143006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23002374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4202087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theme" Target="../theme/theme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theme" Target="../theme/theme3.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theme" Target="../theme/theme4.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2" Type="http://schemas.openxmlformats.org/officeDocument/2006/relationships/slideLayout" Target="../slideLayouts/slideLayout66.xml"/><Relationship Id="rId16" Type="http://schemas.openxmlformats.org/officeDocument/2006/relationships/theme" Target="../theme/theme5.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2" Type="http://schemas.openxmlformats.org/officeDocument/2006/relationships/slideLayout" Target="../slideLayouts/slideLayout81.xml"/><Relationship Id="rId16" Type="http://schemas.openxmlformats.org/officeDocument/2006/relationships/theme" Target="../theme/theme6.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a:t>Click to edit Master title style</a:t>
            </a:r>
            <a:endParaRPr lang="en-US" dirty="0"/>
          </a:p>
        </p:txBody>
      </p:sp>
    </p:spTree>
    <p:extLst>
      <p:ext uri="{BB962C8B-B14F-4D97-AF65-F5344CB8AC3E}">
        <p14:creationId xmlns:p14="http://schemas.microsoft.com/office/powerpoint/2010/main" val="4264522774"/>
      </p:ext>
    </p:extLst>
  </p:cSld>
  <p:clrMap bg1="dk1" tx1="lt1" bg2="dk2" tx2="lt2" accent1="accent1" accent2="accent2" accent3="accent3" accent4="accent4" accent5="accent5" accent6="accent6" hlink="hlink" folHlink="folHlink"/>
  <p:sldLayoutIdLst>
    <p:sldLayoutId id="2147484182" r:id="rId1"/>
    <p:sldLayoutId id="2147484244" r:id="rId2"/>
    <p:sldLayoutId id="2147484183" r:id="rId3"/>
    <p:sldLayoutId id="2147484184" r:id="rId4"/>
    <p:sldLayoutId id="2147484245" r:id="rId5"/>
    <p:sldLayoutId id="2147484185" r:id="rId6"/>
    <p:sldLayoutId id="2147484186" r:id="rId7"/>
    <p:sldLayoutId id="2147484187" r:id="rId8"/>
    <p:sldLayoutId id="2147484191" r:id="rId9"/>
    <p:sldLayoutId id="2147484188" r:id="rId10"/>
    <p:sldLayoutId id="2147484196" r:id="rId11"/>
    <p:sldLayoutId id="2147484189" r:id="rId12"/>
    <p:sldLayoutId id="2147484217" r:id="rId13"/>
    <p:sldLayoutId id="2147484218" r:id="rId14"/>
    <p:sldLayoutId id="2147484198" r:id="rId15"/>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a:t>Click to edit master title style</a:t>
            </a:r>
          </a:p>
        </p:txBody>
      </p:sp>
    </p:spTree>
    <p:extLst>
      <p:ext uri="{BB962C8B-B14F-4D97-AF65-F5344CB8AC3E}">
        <p14:creationId xmlns:p14="http://schemas.microsoft.com/office/powerpoint/2010/main" val="1061612350"/>
      </p:ext>
    </p:extLst>
  </p:cSld>
  <p:clrMap bg1="lt1" tx1="dk1" bg2="lt2" tx2="dk2" accent1="accent1" accent2="accent2" accent3="accent3" accent4="accent4" accent5="accent5" accent6="accent6" hlink="hlink" folHlink="folHlink"/>
  <p:sldLayoutIdLst>
    <p:sldLayoutId id="2147484291" r:id="rId1"/>
    <p:sldLayoutId id="2147484292" r:id="rId2"/>
    <p:sldLayoutId id="2147484293" r:id="rId3"/>
    <p:sldLayoutId id="2147484294" r:id="rId4"/>
    <p:sldLayoutId id="2147484295" r:id="rId5"/>
    <p:sldLayoutId id="2147484296" r:id="rId6"/>
    <p:sldLayoutId id="2147484297" r:id="rId7"/>
    <p:sldLayoutId id="2147484298" r:id="rId8"/>
    <p:sldLayoutId id="2147484299" r:id="rId9"/>
    <p:sldLayoutId id="2147484300" r:id="rId10"/>
    <p:sldLayoutId id="2147484301" r:id="rId11"/>
    <p:sldLayoutId id="2147484302" r:id="rId12"/>
    <p:sldLayoutId id="2147484309" r:id="rId13"/>
    <p:sldLayoutId id="2147484310" r:id="rId14"/>
    <p:sldLayoutId id="2147484321" r:id="rId15"/>
    <p:sldLayoutId id="2147484311" r:id="rId16"/>
  </p:sldLayoutIdLst>
  <p:txStyles>
    <p:titleStyle>
      <a:lvl1pPr algn="l" defTabSz="914166" rtl="0" eaLnBrk="1" latinLnBrk="0" hangingPunct="1">
        <a:spcBef>
          <a:spcPct val="0"/>
        </a:spcBef>
        <a:buNone/>
        <a:defRPr sz="4800" kern="1200">
          <a:gradFill>
            <a:gsLst>
              <a:gs pos="0">
                <a:srgbClr val="505050"/>
              </a:gs>
              <a:gs pos="100000">
                <a:srgbClr val="505050"/>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a:t>Click to edit master title style</a:t>
            </a:r>
          </a:p>
        </p:txBody>
      </p:sp>
    </p:spTree>
    <p:extLst>
      <p:ext uri="{BB962C8B-B14F-4D97-AF65-F5344CB8AC3E}">
        <p14:creationId xmlns:p14="http://schemas.microsoft.com/office/powerpoint/2010/main" val="764641861"/>
      </p:ext>
    </p:extLst>
  </p:cSld>
  <p:clrMap bg1="dk1" tx1="lt1" bg2="dk2" tx2="lt2" accent1="accent1" accent2="accent2" accent3="accent3" accent4="accent4" accent5="accent5" accent6="accent6" hlink="hlink" folHlink="folHlink"/>
  <p:sldLayoutIdLst>
    <p:sldLayoutId id="2147484269" r:id="rId1"/>
    <p:sldLayoutId id="2147484270" r:id="rId2"/>
    <p:sldLayoutId id="2147484271" r:id="rId3"/>
    <p:sldLayoutId id="2147484272" r:id="rId4"/>
    <p:sldLayoutId id="2147484328" r:id="rId5"/>
    <p:sldLayoutId id="2147484320" r:id="rId6"/>
    <p:sldLayoutId id="2147484273" r:id="rId7"/>
    <p:sldLayoutId id="2147484274" r:id="rId8"/>
    <p:sldLayoutId id="2147484275" r:id="rId9"/>
    <p:sldLayoutId id="2147484276" r:id="rId10"/>
    <p:sldLayoutId id="2147484277" r:id="rId11"/>
    <p:sldLayoutId id="2147484278" r:id="rId12"/>
    <p:sldLayoutId id="2147484279" r:id="rId13"/>
    <p:sldLayoutId id="2147484280" r:id="rId14"/>
    <p:sldLayoutId id="2147484287" r:id="rId15"/>
    <p:sldLayoutId id="2147484288" r:id="rId16"/>
    <p:sldLayoutId id="2147484289" r:id="rId17"/>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a:t>Click to edit master title style</a:t>
            </a:r>
          </a:p>
        </p:txBody>
      </p:sp>
    </p:spTree>
    <p:extLst>
      <p:ext uri="{BB962C8B-B14F-4D97-AF65-F5344CB8AC3E}">
        <p14:creationId xmlns:p14="http://schemas.microsoft.com/office/powerpoint/2010/main" val="96111433"/>
      </p:ext>
    </p:extLst>
  </p:cSld>
  <p:clrMap bg1="dk1" tx1="lt1" bg2="dk2" tx2="lt2" accent1="accent1" accent2="accent2" accent3="accent3" accent4="accent4" accent5="accent5" accent6="accent6" hlink="hlink" folHlink="folHlink"/>
  <p:sldLayoutIdLst>
    <p:sldLayoutId id="2147484247" r:id="rId1"/>
    <p:sldLayoutId id="2147484248" r:id="rId2"/>
    <p:sldLayoutId id="2147484249" r:id="rId3"/>
    <p:sldLayoutId id="2147484250" r:id="rId4"/>
    <p:sldLayoutId id="2147484329" r:id="rId5"/>
    <p:sldLayoutId id="2147484251" r:id="rId6"/>
    <p:sldLayoutId id="2147484252" r:id="rId7"/>
    <p:sldLayoutId id="2147484253" r:id="rId8"/>
    <p:sldLayoutId id="2147484254" r:id="rId9"/>
    <p:sldLayoutId id="2147484255" r:id="rId10"/>
    <p:sldLayoutId id="2147484256" r:id="rId11"/>
    <p:sldLayoutId id="2147484257" r:id="rId12"/>
    <p:sldLayoutId id="2147484258" r:id="rId13"/>
    <p:sldLayoutId id="2147484265" r:id="rId14"/>
    <p:sldLayoutId id="2147484266" r:id="rId15"/>
    <p:sldLayoutId id="2147484267" r:id="rId16"/>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a:t>Click to edit Master title style</a:t>
            </a:r>
            <a:endParaRPr lang="en-US" dirty="0"/>
          </a:p>
        </p:txBody>
      </p:sp>
    </p:spTree>
    <p:extLst>
      <p:ext uri="{BB962C8B-B14F-4D97-AF65-F5344CB8AC3E}">
        <p14:creationId xmlns:p14="http://schemas.microsoft.com/office/powerpoint/2010/main" val="1169967381"/>
      </p:ext>
    </p:extLst>
  </p:cSld>
  <p:clrMap bg1="dk1" tx1="lt1" bg2="dk2" tx2="lt2" accent1="accent1" accent2="accent2" accent3="accent3" accent4="accent4" accent5="accent5" accent6="accent6" hlink="hlink" folHlink="folHlink"/>
  <p:sldLayoutIdLst>
    <p:sldLayoutId id="2147484331" r:id="rId1"/>
    <p:sldLayoutId id="2147484332" r:id="rId2"/>
    <p:sldLayoutId id="2147484333" r:id="rId3"/>
    <p:sldLayoutId id="2147484334" r:id="rId4"/>
    <p:sldLayoutId id="2147484335" r:id="rId5"/>
    <p:sldLayoutId id="2147484336" r:id="rId6"/>
    <p:sldLayoutId id="2147484337" r:id="rId7"/>
    <p:sldLayoutId id="2147484338" r:id="rId8"/>
    <p:sldLayoutId id="2147484339" r:id="rId9"/>
    <p:sldLayoutId id="2147484340" r:id="rId10"/>
    <p:sldLayoutId id="2147484341" r:id="rId11"/>
    <p:sldLayoutId id="2147484342" r:id="rId12"/>
    <p:sldLayoutId id="2147484343" r:id="rId13"/>
    <p:sldLayoutId id="2147484344" r:id="rId14"/>
    <p:sldLayoutId id="2147484345" r:id="rId15"/>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a:t>Click to edit master title style</a:t>
            </a:r>
          </a:p>
        </p:txBody>
      </p:sp>
    </p:spTree>
    <p:extLst>
      <p:ext uri="{BB962C8B-B14F-4D97-AF65-F5344CB8AC3E}">
        <p14:creationId xmlns:p14="http://schemas.microsoft.com/office/powerpoint/2010/main" val="3511952860"/>
      </p:ext>
    </p:extLst>
  </p:cSld>
  <p:clrMap bg1="dk1" tx1="lt1" bg2="dk2" tx2="lt2" accent1="accent1" accent2="accent2" accent3="accent3" accent4="accent4" accent5="accent5" accent6="accent6" hlink="hlink" folHlink="folHlink"/>
  <p:sldLayoutIdLst>
    <p:sldLayoutId id="2147484347" r:id="rId1"/>
    <p:sldLayoutId id="2147484348" r:id="rId2"/>
    <p:sldLayoutId id="2147484349" r:id="rId3"/>
    <p:sldLayoutId id="2147484350" r:id="rId4"/>
    <p:sldLayoutId id="2147484351" r:id="rId5"/>
    <p:sldLayoutId id="2147484352" r:id="rId6"/>
    <p:sldLayoutId id="2147484353" r:id="rId7"/>
    <p:sldLayoutId id="2147484354" r:id="rId8"/>
    <p:sldLayoutId id="2147484355" r:id="rId9"/>
    <p:sldLayoutId id="2147484356" r:id="rId10"/>
    <p:sldLayoutId id="2147484357" r:id="rId11"/>
    <p:sldLayoutId id="2147484358" r:id="rId12"/>
    <p:sldLayoutId id="2147484359" r:id="rId13"/>
    <p:sldLayoutId id="2147484360" r:id="rId14"/>
    <p:sldLayoutId id="2147484361" r:id="rId15"/>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5.xml"/><Relationship Id="rId5" Type="http://schemas.openxmlformats.org/officeDocument/2006/relationships/image" Target="../media/image9.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5.xml"/><Relationship Id="rId5" Type="http://schemas.openxmlformats.org/officeDocument/2006/relationships/image" Target="../media/image9.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5.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5.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5.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5.xm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6.xml.rels><?xml version="1.0" encoding="UTF-8" standalone="yes"?>
<Relationships xmlns="http://schemas.openxmlformats.org/package/2006/relationships"><Relationship Id="rId3" Type="http://schemas.openxmlformats.org/officeDocument/2006/relationships/hyperlink" Target="http://code.msdn.microsoft.com/windowsapps/Media-extensions-sample-7b466096" TargetMode="External"/><Relationship Id="rId2" Type="http://schemas.openxmlformats.org/officeDocument/2006/relationships/hyperlink" Target="http://blogs.msdn.com/b/b8/archive/2012/06/08/building-a-rich-and-extensible-media-platform.aspx" TargetMode="External"/><Relationship Id="rId1" Type="http://schemas.openxmlformats.org/officeDocument/2006/relationships/slideLayout" Target="../slideLayouts/slideLayout53.xml"/><Relationship Id="rId6" Type="http://schemas.openxmlformats.org/officeDocument/2006/relationships/hyperlink" Target="http://msdn.microsoft.com/en-us/library/windows/desktop/ms700134(v=vs.85).aspx" TargetMode="External"/><Relationship Id="rId5" Type="http://schemas.openxmlformats.org/officeDocument/2006/relationships/hyperlink" Target="http://msdn.microsoft.com/en-us/library/windows/desktop/aa371872(v=vs.85).aspx" TargetMode="External"/><Relationship Id="rId4" Type="http://schemas.openxmlformats.org/officeDocument/2006/relationships/hyperlink" Target="http://msdn.microsoft.com/en-us/library/windows/apps/hh452756.aspx"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design.windows.com/" TargetMode="External"/><Relationship Id="rId2" Type="http://schemas.openxmlformats.org/officeDocument/2006/relationships/hyperlink" Target="http://msdn.microsoft.com/en-US/windows/apps/br229512" TargetMode="External"/><Relationship Id="rId1" Type="http://schemas.openxmlformats.org/officeDocument/2006/relationships/slideLayout" Target="../slideLayouts/slideLayout86.xml"/><Relationship Id="rId6" Type="http://schemas.openxmlformats.org/officeDocument/2006/relationships/hyperlink" Target="http://aka.ms/BuildSessions" TargetMode="External"/><Relationship Id="rId5" Type="http://schemas.openxmlformats.org/officeDocument/2006/relationships/hyperlink" Target="http://channel9.msdn.com/Windows" TargetMode="External"/><Relationship Id="rId4" Type="http://schemas.openxmlformats.org/officeDocument/2006/relationships/hyperlink" Target="http://code.msdn.microsoft.com/windowsapps/Windows-8-Modern-Style-App-Sample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5.xml"/><Relationship Id="rId6" Type="http://schemas.openxmlformats.org/officeDocument/2006/relationships/hyperlink" Target="http://msdn.microsoft.com/en-us/library/windows/apps/hh452756.aspx" TargetMode="External"/><Relationship Id="rId5" Type="http://schemas.openxmlformats.org/officeDocument/2006/relationships/image" Target="../media/image8.emf"/><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5.xml"/><Relationship Id="rId5" Type="http://schemas.openxmlformats.org/officeDocument/2006/relationships/image" Target="../media/image9.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5.xml"/><Relationship Id="rId5" Type="http://schemas.openxmlformats.org/officeDocument/2006/relationships/image" Target="../media/image9.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Media extensions</a:t>
            </a:r>
          </a:p>
        </p:txBody>
      </p:sp>
      <p:sp>
        <p:nvSpPr>
          <p:cNvPr id="3" name="Subtitle 2"/>
          <p:cNvSpPr>
            <a:spLocks noGrp="1"/>
          </p:cNvSpPr>
          <p:nvPr>
            <p:ph type="subTitle" idx="1"/>
          </p:nvPr>
        </p:nvSpPr>
        <p:spPr>
          <a:xfrm>
            <a:off x="274640" y="4792662"/>
            <a:ext cx="7315199" cy="1905001"/>
          </a:xfrm>
        </p:spPr>
        <p:txBody>
          <a:bodyPr/>
          <a:lstStyle/>
          <a:p>
            <a:r>
              <a:rPr lang="en-US" dirty="0"/>
              <a:t>Marcin Stankiewicz and Matthew Howard</a:t>
            </a:r>
          </a:p>
          <a:p>
            <a:pPr>
              <a:spcAft>
                <a:spcPts val="1200"/>
              </a:spcAft>
            </a:pPr>
            <a:r>
              <a:rPr lang="en-US" sz="2400" dirty="0"/>
              <a:t>Development - Multimedia Platform Team</a:t>
            </a:r>
            <a:br>
              <a:rPr lang="en-US" sz="2400" dirty="0"/>
            </a:br>
            <a:r>
              <a:rPr lang="en-US" dirty="0"/>
              <a:t>Richard </a:t>
            </a:r>
            <a:r>
              <a:rPr lang="en-US" dirty="0" err="1"/>
              <a:t>Fricks</a:t>
            </a:r>
            <a:br>
              <a:rPr lang="en-US" dirty="0"/>
            </a:br>
            <a:r>
              <a:rPr lang="en-US" sz="2400" dirty="0"/>
              <a:t>Windows Scenario Adoption Team</a:t>
            </a:r>
            <a:br>
              <a:rPr lang="en-US" sz="2400" dirty="0"/>
            </a:br>
            <a:r>
              <a:rPr lang="en-US" sz="2400" dirty="0"/>
              <a:t>Session 4-104</a:t>
            </a:r>
          </a:p>
        </p:txBody>
      </p:sp>
    </p:spTree>
    <p:extLst>
      <p:ext uri="{BB962C8B-B14F-4D97-AF65-F5344CB8AC3E}">
        <p14:creationId xmlns:p14="http://schemas.microsoft.com/office/powerpoint/2010/main" val="406856018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1129893" y="1010277"/>
            <a:ext cx="9584144" cy="2308728"/>
            <a:chOff x="1129893" y="2250834"/>
            <a:chExt cx="9584144" cy="2308728"/>
          </a:xfrm>
        </p:grpSpPr>
        <p:grpSp>
          <p:nvGrpSpPr>
            <p:cNvPr id="47" name="Group 46"/>
            <p:cNvGrpSpPr/>
            <p:nvPr/>
          </p:nvGrpSpPr>
          <p:grpSpPr>
            <a:xfrm>
              <a:off x="1129893" y="2250834"/>
              <a:ext cx="9584144" cy="1810842"/>
              <a:chOff x="1129895" y="3446958"/>
              <a:chExt cx="9584144" cy="1810842"/>
            </a:xfrm>
          </p:grpSpPr>
          <p:grpSp>
            <p:nvGrpSpPr>
              <p:cNvPr id="45" name="Group 44"/>
              <p:cNvGrpSpPr/>
              <p:nvPr/>
            </p:nvGrpSpPr>
            <p:grpSpPr>
              <a:xfrm>
                <a:off x="1129895" y="3446958"/>
                <a:ext cx="9584144" cy="1810842"/>
                <a:chOff x="1129895" y="3446958"/>
                <a:chExt cx="9584144" cy="1810842"/>
              </a:xfrm>
            </p:grpSpPr>
            <p:grpSp>
              <p:nvGrpSpPr>
                <p:cNvPr id="15" name="Group 14"/>
                <p:cNvGrpSpPr/>
                <p:nvPr/>
              </p:nvGrpSpPr>
              <p:grpSpPr>
                <a:xfrm>
                  <a:off x="1129895" y="3446958"/>
                  <a:ext cx="9584144" cy="1767584"/>
                  <a:chOff x="1129895" y="3446958"/>
                  <a:chExt cx="9584144" cy="1767584"/>
                </a:xfrm>
              </p:grpSpPr>
              <p:grpSp>
                <p:nvGrpSpPr>
                  <p:cNvPr id="14" name="Group 13"/>
                  <p:cNvGrpSpPr/>
                  <p:nvPr/>
                </p:nvGrpSpPr>
                <p:grpSpPr>
                  <a:xfrm>
                    <a:off x="1129895" y="3483427"/>
                    <a:ext cx="9584144" cy="1731115"/>
                    <a:chOff x="1129895" y="3559627"/>
                    <a:chExt cx="9584144" cy="1731115"/>
                  </a:xfrm>
                </p:grpSpPr>
                <p:sp>
                  <p:nvSpPr>
                    <p:cNvPr id="16" name="Rectangle 15"/>
                    <p:cNvSpPr/>
                    <p:nvPr/>
                  </p:nvSpPr>
                  <p:spPr>
                    <a:xfrm>
                      <a:off x="1129895" y="3559627"/>
                      <a:ext cx="1727957" cy="1684478"/>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Media source</a:t>
                      </a:r>
                    </a:p>
                  </p:txBody>
                </p:sp>
                <p:sp>
                  <p:nvSpPr>
                    <p:cNvPr id="17" name="Rectangle 16"/>
                    <p:cNvSpPr/>
                    <p:nvPr/>
                  </p:nvSpPr>
                  <p:spPr>
                    <a:xfrm>
                      <a:off x="3903120" y="3559627"/>
                      <a:ext cx="1673607"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decoder</a:t>
                      </a:r>
                    </a:p>
                  </p:txBody>
                </p:sp>
                <p:sp>
                  <p:nvSpPr>
                    <p:cNvPr id="18" name="Rectangle 17"/>
                    <p:cNvSpPr/>
                    <p:nvPr/>
                  </p:nvSpPr>
                  <p:spPr>
                    <a:xfrm>
                      <a:off x="5671392" y="3559627"/>
                      <a:ext cx="1434605"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effect</a:t>
                      </a:r>
                    </a:p>
                  </p:txBody>
                </p:sp>
                <p:sp>
                  <p:nvSpPr>
                    <p:cNvPr id="19" name="Rectangle 18"/>
                    <p:cNvSpPr/>
                    <p:nvPr/>
                  </p:nvSpPr>
                  <p:spPr>
                    <a:xfrm>
                      <a:off x="7195392" y="3559627"/>
                      <a:ext cx="1545471"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encoder</a:t>
                      </a:r>
                    </a:p>
                  </p:txBody>
                </p:sp>
                <p:sp>
                  <p:nvSpPr>
                    <p:cNvPr id="20" name="Rectangle 19"/>
                    <p:cNvSpPr/>
                    <p:nvPr/>
                  </p:nvSpPr>
                  <p:spPr>
                    <a:xfrm>
                      <a:off x="8811118" y="3559627"/>
                      <a:ext cx="1889474"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sink</a:t>
                      </a:r>
                    </a:p>
                  </p:txBody>
                </p:sp>
                <p:sp>
                  <p:nvSpPr>
                    <p:cNvPr id="31" name="Rectangle 30"/>
                    <p:cNvSpPr/>
                    <p:nvPr/>
                  </p:nvSpPr>
                  <p:spPr>
                    <a:xfrm>
                      <a:off x="3926356" y="4599382"/>
                      <a:ext cx="1673607"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decoder</a:t>
                      </a:r>
                    </a:p>
                  </p:txBody>
                </p:sp>
                <p:sp>
                  <p:nvSpPr>
                    <p:cNvPr id="32" name="Rectangle 31"/>
                    <p:cNvSpPr/>
                    <p:nvPr/>
                  </p:nvSpPr>
                  <p:spPr>
                    <a:xfrm>
                      <a:off x="5694628" y="4599382"/>
                      <a:ext cx="1434605"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effect</a:t>
                      </a:r>
                    </a:p>
                  </p:txBody>
                </p:sp>
                <p:sp>
                  <p:nvSpPr>
                    <p:cNvPr id="33" name="Rectangle 32"/>
                    <p:cNvSpPr/>
                    <p:nvPr/>
                  </p:nvSpPr>
                  <p:spPr>
                    <a:xfrm>
                      <a:off x="7208839" y="4591107"/>
                      <a:ext cx="1545471"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encoder</a:t>
                      </a:r>
                    </a:p>
                  </p:txBody>
                </p:sp>
                <p:sp>
                  <p:nvSpPr>
                    <p:cNvPr id="34" name="Rectangle 33"/>
                    <p:cNvSpPr/>
                    <p:nvPr/>
                  </p:nvSpPr>
                  <p:spPr>
                    <a:xfrm>
                      <a:off x="8824565" y="4591107"/>
                      <a:ext cx="1889474"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sink</a:t>
                      </a:r>
                    </a:p>
                  </p:txBody>
                </p:sp>
                <p:cxnSp>
                  <p:nvCxnSpPr>
                    <p:cNvPr id="5" name="Straight Arrow Connector 4"/>
                    <p:cNvCxnSpPr>
                      <a:endCxn id="17" idx="1"/>
                    </p:cNvCxnSpPr>
                    <p:nvPr/>
                  </p:nvCxnSpPr>
                  <p:spPr>
                    <a:xfrm>
                      <a:off x="2857852" y="3905307"/>
                      <a:ext cx="104526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Straight Arrow Connector 34"/>
                    <p:cNvCxnSpPr/>
                    <p:nvPr/>
                  </p:nvCxnSpPr>
                  <p:spPr>
                    <a:xfrm>
                      <a:off x="2857852" y="4900157"/>
                      <a:ext cx="104526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pic>
                <p:nvPicPr>
                  <p:cNvPr id="1026" name="Picture 2" descr="C:\Users\richfr.REDMOND\AppData\Local\Microsoft\Windows\Temporary Internet Files\Content.IE5\V9AIJIY5\MC90043983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3575" y="3446958"/>
                    <a:ext cx="764297" cy="764297"/>
                  </a:xfrm>
                  <a:prstGeom prst="rect">
                    <a:avLst/>
                  </a:prstGeom>
                  <a:noFill/>
                  <a:extLst>
                    <a:ext uri="{909E8E84-426E-40DD-AFC4-6F175D3DCCD1}">
                      <a14:hiddenFill xmlns:a14="http://schemas.microsoft.com/office/drawing/2010/main">
                        <a:solidFill>
                          <a:srgbClr val="FFFFFF"/>
                        </a:solidFill>
                      </a14:hiddenFill>
                    </a:ext>
                  </a:extLst>
                </p:spPr>
              </p:pic>
            </p:grpSp>
            <p:pic>
              <p:nvPicPr>
                <p:cNvPr id="1027" name="Picture 3" descr="C:\Users\richfr.REDMOND\AppData\Local\Microsoft\Windows\Temporary Internet Files\Content.IE5\LZESCWP1\MC900440403[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23575" y="4487862"/>
                  <a:ext cx="769938" cy="769938"/>
                </a:xfrm>
                <a:prstGeom prst="rect">
                  <a:avLst/>
                </a:prstGeom>
                <a:noFill/>
                <a:extLst>
                  <a:ext uri="{909E8E84-426E-40DD-AFC4-6F175D3DCCD1}">
                    <a14:hiddenFill xmlns:a14="http://schemas.microsoft.com/office/drawing/2010/main">
                      <a:solidFill>
                        <a:srgbClr val="FFFFFF"/>
                      </a:solidFill>
                    </a14:hiddenFill>
                  </a:ext>
                </a:extLst>
              </p:spPr>
            </p:pic>
          </p:grpSp>
          <p:sp>
            <p:nvSpPr>
              <p:cNvPr id="46" name="TextBox 45"/>
              <p:cNvSpPr txBox="1"/>
              <p:nvPr/>
            </p:nvSpPr>
            <p:spPr>
              <a:xfrm>
                <a:off x="2934052" y="3497262"/>
                <a:ext cx="862843" cy="338554"/>
              </a:xfrm>
              <a:prstGeom prst="rect">
                <a:avLst/>
              </a:prstGeom>
              <a:noFill/>
            </p:spPr>
            <p:txBody>
              <a:bodyPr wrap="square" rtlCol="0">
                <a:spAutoFit/>
              </a:bodyPr>
              <a:lstStyle/>
              <a:p>
                <a:r>
                  <a:rPr lang="en-US" sz="1600" dirty="0">
                    <a:gradFill>
                      <a:gsLst>
                        <a:gs pos="0">
                          <a:srgbClr val="000000"/>
                        </a:gs>
                        <a:gs pos="100000">
                          <a:srgbClr val="000000"/>
                        </a:gs>
                      </a:gsLst>
                      <a:lin ang="5400000" scaled="0"/>
                    </a:gradFill>
                  </a:rPr>
                  <a:t>Video</a:t>
                </a:r>
              </a:p>
            </p:txBody>
          </p:sp>
          <p:sp>
            <p:nvSpPr>
              <p:cNvPr id="49" name="TextBox 48"/>
              <p:cNvSpPr txBox="1"/>
              <p:nvPr/>
            </p:nvSpPr>
            <p:spPr>
              <a:xfrm>
                <a:off x="2958695" y="4435928"/>
                <a:ext cx="862843" cy="338554"/>
              </a:xfrm>
              <a:prstGeom prst="rect">
                <a:avLst/>
              </a:prstGeom>
              <a:noFill/>
            </p:spPr>
            <p:txBody>
              <a:bodyPr wrap="square" rtlCol="0">
                <a:spAutoFit/>
              </a:bodyPr>
              <a:lstStyle/>
              <a:p>
                <a:r>
                  <a:rPr lang="en-US" sz="1600" dirty="0">
                    <a:gradFill>
                      <a:gsLst>
                        <a:gs pos="0">
                          <a:srgbClr val="000000"/>
                        </a:gs>
                        <a:gs pos="100000">
                          <a:srgbClr val="000000"/>
                        </a:gs>
                      </a:gsLst>
                      <a:lin ang="5400000" scaled="0"/>
                    </a:gradFill>
                  </a:rPr>
                  <a:t>Audio</a:t>
                </a:r>
              </a:p>
            </p:txBody>
          </p:sp>
        </p:grpSp>
        <p:sp>
          <p:nvSpPr>
            <p:cNvPr id="48" name="TextBox 47"/>
            <p:cNvSpPr txBox="1"/>
            <p:nvPr/>
          </p:nvSpPr>
          <p:spPr>
            <a:xfrm>
              <a:off x="3824661" y="4097897"/>
              <a:ext cx="4710953" cy="461665"/>
            </a:xfrm>
            <a:prstGeom prst="rect">
              <a:avLst/>
            </a:prstGeom>
            <a:noFill/>
          </p:spPr>
          <p:txBody>
            <a:bodyPr wrap="square" rtlCol="0">
              <a:spAutoFit/>
            </a:bodyPr>
            <a:lstStyle/>
            <a:p>
              <a:r>
                <a:rPr lang="en-US" sz="2400" dirty="0">
                  <a:gradFill>
                    <a:gsLst>
                      <a:gs pos="0">
                        <a:srgbClr val="000000"/>
                      </a:gs>
                      <a:gs pos="100000">
                        <a:srgbClr val="000000"/>
                      </a:gs>
                    </a:gsLst>
                    <a:lin ang="5400000" scaled="0"/>
                  </a:gradFill>
                </a:rPr>
                <a:t>Media Foundation pipeline</a:t>
              </a:r>
            </a:p>
          </p:txBody>
        </p:sp>
      </p:grpSp>
      <p:pic>
        <p:nvPicPr>
          <p:cNvPr id="2050" name="Picture 2" descr="C:\Users\richfr.REDMOND\AppData\Local\Microsoft\Windows\Temporary Internet Files\Content.IE5\NDNE33PG\MC900441310[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4065" y="1240510"/>
            <a:ext cx="893572" cy="1228084"/>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C:\Users\richfr.REDMOND\AppData\Local\Microsoft\Windows\Temporary Internet Files\Content.IE5\NDNE33PG\MC900441310[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1237" y="1254583"/>
            <a:ext cx="893572" cy="122808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03237" y="4106862"/>
            <a:ext cx="10972800" cy="461665"/>
          </a:xfrm>
          <a:prstGeom prst="rect">
            <a:avLst/>
          </a:prstGeom>
          <a:noFill/>
        </p:spPr>
        <p:txBody>
          <a:bodyPr wrap="square" rtlCol="0">
            <a:spAutoFit/>
          </a:bodyPr>
          <a:lstStyle/>
          <a:p>
            <a:r>
              <a:rPr lang="en-US" sz="2400" dirty="0">
                <a:gradFill>
                  <a:gsLst>
                    <a:gs pos="0">
                      <a:srgbClr val="000000"/>
                    </a:gs>
                    <a:gs pos="100000">
                      <a:srgbClr val="000000"/>
                    </a:gs>
                  </a:gsLst>
                  <a:lin ang="5400000" scaled="0"/>
                </a:gradFill>
              </a:rPr>
              <a:t>Sinks are supported only by MediaCapture:</a:t>
            </a:r>
          </a:p>
        </p:txBody>
      </p:sp>
      <p:graphicFrame>
        <p:nvGraphicFramePr>
          <p:cNvPr id="6" name="Table 5"/>
          <p:cNvGraphicFramePr>
            <a:graphicFrameLocks noGrp="1"/>
          </p:cNvGraphicFramePr>
          <p:nvPr>
            <p:extLst/>
          </p:nvPr>
        </p:nvGraphicFramePr>
        <p:xfrm>
          <a:off x="629479" y="4716462"/>
          <a:ext cx="6807957" cy="741680"/>
        </p:xfrm>
        <a:graphic>
          <a:graphicData uri="http://schemas.openxmlformats.org/drawingml/2006/table">
            <a:tbl>
              <a:tblPr firstRow="1" bandRow="1">
                <a:tableStyleId>{2D5ABB26-0587-4C30-8999-92F81FD0307C}</a:tableStyleId>
              </a:tblPr>
              <a:tblGrid>
                <a:gridCol w="2260354">
                  <a:extLst>
                    <a:ext uri="{9D8B030D-6E8A-4147-A177-3AD203B41FA5}">
                      <a16:colId xmlns:a16="http://schemas.microsoft.com/office/drawing/2014/main" val="20000"/>
                    </a:ext>
                  </a:extLst>
                </a:gridCol>
                <a:gridCol w="4547603">
                  <a:extLst>
                    <a:ext uri="{9D8B030D-6E8A-4147-A177-3AD203B41FA5}">
                      <a16:colId xmlns:a16="http://schemas.microsoft.com/office/drawing/2014/main" val="20001"/>
                    </a:ext>
                  </a:extLst>
                </a:gridCol>
              </a:tblGrid>
              <a:tr h="370840">
                <a:tc>
                  <a:txBody>
                    <a:bodyPr/>
                    <a:lstStyle/>
                    <a:p>
                      <a:r>
                        <a:rPr lang="en-US" dirty="0">
                          <a:latin typeface="Courier New" pitchFamily="49" charset="0"/>
                          <a:cs typeface="Courier New" pitchFamily="49" charset="0"/>
                        </a:rPr>
                        <a:t>MediaCapture</a:t>
                      </a:r>
                    </a:p>
                  </a:txBody>
                  <a:tcPr/>
                </a:tc>
                <a:tc>
                  <a:txBody>
                    <a:bodyPr/>
                    <a:lstStyle/>
                    <a:p>
                      <a:r>
                        <a:rPr lang="en-US" dirty="0">
                          <a:latin typeface="Courier New" pitchFamily="49" charset="0"/>
                          <a:cs typeface="Courier New" pitchFamily="49" charset="0"/>
                        </a:rPr>
                        <a:t>StartRecordToCustomSinkAsync()</a:t>
                      </a:r>
                    </a:p>
                  </a:txBody>
                  <a:tcPr/>
                </a:tc>
                <a:extLst>
                  <a:ext uri="{0D108BD9-81ED-4DB2-BD59-A6C34878D82A}">
                    <a16:rowId xmlns:a16="http://schemas.microsoft.com/office/drawing/2014/main" val="10000"/>
                  </a:ext>
                </a:extLst>
              </a:tr>
              <a:tr h="370840">
                <a:tc>
                  <a:txBody>
                    <a:bodyPr/>
                    <a:lstStyle/>
                    <a:p>
                      <a:endParaRPr lang="en-US" dirty="0">
                        <a:latin typeface="Courier New" pitchFamily="49" charset="0"/>
                        <a:cs typeface="Courier New" pitchFamily="49" charset="0"/>
                      </a:endParaRPr>
                    </a:p>
                  </a:txBody>
                  <a:tcPr/>
                </a:tc>
                <a:tc>
                  <a:txBody>
                    <a:bodyPr/>
                    <a:lstStyle/>
                    <a:p>
                      <a:r>
                        <a:rPr lang="en-US" dirty="0">
                          <a:latin typeface="Courier New" pitchFamily="49" charset="0"/>
                          <a:cs typeface="Courier New" pitchFamily="49" charset="0"/>
                        </a:rPr>
                        <a:t>StartPreviewToCustomSinkAsync()</a:t>
                      </a:r>
                    </a:p>
                  </a:txBody>
                  <a:tcPr/>
                </a:tc>
                <a:extLst>
                  <a:ext uri="{0D108BD9-81ED-4DB2-BD59-A6C34878D82A}">
                    <a16:rowId xmlns:a16="http://schemas.microsoft.com/office/drawing/2014/main" val="10001"/>
                  </a:ext>
                </a:extLst>
              </a:tr>
            </a:tbl>
          </a:graphicData>
        </a:graphic>
      </p:graphicFrame>
      <p:pic>
        <p:nvPicPr>
          <p:cNvPr id="30" name="Picture 2" descr="C:\Users\richfr.REDMOND\AppData\Local\Microsoft\Windows\Temporary Internet Files\Content.IE5\NDNE33PG\MC900441310[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1906" y="1274943"/>
            <a:ext cx="893572" cy="122808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C:\Users\richfr.REDMOND\AppData\Local\Microsoft\Windows\Temporary Internet Files\Content.IE5\NDNE33PG\MC900441310[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30001" y="1274943"/>
            <a:ext cx="893572" cy="1228084"/>
          </a:xfrm>
          <a:prstGeom prst="rect">
            <a:avLst/>
          </a:prstGeom>
          <a:noFill/>
          <a:extLst>
            <a:ext uri="{909E8E84-426E-40DD-AFC4-6F175D3DCCD1}">
              <a14:hiddenFill xmlns:a14="http://schemas.microsoft.com/office/drawing/2010/main">
                <a:solidFill>
                  <a:srgbClr val="FFFFFF"/>
                </a:solidFill>
              </a14:hiddenFill>
            </a:ext>
          </a:extLst>
        </p:spPr>
      </p:pic>
      <p:sp>
        <p:nvSpPr>
          <p:cNvPr id="37" name="Title 1"/>
          <p:cNvSpPr>
            <a:spLocks noGrp="1"/>
          </p:cNvSpPr>
          <p:nvPr>
            <p:ph type="title"/>
          </p:nvPr>
        </p:nvSpPr>
        <p:spPr>
          <a:xfrm>
            <a:off x="274638" y="144462"/>
            <a:ext cx="11887199" cy="912813"/>
          </a:xfrm>
        </p:spPr>
        <p:txBody>
          <a:bodyPr>
            <a:normAutofit/>
          </a:bodyPr>
          <a:lstStyle/>
          <a:p>
            <a:r>
              <a:rPr lang="en-US" dirty="0"/>
              <a:t>Registration process: Sinks</a:t>
            </a:r>
          </a:p>
        </p:txBody>
      </p:sp>
    </p:spTree>
    <p:extLst>
      <p:ext uri="{BB962C8B-B14F-4D97-AF65-F5344CB8AC3E}">
        <p14:creationId xmlns:p14="http://schemas.microsoft.com/office/powerpoint/2010/main" val="1467565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1129893" y="1010277"/>
            <a:ext cx="9584144" cy="2308728"/>
            <a:chOff x="1129893" y="2250834"/>
            <a:chExt cx="9584144" cy="2308728"/>
          </a:xfrm>
        </p:grpSpPr>
        <p:grpSp>
          <p:nvGrpSpPr>
            <p:cNvPr id="47" name="Group 46"/>
            <p:cNvGrpSpPr/>
            <p:nvPr/>
          </p:nvGrpSpPr>
          <p:grpSpPr>
            <a:xfrm>
              <a:off x="1129893" y="2250834"/>
              <a:ext cx="9584144" cy="1810842"/>
              <a:chOff x="1129895" y="3446958"/>
              <a:chExt cx="9584144" cy="1810842"/>
            </a:xfrm>
          </p:grpSpPr>
          <p:grpSp>
            <p:nvGrpSpPr>
              <p:cNvPr id="45" name="Group 44"/>
              <p:cNvGrpSpPr/>
              <p:nvPr/>
            </p:nvGrpSpPr>
            <p:grpSpPr>
              <a:xfrm>
                <a:off x="1129895" y="3446958"/>
                <a:ext cx="9584144" cy="1810842"/>
                <a:chOff x="1129895" y="3446958"/>
                <a:chExt cx="9584144" cy="1810842"/>
              </a:xfrm>
            </p:grpSpPr>
            <p:grpSp>
              <p:nvGrpSpPr>
                <p:cNvPr id="15" name="Group 14"/>
                <p:cNvGrpSpPr/>
                <p:nvPr/>
              </p:nvGrpSpPr>
              <p:grpSpPr>
                <a:xfrm>
                  <a:off x="1129895" y="3446958"/>
                  <a:ext cx="9584144" cy="1767584"/>
                  <a:chOff x="1129895" y="3446958"/>
                  <a:chExt cx="9584144" cy="1767584"/>
                </a:xfrm>
              </p:grpSpPr>
              <p:grpSp>
                <p:nvGrpSpPr>
                  <p:cNvPr id="14" name="Group 13"/>
                  <p:cNvGrpSpPr/>
                  <p:nvPr/>
                </p:nvGrpSpPr>
                <p:grpSpPr>
                  <a:xfrm>
                    <a:off x="1129895" y="3483427"/>
                    <a:ext cx="9584144" cy="1731115"/>
                    <a:chOff x="1129895" y="3559627"/>
                    <a:chExt cx="9584144" cy="1731115"/>
                  </a:xfrm>
                </p:grpSpPr>
                <p:sp>
                  <p:nvSpPr>
                    <p:cNvPr id="16" name="Rectangle 15"/>
                    <p:cNvSpPr/>
                    <p:nvPr/>
                  </p:nvSpPr>
                  <p:spPr>
                    <a:xfrm>
                      <a:off x="1129895" y="3559627"/>
                      <a:ext cx="1727957" cy="1684478"/>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Media source</a:t>
                      </a:r>
                    </a:p>
                  </p:txBody>
                </p:sp>
                <p:sp>
                  <p:nvSpPr>
                    <p:cNvPr id="17" name="Rectangle 16"/>
                    <p:cNvSpPr/>
                    <p:nvPr/>
                  </p:nvSpPr>
                  <p:spPr>
                    <a:xfrm>
                      <a:off x="3903120" y="3559627"/>
                      <a:ext cx="1673607"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decoder</a:t>
                      </a:r>
                    </a:p>
                  </p:txBody>
                </p:sp>
                <p:sp>
                  <p:nvSpPr>
                    <p:cNvPr id="18" name="Rectangle 17"/>
                    <p:cNvSpPr/>
                    <p:nvPr/>
                  </p:nvSpPr>
                  <p:spPr>
                    <a:xfrm>
                      <a:off x="5671392" y="3559627"/>
                      <a:ext cx="1434605"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effect</a:t>
                      </a:r>
                    </a:p>
                  </p:txBody>
                </p:sp>
                <p:sp>
                  <p:nvSpPr>
                    <p:cNvPr id="19" name="Rectangle 18"/>
                    <p:cNvSpPr/>
                    <p:nvPr/>
                  </p:nvSpPr>
                  <p:spPr>
                    <a:xfrm>
                      <a:off x="7195392" y="3559627"/>
                      <a:ext cx="1545471"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encoder</a:t>
                      </a:r>
                    </a:p>
                  </p:txBody>
                </p:sp>
                <p:sp>
                  <p:nvSpPr>
                    <p:cNvPr id="20" name="Rectangle 19"/>
                    <p:cNvSpPr/>
                    <p:nvPr/>
                  </p:nvSpPr>
                  <p:spPr>
                    <a:xfrm>
                      <a:off x="8811118" y="3559627"/>
                      <a:ext cx="1889474"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sink</a:t>
                      </a:r>
                    </a:p>
                  </p:txBody>
                </p:sp>
                <p:sp>
                  <p:nvSpPr>
                    <p:cNvPr id="31" name="Rectangle 30"/>
                    <p:cNvSpPr/>
                    <p:nvPr/>
                  </p:nvSpPr>
                  <p:spPr>
                    <a:xfrm>
                      <a:off x="3926356" y="4599382"/>
                      <a:ext cx="1673607"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decoder</a:t>
                      </a:r>
                    </a:p>
                  </p:txBody>
                </p:sp>
                <p:sp>
                  <p:nvSpPr>
                    <p:cNvPr id="32" name="Rectangle 31"/>
                    <p:cNvSpPr/>
                    <p:nvPr/>
                  </p:nvSpPr>
                  <p:spPr>
                    <a:xfrm>
                      <a:off x="5694628" y="4599382"/>
                      <a:ext cx="1434605"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effect</a:t>
                      </a:r>
                    </a:p>
                  </p:txBody>
                </p:sp>
                <p:sp>
                  <p:nvSpPr>
                    <p:cNvPr id="33" name="Rectangle 32"/>
                    <p:cNvSpPr/>
                    <p:nvPr/>
                  </p:nvSpPr>
                  <p:spPr>
                    <a:xfrm>
                      <a:off x="7208839" y="4591107"/>
                      <a:ext cx="1545471"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encoder</a:t>
                      </a:r>
                    </a:p>
                  </p:txBody>
                </p:sp>
                <p:sp>
                  <p:nvSpPr>
                    <p:cNvPr id="34" name="Rectangle 33"/>
                    <p:cNvSpPr/>
                    <p:nvPr/>
                  </p:nvSpPr>
                  <p:spPr>
                    <a:xfrm>
                      <a:off x="8824565" y="4591107"/>
                      <a:ext cx="1889474"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sink</a:t>
                      </a:r>
                    </a:p>
                  </p:txBody>
                </p:sp>
                <p:cxnSp>
                  <p:nvCxnSpPr>
                    <p:cNvPr id="5" name="Straight Arrow Connector 4"/>
                    <p:cNvCxnSpPr>
                      <a:endCxn id="17" idx="1"/>
                    </p:cNvCxnSpPr>
                    <p:nvPr/>
                  </p:nvCxnSpPr>
                  <p:spPr>
                    <a:xfrm>
                      <a:off x="2857852" y="3905307"/>
                      <a:ext cx="104526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Straight Arrow Connector 34"/>
                    <p:cNvCxnSpPr/>
                    <p:nvPr/>
                  </p:nvCxnSpPr>
                  <p:spPr>
                    <a:xfrm>
                      <a:off x="2857852" y="4900157"/>
                      <a:ext cx="104526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pic>
                <p:nvPicPr>
                  <p:cNvPr id="1026" name="Picture 2" descr="C:\Users\richfr.REDMOND\AppData\Local\Microsoft\Windows\Temporary Internet Files\Content.IE5\V9AIJIY5\MC90043983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3575" y="3446958"/>
                    <a:ext cx="764297" cy="764297"/>
                  </a:xfrm>
                  <a:prstGeom prst="rect">
                    <a:avLst/>
                  </a:prstGeom>
                  <a:noFill/>
                  <a:extLst>
                    <a:ext uri="{909E8E84-426E-40DD-AFC4-6F175D3DCCD1}">
                      <a14:hiddenFill xmlns:a14="http://schemas.microsoft.com/office/drawing/2010/main">
                        <a:solidFill>
                          <a:srgbClr val="FFFFFF"/>
                        </a:solidFill>
                      </a14:hiddenFill>
                    </a:ext>
                  </a:extLst>
                </p:spPr>
              </p:pic>
            </p:grpSp>
            <p:pic>
              <p:nvPicPr>
                <p:cNvPr id="1027" name="Picture 3" descr="C:\Users\richfr.REDMOND\AppData\Local\Microsoft\Windows\Temporary Internet Files\Content.IE5\LZESCWP1\MC900440403[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23575" y="4487862"/>
                  <a:ext cx="769938" cy="769938"/>
                </a:xfrm>
                <a:prstGeom prst="rect">
                  <a:avLst/>
                </a:prstGeom>
                <a:noFill/>
                <a:extLst>
                  <a:ext uri="{909E8E84-426E-40DD-AFC4-6F175D3DCCD1}">
                    <a14:hiddenFill xmlns:a14="http://schemas.microsoft.com/office/drawing/2010/main">
                      <a:solidFill>
                        <a:srgbClr val="FFFFFF"/>
                      </a:solidFill>
                    </a14:hiddenFill>
                  </a:ext>
                </a:extLst>
              </p:spPr>
            </p:pic>
          </p:grpSp>
          <p:sp>
            <p:nvSpPr>
              <p:cNvPr id="46" name="TextBox 45"/>
              <p:cNvSpPr txBox="1"/>
              <p:nvPr/>
            </p:nvSpPr>
            <p:spPr>
              <a:xfrm>
                <a:off x="2934052" y="3497262"/>
                <a:ext cx="862843" cy="338554"/>
              </a:xfrm>
              <a:prstGeom prst="rect">
                <a:avLst/>
              </a:prstGeom>
              <a:noFill/>
            </p:spPr>
            <p:txBody>
              <a:bodyPr wrap="square" rtlCol="0">
                <a:spAutoFit/>
              </a:bodyPr>
              <a:lstStyle/>
              <a:p>
                <a:r>
                  <a:rPr lang="en-US" sz="1600" dirty="0">
                    <a:gradFill>
                      <a:gsLst>
                        <a:gs pos="0">
                          <a:srgbClr val="000000"/>
                        </a:gs>
                        <a:gs pos="100000">
                          <a:srgbClr val="000000"/>
                        </a:gs>
                      </a:gsLst>
                      <a:lin ang="5400000" scaled="0"/>
                    </a:gradFill>
                  </a:rPr>
                  <a:t>Video</a:t>
                </a:r>
              </a:p>
            </p:txBody>
          </p:sp>
          <p:sp>
            <p:nvSpPr>
              <p:cNvPr id="49" name="TextBox 48"/>
              <p:cNvSpPr txBox="1"/>
              <p:nvPr/>
            </p:nvSpPr>
            <p:spPr>
              <a:xfrm>
                <a:off x="2958695" y="4435928"/>
                <a:ext cx="862843" cy="338554"/>
              </a:xfrm>
              <a:prstGeom prst="rect">
                <a:avLst/>
              </a:prstGeom>
              <a:noFill/>
            </p:spPr>
            <p:txBody>
              <a:bodyPr wrap="square" rtlCol="0">
                <a:spAutoFit/>
              </a:bodyPr>
              <a:lstStyle/>
              <a:p>
                <a:r>
                  <a:rPr lang="en-US" sz="1600" dirty="0">
                    <a:gradFill>
                      <a:gsLst>
                        <a:gs pos="0">
                          <a:srgbClr val="000000"/>
                        </a:gs>
                        <a:gs pos="100000">
                          <a:srgbClr val="000000"/>
                        </a:gs>
                      </a:gsLst>
                      <a:lin ang="5400000" scaled="0"/>
                    </a:gradFill>
                  </a:rPr>
                  <a:t>Audio</a:t>
                </a:r>
              </a:p>
            </p:txBody>
          </p:sp>
        </p:grpSp>
        <p:sp>
          <p:nvSpPr>
            <p:cNvPr id="48" name="TextBox 47"/>
            <p:cNvSpPr txBox="1"/>
            <p:nvPr/>
          </p:nvSpPr>
          <p:spPr>
            <a:xfrm>
              <a:off x="3824661" y="4097897"/>
              <a:ext cx="4710953" cy="461665"/>
            </a:xfrm>
            <a:prstGeom prst="rect">
              <a:avLst/>
            </a:prstGeom>
            <a:noFill/>
          </p:spPr>
          <p:txBody>
            <a:bodyPr wrap="square" rtlCol="0">
              <a:spAutoFit/>
            </a:bodyPr>
            <a:lstStyle/>
            <a:p>
              <a:r>
                <a:rPr lang="en-US" sz="2400" dirty="0">
                  <a:gradFill>
                    <a:gsLst>
                      <a:gs pos="0">
                        <a:srgbClr val="000000"/>
                      </a:gs>
                      <a:gs pos="100000">
                        <a:srgbClr val="000000"/>
                      </a:gs>
                    </a:gsLst>
                    <a:lin ang="5400000" scaled="0"/>
                  </a:gradFill>
                </a:rPr>
                <a:t>Media Foundation pipeline</a:t>
              </a:r>
            </a:p>
          </p:txBody>
        </p:sp>
      </p:grpSp>
      <p:pic>
        <p:nvPicPr>
          <p:cNvPr id="2050" name="Picture 2" descr="C:\Users\richfr.REDMOND\AppData\Local\Microsoft\Windows\Temporary Internet Files\Content.IE5\NDNE33PG\MC900441310[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4065" y="1240510"/>
            <a:ext cx="893572" cy="1228084"/>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C:\Users\richfr.REDMOND\AppData\Local\Microsoft\Windows\Temporary Internet Files\Content.IE5\NDNE33PG\MC900441310[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1237" y="1254583"/>
            <a:ext cx="893572" cy="1228084"/>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C:\Users\richfr.REDMOND\AppData\Local\Microsoft\Windows\Temporary Internet Files\Content.IE5\NDNE33PG\MC900441310[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1906" y="1274943"/>
            <a:ext cx="893572" cy="122808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C:\Users\richfr.REDMOND\AppData\Local\Microsoft\Windows\Temporary Internet Files\Content.IE5\NDNE33PG\MC900441310[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30001" y="1274943"/>
            <a:ext cx="893572" cy="1228084"/>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p:cNvSpPr txBox="1"/>
          <p:nvPr/>
        </p:nvSpPr>
        <p:spPr>
          <a:xfrm>
            <a:off x="29724" y="5263310"/>
            <a:ext cx="6819201" cy="461665"/>
          </a:xfrm>
          <a:prstGeom prst="rect">
            <a:avLst/>
          </a:prstGeom>
          <a:noFill/>
        </p:spPr>
        <p:txBody>
          <a:bodyPr wrap="square" rtlCol="0">
            <a:spAutoFit/>
          </a:bodyPr>
          <a:lstStyle/>
          <a:p>
            <a:r>
              <a:rPr lang="en-US" sz="2400" dirty="0">
                <a:gradFill>
                  <a:gsLst>
                    <a:gs pos="0">
                      <a:srgbClr val="000000"/>
                    </a:gs>
                    <a:gs pos="100000">
                      <a:srgbClr val="000000"/>
                    </a:gs>
                  </a:gsLst>
                  <a:lin ang="5400000" scaled="0"/>
                </a:gradFill>
                <a:latin typeface="Courier New" pitchFamily="49" charset="0"/>
                <a:cs typeface="Courier New" pitchFamily="49" charset="0"/>
              </a:rPr>
              <a:t>Windows.Media.MediaExtensionManager</a:t>
            </a:r>
          </a:p>
        </p:txBody>
      </p:sp>
      <p:sp>
        <p:nvSpPr>
          <p:cNvPr id="38" name="TextBox 37"/>
          <p:cNvSpPr txBox="1"/>
          <p:nvPr/>
        </p:nvSpPr>
        <p:spPr>
          <a:xfrm>
            <a:off x="6621375" y="4448121"/>
            <a:ext cx="5561550" cy="2308324"/>
          </a:xfrm>
          <a:prstGeom prst="rect">
            <a:avLst/>
          </a:prstGeom>
          <a:noFill/>
        </p:spPr>
        <p:txBody>
          <a:bodyPr wrap="square" rtlCol="0">
            <a:spAutoFit/>
          </a:bodyPr>
          <a:lstStyle/>
          <a:p>
            <a:r>
              <a:rPr lang="en-US" sz="2400" dirty="0">
                <a:solidFill>
                  <a:srgbClr val="000000"/>
                </a:solidFill>
                <a:latin typeface="Courier New" pitchFamily="49" charset="0"/>
                <a:cs typeface="Courier New" pitchFamily="49" charset="0"/>
              </a:rPr>
              <a:t>.RegisterAudioDecoder()</a:t>
            </a:r>
          </a:p>
          <a:p>
            <a:r>
              <a:rPr lang="en-US" sz="2400" dirty="0">
                <a:solidFill>
                  <a:srgbClr val="000000"/>
                </a:solidFill>
                <a:latin typeface="Courier New" pitchFamily="49" charset="0"/>
                <a:cs typeface="Courier New" pitchFamily="49" charset="0"/>
              </a:rPr>
              <a:t>.RegisterVideoDecoder()</a:t>
            </a:r>
          </a:p>
          <a:p>
            <a:r>
              <a:rPr lang="en-US" sz="2400" dirty="0">
                <a:solidFill>
                  <a:srgbClr val="000000"/>
                </a:solidFill>
                <a:latin typeface="Courier New" pitchFamily="49" charset="0"/>
                <a:cs typeface="Courier New" pitchFamily="49" charset="0"/>
              </a:rPr>
              <a:t>.RegisterAudioEncoder()</a:t>
            </a:r>
          </a:p>
          <a:p>
            <a:r>
              <a:rPr lang="en-US" sz="2400" dirty="0">
                <a:solidFill>
                  <a:srgbClr val="000000"/>
                </a:solidFill>
                <a:latin typeface="Courier New" pitchFamily="49" charset="0"/>
                <a:cs typeface="Courier New" pitchFamily="49" charset="0"/>
              </a:rPr>
              <a:t>.RegisterVideoEncoder()</a:t>
            </a:r>
          </a:p>
          <a:p>
            <a:r>
              <a:rPr lang="en-US" sz="2400" dirty="0">
                <a:solidFill>
                  <a:srgbClr val="000000"/>
                </a:solidFill>
                <a:latin typeface="Courier New" pitchFamily="49" charset="0"/>
                <a:cs typeface="Courier New" pitchFamily="49" charset="0"/>
              </a:rPr>
              <a:t>.RegisterSchemeHandler()</a:t>
            </a:r>
          </a:p>
          <a:p>
            <a:r>
              <a:rPr lang="en-US" sz="2400" dirty="0">
                <a:solidFill>
                  <a:srgbClr val="000000"/>
                </a:solidFill>
                <a:latin typeface="Courier New" pitchFamily="49" charset="0"/>
                <a:cs typeface="Courier New" pitchFamily="49" charset="0"/>
              </a:rPr>
              <a:t>.RegisterByteStreamHandler()</a:t>
            </a:r>
          </a:p>
        </p:txBody>
      </p:sp>
      <p:sp>
        <p:nvSpPr>
          <p:cNvPr id="4" name="TextBox 3"/>
          <p:cNvSpPr txBox="1"/>
          <p:nvPr/>
        </p:nvSpPr>
        <p:spPr>
          <a:xfrm>
            <a:off x="6045792" y="5869453"/>
            <a:ext cx="685800" cy="923330"/>
          </a:xfrm>
          <a:prstGeom prst="rect">
            <a:avLst/>
          </a:prstGeom>
          <a:noFill/>
        </p:spPr>
        <p:txBody>
          <a:bodyPr wrap="square" rtlCol="0">
            <a:spAutoFit/>
          </a:bodyPr>
          <a:lstStyle/>
          <a:p>
            <a:r>
              <a:rPr lang="en-US" sz="5400" dirty="0">
                <a:gradFill>
                  <a:gsLst>
                    <a:gs pos="0">
                      <a:srgbClr val="000000"/>
                    </a:gs>
                    <a:gs pos="100000">
                      <a:srgbClr val="000000"/>
                    </a:gs>
                  </a:gsLst>
                  <a:lin ang="5400000" scaled="0"/>
                </a:gradFill>
              </a:rPr>
              <a:t>?</a:t>
            </a:r>
          </a:p>
        </p:txBody>
      </p:sp>
      <p:sp>
        <p:nvSpPr>
          <p:cNvPr id="39" name="TextBox 38"/>
          <p:cNvSpPr txBox="1"/>
          <p:nvPr/>
        </p:nvSpPr>
        <p:spPr>
          <a:xfrm>
            <a:off x="6613734" y="4448121"/>
            <a:ext cx="5561550" cy="2308324"/>
          </a:xfrm>
          <a:prstGeom prst="rect">
            <a:avLst/>
          </a:prstGeom>
          <a:noFill/>
        </p:spPr>
        <p:txBody>
          <a:bodyPr wrap="square" rtlCol="0">
            <a:spAutoFit/>
          </a:bodyPr>
          <a:lstStyle/>
          <a:p>
            <a:r>
              <a:rPr lang="en-US" sz="2400" dirty="0">
                <a:solidFill>
                  <a:srgbClr val="FFFFFF">
                    <a:lumMod val="50000"/>
                  </a:srgbClr>
                </a:solidFill>
                <a:latin typeface="Courier New" pitchFamily="49" charset="0"/>
                <a:cs typeface="Courier New" pitchFamily="49" charset="0"/>
              </a:rPr>
              <a:t>.RegisterAudioDecoder()</a:t>
            </a:r>
          </a:p>
          <a:p>
            <a:r>
              <a:rPr lang="en-US" sz="2400" dirty="0">
                <a:solidFill>
                  <a:srgbClr val="FFFFFF">
                    <a:lumMod val="50000"/>
                  </a:srgbClr>
                </a:solidFill>
                <a:latin typeface="Courier New" pitchFamily="49" charset="0"/>
                <a:cs typeface="Courier New" pitchFamily="49" charset="0"/>
              </a:rPr>
              <a:t>.RegisterVideoDecoder()</a:t>
            </a:r>
          </a:p>
          <a:p>
            <a:r>
              <a:rPr lang="en-US" sz="2400" dirty="0">
                <a:solidFill>
                  <a:srgbClr val="FFFFFF">
                    <a:lumMod val="50000"/>
                  </a:srgbClr>
                </a:solidFill>
                <a:latin typeface="Courier New" pitchFamily="49" charset="0"/>
                <a:cs typeface="Courier New" pitchFamily="49" charset="0"/>
              </a:rPr>
              <a:t>.RegisterAudioEncoder()</a:t>
            </a:r>
          </a:p>
          <a:p>
            <a:r>
              <a:rPr lang="en-US" sz="2400" dirty="0">
                <a:solidFill>
                  <a:srgbClr val="FFFFFF">
                    <a:lumMod val="50000"/>
                  </a:srgbClr>
                </a:solidFill>
                <a:latin typeface="Courier New" pitchFamily="49" charset="0"/>
                <a:cs typeface="Courier New" pitchFamily="49" charset="0"/>
              </a:rPr>
              <a:t>.RegisterVideoEncoder()</a:t>
            </a:r>
          </a:p>
          <a:p>
            <a:r>
              <a:rPr lang="en-US" sz="2400" b="1" dirty="0">
                <a:gradFill>
                  <a:gsLst>
                    <a:gs pos="0">
                      <a:srgbClr val="000000"/>
                    </a:gs>
                    <a:gs pos="100000">
                      <a:srgbClr val="000000"/>
                    </a:gs>
                  </a:gsLst>
                  <a:lin ang="5400000" scaled="0"/>
                </a:gradFill>
                <a:latin typeface="Courier New" pitchFamily="49" charset="0"/>
                <a:cs typeface="Courier New" pitchFamily="49" charset="0"/>
              </a:rPr>
              <a:t>.RegisterSchemeHandler()</a:t>
            </a:r>
          </a:p>
          <a:p>
            <a:r>
              <a:rPr lang="en-US" sz="2400" b="1" dirty="0">
                <a:gradFill>
                  <a:gsLst>
                    <a:gs pos="0">
                      <a:srgbClr val="000000"/>
                    </a:gs>
                    <a:gs pos="100000">
                      <a:srgbClr val="000000"/>
                    </a:gs>
                  </a:gsLst>
                  <a:lin ang="5400000" scaled="0"/>
                </a:gradFill>
                <a:latin typeface="Courier New" pitchFamily="49" charset="0"/>
                <a:cs typeface="Courier New" pitchFamily="49" charset="0"/>
              </a:rPr>
              <a:t>.RegisterByteStreamHandler()</a:t>
            </a:r>
          </a:p>
        </p:txBody>
      </p:sp>
      <p:pic>
        <p:nvPicPr>
          <p:cNvPr id="40" name="Picture 2" descr="C:\Users\richfr.REDMOND\AppData\Local\Microsoft\Windows\Temporary Internet Files\Content.IE5\NDNE33PG\MC900441310[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7637" y="1182467"/>
            <a:ext cx="893572" cy="1228084"/>
          </a:xfrm>
          <a:prstGeom prst="rect">
            <a:avLst/>
          </a:prstGeom>
          <a:noFill/>
          <a:extLst>
            <a:ext uri="{909E8E84-426E-40DD-AFC4-6F175D3DCCD1}">
              <a14:hiddenFill xmlns:a14="http://schemas.microsoft.com/office/drawing/2010/main">
                <a:solidFill>
                  <a:srgbClr val="FFFFFF"/>
                </a:solidFill>
              </a14:hiddenFill>
            </a:ext>
          </a:extLst>
        </p:spPr>
      </p:pic>
      <p:sp>
        <p:nvSpPr>
          <p:cNvPr id="41" name="Title 1"/>
          <p:cNvSpPr>
            <a:spLocks noGrp="1"/>
          </p:cNvSpPr>
          <p:nvPr>
            <p:ph type="title"/>
          </p:nvPr>
        </p:nvSpPr>
        <p:spPr>
          <a:xfrm>
            <a:off x="274639" y="144462"/>
            <a:ext cx="5396752" cy="912813"/>
          </a:xfrm>
        </p:spPr>
        <p:txBody>
          <a:bodyPr>
            <a:normAutofit fontScale="90000"/>
          </a:bodyPr>
          <a:lstStyle/>
          <a:p>
            <a:r>
              <a:rPr lang="en-US" dirty="0"/>
              <a:t>Registration Process:</a:t>
            </a:r>
          </a:p>
        </p:txBody>
      </p:sp>
      <p:sp>
        <p:nvSpPr>
          <p:cNvPr id="42" name="Title 1"/>
          <p:cNvSpPr txBox="1">
            <a:spLocks/>
          </p:cNvSpPr>
          <p:nvPr/>
        </p:nvSpPr>
        <p:spPr>
          <a:xfrm>
            <a:off x="4922837" y="107455"/>
            <a:ext cx="5396752" cy="912813"/>
          </a:xfrm>
          <a:prstGeom prst="rect">
            <a:avLst/>
          </a:prstGeom>
        </p:spPr>
        <p:txBody>
          <a:bodyPr vert="horz" lIns="182880" tIns="45720" rIns="182880" bIns="45720" rtlCol="0" anchor="t">
            <a:normAutofit fontScale="97500"/>
          </a:bodyPr>
          <a:lstStyle>
            <a:lvl1pPr algn="l" defTabSz="914166" rtl="0" eaLnBrk="1" latinLnBrk="0" hangingPunct="1">
              <a:spcBef>
                <a:spcPct val="0"/>
              </a:spcBef>
              <a:buNone/>
              <a:defRPr sz="4800" kern="1200">
                <a:gradFill>
                  <a:gsLst>
                    <a:gs pos="0">
                      <a:srgbClr val="505050"/>
                    </a:gs>
                    <a:gs pos="100000">
                      <a:srgbClr val="505050"/>
                    </a:gs>
                  </a:gsLst>
                  <a:lin ang="5400000" scaled="0"/>
                </a:gradFill>
                <a:latin typeface="+mj-lt"/>
                <a:ea typeface="+mj-ea"/>
                <a:cs typeface="+mj-cs"/>
              </a:defRPr>
            </a:lvl1pPr>
          </a:lstStyle>
          <a:p>
            <a:r>
              <a:rPr lang="en-US" dirty="0"/>
              <a:t> Media source</a:t>
            </a:r>
          </a:p>
        </p:txBody>
      </p:sp>
    </p:spTree>
    <p:extLst>
      <p:ext uri="{BB962C8B-B14F-4D97-AF65-F5344CB8AC3E}">
        <p14:creationId xmlns:p14="http://schemas.microsoft.com/office/powerpoint/2010/main" val="145083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fade">
                                      <p:cBhvr>
                                        <p:cTn id="11" dur="500"/>
                                        <p:tgtEl>
                                          <p:spTgt spid="4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fade">
                                      <p:cBhvr>
                                        <p:cTn id="14" dur="500"/>
                                        <p:tgtEl>
                                          <p:spTgt spid="42"/>
                                        </p:tgtEl>
                                      </p:cBhvr>
                                    </p:animEffect>
                                  </p:childTnLst>
                                </p:cTn>
                              </p:par>
                              <p:par>
                                <p:cTn id="15" presetID="10" presetClass="exit" presetSubtype="0" fill="hold" grpId="0" nodeType="withEffect">
                                  <p:stCondLst>
                                    <p:cond delay="0"/>
                                  </p:stCondLst>
                                  <p:childTnLst>
                                    <p:animEffect transition="out" filter="fad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9" grpId="0"/>
      <p:bldP spid="4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608637" y="982662"/>
            <a:ext cx="6400801" cy="5867400"/>
          </a:xfrm>
        </p:spPr>
        <p:txBody>
          <a:bodyPr/>
          <a:lstStyle/>
          <a:p>
            <a:r>
              <a:rPr lang="en-US" dirty="0"/>
              <a:t>ByteStreamHandler</a:t>
            </a:r>
          </a:p>
          <a:p>
            <a:pPr marL="571500" indent="-571500">
              <a:buFont typeface="Arial" panose="020B0604020202020204" pitchFamily="34" charset="0"/>
              <a:buChar char="•"/>
            </a:pPr>
            <a:r>
              <a:rPr lang="en-US" sz="2400" dirty="0"/>
              <a:t>New container format (WebM, MKV)              </a:t>
            </a:r>
          </a:p>
          <a:p>
            <a:r>
              <a:rPr lang="en-US" dirty="0"/>
              <a:t>SchemeHandler</a:t>
            </a:r>
          </a:p>
          <a:p>
            <a:pPr marL="571500" indent="-571500">
              <a:buFont typeface="Arial" panose="020B0604020202020204" pitchFamily="34" charset="0"/>
              <a:buChar char="•"/>
            </a:pPr>
            <a:r>
              <a:rPr lang="en-US" sz="2400" dirty="0"/>
              <a:t>Generating your own streams</a:t>
            </a:r>
          </a:p>
          <a:p>
            <a:pPr marL="571500" indent="-571500">
              <a:buFont typeface="Arial" panose="020B0604020202020204" pitchFamily="34" charset="0"/>
              <a:buChar char="•"/>
            </a:pPr>
            <a:r>
              <a:rPr lang="en-US" sz="2400" dirty="0"/>
              <a:t>Media stored in a location not accessible to inbox ByteStream</a:t>
            </a:r>
          </a:p>
          <a:p>
            <a:pPr marL="571500" indent="-571500">
              <a:buFont typeface="Arial" panose="020B0604020202020204" pitchFamily="34" charset="0"/>
              <a:buChar char="•"/>
            </a:pPr>
            <a:r>
              <a:rPr lang="en-US" sz="2400" dirty="0"/>
              <a:t>Custom streaming protocol    </a:t>
            </a:r>
          </a:p>
          <a:p>
            <a:pPr marL="571500" indent="-571500">
              <a:buFont typeface="Arial" panose="020B0604020202020204" pitchFamily="34" charset="0"/>
              <a:buChar char="•"/>
            </a:pPr>
            <a:endParaRPr lang="en-US" sz="2400" dirty="0"/>
          </a:p>
        </p:txBody>
      </p:sp>
      <p:sp>
        <p:nvSpPr>
          <p:cNvPr id="5" name="Title 4"/>
          <p:cNvSpPr>
            <a:spLocks noGrp="1"/>
          </p:cNvSpPr>
          <p:nvPr>
            <p:ph type="ctrTitle"/>
          </p:nvPr>
        </p:nvSpPr>
        <p:spPr>
          <a:solidFill>
            <a:srgbClr val="00188F"/>
          </a:solidFill>
        </p:spPr>
        <p:txBody>
          <a:bodyPr/>
          <a:lstStyle/>
          <a:p>
            <a:r>
              <a:rPr lang="en-US" dirty="0"/>
              <a:t>Which to use?              </a:t>
            </a:r>
          </a:p>
        </p:txBody>
      </p:sp>
    </p:spTree>
    <p:extLst>
      <p:ext uri="{BB962C8B-B14F-4D97-AF65-F5344CB8AC3E}">
        <p14:creationId xmlns:p14="http://schemas.microsoft.com/office/powerpoint/2010/main" val="1329219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 y="144462"/>
            <a:ext cx="11887199" cy="912813"/>
          </a:xfrm>
        </p:spPr>
        <p:txBody>
          <a:bodyPr>
            <a:normAutofit/>
          </a:bodyPr>
          <a:lstStyle/>
          <a:p>
            <a:r>
              <a:rPr lang="en-US" dirty="0"/>
              <a:t>IMFByteStreamHandlerInterface</a:t>
            </a:r>
          </a:p>
        </p:txBody>
      </p:sp>
      <p:sp>
        <p:nvSpPr>
          <p:cNvPr id="41" name="Title 1"/>
          <p:cNvSpPr txBox="1">
            <a:spLocks/>
          </p:cNvSpPr>
          <p:nvPr/>
        </p:nvSpPr>
        <p:spPr>
          <a:xfrm>
            <a:off x="3475037" y="1592262"/>
            <a:ext cx="5867400" cy="527891"/>
          </a:xfrm>
          <a:prstGeom prst="rect">
            <a:avLst/>
          </a:prstGeom>
        </p:spPr>
        <p:txBody>
          <a:bodyPr vert="horz" lIns="182880" tIns="45720" rIns="182880" bIns="45720" rtlCol="0" anchor="t">
            <a:normAutofit fontScale="92500" lnSpcReduction="10000"/>
          </a:bodyPr>
          <a:lstStyle>
            <a:lvl1pPr algn="l" defTabSz="914166" rtl="0" eaLnBrk="1" latinLnBrk="0" hangingPunct="1">
              <a:spcBef>
                <a:spcPct val="0"/>
              </a:spcBef>
              <a:buNone/>
              <a:defRPr sz="4800" kern="1200">
                <a:gradFill>
                  <a:gsLst>
                    <a:gs pos="0">
                      <a:srgbClr val="505050"/>
                    </a:gs>
                    <a:gs pos="100000">
                      <a:srgbClr val="505050"/>
                    </a:gs>
                  </a:gsLst>
                  <a:lin ang="5400000" scaled="0"/>
                </a:gradFill>
                <a:latin typeface="+mj-lt"/>
                <a:ea typeface="+mj-ea"/>
                <a:cs typeface="+mj-cs"/>
              </a:defRPr>
            </a:lvl1pPr>
          </a:lstStyle>
          <a:p>
            <a:endParaRPr lang="en-US" sz="3200" dirty="0"/>
          </a:p>
        </p:txBody>
      </p:sp>
      <p:graphicFrame>
        <p:nvGraphicFramePr>
          <p:cNvPr id="6" name="Table 5"/>
          <p:cNvGraphicFramePr>
            <a:graphicFrameLocks noGrp="1"/>
          </p:cNvGraphicFramePr>
          <p:nvPr>
            <p:extLst/>
          </p:nvPr>
        </p:nvGraphicFramePr>
        <p:xfrm>
          <a:off x="292901" y="2207236"/>
          <a:ext cx="11887198" cy="3374245"/>
        </p:xfrm>
        <a:graphic>
          <a:graphicData uri="http://schemas.openxmlformats.org/drawingml/2006/table">
            <a:tbl>
              <a:tblPr/>
              <a:tblGrid>
                <a:gridCol w="3594638">
                  <a:extLst>
                    <a:ext uri="{9D8B030D-6E8A-4147-A177-3AD203B41FA5}">
                      <a16:colId xmlns:a16="http://schemas.microsoft.com/office/drawing/2014/main" val="20000"/>
                    </a:ext>
                  </a:extLst>
                </a:gridCol>
                <a:gridCol w="8292560">
                  <a:extLst>
                    <a:ext uri="{9D8B030D-6E8A-4147-A177-3AD203B41FA5}">
                      <a16:colId xmlns:a16="http://schemas.microsoft.com/office/drawing/2014/main" val="20001"/>
                    </a:ext>
                  </a:extLst>
                </a:gridCol>
              </a:tblGrid>
              <a:tr h="360598">
                <a:tc>
                  <a:txBody>
                    <a:bodyPr/>
                    <a:lstStyle/>
                    <a:p>
                      <a:r>
                        <a:rPr lang="en-US" sz="2800" dirty="0">
                          <a:latin typeface="+mj-lt"/>
                        </a:rPr>
                        <a:t>Method</a:t>
                      </a:r>
                      <a:endParaRPr lang="en-US" sz="3600" dirty="0">
                        <a:latin typeface="+mj-lt"/>
                      </a:endParaRPr>
                    </a:p>
                  </a:txBody>
                  <a:tcPr anchor="ctr">
                    <a:lnL>
                      <a:noFill/>
                    </a:lnL>
                    <a:lnR>
                      <a:noFill/>
                    </a:lnR>
                    <a:lnT>
                      <a:noFill/>
                    </a:lnT>
                    <a:lnB>
                      <a:noFill/>
                    </a:lnB>
                  </a:tcPr>
                </a:tc>
                <a:tc>
                  <a:txBody>
                    <a:bodyPr/>
                    <a:lstStyle/>
                    <a:p>
                      <a:r>
                        <a:rPr lang="en-US" sz="2800" dirty="0">
                          <a:latin typeface="+mj-lt"/>
                        </a:rPr>
                        <a:t>Description</a:t>
                      </a:r>
                      <a:endParaRPr lang="en-US" sz="3600" dirty="0">
                        <a:latin typeface="+mj-lt"/>
                      </a:endParaRPr>
                    </a:p>
                  </a:txBody>
                  <a:tcPr anchor="ctr">
                    <a:lnL>
                      <a:noFill/>
                    </a:lnL>
                    <a:lnR>
                      <a:noFill/>
                    </a:lnR>
                    <a:lnT>
                      <a:noFill/>
                    </a:lnT>
                    <a:lnB>
                      <a:noFill/>
                    </a:lnB>
                  </a:tcPr>
                </a:tc>
                <a:extLst>
                  <a:ext uri="{0D108BD9-81ED-4DB2-BD59-A6C34878D82A}">
                    <a16:rowId xmlns:a16="http://schemas.microsoft.com/office/drawing/2014/main" val="10000"/>
                  </a:ext>
                </a:extLst>
              </a:tr>
              <a:tr h="631045">
                <a:tc>
                  <a:txBody>
                    <a:bodyPr/>
                    <a:lstStyle/>
                    <a:p>
                      <a:r>
                        <a:rPr lang="en-US" sz="2400" i="0" dirty="0">
                          <a:solidFill>
                            <a:schemeClr val="tx1">
                              <a:lumMod val="50000"/>
                              <a:lumOff val="50000"/>
                            </a:schemeClr>
                          </a:solidFill>
                          <a:latin typeface="Consolas" pitchFamily="49" charset="0"/>
                          <a:cs typeface="Consolas" pitchFamily="49" charset="0"/>
                        </a:rPr>
                        <a:t>BeginCreateObject</a:t>
                      </a:r>
                    </a:p>
                  </a:txBody>
                  <a:tcPr anchor="ctr">
                    <a:lnL>
                      <a:noFill/>
                    </a:lnL>
                    <a:lnR>
                      <a:noFill/>
                    </a:lnR>
                    <a:lnT>
                      <a:noFill/>
                    </a:lnT>
                    <a:lnB>
                      <a:noFill/>
                    </a:lnB>
                  </a:tcPr>
                </a:tc>
                <a:tc>
                  <a:txBody>
                    <a:bodyPr/>
                    <a:lstStyle/>
                    <a:p>
                      <a:r>
                        <a:rPr lang="en-US" sz="2000" dirty="0">
                          <a:solidFill>
                            <a:schemeClr val="tx1"/>
                          </a:solidFill>
                          <a:latin typeface="+mj-lt"/>
                        </a:rPr>
                        <a:t>Begins an asynchronous request to create a media source from a byte stream.</a:t>
                      </a:r>
                    </a:p>
                  </a:txBody>
                  <a:tcPr anchor="ctr">
                    <a:lnL>
                      <a:noFill/>
                    </a:lnL>
                    <a:lnR>
                      <a:noFill/>
                    </a:lnR>
                    <a:lnT>
                      <a:noFill/>
                    </a:lnT>
                    <a:lnB>
                      <a:noFill/>
                    </a:lnB>
                  </a:tcPr>
                </a:tc>
                <a:extLst>
                  <a:ext uri="{0D108BD9-81ED-4DB2-BD59-A6C34878D82A}">
                    <a16:rowId xmlns:a16="http://schemas.microsoft.com/office/drawing/2014/main" val="10001"/>
                  </a:ext>
                </a:extLst>
              </a:tr>
              <a:tr h="631045">
                <a:tc>
                  <a:txBody>
                    <a:bodyPr/>
                    <a:lstStyle/>
                    <a:p>
                      <a:r>
                        <a:rPr lang="en-US" sz="2400" dirty="0">
                          <a:solidFill>
                            <a:schemeClr val="tx1">
                              <a:lumMod val="50000"/>
                              <a:lumOff val="50000"/>
                            </a:schemeClr>
                          </a:solidFill>
                          <a:latin typeface="Consolas" pitchFamily="49" charset="0"/>
                          <a:cs typeface="Consolas" pitchFamily="49" charset="0"/>
                        </a:rPr>
                        <a:t>CancelObjectCreation</a:t>
                      </a:r>
                    </a:p>
                  </a:txBody>
                  <a:tcPr anchor="ctr">
                    <a:lnL>
                      <a:noFill/>
                    </a:lnL>
                    <a:lnR>
                      <a:noFill/>
                    </a:lnR>
                    <a:lnT>
                      <a:noFill/>
                    </a:lnT>
                    <a:lnB>
                      <a:noFill/>
                    </a:lnB>
                  </a:tcPr>
                </a:tc>
                <a:tc>
                  <a:txBody>
                    <a:bodyPr/>
                    <a:lstStyle/>
                    <a:p>
                      <a:r>
                        <a:rPr lang="en-US" sz="2000" dirty="0">
                          <a:solidFill>
                            <a:schemeClr val="tx1"/>
                          </a:solidFill>
                          <a:latin typeface="+mj-lt"/>
                        </a:rPr>
                        <a:t>Cancels the current request to create a media source.</a:t>
                      </a:r>
                    </a:p>
                  </a:txBody>
                  <a:tcPr anchor="ctr">
                    <a:lnL>
                      <a:noFill/>
                    </a:lnL>
                    <a:lnR>
                      <a:noFill/>
                    </a:lnR>
                    <a:lnT>
                      <a:noFill/>
                    </a:lnT>
                    <a:lnB>
                      <a:noFill/>
                    </a:lnB>
                  </a:tcPr>
                </a:tc>
                <a:extLst>
                  <a:ext uri="{0D108BD9-81ED-4DB2-BD59-A6C34878D82A}">
                    <a16:rowId xmlns:a16="http://schemas.microsoft.com/office/drawing/2014/main" val="10002"/>
                  </a:ext>
                </a:extLst>
              </a:tr>
              <a:tr h="631045">
                <a:tc>
                  <a:txBody>
                    <a:bodyPr/>
                    <a:lstStyle/>
                    <a:p>
                      <a:r>
                        <a:rPr lang="en-US" sz="2400" dirty="0">
                          <a:solidFill>
                            <a:schemeClr val="tx1">
                              <a:lumMod val="50000"/>
                              <a:lumOff val="50000"/>
                            </a:schemeClr>
                          </a:solidFill>
                          <a:latin typeface="Consolas" pitchFamily="49" charset="0"/>
                          <a:cs typeface="Consolas" pitchFamily="49" charset="0"/>
                        </a:rPr>
                        <a:t>EndCreateObject</a:t>
                      </a:r>
                    </a:p>
                  </a:txBody>
                  <a:tcPr anchor="ctr">
                    <a:lnL>
                      <a:noFill/>
                    </a:lnL>
                    <a:lnR>
                      <a:noFill/>
                    </a:lnR>
                    <a:lnT>
                      <a:noFill/>
                    </a:lnT>
                    <a:lnB>
                      <a:noFill/>
                    </a:lnB>
                  </a:tcPr>
                </a:tc>
                <a:tc>
                  <a:txBody>
                    <a:bodyPr/>
                    <a:lstStyle/>
                    <a:p>
                      <a:r>
                        <a:rPr lang="en-US" sz="2000" dirty="0">
                          <a:solidFill>
                            <a:schemeClr val="tx1"/>
                          </a:solidFill>
                          <a:latin typeface="+mj-lt"/>
                        </a:rPr>
                        <a:t>Completes an asynchronous request to create an object from a URL. Completes an asynchronous request to create a media source.</a:t>
                      </a:r>
                    </a:p>
                  </a:txBody>
                  <a:tcPr anchor="ctr">
                    <a:lnL>
                      <a:noFill/>
                    </a:lnL>
                    <a:lnR>
                      <a:noFill/>
                    </a:lnR>
                    <a:lnT>
                      <a:noFill/>
                    </a:lnT>
                    <a:lnB>
                      <a:noFill/>
                    </a:lnB>
                  </a:tcPr>
                </a:tc>
                <a:extLst>
                  <a:ext uri="{0D108BD9-81ED-4DB2-BD59-A6C34878D82A}">
                    <a16:rowId xmlns:a16="http://schemas.microsoft.com/office/drawing/2014/main" val="10003"/>
                  </a:ext>
                </a:extLst>
              </a:tr>
              <a:tr h="631045">
                <a:tc>
                  <a:txBody>
                    <a:bodyPr/>
                    <a:lstStyle/>
                    <a:p>
                      <a:r>
                        <a:rPr lang="en-US" sz="2400" dirty="0">
                          <a:solidFill>
                            <a:schemeClr val="tx1">
                              <a:lumMod val="50000"/>
                              <a:lumOff val="50000"/>
                            </a:schemeClr>
                          </a:solidFill>
                          <a:latin typeface="Consolas" pitchFamily="49" charset="0"/>
                          <a:cs typeface="Consolas" pitchFamily="49" charset="0"/>
                        </a:rPr>
                        <a:t>GetMaxNumberOfBytesRequiredForResolution</a:t>
                      </a:r>
                    </a:p>
                  </a:txBody>
                  <a:tcPr anchor="ctr">
                    <a:lnL>
                      <a:noFill/>
                    </a:lnL>
                    <a:lnR>
                      <a:noFill/>
                    </a:lnR>
                    <a:lnT>
                      <a:noFill/>
                    </a:lnT>
                    <a:lnB>
                      <a:noFill/>
                    </a:lnB>
                  </a:tcPr>
                </a:tc>
                <a:tc>
                  <a:txBody>
                    <a:bodyPr/>
                    <a:lstStyle/>
                    <a:p>
                      <a:r>
                        <a:rPr lang="en-US" sz="2000" dirty="0">
                          <a:solidFill>
                            <a:schemeClr val="tx1"/>
                          </a:solidFill>
                          <a:latin typeface="+mj-lt"/>
                        </a:rPr>
                        <a:t>Retrieves the maximum number of bytes needed to create the media source or determine that the byte stream handler cannot parse this stream.</a:t>
                      </a:r>
                    </a:p>
                  </a:txBody>
                  <a:tcPr anchor="ctr">
                    <a:lnL>
                      <a:noFill/>
                    </a:lnL>
                    <a:lnR>
                      <a:noFill/>
                    </a:lnR>
                    <a:lnT>
                      <a:noFill/>
                    </a:lnT>
                    <a:lnB>
                      <a:noFill/>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30116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198437" y="1439862"/>
            <a:ext cx="11887200" cy="3505200"/>
          </a:xfrm>
        </p:spPr>
        <p:txBody>
          <a:bodyPr>
            <a:normAutofit fontScale="92500" lnSpcReduction="10000"/>
          </a:bodyPr>
          <a:lstStyle/>
          <a:p>
            <a:r>
              <a:rPr lang="en-US" dirty="0"/>
              <a:t>HRESULT BeginCreateObject(	[in] IMFByteStream *pByteStream,</a:t>
            </a:r>
          </a:p>
          <a:p>
            <a:r>
              <a:rPr lang="en-US" dirty="0"/>
              <a:t>					[in] LPCWSTR pwszURL,</a:t>
            </a:r>
          </a:p>
          <a:p>
            <a:r>
              <a:rPr lang="en-US" dirty="0"/>
              <a:t>					[in] DWORD dwFlags,</a:t>
            </a:r>
          </a:p>
          <a:p>
            <a:r>
              <a:rPr lang="en-US" dirty="0"/>
              <a:t>					[in] IPropertyStore *pProps,</a:t>
            </a:r>
          </a:p>
          <a:p>
            <a:r>
              <a:rPr lang="en-US" dirty="0"/>
              <a:t>					[out] IUnknown **ppIUnknownCancelCookie,</a:t>
            </a:r>
          </a:p>
          <a:p>
            <a:r>
              <a:rPr lang="en-US" dirty="0"/>
              <a:t>					[in] IMFAsyncCallback *pCallback,</a:t>
            </a:r>
          </a:p>
          <a:p>
            <a:r>
              <a:rPr lang="en-US" dirty="0"/>
              <a:t>					[in] IUnknown *punkState ); </a:t>
            </a:r>
          </a:p>
        </p:txBody>
      </p:sp>
      <p:sp>
        <p:nvSpPr>
          <p:cNvPr id="2" name="Title 1"/>
          <p:cNvSpPr>
            <a:spLocks noGrp="1"/>
          </p:cNvSpPr>
          <p:nvPr>
            <p:ph type="title"/>
          </p:nvPr>
        </p:nvSpPr>
        <p:spPr>
          <a:xfrm>
            <a:off x="274638" y="298450"/>
            <a:ext cx="11887199" cy="1065212"/>
          </a:xfrm>
        </p:spPr>
        <p:txBody>
          <a:bodyPr/>
          <a:lstStyle/>
          <a:p>
            <a:r>
              <a:rPr lang="en-US" dirty="0"/>
              <a:t>IMFByteStreamHandlerInterface</a:t>
            </a:r>
          </a:p>
        </p:txBody>
      </p:sp>
      <p:sp>
        <p:nvSpPr>
          <p:cNvPr id="5" name="Rectangle 4"/>
          <p:cNvSpPr/>
          <p:nvPr/>
        </p:nvSpPr>
        <p:spPr>
          <a:xfrm>
            <a:off x="473073" y="5326062"/>
            <a:ext cx="10317163" cy="461665"/>
          </a:xfrm>
          <a:prstGeom prst="rect">
            <a:avLst/>
          </a:prstGeom>
        </p:spPr>
        <p:txBody>
          <a:bodyPr wrap="square">
            <a:spAutoFit/>
          </a:bodyPr>
          <a:lstStyle/>
          <a:p>
            <a:r>
              <a:rPr lang="en-US" sz="2400" dirty="0">
                <a:solidFill>
                  <a:srgbClr val="000000">
                    <a:lumMod val="50000"/>
                    <a:lumOff val="50000"/>
                  </a:srgbClr>
                </a:solidFill>
                <a:latin typeface="Consolas"/>
              </a:rPr>
              <a:t>MediaElement.Source</a:t>
            </a:r>
            <a:r>
              <a:rPr lang="en-US" sz="2400" dirty="0">
                <a:solidFill>
                  <a:srgbClr val="000000"/>
                </a:solidFill>
                <a:latin typeface="Consolas"/>
              </a:rPr>
              <a:t> = </a:t>
            </a:r>
            <a:r>
              <a:rPr lang="en-US" sz="2400" dirty="0">
                <a:solidFill>
                  <a:srgbClr val="0000FF"/>
                </a:solidFill>
                <a:latin typeface="Consolas"/>
              </a:rPr>
              <a:t>new</a:t>
            </a:r>
            <a:r>
              <a:rPr lang="en-US" sz="2400" dirty="0">
                <a:solidFill>
                  <a:prstClr val="black"/>
                </a:solidFill>
                <a:latin typeface="Consolas"/>
              </a:rPr>
              <a:t> </a:t>
            </a:r>
            <a:r>
              <a:rPr lang="en-US" sz="2400" dirty="0">
                <a:solidFill>
                  <a:srgbClr val="000000">
                    <a:lumMod val="50000"/>
                    <a:lumOff val="50000"/>
                  </a:srgbClr>
                </a:solidFill>
                <a:latin typeface="Consolas"/>
              </a:rPr>
              <a:t>Uri(</a:t>
            </a:r>
            <a:r>
              <a:rPr lang="en-US" sz="2400" dirty="0">
                <a:solidFill>
                  <a:srgbClr val="A31515"/>
                </a:solidFill>
                <a:latin typeface="Consolas"/>
              </a:rPr>
              <a:t>“video.mv4"</a:t>
            </a:r>
            <a:r>
              <a:rPr lang="en-US" sz="2400" dirty="0">
                <a:solidFill>
                  <a:srgbClr val="000000">
                    <a:lumMod val="50000"/>
                    <a:lumOff val="50000"/>
                  </a:srgbClr>
                </a:solidFill>
                <a:latin typeface="Consolas"/>
              </a:rPr>
              <a:t>);</a:t>
            </a:r>
          </a:p>
        </p:txBody>
      </p:sp>
      <p:sp>
        <p:nvSpPr>
          <p:cNvPr id="12" name="Oval 11"/>
          <p:cNvSpPr/>
          <p:nvPr/>
        </p:nvSpPr>
        <p:spPr bwMode="auto">
          <a:xfrm>
            <a:off x="7742237" y="1369171"/>
            <a:ext cx="2209800" cy="762000"/>
          </a:xfrm>
          <a:prstGeom prst="ellipse">
            <a:avLst/>
          </a:prstGeom>
          <a:noFill/>
          <a:ln w="254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5380037" y="4959536"/>
            <a:ext cx="2362200" cy="1295400"/>
          </a:xfrm>
          <a:prstGeom prst="ellipse">
            <a:avLst/>
          </a:prstGeom>
          <a:noFill/>
          <a:ln w="254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4" name="Arc 13"/>
          <p:cNvSpPr/>
          <p:nvPr/>
        </p:nvSpPr>
        <p:spPr>
          <a:xfrm>
            <a:off x="4999037" y="1744662"/>
            <a:ext cx="7010400" cy="4057538"/>
          </a:xfrm>
          <a:prstGeom prst="arc">
            <a:avLst>
              <a:gd name="adj1" fmla="val 18383449"/>
              <a:gd name="adj2" fmla="val 6639060"/>
            </a:avLst>
          </a:prstGeom>
          <a:ln>
            <a:headEnd type="arrow"/>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en-US" dirty="0">
              <a:solidFill>
                <a:srgbClr val="000000"/>
              </a:solidFill>
            </a:endParaRPr>
          </a:p>
        </p:txBody>
      </p:sp>
    </p:spTree>
    <p:extLst>
      <p:ext uri="{BB962C8B-B14F-4D97-AF65-F5344CB8AC3E}">
        <p14:creationId xmlns:p14="http://schemas.microsoft.com/office/powerpoint/2010/main" val="3348677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198437" y="1439862"/>
            <a:ext cx="11887200" cy="2021531"/>
          </a:xfrm>
        </p:spPr>
        <p:txBody>
          <a:bodyPr>
            <a:normAutofit/>
          </a:bodyPr>
          <a:lstStyle/>
          <a:p>
            <a:r>
              <a:rPr lang="en-US" dirty="0"/>
              <a:t>HRESULT EndCreateObject(	[in] IMFAsyncResult *pResult,</a:t>
            </a:r>
          </a:p>
          <a:p>
            <a:r>
              <a:rPr lang="en-US" dirty="0"/>
              <a:t>					[out] MF_OBJECT_TYPE *pObjectType,</a:t>
            </a:r>
          </a:p>
          <a:p>
            <a:r>
              <a:rPr lang="en-US" dirty="0"/>
              <a:t>					[out] IUnknown **ppObject ); </a:t>
            </a:r>
          </a:p>
        </p:txBody>
      </p:sp>
      <p:sp>
        <p:nvSpPr>
          <p:cNvPr id="9" name="Content Placeholder 2"/>
          <p:cNvSpPr txBox="1">
            <a:spLocks/>
          </p:cNvSpPr>
          <p:nvPr/>
        </p:nvSpPr>
        <p:spPr>
          <a:xfrm>
            <a:off x="198437" y="4315296"/>
            <a:ext cx="11887200" cy="2021531"/>
          </a:xfrm>
          <a:prstGeom prst="rect">
            <a:avLst/>
          </a:prstGeom>
        </p:spPr>
        <p:txBody>
          <a:bodyPr vert="horz" lIns="182880" tIns="146304" rIns="182880" bIns="146304" rtlCol="0">
            <a:normAutofit/>
          </a:bodyPr>
          <a:lstStyle>
            <a:lvl1pPr marL="0" indent="0" algn="l" defTabSz="914166" rtl="0" eaLnBrk="1" latinLnBrk="0" hangingPunct="1">
              <a:spcBef>
                <a:spcPct val="20000"/>
              </a:spcBef>
              <a:spcAft>
                <a:spcPts val="816"/>
              </a:spcAft>
              <a:buFont typeface="Arial" pitchFamily="34" charset="0"/>
              <a:buNone/>
              <a:defRPr sz="2400" kern="1200">
                <a:gradFill>
                  <a:gsLst>
                    <a:gs pos="0">
                      <a:srgbClr val="505050"/>
                    </a:gs>
                    <a:gs pos="100000">
                      <a:srgbClr val="505050"/>
                    </a:gs>
                  </a:gsLst>
                  <a:lin ang="5400000" scaled="0"/>
                </a:gradFill>
                <a:latin typeface="Consolas" pitchFamily="49" charset="0"/>
                <a:ea typeface="+mn-ea"/>
                <a:cs typeface="Consolas" pitchFamily="49" charset="0"/>
              </a:defRPr>
            </a:lvl1pPr>
            <a:lvl2pPr marL="0" indent="0" algn="l" defTabSz="914166" rtl="0" eaLnBrk="1" latinLnBrk="0" hangingPunct="1">
              <a:spcBef>
                <a:spcPct val="20000"/>
              </a:spcBef>
              <a:spcAft>
                <a:spcPts val="816"/>
              </a:spcAft>
              <a:buFont typeface="Arial" pitchFamily="34" charset="0"/>
              <a:buNone/>
              <a:defRPr sz="2400" kern="1200">
                <a:gradFill>
                  <a:gsLst>
                    <a:gs pos="0">
                      <a:srgbClr val="505050"/>
                    </a:gs>
                    <a:gs pos="100000">
                      <a:srgbClr val="505050"/>
                    </a:gs>
                  </a:gsLst>
                  <a:lin ang="5400000" scaled="0"/>
                </a:gradFill>
                <a:latin typeface="Consolas" pitchFamily="49" charset="0"/>
                <a:ea typeface="+mn-ea"/>
                <a:cs typeface="Consolas" pitchFamily="49" charset="0"/>
              </a:defRPr>
            </a:lvl2pPr>
            <a:lvl3pPr marL="457082" indent="-228541" algn="l" defTabSz="914166" rtl="0" eaLnBrk="1" latinLnBrk="0" hangingPunct="1">
              <a:spcBef>
                <a:spcPct val="20000"/>
              </a:spcBef>
              <a:spcAft>
                <a:spcPts val="816"/>
              </a:spcAft>
              <a:buFont typeface="Arial" pitchFamily="34" charset="0"/>
              <a:buChar char="•"/>
              <a:defRPr sz="2400" kern="1200">
                <a:gradFill>
                  <a:gsLst>
                    <a:gs pos="0">
                      <a:srgbClr val="505050"/>
                    </a:gs>
                    <a:gs pos="100000">
                      <a:srgbClr val="505050"/>
                    </a:gs>
                  </a:gsLst>
                  <a:lin ang="5400000" scaled="0"/>
                </a:gradFill>
                <a:latin typeface="Consolas" pitchFamily="49" charset="0"/>
                <a:ea typeface="+mn-ea"/>
                <a:cs typeface="Consolas" pitchFamily="49" charset="0"/>
              </a:defRPr>
            </a:lvl3pPr>
            <a:lvl4pPr marL="739586" indent="-282503" algn="l" defTabSz="914166"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typedef enum MF_OBJECT_TYPE {	MF_OBJECT_MEDIASOURCE,</a:t>
            </a:r>
          </a:p>
          <a:p>
            <a:r>
              <a:rPr lang="en-US" dirty="0"/>
              <a:t>						MF_OBJECT_BYTESTREAM,</a:t>
            </a:r>
          </a:p>
          <a:p>
            <a:r>
              <a:rPr lang="en-US" dirty="0"/>
              <a:t>						MF_OBJECT_INVALID } MF_OBJECT_TYPE; </a:t>
            </a:r>
          </a:p>
        </p:txBody>
      </p:sp>
      <p:sp>
        <p:nvSpPr>
          <p:cNvPr id="10" name="Oval 9"/>
          <p:cNvSpPr/>
          <p:nvPr/>
        </p:nvSpPr>
        <p:spPr bwMode="auto">
          <a:xfrm>
            <a:off x="8351837" y="1973262"/>
            <a:ext cx="2514600" cy="762000"/>
          </a:xfrm>
          <a:prstGeom prst="ellipse">
            <a:avLst/>
          </a:prstGeom>
          <a:noFill/>
          <a:ln w="254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5417109" y="4242172"/>
            <a:ext cx="4611128" cy="647700"/>
          </a:xfrm>
          <a:prstGeom prst="ellipse">
            <a:avLst/>
          </a:prstGeom>
          <a:noFill/>
          <a:ln w="254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2" name="Arc 11"/>
          <p:cNvSpPr/>
          <p:nvPr/>
        </p:nvSpPr>
        <p:spPr>
          <a:xfrm>
            <a:off x="7513637" y="2354262"/>
            <a:ext cx="4495800" cy="2209800"/>
          </a:xfrm>
          <a:prstGeom prst="arc">
            <a:avLst>
              <a:gd name="adj1" fmla="val 18791506"/>
              <a:gd name="adj2" fmla="val 4723570"/>
            </a:avLst>
          </a:prstGeom>
          <a:ln>
            <a:headEnd type="arrow"/>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en-US" dirty="0">
              <a:solidFill>
                <a:srgbClr val="000000"/>
              </a:solidFill>
            </a:endParaRPr>
          </a:p>
        </p:txBody>
      </p:sp>
      <p:sp>
        <p:nvSpPr>
          <p:cNvPr id="14" name="Title 1"/>
          <p:cNvSpPr>
            <a:spLocks noGrp="1"/>
          </p:cNvSpPr>
          <p:nvPr>
            <p:ph type="title"/>
          </p:nvPr>
        </p:nvSpPr>
        <p:spPr>
          <a:xfrm>
            <a:off x="274638" y="298450"/>
            <a:ext cx="11887199" cy="1065212"/>
          </a:xfrm>
        </p:spPr>
        <p:txBody>
          <a:bodyPr/>
          <a:lstStyle/>
          <a:p>
            <a:r>
              <a:rPr lang="en-US" dirty="0"/>
              <a:t>IMFByteStreamHandlerInterface</a:t>
            </a:r>
          </a:p>
        </p:txBody>
      </p:sp>
      <p:cxnSp>
        <p:nvCxnSpPr>
          <p:cNvPr id="4" name="Straight Connector 3"/>
          <p:cNvCxnSpPr/>
          <p:nvPr/>
        </p:nvCxnSpPr>
        <p:spPr>
          <a:xfrm>
            <a:off x="5417109" y="5173662"/>
            <a:ext cx="4306328"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595996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SchemeHandlers and Byte-StreamHandlers</a:t>
            </a:r>
          </a:p>
        </p:txBody>
      </p:sp>
      <p:sp>
        <p:nvSpPr>
          <p:cNvPr id="12" name="Rectangle 11"/>
          <p:cNvSpPr/>
          <p:nvPr/>
        </p:nvSpPr>
        <p:spPr>
          <a:xfrm>
            <a:off x="8967553" y="2682633"/>
            <a:ext cx="2965684" cy="965461"/>
          </a:xfrm>
          <a:prstGeom prst="rect">
            <a:avLst/>
          </a:prstGeom>
          <a:solidFill>
            <a:schemeClr val="accent4">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2400" dirty="0">
                <a:gradFill>
                  <a:gsLst>
                    <a:gs pos="0">
                      <a:srgbClr val="FFFFFF"/>
                    </a:gs>
                    <a:gs pos="100000">
                      <a:srgbClr val="FFFFFF"/>
                    </a:gs>
                  </a:gsLst>
                  <a:lin ang="5400000" scaled="0"/>
                </a:gradFill>
              </a:rPr>
              <a:t>Byte-StreamHandler</a:t>
            </a:r>
          </a:p>
        </p:txBody>
      </p:sp>
      <p:grpSp>
        <p:nvGrpSpPr>
          <p:cNvPr id="28" name="Group 27"/>
          <p:cNvGrpSpPr/>
          <p:nvPr/>
        </p:nvGrpSpPr>
        <p:grpSpPr>
          <a:xfrm>
            <a:off x="427038" y="4449396"/>
            <a:ext cx="10480614" cy="2308728"/>
            <a:chOff x="233423" y="2250834"/>
            <a:chExt cx="10480614" cy="2308728"/>
          </a:xfrm>
        </p:grpSpPr>
        <p:grpSp>
          <p:nvGrpSpPr>
            <p:cNvPr id="29" name="Group 28"/>
            <p:cNvGrpSpPr/>
            <p:nvPr/>
          </p:nvGrpSpPr>
          <p:grpSpPr>
            <a:xfrm>
              <a:off x="233423" y="2250834"/>
              <a:ext cx="10480614" cy="1810842"/>
              <a:chOff x="233425" y="3446958"/>
              <a:chExt cx="10480614" cy="1810842"/>
            </a:xfrm>
          </p:grpSpPr>
          <p:grpSp>
            <p:nvGrpSpPr>
              <p:cNvPr id="31" name="Group 30"/>
              <p:cNvGrpSpPr/>
              <p:nvPr/>
            </p:nvGrpSpPr>
            <p:grpSpPr>
              <a:xfrm>
                <a:off x="233425" y="3446958"/>
                <a:ext cx="10480614" cy="1810842"/>
                <a:chOff x="233425" y="3446958"/>
                <a:chExt cx="10480614" cy="1810842"/>
              </a:xfrm>
            </p:grpSpPr>
            <p:grpSp>
              <p:nvGrpSpPr>
                <p:cNvPr id="34" name="Group 33"/>
                <p:cNvGrpSpPr/>
                <p:nvPr/>
              </p:nvGrpSpPr>
              <p:grpSpPr>
                <a:xfrm>
                  <a:off x="233425" y="3446958"/>
                  <a:ext cx="10480614" cy="1767584"/>
                  <a:chOff x="233425" y="3446958"/>
                  <a:chExt cx="10480614" cy="1767584"/>
                </a:xfrm>
              </p:grpSpPr>
              <p:grpSp>
                <p:nvGrpSpPr>
                  <p:cNvPr id="36" name="Group 35"/>
                  <p:cNvGrpSpPr/>
                  <p:nvPr/>
                </p:nvGrpSpPr>
                <p:grpSpPr>
                  <a:xfrm>
                    <a:off x="233425" y="3483427"/>
                    <a:ext cx="10480614" cy="1731115"/>
                    <a:chOff x="233425" y="3559627"/>
                    <a:chExt cx="10480614" cy="1731115"/>
                  </a:xfrm>
                </p:grpSpPr>
                <p:sp>
                  <p:nvSpPr>
                    <p:cNvPr id="38" name="Rectangle 37"/>
                    <p:cNvSpPr/>
                    <p:nvPr/>
                  </p:nvSpPr>
                  <p:spPr>
                    <a:xfrm>
                      <a:off x="233425" y="3559627"/>
                      <a:ext cx="2624428" cy="1684478"/>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Media source</a:t>
                      </a:r>
                    </a:p>
                  </p:txBody>
                </p:sp>
                <p:sp>
                  <p:nvSpPr>
                    <p:cNvPr id="39" name="Rectangle 38"/>
                    <p:cNvSpPr/>
                    <p:nvPr/>
                  </p:nvSpPr>
                  <p:spPr>
                    <a:xfrm>
                      <a:off x="3903120" y="3559627"/>
                      <a:ext cx="1673607"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decoder</a:t>
                      </a:r>
                    </a:p>
                  </p:txBody>
                </p:sp>
                <p:sp>
                  <p:nvSpPr>
                    <p:cNvPr id="40" name="Rectangle 39"/>
                    <p:cNvSpPr/>
                    <p:nvPr/>
                  </p:nvSpPr>
                  <p:spPr>
                    <a:xfrm>
                      <a:off x="5671392" y="3559627"/>
                      <a:ext cx="1434605"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effect</a:t>
                      </a:r>
                    </a:p>
                  </p:txBody>
                </p:sp>
                <p:sp>
                  <p:nvSpPr>
                    <p:cNvPr id="41" name="Rectangle 40"/>
                    <p:cNvSpPr/>
                    <p:nvPr/>
                  </p:nvSpPr>
                  <p:spPr>
                    <a:xfrm>
                      <a:off x="7195392" y="3559627"/>
                      <a:ext cx="1545471"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encoder</a:t>
                      </a:r>
                    </a:p>
                  </p:txBody>
                </p:sp>
                <p:sp>
                  <p:nvSpPr>
                    <p:cNvPr id="42" name="Rectangle 41"/>
                    <p:cNvSpPr/>
                    <p:nvPr/>
                  </p:nvSpPr>
                  <p:spPr>
                    <a:xfrm>
                      <a:off x="8811118" y="3559627"/>
                      <a:ext cx="1889474"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sink</a:t>
                      </a:r>
                    </a:p>
                  </p:txBody>
                </p:sp>
                <p:sp>
                  <p:nvSpPr>
                    <p:cNvPr id="43" name="Rectangle 42"/>
                    <p:cNvSpPr/>
                    <p:nvPr/>
                  </p:nvSpPr>
                  <p:spPr>
                    <a:xfrm>
                      <a:off x="3926356" y="4599382"/>
                      <a:ext cx="1673607"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decoder</a:t>
                      </a:r>
                    </a:p>
                  </p:txBody>
                </p:sp>
                <p:sp>
                  <p:nvSpPr>
                    <p:cNvPr id="44" name="Rectangle 43"/>
                    <p:cNvSpPr/>
                    <p:nvPr/>
                  </p:nvSpPr>
                  <p:spPr>
                    <a:xfrm>
                      <a:off x="5694628" y="4599382"/>
                      <a:ext cx="1434605"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effect</a:t>
                      </a:r>
                    </a:p>
                  </p:txBody>
                </p:sp>
                <p:sp>
                  <p:nvSpPr>
                    <p:cNvPr id="45" name="Rectangle 44"/>
                    <p:cNvSpPr/>
                    <p:nvPr/>
                  </p:nvSpPr>
                  <p:spPr>
                    <a:xfrm>
                      <a:off x="7208839" y="4591107"/>
                      <a:ext cx="1545471"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encoder</a:t>
                      </a:r>
                    </a:p>
                  </p:txBody>
                </p:sp>
                <p:sp>
                  <p:nvSpPr>
                    <p:cNvPr id="46" name="Rectangle 45"/>
                    <p:cNvSpPr/>
                    <p:nvPr/>
                  </p:nvSpPr>
                  <p:spPr>
                    <a:xfrm>
                      <a:off x="8824565" y="4591107"/>
                      <a:ext cx="1889474"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sink</a:t>
                      </a:r>
                    </a:p>
                  </p:txBody>
                </p:sp>
                <p:cxnSp>
                  <p:nvCxnSpPr>
                    <p:cNvPr id="47" name="Straight Arrow Connector 46"/>
                    <p:cNvCxnSpPr>
                      <a:endCxn id="39" idx="1"/>
                    </p:cNvCxnSpPr>
                    <p:nvPr/>
                  </p:nvCxnSpPr>
                  <p:spPr>
                    <a:xfrm>
                      <a:off x="2857852" y="3905307"/>
                      <a:ext cx="104526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8" name="Straight Arrow Connector 47"/>
                    <p:cNvCxnSpPr/>
                    <p:nvPr/>
                  </p:nvCxnSpPr>
                  <p:spPr>
                    <a:xfrm>
                      <a:off x="2857852" y="4900157"/>
                      <a:ext cx="104526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pic>
                <p:nvPicPr>
                  <p:cNvPr id="37" name="Picture 2" descr="C:\Users\richfr.REDMOND\AppData\Local\Microsoft\Windows\Temporary Internet Files\Content.IE5\V9AIJIY5\MC90043983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3575" y="3446958"/>
                    <a:ext cx="764297" cy="764297"/>
                  </a:xfrm>
                  <a:prstGeom prst="rect">
                    <a:avLst/>
                  </a:prstGeom>
                  <a:noFill/>
                  <a:extLst>
                    <a:ext uri="{909E8E84-426E-40DD-AFC4-6F175D3DCCD1}">
                      <a14:hiddenFill xmlns:a14="http://schemas.microsoft.com/office/drawing/2010/main">
                        <a:solidFill>
                          <a:srgbClr val="FFFFFF"/>
                        </a:solidFill>
                      </a14:hiddenFill>
                    </a:ext>
                  </a:extLst>
                </p:spPr>
              </p:pic>
            </p:grpSp>
            <p:pic>
              <p:nvPicPr>
                <p:cNvPr id="35" name="Picture 3" descr="C:\Users\richfr.REDMOND\AppData\Local\Microsoft\Windows\Temporary Internet Files\Content.IE5\LZESCWP1\MC90044040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3575" y="4487862"/>
                  <a:ext cx="769938" cy="769938"/>
                </a:xfrm>
                <a:prstGeom prst="rect">
                  <a:avLst/>
                </a:prstGeom>
                <a:noFill/>
                <a:extLst>
                  <a:ext uri="{909E8E84-426E-40DD-AFC4-6F175D3DCCD1}">
                    <a14:hiddenFill xmlns:a14="http://schemas.microsoft.com/office/drawing/2010/main">
                      <a:solidFill>
                        <a:srgbClr val="FFFFFF"/>
                      </a:solidFill>
                    </a14:hiddenFill>
                  </a:ext>
                </a:extLst>
              </p:spPr>
            </p:pic>
          </p:grpSp>
          <p:sp>
            <p:nvSpPr>
              <p:cNvPr id="32" name="TextBox 31"/>
              <p:cNvSpPr txBox="1"/>
              <p:nvPr/>
            </p:nvSpPr>
            <p:spPr>
              <a:xfrm>
                <a:off x="2934052" y="3497262"/>
                <a:ext cx="862843" cy="338554"/>
              </a:xfrm>
              <a:prstGeom prst="rect">
                <a:avLst/>
              </a:prstGeom>
              <a:noFill/>
            </p:spPr>
            <p:txBody>
              <a:bodyPr wrap="square" rtlCol="0">
                <a:spAutoFit/>
              </a:bodyPr>
              <a:lstStyle/>
              <a:p>
                <a:r>
                  <a:rPr lang="en-US" sz="1600" dirty="0">
                    <a:gradFill>
                      <a:gsLst>
                        <a:gs pos="0">
                          <a:srgbClr val="000000"/>
                        </a:gs>
                        <a:gs pos="100000">
                          <a:srgbClr val="000000"/>
                        </a:gs>
                      </a:gsLst>
                      <a:lin ang="5400000" scaled="0"/>
                    </a:gradFill>
                  </a:rPr>
                  <a:t>Video</a:t>
                </a:r>
              </a:p>
            </p:txBody>
          </p:sp>
          <p:sp>
            <p:nvSpPr>
              <p:cNvPr id="33" name="TextBox 32"/>
              <p:cNvSpPr txBox="1"/>
              <p:nvPr/>
            </p:nvSpPr>
            <p:spPr>
              <a:xfrm>
                <a:off x="2958695" y="4435928"/>
                <a:ext cx="862843" cy="338554"/>
              </a:xfrm>
              <a:prstGeom prst="rect">
                <a:avLst/>
              </a:prstGeom>
              <a:noFill/>
            </p:spPr>
            <p:txBody>
              <a:bodyPr wrap="square" rtlCol="0">
                <a:spAutoFit/>
              </a:bodyPr>
              <a:lstStyle/>
              <a:p>
                <a:r>
                  <a:rPr lang="en-US" sz="1600" dirty="0">
                    <a:gradFill>
                      <a:gsLst>
                        <a:gs pos="0">
                          <a:srgbClr val="000000"/>
                        </a:gs>
                        <a:gs pos="100000">
                          <a:srgbClr val="000000"/>
                        </a:gs>
                      </a:gsLst>
                      <a:lin ang="5400000" scaled="0"/>
                    </a:gradFill>
                  </a:rPr>
                  <a:t>Audio</a:t>
                </a:r>
              </a:p>
            </p:txBody>
          </p:sp>
        </p:grpSp>
        <p:sp>
          <p:nvSpPr>
            <p:cNvPr id="30" name="TextBox 29"/>
            <p:cNvSpPr txBox="1"/>
            <p:nvPr/>
          </p:nvSpPr>
          <p:spPr>
            <a:xfrm>
              <a:off x="3824661" y="4097897"/>
              <a:ext cx="4710953" cy="461665"/>
            </a:xfrm>
            <a:prstGeom prst="rect">
              <a:avLst/>
            </a:prstGeom>
            <a:noFill/>
          </p:spPr>
          <p:txBody>
            <a:bodyPr wrap="square" rtlCol="0">
              <a:spAutoFit/>
            </a:bodyPr>
            <a:lstStyle/>
            <a:p>
              <a:r>
                <a:rPr lang="en-US" sz="2400" dirty="0">
                  <a:gradFill>
                    <a:gsLst>
                      <a:gs pos="0">
                        <a:srgbClr val="000000"/>
                      </a:gs>
                      <a:gs pos="100000">
                        <a:srgbClr val="000000"/>
                      </a:gs>
                    </a:gsLst>
                    <a:lin ang="5400000" scaled="0"/>
                  </a:gradFill>
                </a:rPr>
                <a:t>Media Foundation pipeline</a:t>
              </a:r>
            </a:p>
          </p:txBody>
        </p:sp>
      </p:grpSp>
      <p:cxnSp>
        <p:nvCxnSpPr>
          <p:cNvPr id="52" name="Elbow Connector 51"/>
          <p:cNvCxnSpPr>
            <a:stCxn id="12" idx="2"/>
            <a:endCxn id="38" idx="0"/>
          </p:cNvCxnSpPr>
          <p:nvPr/>
        </p:nvCxnSpPr>
        <p:spPr>
          <a:xfrm rot="5400000">
            <a:off x="5675939" y="-288592"/>
            <a:ext cx="837771" cy="8711143"/>
          </a:xfrm>
          <a:prstGeom prst="bentConnector3">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20876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 y="144462"/>
            <a:ext cx="11887199" cy="912813"/>
          </a:xfrm>
        </p:spPr>
        <p:txBody>
          <a:bodyPr>
            <a:normAutofit/>
          </a:bodyPr>
          <a:lstStyle/>
          <a:p>
            <a:r>
              <a:rPr lang="en-US" dirty="0"/>
              <a:t>IMFSchemeHandlerInterface</a:t>
            </a:r>
          </a:p>
        </p:txBody>
      </p:sp>
      <p:sp>
        <p:nvSpPr>
          <p:cNvPr id="41" name="Title 1"/>
          <p:cNvSpPr txBox="1">
            <a:spLocks/>
          </p:cNvSpPr>
          <p:nvPr/>
        </p:nvSpPr>
        <p:spPr>
          <a:xfrm>
            <a:off x="3475037" y="1592262"/>
            <a:ext cx="5867400" cy="527891"/>
          </a:xfrm>
          <a:prstGeom prst="rect">
            <a:avLst/>
          </a:prstGeom>
        </p:spPr>
        <p:txBody>
          <a:bodyPr vert="horz" lIns="182880" tIns="45720" rIns="182880" bIns="45720" rtlCol="0" anchor="t">
            <a:normAutofit fontScale="92500" lnSpcReduction="10000"/>
          </a:bodyPr>
          <a:lstStyle>
            <a:lvl1pPr algn="l" defTabSz="914166" rtl="0" eaLnBrk="1" latinLnBrk="0" hangingPunct="1">
              <a:spcBef>
                <a:spcPct val="0"/>
              </a:spcBef>
              <a:buNone/>
              <a:defRPr sz="4800" kern="1200">
                <a:gradFill>
                  <a:gsLst>
                    <a:gs pos="0">
                      <a:srgbClr val="505050"/>
                    </a:gs>
                    <a:gs pos="100000">
                      <a:srgbClr val="505050"/>
                    </a:gs>
                  </a:gsLst>
                  <a:lin ang="5400000" scaled="0"/>
                </a:gradFill>
                <a:latin typeface="+mj-lt"/>
                <a:ea typeface="+mj-ea"/>
                <a:cs typeface="+mj-cs"/>
              </a:defRPr>
            </a:lvl1pPr>
          </a:lstStyle>
          <a:p>
            <a:endParaRPr lang="en-US" sz="3200" dirty="0"/>
          </a:p>
        </p:txBody>
      </p:sp>
      <p:graphicFrame>
        <p:nvGraphicFramePr>
          <p:cNvPr id="6" name="Table 5"/>
          <p:cNvGraphicFramePr>
            <a:graphicFrameLocks noGrp="1"/>
          </p:cNvGraphicFramePr>
          <p:nvPr>
            <p:extLst/>
          </p:nvPr>
        </p:nvGraphicFramePr>
        <p:xfrm>
          <a:off x="292901" y="2207236"/>
          <a:ext cx="11887198" cy="2411295"/>
        </p:xfrm>
        <a:graphic>
          <a:graphicData uri="http://schemas.openxmlformats.org/drawingml/2006/table">
            <a:tbl>
              <a:tblPr/>
              <a:tblGrid>
                <a:gridCol w="3594638">
                  <a:extLst>
                    <a:ext uri="{9D8B030D-6E8A-4147-A177-3AD203B41FA5}">
                      <a16:colId xmlns:a16="http://schemas.microsoft.com/office/drawing/2014/main" val="20000"/>
                    </a:ext>
                  </a:extLst>
                </a:gridCol>
                <a:gridCol w="8292560">
                  <a:extLst>
                    <a:ext uri="{9D8B030D-6E8A-4147-A177-3AD203B41FA5}">
                      <a16:colId xmlns:a16="http://schemas.microsoft.com/office/drawing/2014/main" val="20001"/>
                    </a:ext>
                  </a:extLst>
                </a:gridCol>
              </a:tblGrid>
              <a:tr h="360598">
                <a:tc>
                  <a:txBody>
                    <a:bodyPr/>
                    <a:lstStyle/>
                    <a:p>
                      <a:r>
                        <a:rPr lang="en-US" sz="2800" dirty="0">
                          <a:latin typeface="+mj-lt"/>
                        </a:rPr>
                        <a:t>Method</a:t>
                      </a:r>
                      <a:endParaRPr lang="en-US" sz="3600" dirty="0">
                        <a:latin typeface="+mj-lt"/>
                      </a:endParaRPr>
                    </a:p>
                  </a:txBody>
                  <a:tcPr anchor="ctr">
                    <a:lnL>
                      <a:noFill/>
                    </a:lnL>
                    <a:lnR>
                      <a:noFill/>
                    </a:lnR>
                    <a:lnT>
                      <a:noFill/>
                    </a:lnT>
                    <a:lnB>
                      <a:noFill/>
                    </a:lnB>
                  </a:tcPr>
                </a:tc>
                <a:tc>
                  <a:txBody>
                    <a:bodyPr/>
                    <a:lstStyle/>
                    <a:p>
                      <a:r>
                        <a:rPr lang="en-US" sz="2800" dirty="0">
                          <a:latin typeface="+mj-lt"/>
                        </a:rPr>
                        <a:t>Description</a:t>
                      </a:r>
                      <a:endParaRPr lang="en-US" sz="3600" dirty="0">
                        <a:latin typeface="+mj-lt"/>
                      </a:endParaRPr>
                    </a:p>
                  </a:txBody>
                  <a:tcPr anchor="ctr">
                    <a:lnL>
                      <a:noFill/>
                    </a:lnL>
                    <a:lnR>
                      <a:noFill/>
                    </a:lnR>
                    <a:lnT>
                      <a:noFill/>
                    </a:lnT>
                    <a:lnB>
                      <a:noFill/>
                    </a:lnB>
                  </a:tcPr>
                </a:tc>
                <a:extLst>
                  <a:ext uri="{0D108BD9-81ED-4DB2-BD59-A6C34878D82A}">
                    <a16:rowId xmlns:a16="http://schemas.microsoft.com/office/drawing/2014/main" val="10000"/>
                  </a:ext>
                </a:extLst>
              </a:tr>
              <a:tr h="631045">
                <a:tc>
                  <a:txBody>
                    <a:bodyPr/>
                    <a:lstStyle/>
                    <a:p>
                      <a:r>
                        <a:rPr lang="en-US" sz="2400" i="0" dirty="0">
                          <a:solidFill>
                            <a:schemeClr val="tx1">
                              <a:lumMod val="50000"/>
                              <a:lumOff val="50000"/>
                            </a:schemeClr>
                          </a:solidFill>
                          <a:latin typeface="Consolas" pitchFamily="49" charset="0"/>
                          <a:cs typeface="Consolas" pitchFamily="49" charset="0"/>
                        </a:rPr>
                        <a:t>BeginCreateObject</a:t>
                      </a:r>
                    </a:p>
                  </a:txBody>
                  <a:tcPr anchor="ctr">
                    <a:lnL>
                      <a:noFill/>
                    </a:lnL>
                    <a:lnR>
                      <a:noFill/>
                    </a:lnR>
                    <a:lnT>
                      <a:noFill/>
                    </a:lnT>
                    <a:lnB>
                      <a:noFill/>
                    </a:lnB>
                  </a:tcPr>
                </a:tc>
                <a:tc>
                  <a:txBody>
                    <a:bodyPr/>
                    <a:lstStyle/>
                    <a:p>
                      <a:r>
                        <a:rPr lang="en-US" sz="2000" dirty="0">
                          <a:latin typeface="+mj-lt"/>
                        </a:rPr>
                        <a:t>Begins an asynchronous request to create an object from a URL.</a:t>
                      </a:r>
                    </a:p>
                  </a:txBody>
                  <a:tcPr anchor="ctr">
                    <a:lnL>
                      <a:noFill/>
                    </a:lnL>
                    <a:lnR>
                      <a:noFill/>
                    </a:lnR>
                    <a:lnT>
                      <a:noFill/>
                    </a:lnT>
                    <a:lnB>
                      <a:noFill/>
                    </a:lnB>
                  </a:tcPr>
                </a:tc>
                <a:extLst>
                  <a:ext uri="{0D108BD9-81ED-4DB2-BD59-A6C34878D82A}">
                    <a16:rowId xmlns:a16="http://schemas.microsoft.com/office/drawing/2014/main" val="10001"/>
                  </a:ext>
                </a:extLst>
              </a:tr>
              <a:tr h="631045">
                <a:tc>
                  <a:txBody>
                    <a:bodyPr/>
                    <a:lstStyle/>
                    <a:p>
                      <a:r>
                        <a:rPr lang="en-US" sz="2400" dirty="0">
                          <a:solidFill>
                            <a:schemeClr val="tx1">
                              <a:lumMod val="50000"/>
                              <a:lumOff val="50000"/>
                            </a:schemeClr>
                          </a:solidFill>
                          <a:latin typeface="Consolas" pitchFamily="49" charset="0"/>
                          <a:cs typeface="Consolas" pitchFamily="49" charset="0"/>
                        </a:rPr>
                        <a:t>CancelObjectCreation</a:t>
                      </a:r>
                    </a:p>
                  </a:txBody>
                  <a:tcPr anchor="ctr">
                    <a:lnL>
                      <a:noFill/>
                    </a:lnL>
                    <a:lnR>
                      <a:noFill/>
                    </a:lnR>
                    <a:lnT>
                      <a:noFill/>
                    </a:lnT>
                    <a:lnB>
                      <a:noFill/>
                    </a:lnB>
                  </a:tcPr>
                </a:tc>
                <a:tc>
                  <a:txBody>
                    <a:bodyPr/>
                    <a:lstStyle/>
                    <a:p>
                      <a:r>
                        <a:rPr lang="en-US" sz="2000" dirty="0">
                          <a:latin typeface="+mj-lt"/>
                        </a:rPr>
                        <a:t>Cancels the current request to create an object from a URL.</a:t>
                      </a:r>
                    </a:p>
                  </a:txBody>
                  <a:tcPr anchor="ctr">
                    <a:lnL>
                      <a:noFill/>
                    </a:lnL>
                    <a:lnR>
                      <a:noFill/>
                    </a:lnR>
                    <a:lnT>
                      <a:noFill/>
                    </a:lnT>
                    <a:lnB>
                      <a:noFill/>
                    </a:lnB>
                  </a:tcPr>
                </a:tc>
                <a:extLst>
                  <a:ext uri="{0D108BD9-81ED-4DB2-BD59-A6C34878D82A}">
                    <a16:rowId xmlns:a16="http://schemas.microsoft.com/office/drawing/2014/main" val="10002"/>
                  </a:ext>
                </a:extLst>
              </a:tr>
              <a:tr h="631045">
                <a:tc>
                  <a:txBody>
                    <a:bodyPr/>
                    <a:lstStyle/>
                    <a:p>
                      <a:r>
                        <a:rPr lang="en-US" sz="2400" dirty="0">
                          <a:solidFill>
                            <a:schemeClr val="tx1">
                              <a:lumMod val="50000"/>
                              <a:lumOff val="50000"/>
                            </a:schemeClr>
                          </a:solidFill>
                          <a:latin typeface="Consolas" pitchFamily="49" charset="0"/>
                          <a:cs typeface="Consolas" pitchFamily="49" charset="0"/>
                        </a:rPr>
                        <a:t>EndCreateObject</a:t>
                      </a:r>
                    </a:p>
                  </a:txBody>
                  <a:tcPr anchor="ctr">
                    <a:lnL>
                      <a:noFill/>
                    </a:lnL>
                    <a:lnR>
                      <a:noFill/>
                    </a:lnR>
                    <a:lnT>
                      <a:noFill/>
                    </a:lnT>
                    <a:lnB>
                      <a:noFill/>
                    </a:lnB>
                  </a:tcPr>
                </a:tc>
                <a:tc>
                  <a:txBody>
                    <a:bodyPr/>
                    <a:lstStyle/>
                    <a:p>
                      <a:r>
                        <a:rPr lang="en-US" sz="2000" dirty="0">
                          <a:latin typeface="+mj-lt"/>
                        </a:rPr>
                        <a:t>Completes an asynchronous request to create an object from a URL.</a:t>
                      </a:r>
                    </a:p>
                  </a:txBody>
                  <a:tcPr anchor="ctr">
                    <a:lnL>
                      <a:noFill/>
                    </a:lnL>
                    <a:lnR>
                      <a:noFill/>
                    </a:lnR>
                    <a:lnT>
                      <a:noFill/>
                    </a:lnT>
                    <a:lnB>
                      <a:noFill/>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80516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198437" y="1439862"/>
            <a:ext cx="11887200" cy="3505200"/>
          </a:xfrm>
        </p:spPr>
        <p:txBody>
          <a:bodyPr/>
          <a:lstStyle/>
          <a:p>
            <a:r>
              <a:rPr lang="en-US" dirty="0"/>
              <a:t>HRESULT BeginCreateObject( [in] LPCWSTR pwszURL,</a:t>
            </a:r>
          </a:p>
          <a:p>
            <a:pPr lvl="1"/>
            <a:r>
              <a:rPr lang="en-US" dirty="0"/>
              <a:t>					[in] DWORD dwFlags,</a:t>
            </a:r>
          </a:p>
          <a:p>
            <a:pPr lvl="1"/>
            <a:r>
              <a:rPr lang="en-US" dirty="0"/>
              <a:t>					[in] IPropertyStore *pProps,</a:t>
            </a:r>
          </a:p>
          <a:p>
            <a:pPr lvl="1"/>
            <a:r>
              <a:rPr lang="en-US" dirty="0"/>
              <a:t>					[out] IUnknown **ppIUnknownCancelCookie,</a:t>
            </a:r>
          </a:p>
          <a:p>
            <a:pPr lvl="1"/>
            <a:r>
              <a:rPr lang="en-US" dirty="0"/>
              <a:t>					[in] IMFAsyncCallback *pCallback,</a:t>
            </a:r>
          </a:p>
          <a:p>
            <a:pPr lvl="1"/>
            <a:r>
              <a:rPr lang="en-US" dirty="0"/>
              <a:t>					[in] IUnknown *punkState ); </a:t>
            </a:r>
          </a:p>
        </p:txBody>
      </p:sp>
      <p:sp>
        <p:nvSpPr>
          <p:cNvPr id="2" name="Title 1"/>
          <p:cNvSpPr>
            <a:spLocks noGrp="1"/>
          </p:cNvSpPr>
          <p:nvPr>
            <p:ph type="title"/>
          </p:nvPr>
        </p:nvSpPr>
        <p:spPr/>
        <p:txBody>
          <a:bodyPr/>
          <a:lstStyle/>
          <a:p>
            <a:r>
              <a:rPr lang="en-US" dirty="0"/>
              <a:t>IMFSchemeHandlerInterface</a:t>
            </a:r>
          </a:p>
        </p:txBody>
      </p:sp>
      <p:sp>
        <p:nvSpPr>
          <p:cNvPr id="5" name="Rectangle 4"/>
          <p:cNvSpPr/>
          <p:nvPr/>
        </p:nvSpPr>
        <p:spPr>
          <a:xfrm>
            <a:off x="473073" y="5326062"/>
            <a:ext cx="10317163" cy="461665"/>
          </a:xfrm>
          <a:prstGeom prst="rect">
            <a:avLst/>
          </a:prstGeom>
        </p:spPr>
        <p:txBody>
          <a:bodyPr wrap="square">
            <a:spAutoFit/>
          </a:bodyPr>
          <a:lstStyle/>
          <a:p>
            <a:r>
              <a:rPr lang="en-US" sz="2400" dirty="0">
                <a:solidFill>
                  <a:srgbClr val="000000">
                    <a:lumMod val="50000"/>
                    <a:lumOff val="50000"/>
                  </a:srgbClr>
                </a:solidFill>
                <a:latin typeface="Consolas"/>
              </a:rPr>
              <a:t>MediaElement.Source</a:t>
            </a:r>
            <a:r>
              <a:rPr lang="en-US" sz="2400" dirty="0">
                <a:solidFill>
                  <a:srgbClr val="000000"/>
                </a:solidFill>
                <a:latin typeface="Consolas"/>
              </a:rPr>
              <a:t> = </a:t>
            </a:r>
            <a:r>
              <a:rPr lang="en-US" sz="2400" dirty="0">
                <a:solidFill>
                  <a:srgbClr val="0000FF"/>
                </a:solidFill>
                <a:latin typeface="Consolas"/>
              </a:rPr>
              <a:t>new</a:t>
            </a:r>
            <a:r>
              <a:rPr lang="en-US" sz="2400" dirty="0">
                <a:solidFill>
                  <a:prstClr val="black"/>
                </a:solidFill>
                <a:latin typeface="Consolas"/>
              </a:rPr>
              <a:t> </a:t>
            </a:r>
            <a:r>
              <a:rPr lang="en-US" sz="2400" dirty="0">
                <a:solidFill>
                  <a:srgbClr val="000000">
                    <a:lumMod val="50000"/>
                    <a:lumOff val="50000"/>
                  </a:srgbClr>
                </a:solidFill>
                <a:latin typeface="Consolas"/>
              </a:rPr>
              <a:t>Uri(</a:t>
            </a:r>
            <a:r>
              <a:rPr lang="en-US" sz="2400" dirty="0">
                <a:solidFill>
                  <a:srgbClr val="A31515"/>
                </a:solidFill>
                <a:latin typeface="Consolas"/>
              </a:rPr>
              <a:t>"myscheme://square"</a:t>
            </a:r>
            <a:r>
              <a:rPr lang="en-US" sz="2400" dirty="0">
                <a:solidFill>
                  <a:srgbClr val="000000">
                    <a:lumMod val="50000"/>
                    <a:lumOff val="50000"/>
                  </a:srgbClr>
                </a:solidFill>
                <a:latin typeface="Consolas"/>
              </a:rPr>
              <a:t>);</a:t>
            </a:r>
          </a:p>
        </p:txBody>
      </p:sp>
      <p:sp>
        <p:nvSpPr>
          <p:cNvPr id="7" name="Oval 6"/>
          <p:cNvSpPr/>
          <p:nvPr/>
        </p:nvSpPr>
        <p:spPr bwMode="auto">
          <a:xfrm>
            <a:off x="5380037" y="4945062"/>
            <a:ext cx="3657600" cy="1295400"/>
          </a:xfrm>
          <a:prstGeom prst="ellipse">
            <a:avLst/>
          </a:prstGeom>
          <a:noFill/>
          <a:ln w="254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8" name="Arc 7"/>
          <p:cNvSpPr/>
          <p:nvPr/>
        </p:nvSpPr>
        <p:spPr>
          <a:xfrm>
            <a:off x="7513637" y="1135061"/>
            <a:ext cx="4495800" cy="4652665"/>
          </a:xfrm>
          <a:prstGeom prst="arc">
            <a:avLst>
              <a:gd name="adj1" fmla="val 14401726"/>
              <a:gd name="adj2" fmla="val 6445902"/>
            </a:avLst>
          </a:prstGeom>
          <a:ln>
            <a:headEnd type="arrow"/>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en-US" dirty="0">
              <a:solidFill>
                <a:srgbClr val="000000"/>
              </a:solidFill>
            </a:endParaRPr>
          </a:p>
        </p:txBody>
      </p:sp>
      <p:sp>
        <p:nvSpPr>
          <p:cNvPr id="9" name="Oval 8"/>
          <p:cNvSpPr/>
          <p:nvPr/>
        </p:nvSpPr>
        <p:spPr bwMode="auto">
          <a:xfrm>
            <a:off x="6827837" y="1378136"/>
            <a:ext cx="1828800" cy="762000"/>
          </a:xfrm>
          <a:prstGeom prst="ellipse">
            <a:avLst/>
          </a:prstGeom>
          <a:noFill/>
          <a:ln w="254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7016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198437" y="1439862"/>
            <a:ext cx="11887200" cy="2021531"/>
          </a:xfrm>
        </p:spPr>
        <p:txBody>
          <a:bodyPr>
            <a:normAutofit/>
          </a:bodyPr>
          <a:lstStyle/>
          <a:p>
            <a:r>
              <a:rPr lang="en-US" dirty="0"/>
              <a:t>HRESULT EndCreateObject(	[in] IMFAsyncResult *pResult,</a:t>
            </a:r>
          </a:p>
          <a:p>
            <a:r>
              <a:rPr lang="en-US" dirty="0"/>
              <a:t>					[out] MF_OBJECT_TYPE *pObjectType,</a:t>
            </a:r>
          </a:p>
          <a:p>
            <a:r>
              <a:rPr lang="en-US" dirty="0"/>
              <a:t>					[out] IUnknown **ppObject ); </a:t>
            </a:r>
          </a:p>
        </p:txBody>
      </p:sp>
      <p:sp>
        <p:nvSpPr>
          <p:cNvPr id="2" name="Title 1"/>
          <p:cNvSpPr>
            <a:spLocks noGrp="1"/>
          </p:cNvSpPr>
          <p:nvPr>
            <p:ph type="title"/>
          </p:nvPr>
        </p:nvSpPr>
        <p:spPr/>
        <p:txBody>
          <a:bodyPr/>
          <a:lstStyle/>
          <a:p>
            <a:r>
              <a:rPr lang="en-US" dirty="0"/>
              <a:t>IMFSchemeHandlerInterface</a:t>
            </a:r>
          </a:p>
        </p:txBody>
      </p:sp>
      <p:sp>
        <p:nvSpPr>
          <p:cNvPr id="9" name="Content Placeholder 2"/>
          <p:cNvSpPr txBox="1">
            <a:spLocks/>
          </p:cNvSpPr>
          <p:nvPr/>
        </p:nvSpPr>
        <p:spPr>
          <a:xfrm>
            <a:off x="198437" y="4315296"/>
            <a:ext cx="11887200" cy="2021531"/>
          </a:xfrm>
          <a:prstGeom prst="rect">
            <a:avLst/>
          </a:prstGeom>
        </p:spPr>
        <p:txBody>
          <a:bodyPr vert="horz" lIns="182880" tIns="146304" rIns="182880" bIns="146304" rtlCol="0">
            <a:normAutofit/>
          </a:bodyPr>
          <a:lstStyle>
            <a:lvl1pPr marL="0" indent="0" algn="l" defTabSz="914166" rtl="0" eaLnBrk="1" latinLnBrk="0" hangingPunct="1">
              <a:spcBef>
                <a:spcPct val="20000"/>
              </a:spcBef>
              <a:spcAft>
                <a:spcPts val="816"/>
              </a:spcAft>
              <a:buFont typeface="Arial" pitchFamily="34" charset="0"/>
              <a:buNone/>
              <a:defRPr sz="2400" kern="1200">
                <a:gradFill>
                  <a:gsLst>
                    <a:gs pos="0">
                      <a:srgbClr val="505050"/>
                    </a:gs>
                    <a:gs pos="100000">
                      <a:srgbClr val="505050"/>
                    </a:gs>
                  </a:gsLst>
                  <a:lin ang="5400000" scaled="0"/>
                </a:gradFill>
                <a:latin typeface="Consolas" pitchFamily="49" charset="0"/>
                <a:ea typeface="+mn-ea"/>
                <a:cs typeface="Consolas" pitchFamily="49" charset="0"/>
              </a:defRPr>
            </a:lvl1pPr>
            <a:lvl2pPr marL="0" indent="0" algn="l" defTabSz="914166" rtl="0" eaLnBrk="1" latinLnBrk="0" hangingPunct="1">
              <a:spcBef>
                <a:spcPct val="20000"/>
              </a:spcBef>
              <a:spcAft>
                <a:spcPts val="816"/>
              </a:spcAft>
              <a:buFont typeface="Arial" pitchFamily="34" charset="0"/>
              <a:buNone/>
              <a:defRPr sz="2400" kern="1200">
                <a:gradFill>
                  <a:gsLst>
                    <a:gs pos="0">
                      <a:srgbClr val="505050"/>
                    </a:gs>
                    <a:gs pos="100000">
                      <a:srgbClr val="505050"/>
                    </a:gs>
                  </a:gsLst>
                  <a:lin ang="5400000" scaled="0"/>
                </a:gradFill>
                <a:latin typeface="Consolas" pitchFamily="49" charset="0"/>
                <a:ea typeface="+mn-ea"/>
                <a:cs typeface="Consolas" pitchFamily="49" charset="0"/>
              </a:defRPr>
            </a:lvl2pPr>
            <a:lvl3pPr marL="457082" indent="-228541" algn="l" defTabSz="914166" rtl="0" eaLnBrk="1" latinLnBrk="0" hangingPunct="1">
              <a:spcBef>
                <a:spcPct val="20000"/>
              </a:spcBef>
              <a:spcAft>
                <a:spcPts val="816"/>
              </a:spcAft>
              <a:buFont typeface="Arial" pitchFamily="34" charset="0"/>
              <a:buChar char="•"/>
              <a:defRPr sz="2400" kern="1200">
                <a:gradFill>
                  <a:gsLst>
                    <a:gs pos="0">
                      <a:srgbClr val="505050"/>
                    </a:gs>
                    <a:gs pos="100000">
                      <a:srgbClr val="505050"/>
                    </a:gs>
                  </a:gsLst>
                  <a:lin ang="5400000" scaled="0"/>
                </a:gradFill>
                <a:latin typeface="Consolas" pitchFamily="49" charset="0"/>
                <a:ea typeface="+mn-ea"/>
                <a:cs typeface="Consolas" pitchFamily="49" charset="0"/>
              </a:defRPr>
            </a:lvl3pPr>
            <a:lvl4pPr marL="739586" indent="-282503" algn="l" defTabSz="914166"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typedef enum MF_OBJECT_TYPE {	MF_OBJECT_MEDIASOURCE,</a:t>
            </a:r>
          </a:p>
          <a:p>
            <a:r>
              <a:rPr lang="en-US" dirty="0"/>
              <a:t>						MF_OBJECT_BYTESTREAM,</a:t>
            </a:r>
          </a:p>
          <a:p>
            <a:r>
              <a:rPr lang="en-US" dirty="0"/>
              <a:t>						MF_OBJECT_INVALID } MF_OBJECT_TYPE; </a:t>
            </a:r>
          </a:p>
        </p:txBody>
      </p:sp>
      <p:sp>
        <p:nvSpPr>
          <p:cNvPr id="10" name="Oval 9"/>
          <p:cNvSpPr/>
          <p:nvPr/>
        </p:nvSpPr>
        <p:spPr bwMode="auto">
          <a:xfrm>
            <a:off x="8351837" y="1973262"/>
            <a:ext cx="2514600" cy="762000"/>
          </a:xfrm>
          <a:prstGeom prst="ellipse">
            <a:avLst/>
          </a:prstGeom>
          <a:noFill/>
          <a:ln w="254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5417109" y="4242172"/>
            <a:ext cx="4611128" cy="1295400"/>
          </a:xfrm>
          <a:prstGeom prst="ellipse">
            <a:avLst/>
          </a:prstGeom>
          <a:noFill/>
          <a:ln w="254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2" name="Arc 11"/>
          <p:cNvSpPr/>
          <p:nvPr/>
        </p:nvSpPr>
        <p:spPr>
          <a:xfrm>
            <a:off x="7513637" y="2354262"/>
            <a:ext cx="4495800" cy="2535610"/>
          </a:xfrm>
          <a:prstGeom prst="arc">
            <a:avLst>
              <a:gd name="adj1" fmla="val 18791506"/>
              <a:gd name="adj2" fmla="val 4574965"/>
            </a:avLst>
          </a:prstGeom>
          <a:ln>
            <a:headEnd type="arrow"/>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en-US" dirty="0">
              <a:solidFill>
                <a:srgbClr val="000000"/>
              </a:solidFill>
            </a:endParaRPr>
          </a:p>
        </p:txBody>
      </p:sp>
    </p:spTree>
    <p:extLst>
      <p:ext uri="{BB962C8B-B14F-4D97-AF65-F5344CB8AC3E}">
        <p14:creationId xmlns:p14="http://schemas.microsoft.com/office/powerpoint/2010/main" val="194041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stretch>
            <a:fillRect/>
          </a:stretch>
        </p:blipFill>
        <p:spPr>
          <a:xfrm>
            <a:off x="-26669" y="-1001378"/>
            <a:ext cx="12463143" cy="8302370"/>
          </a:xfrm>
          <a:prstGeom prst="rect">
            <a:avLst/>
          </a:prstGeom>
        </p:spPr>
      </p:pic>
      <p:sp>
        <p:nvSpPr>
          <p:cNvPr id="5" name="Title 4"/>
          <p:cNvSpPr>
            <a:spLocks noGrp="1"/>
          </p:cNvSpPr>
          <p:nvPr>
            <p:ph type="title"/>
          </p:nvPr>
        </p:nvSpPr>
        <p:spPr/>
        <p:txBody>
          <a:bodyPr/>
          <a:lstStyle/>
          <a:p>
            <a:br>
              <a:rPr lang="en-US" dirty="0"/>
            </a:br>
            <a:endParaRPr lang="en-US" dirty="0"/>
          </a:p>
        </p:txBody>
      </p:sp>
      <p:sp>
        <p:nvSpPr>
          <p:cNvPr id="12" name="Text Placeholder 11"/>
          <p:cNvSpPr>
            <a:spLocks noGrp="1"/>
          </p:cNvSpPr>
          <p:nvPr>
            <p:ph type="body" sz="quarter" idx="4294967295"/>
          </p:nvPr>
        </p:nvSpPr>
        <p:spPr>
          <a:xfrm>
            <a:off x="5151437" y="68262"/>
            <a:ext cx="5867400" cy="3643018"/>
          </a:xfrm>
        </p:spPr>
        <p:txBody>
          <a:bodyPr/>
          <a:lstStyle/>
          <a:p>
            <a:r>
              <a:rPr lang="en-US" sz="2400" b="1" dirty="0">
                <a:solidFill>
                  <a:schemeClr val="bg1"/>
                </a:solidFill>
              </a:rPr>
              <a:t>Engaging with rich media—whether watching a movie, video chatting, or playing music—is one of the most prevalent and enjoyable things we do on our PCs today. </a:t>
            </a:r>
          </a:p>
          <a:p>
            <a:endParaRPr lang="en-US" sz="2400" b="1" dirty="0">
              <a:solidFill>
                <a:schemeClr val="bg1"/>
              </a:solidFill>
            </a:endParaRPr>
          </a:p>
        </p:txBody>
      </p:sp>
    </p:spTree>
    <p:extLst>
      <p:ext uri="{BB962C8B-B14F-4D97-AF65-F5344CB8AC3E}">
        <p14:creationId xmlns:p14="http://schemas.microsoft.com/office/powerpoint/2010/main" val="801644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SchemeHandlers and Byte-StreamHandlers</a:t>
            </a:r>
          </a:p>
        </p:txBody>
      </p:sp>
      <p:sp>
        <p:nvSpPr>
          <p:cNvPr id="12" name="Rectangle 11"/>
          <p:cNvSpPr/>
          <p:nvPr/>
        </p:nvSpPr>
        <p:spPr>
          <a:xfrm>
            <a:off x="8967553" y="2682633"/>
            <a:ext cx="2965684" cy="965461"/>
          </a:xfrm>
          <a:prstGeom prst="rect">
            <a:avLst/>
          </a:prstGeom>
          <a:solidFill>
            <a:schemeClr val="accent4">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2400" dirty="0">
                <a:gradFill>
                  <a:gsLst>
                    <a:gs pos="0">
                      <a:srgbClr val="FFFFFF"/>
                    </a:gs>
                    <a:gs pos="100000">
                      <a:srgbClr val="FFFFFF"/>
                    </a:gs>
                  </a:gsLst>
                  <a:lin ang="5400000" scaled="0"/>
                </a:gradFill>
              </a:rPr>
              <a:t>Byte-StreamHandler</a:t>
            </a:r>
          </a:p>
        </p:txBody>
      </p:sp>
      <p:grpSp>
        <p:nvGrpSpPr>
          <p:cNvPr id="28" name="Group 27"/>
          <p:cNvGrpSpPr/>
          <p:nvPr/>
        </p:nvGrpSpPr>
        <p:grpSpPr>
          <a:xfrm>
            <a:off x="427038" y="4449396"/>
            <a:ext cx="10480614" cy="2308728"/>
            <a:chOff x="233423" y="2250834"/>
            <a:chExt cx="10480614" cy="2308728"/>
          </a:xfrm>
        </p:grpSpPr>
        <p:grpSp>
          <p:nvGrpSpPr>
            <p:cNvPr id="29" name="Group 28"/>
            <p:cNvGrpSpPr/>
            <p:nvPr/>
          </p:nvGrpSpPr>
          <p:grpSpPr>
            <a:xfrm>
              <a:off x="233423" y="2250834"/>
              <a:ext cx="10480614" cy="1810842"/>
              <a:chOff x="233425" y="3446958"/>
              <a:chExt cx="10480614" cy="1810842"/>
            </a:xfrm>
          </p:grpSpPr>
          <p:grpSp>
            <p:nvGrpSpPr>
              <p:cNvPr id="31" name="Group 30"/>
              <p:cNvGrpSpPr/>
              <p:nvPr/>
            </p:nvGrpSpPr>
            <p:grpSpPr>
              <a:xfrm>
                <a:off x="233425" y="3446958"/>
                <a:ext cx="10480614" cy="1810842"/>
                <a:chOff x="233425" y="3446958"/>
                <a:chExt cx="10480614" cy="1810842"/>
              </a:xfrm>
            </p:grpSpPr>
            <p:grpSp>
              <p:nvGrpSpPr>
                <p:cNvPr id="34" name="Group 33"/>
                <p:cNvGrpSpPr/>
                <p:nvPr/>
              </p:nvGrpSpPr>
              <p:grpSpPr>
                <a:xfrm>
                  <a:off x="233425" y="3446958"/>
                  <a:ext cx="10480614" cy="1767584"/>
                  <a:chOff x="233425" y="3446958"/>
                  <a:chExt cx="10480614" cy="1767584"/>
                </a:xfrm>
              </p:grpSpPr>
              <p:grpSp>
                <p:nvGrpSpPr>
                  <p:cNvPr id="36" name="Group 35"/>
                  <p:cNvGrpSpPr/>
                  <p:nvPr/>
                </p:nvGrpSpPr>
                <p:grpSpPr>
                  <a:xfrm>
                    <a:off x="233425" y="3483427"/>
                    <a:ext cx="10480614" cy="1731115"/>
                    <a:chOff x="233425" y="3559627"/>
                    <a:chExt cx="10480614" cy="1731115"/>
                  </a:xfrm>
                </p:grpSpPr>
                <p:sp>
                  <p:nvSpPr>
                    <p:cNvPr id="38" name="Rectangle 37"/>
                    <p:cNvSpPr/>
                    <p:nvPr/>
                  </p:nvSpPr>
                  <p:spPr>
                    <a:xfrm>
                      <a:off x="233425" y="3559627"/>
                      <a:ext cx="2624428" cy="1684478"/>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Media source</a:t>
                      </a:r>
                    </a:p>
                  </p:txBody>
                </p:sp>
                <p:sp>
                  <p:nvSpPr>
                    <p:cNvPr id="39" name="Rectangle 38"/>
                    <p:cNvSpPr/>
                    <p:nvPr/>
                  </p:nvSpPr>
                  <p:spPr>
                    <a:xfrm>
                      <a:off x="3903120" y="3559627"/>
                      <a:ext cx="1673607"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decoder</a:t>
                      </a:r>
                    </a:p>
                  </p:txBody>
                </p:sp>
                <p:sp>
                  <p:nvSpPr>
                    <p:cNvPr id="40" name="Rectangle 39"/>
                    <p:cNvSpPr/>
                    <p:nvPr/>
                  </p:nvSpPr>
                  <p:spPr>
                    <a:xfrm>
                      <a:off x="5671392" y="3559627"/>
                      <a:ext cx="1434605"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effect</a:t>
                      </a:r>
                    </a:p>
                  </p:txBody>
                </p:sp>
                <p:sp>
                  <p:nvSpPr>
                    <p:cNvPr id="41" name="Rectangle 40"/>
                    <p:cNvSpPr/>
                    <p:nvPr/>
                  </p:nvSpPr>
                  <p:spPr>
                    <a:xfrm>
                      <a:off x="7195392" y="3559627"/>
                      <a:ext cx="1545471"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encoder</a:t>
                      </a:r>
                    </a:p>
                  </p:txBody>
                </p:sp>
                <p:sp>
                  <p:nvSpPr>
                    <p:cNvPr id="42" name="Rectangle 41"/>
                    <p:cNvSpPr/>
                    <p:nvPr/>
                  </p:nvSpPr>
                  <p:spPr>
                    <a:xfrm>
                      <a:off x="8811118" y="3559627"/>
                      <a:ext cx="1889474"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sink</a:t>
                      </a:r>
                    </a:p>
                  </p:txBody>
                </p:sp>
                <p:sp>
                  <p:nvSpPr>
                    <p:cNvPr id="43" name="Rectangle 42"/>
                    <p:cNvSpPr/>
                    <p:nvPr/>
                  </p:nvSpPr>
                  <p:spPr>
                    <a:xfrm>
                      <a:off x="3926356" y="4599382"/>
                      <a:ext cx="1673607"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decoder</a:t>
                      </a:r>
                    </a:p>
                  </p:txBody>
                </p:sp>
                <p:sp>
                  <p:nvSpPr>
                    <p:cNvPr id="44" name="Rectangle 43"/>
                    <p:cNvSpPr/>
                    <p:nvPr/>
                  </p:nvSpPr>
                  <p:spPr>
                    <a:xfrm>
                      <a:off x="5694628" y="4599382"/>
                      <a:ext cx="1434605"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effect</a:t>
                      </a:r>
                    </a:p>
                  </p:txBody>
                </p:sp>
                <p:sp>
                  <p:nvSpPr>
                    <p:cNvPr id="45" name="Rectangle 44"/>
                    <p:cNvSpPr/>
                    <p:nvPr/>
                  </p:nvSpPr>
                  <p:spPr>
                    <a:xfrm>
                      <a:off x="7208839" y="4591107"/>
                      <a:ext cx="1545471"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encoder</a:t>
                      </a:r>
                    </a:p>
                  </p:txBody>
                </p:sp>
                <p:sp>
                  <p:nvSpPr>
                    <p:cNvPr id="46" name="Rectangle 45"/>
                    <p:cNvSpPr/>
                    <p:nvPr/>
                  </p:nvSpPr>
                  <p:spPr>
                    <a:xfrm>
                      <a:off x="8824565" y="4591107"/>
                      <a:ext cx="1889474"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sink</a:t>
                      </a:r>
                    </a:p>
                  </p:txBody>
                </p:sp>
                <p:cxnSp>
                  <p:nvCxnSpPr>
                    <p:cNvPr id="47" name="Straight Arrow Connector 46"/>
                    <p:cNvCxnSpPr>
                      <a:endCxn id="39" idx="1"/>
                    </p:cNvCxnSpPr>
                    <p:nvPr/>
                  </p:nvCxnSpPr>
                  <p:spPr>
                    <a:xfrm>
                      <a:off x="2857852" y="3905307"/>
                      <a:ext cx="104526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8" name="Straight Arrow Connector 47"/>
                    <p:cNvCxnSpPr/>
                    <p:nvPr/>
                  </p:nvCxnSpPr>
                  <p:spPr>
                    <a:xfrm>
                      <a:off x="2857852" y="4900157"/>
                      <a:ext cx="104526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pic>
                <p:nvPicPr>
                  <p:cNvPr id="37" name="Picture 2" descr="C:\Users\richfr.REDMOND\AppData\Local\Microsoft\Windows\Temporary Internet Files\Content.IE5\V9AIJIY5\MC90043983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3575" y="3446958"/>
                    <a:ext cx="764297" cy="764297"/>
                  </a:xfrm>
                  <a:prstGeom prst="rect">
                    <a:avLst/>
                  </a:prstGeom>
                  <a:noFill/>
                  <a:extLst>
                    <a:ext uri="{909E8E84-426E-40DD-AFC4-6F175D3DCCD1}">
                      <a14:hiddenFill xmlns:a14="http://schemas.microsoft.com/office/drawing/2010/main">
                        <a:solidFill>
                          <a:srgbClr val="FFFFFF"/>
                        </a:solidFill>
                      </a14:hiddenFill>
                    </a:ext>
                  </a:extLst>
                </p:spPr>
              </p:pic>
            </p:grpSp>
            <p:pic>
              <p:nvPicPr>
                <p:cNvPr id="35" name="Picture 3" descr="C:\Users\richfr.REDMOND\AppData\Local\Microsoft\Windows\Temporary Internet Files\Content.IE5\LZESCWP1\MC90044040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3575" y="4487862"/>
                  <a:ext cx="769938" cy="769938"/>
                </a:xfrm>
                <a:prstGeom prst="rect">
                  <a:avLst/>
                </a:prstGeom>
                <a:noFill/>
                <a:extLst>
                  <a:ext uri="{909E8E84-426E-40DD-AFC4-6F175D3DCCD1}">
                    <a14:hiddenFill xmlns:a14="http://schemas.microsoft.com/office/drawing/2010/main">
                      <a:solidFill>
                        <a:srgbClr val="FFFFFF"/>
                      </a:solidFill>
                    </a14:hiddenFill>
                  </a:ext>
                </a:extLst>
              </p:spPr>
            </p:pic>
          </p:grpSp>
          <p:sp>
            <p:nvSpPr>
              <p:cNvPr id="32" name="TextBox 31"/>
              <p:cNvSpPr txBox="1"/>
              <p:nvPr/>
            </p:nvSpPr>
            <p:spPr>
              <a:xfrm>
                <a:off x="2934052" y="3497262"/>
                <a:ext cx="862843" cy="338554"/>
              </a:xfrm>
              <a:prstGeom prst="rect">
                <a:avLst/>
              </a:prstGeom>
              <a:noFill/>
            </p:spPr>
            <p:txBody>
              <a:bodyPr wrap="square" rtlCol="0">
                <a:spAutoFit/>
              </a:bodyPr>
              <a:lstStyle/>
              <a:p>
                <a:r>
                  <a:rPr lang="en-US" sz="1600" dirty="0">
                    <a:gradFill>
                      <a:gsLst>
                        <a:gs pos="0">
                          <a:srgbClr val="000000"/>
                        </a:gs>
                        <a:gs pos="100000">
                          <a:srgbClr val="000000"/>
                        </a:gs>
                      </a:gsLst>
                      <a:lin ang="5400000" scaled="0"/>
                    </a:gradFill>
                  </a:rPr>
                  <a:t>Video</a:t>
                </a:r>
              </a:p>
            </p:txBody>
          </p:sp>
          <p:sp>
            <p:nvSpPr>
              <p:cNvPr id="33" name="TextBox 32"/>
              <p:cNvSpPr txBox="1"/>
              <p:nvPr/>
            </p:nvSpPr>
            <p:spPr>
              <a:xfrm>
                <a:off x="2958695" y="4435928"/>
                <a:ext cx="862843" cy="338554"/>
              </a:xfrm>
              <a:prstGeom prst="rect">
                <a:avLst/>
              </a:prstGeom>
              <a:noFill/>
            </p:spPr>
            <p:txBody>
              <a:bodyPr wrap="square" rtlCol="0">
                <a:spAutoFit/>
              </a:bodyPr>
              <a:lstStyle/>
              <a:p>
                <a:r>
                  <a:rPr lang="en-US" sz="1600" dirty="0">
                    <a:gradFill>
                      <a:gsLst>
                        <a:gs pos="0">
                          <a:srgbClr val="000000"/>
                        </a:gs>
                        <a:gs pos="100000">
                          <a:srgbClr val="000000"/>
                        </a:gs>
                      </a:gsLst>
                      <a:lin ang="5400000" scaled="0"/>
                    </a:gradFill>
                  </a:rPr>
                  <a:t>Audio</a:t>
                </a:r>
              </a:p>
            </p:txBody>
          </p:sp>
        </p:grpSp>
        <p:sp>
          <p:nvSpPr>
            <p:cNvPr id="30" name="TextBox 29"/>
            <p:cNvSpPr txBox="1"/>
            <p:nvPr/>
          </p:nvSpPr>
          <p:spPr>
            <a:xfrm>
              <a:off x="3824661" y="4097897"/>
              <a:ext cx="4710953" cy="461665"/>
            </a:xfrm>
            <a:prstGeom prst="rect">
              <a:avLst/>
            </a:prstGeom>
            <a:noFill/>
          </p:spPr>
          <p:txBody>
            <a:bodyPr wrap="square" rtlCol="0">
              <a:spAutoFit/>
            </a:bodyPr>
            <a:lstStyle/>
            <a:p>
              <a:r>
                <a:rPr lang="en-US" sz="2400" dirty="0">
                  <a:gradFill>
                    <a:gsLst>
                      <a:gs pos="0">
                        <a:srgbClr val="000000"/>
                      </a:gs>
                      <a:gs pos="100000">
                        <a:srgbClr val="000000"/>
                      </a:gs>
                    </a:gsLst>
                    <a:lin ang="5400000" scaled="0"/>
                  </a:gradFill>
                </a:rPr>
                <a:t>Media Foundation pipeline</a:t>
              </a:r>
            </a:p>
          </p:txBody>
        </p:sp>
      </p:grpSp>
      <p:cxnSp>
        <p:nvCxnSpPr>
          <p:cNvPr id="52" name="Elbow Connector 51"/>
          <p:cNvCxnSpPr>
            <a:stCxn id="12" idx="2"/>
            <a:endCxn id="38" idx="0"/>
          </p:cNvCxnSpPr>
          <p:nvPr/>
        </p:nvCxnSpPr>
        <p:spPr>
          <a:xfrm rot="5400000">
            <a:off x="5675939" y="-288592"/>
            <a:ext cx="837771" cy="8711143"/>
          </a:xfrm>
          <a:prstGeom prst="bentConnector3">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25698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SchemeHandlers and Byte-StreamHandlers</a:t>
            </a:r>
          </a:p>
        </p:txBody>
      </p:sp>
      <p:sp>
        <p:nvSpPr>
          <p:cNvPr id="6" name="Rectangle 5"/>
          <p:cNvSpPr/>
          <p:nvPr/>
        </p:nvSpPr>
        <p:spPr>
          <a:xfrm>
            <a:off x="427037" y="1135062"/>
            <a:ext cx="4355634" cy="1031715"/>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3600" dirty="0">
                <a:gradFill>
                  <a:gsLst>
                    <a:gs pos="0">
                      <a:srgbClr val="FFFFFF"/>
                    </a:gs>
                    <a:gs pos="100000">
                      <a:srgbClr val="FFFFFF"/>
                    </a:gs>
                  </a:gsLst>
                  <a:lin ang="5400000" scaled="0"/>
                </a:gradFill>
              </a:rPr>
              <a:t>SchemeHandler</a:t>
            </a:r>
          </a:p>
        </p:txBody>
      </p:sp>
      <p:sp>
        <p:nvSpPr>
          <p:cNvPr id="12" name="Rectangle 11"/>
          <p:cNvSpPr/>
          <p:nvPr/>
        </p:nvSpPr>
        <p:spPr>
          <a:xfrm>
            <a:off x="8967553" y="2682633"/>
            <a:ext cx="2965684" cy="965461"/>
          </a:xfrm>
          <a:prstGeom prst="rect">
            <a:avLst/>
          </a:prstGeom>
          <a:solidFill>
            <a:schemeClr val="accent4">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2400" dirty="0">
                <a:gradFill>
                  <a:gsLst>
                    <a:gs pos="0">
                      <a:srgbClr val="FFFFFF"/>
                    </a:gs>
                    <a:gs pos="100000">
                      <a:srgbClr val="FFFFFF"/>
                    </a:gs>
                  </a:gsLst>
                  <a:lin ang="5400000" scaled="0"/>
                </a:gradFill>
              </a:rPr>
              <a:t>Byte-StreamHandler</a:t>
            </a:r>
          </a:p>
        </p:txBody>
      </p:sp>
      <p:cxnSp>
        <p:nvCxnSpPr>
          <p:cNvPr id="14" name="Straight Arrow Connector 13"/>
          <p:cNvCxnSpPr/>
          <p:nvPr/>
        </p:nvCxnSpPr>
        <p:spPr>
          <a:xfrm>
            <a:off x="1323508" y="2177652"/>
            <a:ext cx="0" cy="232204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3709755" y="2144721"/>
            <a:ext cx="0" cy="58602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nvGrpSpPr>
          <p:cNvPr id="28" name="Group 27"/>
          <p:cNvGrpSpPr/>
          <p:nvPr/>
        </p:nvGrpSpPr>
        <p:grpSpPr>
          <a:xfrm>
            <a:off x="427038" y="4449396"/>
            <a:ext cx="10480614" cy="2308728"/>
            <a:chOff x="233423" y="2250834"/>
            <a:chExt cx="10480614" cy="2308728"/>
          </a:xfrm>
        </p:grpSpPr>
        <p:grpSp>
          <p:nvGrpSpPr>
            <p:cNvPr id="29" name="Group 28"/>
            <p:cNvGrpSpPr/>
            <p:nvPr/>
          </p:nvGrpSpPr>
          <p:grpSpPr>
            <a:xfrm>
              <a:off x="233423" y="2250834"/>
              <a:ext cx="10480614" cy="1810842"/>
              <a:chOff x="233425" y="3446958"/>
              <a:chExt cx="10480614" cy="1810842"/>
            </a:xfrm>
          </p:grpSpPr>
          <p:grpSp>
            <p:nvGrpSpPr>
              <p:cNvPr id="31" name="Group 30"/>
              <p:cNvGrpSpPr/>
              <p:nvPr/>
            </p:nvGrpSpPr>
            <p:grpSpPr>
              <a:xfrm>
                <a:off x="233425" y="3446958"/>
                <a:ext cx="10480614" cy="1810842"/>
                <a:chOff x="233425" y="3446958"/>
                <a:chExt cx="10480614" cy="1810842"/>
              </a:xfrm>
            </p:grpSpPr>
            <p:grpSp>
              <p:nvGrpSpPr>
                <p:cNvPr id="34" name="Group 33"/>
                <p:cNvGrpSpPr/>
                <p:nvPr/>
              </p:nvGrpSpPr>
              <p:grpSpPr>
                <a:xfrm>
                  <a:off x="233425" y="3446958"/>
                  <a:ext cx="10480614" cy="1767584"/>
                  <a:chOff x="233425" y="3446958"/>
                  <a:chExt cx="10480614" cy="1767584"/>
                </a:xfrm>
              </p:grpSpPr>
              <p:grpSp>
                <p:nvGrpSpPr>
                  <p:cNvPr id="36" name="Group 35"/>
                  <p:cNvGrpSpPr/>
                  <p:nvPr/>
                </p:nvGrpSpPr>
                <p:grpSpPr>
                  <a:xfrm>
                    <a:off x="233425" y="3483427"/>
                    <a:ext cx="10480614" cy="1731115"/>
                    <a:chOff x="233425" y="3559627"/>
                    <a:chExt cx="10480614" cy="1731115"/>
                  </a:xfrm>
                </p:grpSpPr>
                <p:sp>
                  <p:nvSpPr>
                    <p:cNvPr id="38" name="Rectangle 37"/>
                    <p:cNvSpPr/>
                    <p:nvPr/>
                  </p:nvSpPr>
                  <p:spPr>
                    <a:xfrm>
                      <a:off x="233425" y="3559627"/>
                      <a:ext cx="2624428" cy="1684478"/>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Media source</a:t>
                      </a:r>
                    </a:p>
                  </p:txBody>
                </p:sp>
                <p:sp>
                  <p:nvSpPr>
                    <p:cNvPr id="39" name="Rectangle 38"/>
                    <p:cNvSpPr/>
                    <p:nvPr/>
                  </p:nvSpPr>
                  <p:spPr>
                    <a:xfrm>
                      <a:off x="3903120" y="3559627"/>
                      <a:ext cx="1673607"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decoder</a:t>
                      </a:r>
                    </a:p>
                  </p:txBody>
                </p:sp>
                <p:sp>
                  <p:nvSpPr>
                    <p:cNvPr id="40" name="Rectangle 39"/>
                    <p:cNvSpPr/>
                    <p:nvPr/>
                  </p:nvSpPr>
                  <p:spPr>
                    <a:xfrm>
                      <a:off x="5671392" y="3559627"/>
                      <a:ext cx="1434605"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effect</a:t>
                      </a:r>
                    </a:p>
                  </p:txBody>
                </p:sp>
                <p:sp>
                  <p:nvSpPr>
                    <p:cNvPr id="41" name="Rectangle 40"/>
                    <p:cNvSpPr/>
                    <p:nvPr/>
                  </p:nvSpPr>
                  <p:spPr>
                    <a:xfrm>
                      <a:off x="7195392" y="3559627"/>
                      <a:ext cx="1545471"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encoder</a:t>
                      </a:r>
                    </a:p>
                  </p:txBody>
                </p:sp>
                <p:sp>
                  <p:nvSpPr>
                    <p:cNvPr id="42" name="Rectangle 41"/>
                    <p:cNvSpPr/>
                    <p:nvPr/>
                  </p:nvSpPr>
                  <p:spPr>
                    <a:xfrm>
                      <a:off x="8811118" y="3559627"/>
                      <a:ext cx="1889474"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sink</a:t>
                      </a:r>
                    </a:p>
                  </p:txBody>
                </p:sp>
                <p:sp>
                  <p:nvSpPr>
                    <p:cNvPr id="43" name="Rectangle 42"/>
                    <p:cNvSpPr/>
                    <p:nvPr/>
                  </p:nvSpPr>
                  <p:spPr>
                    <a:xfrm>
                      <a:off x="3926356" y="4599382"/>
                      <a:ext cx="1673607"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decoder</a:t>
                      </a:r>
                    </a:p>
                  </p:txBody>
                </p:sp>
                <p:sp>
                  <p:nvSpPr>
                    <p:cNvPr id="44" name="Rectangle 43"/>
                    <p:cNvSpPr/>
                    <p:nvPr/>
                  </p:nvSpPr>
                  <p:spPr>
                    <a:xfrm>
                      <a:off x="5694628" y="4599382"/>
                      <a:ext cx="1434605"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effect</a:t>
                      </a:r>
                    </a:p>
                  </p:txBody>
                </p:sp>
                <p:sp>
                  <p:nvSpPr>
                    <p:cNvPr id="45" name="Rectangle 44"/>
                    <p:cNvSpPr/>
                    <p:nvPr/>
                  </p:nvSpPr>
                  <p:spPr>
                    <a:xfrm>
                      <a:off x="7208839" y="4591107"/>
                      <a:ext cx="1545471"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encoder</a:t>
                      </a:r>
                    </a:p>
                  </p:txBody>
                </p:sp>
                <p:sp>
                  <p:nvSpPr>
                    <p:cNvPr id="46" name="Rectangle 45"/>
                    <p:cNvSpPr/>
                    <p:nvPr/>
                  </p:nvSpPr>
                  <p:spPr>
                    <a:xfrm>
                      <a:off x="8824565" y="4591107"/>
                      <a:ext cx="1889474"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sink</a:t>
                      </a:r>
                    </a:p>
                  </p:txBody>
                </p:sp>
                <p:cxnSp>
                  <p:nvCxnSpPr>
                    <p:cNvPr id="47" name="Straight Arrow Connector 46"/>
                    <p:cNvCxnSpPr>
                      <a:endCxn id="39" idx="1"/>
                    </p:cNvCxnSpPr>
                    <p:nvPr/>
                  </p:nvCxnSpPr>
                  <p:spPr>
                    <a:xfrm>
                      <a:off x="2857852" y="3905307"/>
                      <a:ext cx="104526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8" name="Straight Arrow Connector 47"/>
                    <p:cNvCxnSpPr/>
                    <p:nvPr/>
                  </p:nvCxnSpPr>
                  <p:spPr>
                    <a:xfrm>
                      <a:off x="2857852" y="4900157"/>
                      <a:ext cx="104526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pic>
                <p:nvPicPr>
                  <p:cNvPr id="37" name="Picture 2" descr="C:\Users\richfr.REDMOND\AppData\Local\Microsoft\Windows\Temporary Internet Files\Content.IE5\V9AIJIY5\MC90043983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3575" y="3446958"/>
                    <a:ext cx="764297" cy="764297"/>
                  </a:xfrm>
                  <a:prstGeom prst="rect">
                    <a:avLst/>
                  </a:prstGeom>
                  <a:noFill/>
                  <a:extLst>
                    <a:ext uri="{909E8E84-426E-40DD-AFC4-6F175D3DCCD1}">
                      <a14:hiddenFill xmlns:a14="http://schemas.microsoft.com/office/drawing/2010/main">
                        <a:solidFill>
                          <a:srgbClr val="FFFFFF"/>
                        </a:solidFill>
                      </a14:hiddenFill>
                    </a:ext>
                  </a:extLst>
                </p:spPr>
              </p:pic>
            </p:grpSp>
            <p:pic>
              <p:nvPicPr>
                <p:cNvPr id="35" name="Picture 3" descr="C:\Users\richfr.REDMOND\AppData\Local\Microsoft\Windows\Temporary Internet Files\Content.IE5\LZESCWP1\MC90044040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3575" y="4487862"/>
                  <a:ext cx="769938" cy="769938"/>
                </a:xfrm>
                <a:prstGeom prst="rect">
                  <a:avLst/>
                </a:prstGeom>
                <a:noFill/>
                <a:extLst>
                  <a:ext uri="{909E8E84-426E-40DD-AFC4-6F175D3DCCD1}">
                    <a14:hiddenFill xmlns:a14="http://schemas.microsoft.com/office/drawing/2010/main">
                      <a:solidFill>
                        <a:srgbClr val="FFFFFF"/>
                      </a:solidFill>
                    </a14:hiddenFill>
                  </a:ext>
                </a:extLst>
              </p:spPr>
            </p:pic>
          </p:grpSp>
          <p:sp>
            <p:nvSpPr>
              <p:cNvPr id="32" name="TextBox 31"/>
              <p:cNvSpPr txBox="1"/>
              <p:nvPr/>
            </p:nvSpPr>
            <p:spPr>
              <a:xfrm>
                <a:off x="2934052" y="3497262"/>
                <a:ext cx="862843" cy="338554"/>
              </a:xfrm>
              <a:prstGeom prst="rect">
                <a:avLst/>
              </a:prstGeom>
              <a:noFill/>
            </p:spPr>
            <p:txBody>
              <a:bodyPr wrap="square" rtlCol="0">
                <a:spAutoFit/>
              </a:bodyPr>
              <a:lstStyle/>
              <a:p>
                <a:r>
                  <a:rPr lang="en-US" sz="1600" dirty="0">
                    <a:gradFill>
                      <a:gsLst>
                        <a:gs pos="0">
                          <a:srgbClr val="000000"/>
                        </a:gs>
                        <a:gs pos="100000">
                          <a:srgbClr val="000000"/>
                        </a:gs>
                      </a:gsLst>
                      <a:lin ang="5400000" scaled="0"/>
                    </a:gradFill>
                  </a:rPr>
                  <a:t>Video</a:t>
                </a:r>
              </a:p>
            </p:txBody>
          </p:sp>
          <p:sp>
            <p:nvSpPr>
              <p:cNvPr id="33" name="TextBox 32"/>
              <p:cNvSpPr txBox="1"/>
              <p:nvPr/>
            </p:nvSpPr>
            <p:spPr>
              <a:xfrm>
                <a:off x="2958695" y="4435928"/>
                <a:ext cx="862843" cy="338554"/>
              </a:xfrm>
              <a:prstGeom prst="rect">
                <a:avLst/>
              </a:prstGeom>
              <a:noFill/>
            </p:spPr>
            <p:txBody>
              <a:bodyPr wrap="square" rtlCol="0">
                <a:spAutoFit/>
              </a:bodyPr>
              <a:lstStyle/>
              <a:p>
                <a:r>
                  <a:rPr lang="en-US" sz="1600" dirty="0">
                    <a:gradFill>
                      <a:gsLst>
                        <a:gs pos="0">
                          <a:srgbClr val="000000"/>
                        </a:gs>
                        <a:gs pos="100000">
                          <a:srgbClr val="000000"/>
                        </a:gs>
                      </a:gsLst>
                      <a:lin ang="5400000" scaled="0"/>
                    </a:gradFill>
                  </a:rPr>
                  <a:t>Audio</a:t>
                </a:r>
              </a:p>
            </p:txBody>
          </p:sp>
        </p:grpSp>
        <p:sp>
          <p:nvSpPr>
            <p:cNvPr id="30" name="TextBox 29"/>
            <p:cNvSpPr txBox="1"/>
            <p:nvPr/>
          </p:nvSpPr>
          <p:spPr>
            <a:xfrm>
              <a:off x="3824661" y="4097897"/>
              <a:ext cx="4710953" cy="461665"/>
            </a:xfrm>
            <a:prstGeom prst="rect">
              <a:avLst/>
            </a:prstGeom>
            <a:noFill/>
          </p:spPr>
          <p:txBody>
            <a:bodyPr wrap="square" rtlCol="0">
              <a:spAutoFit/>
            </a:bodyPr>
            <a:lstStyle/>
            <a:p>
              <a:r>
                <a:rPr lang="en-US" sz="2400" dirty="0">
                  <a:gradFill>
                    <a:gsLst>
                      <a:gs pos="0">
                        <a:srgbClr val="000000"/>
                      </a:gs>
                      <a:gs pos="100000">
                        <a:srgbClr val="000000"/>
                      </a:gs>
                    </a:gsLst>
                    <a:lin ang="5400000" scaled="0"/>
                  </a:gradFill>
                </a:rPr>
                <a:t>Media Foundation pipeline</a:t>
              </a:r>
            </a:p>
          </p:txBody>
        </p:sp>
      </p:grpSp>
      <p:cxnSp>
        <p:nvCxnSpPr>
          <p:cNvPr id="52" name="Elbow Connector 51"/>
          <p:cNvCxnSpPr>
            <a:stCxn id="12" idx="2"/>
            <a:endCxn id="38" idx="0"/>
          </p:cNvCxnSpPr>
          <p:nvPr/>
        </p:nvCxnSpPr>
        <p:spPr>
          <a:xfrm rot="5400000">
            <a:off x="5675939" y="-288592"/>
            <a:ext cx="837771" cy="8711143"/>
          </a:xfrm>
          <a:prstGeom prst="bentConnector3">
            <a:avLst/>
          </a:prstGeom>
          <a:ln>
            <a:tailEnd type="arrow"/>
          </a:ln>
        </p:spPr>
        <p:style>
          <a:lnRef idx="3">
            <a:schemeClr val="dk1"/>
          </a:lnRef>
          <a:fillRef idx="0">
            <a:schemeClr val="dk1"/>
          </a:fillRef>
          <a:effectRef idx="2">
            <a:schemeClr val="dk1"/>
          </a:effectRef>
          <a:fontRef idx="minor">
            <a:schemeClr val="tx1"/>
          </a:fontRef>
        </p:style>
      </p:cxnSp>
      <p:sp>
        <p:nvSpPr>
          <p:cNvPr id="56" name="Rectangle 55"/>
          <p:cNvSpPr/>
          <p:nvPr/>
        </p:nvSpPr>
        <p:spPr>
          <a:xfrm>
            <a:off x="1804333" y="2735262"/>
            <a:ext cx="2978338" cy="965461"/>
          </a:xfrm>
          <a:prstGeom prst="rect">
            <a:avLst/>
          </a:prstGeom>
          <a:solidFill>
            <a:schemeClr val="accent4">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2400" dirty="0">
                <a:gradFill>
                  <a:gsLst>
                    <a:gs pos="0">
                      <a:srgbClr val="FFFFFF"/>
                    </a:gs>
                    <a:gs pos="100000">
                      <a:srgbClr val="FFFFFF"/>
                    </a:gs>
                  </a:gsLst>
                  <a:lin ang="5400000" scaled="0"/>
                </a:gradFill>
              </a:rPr>
              <a:t>ByteStream</a:t>
            </a:r>
          </a:p>
        </p:txBody>
      </p:sp>
    </p:spTree>
    <p:extLst>
      <p:ext uri="{BB962C8B-B14F-4D97-AF65-F5344CB8AC3E}">
        <p14:creationId xmlns:p14="http://schemas.microsoft.com/office/powerpoint/2010/main" val="3653098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solidFill>
            <a:srgbClr val="00188F"/>
          </a:solidFill>
        </p:spPr>
        <p:txBody>
          <a:bodyPr/>
          <a:lstStyle/>
          <a:p>
            <a:r>
              <a:rPr lang="en-US" dirty="0"/>
              <a:t>What is a ByteStream?            </a:t>
            </a:r>
          </a:p>
        </p:txBody>
      </p:sp>
      <p:sp>
        <p:nvSpPr>
          <p:cNvPr id="6" name="Rectangle 5"/>
          <p:cNvSpPr/>
          <p:nvPr/>
        </p:nvSpPr>
        <p:spPr>
          <a:xfrm>
            <a:off x="4999037" y="1762100"/>
            <a:ext cx="7315199" cy="3970318"/>
          </a:xfrm>
          <a:prstGeom prst="rect">
            <a:avLst/>
          </a:prstGeom>
        </p:spPr>
        <p:txBody>
          <a:bodyPr wrap="square">
            <a:spAutoFit/>
          </a:bodyPr>
          <a:lstStyle/>
          <a:p>
            <a:r>
              <a:rPr lang="en-US" sz="2800" dirty="0">
                <a:solidFill>
                  <a:srgbClr val="000000"/>
                </a:solidFill>
                <a:latin typeface="Segoe UI Light"/>
              </a:rPr>
              <a:t>Represents a byte stream from some data source:</a:t>
            </a:r>
          </a:p>
          <a:p>
            <a:pPr marL="457200" indent="-457200">
              <a:buFont typeface="Arial" pitchFamily="34" charset="0"/>
              <a:buChar char="•"/>
            </a:pPr>
            <a:r>
              <a:rPr lang="en-US" sz="2800" dirty="0">
                <a:solidFill>
                  <a:srgbClr val="000000"/>
                </a:solidFill>
                <a:latin typeface="Segoe UI Light"/>
              </a:rPr>
              <a:t>Local file</a:t>
            </a:r>
          </a:p>
          <a:p>
            <a:pPr marL="457200" indent="-457200">
              <a:buFont typeface="Arial" pitchFamily="34" charset="0"/>
              <a:buChar char="•"/>
            </a:pPr>
            <a:r>
              <a:rPr lang="en-US" sz="2800" dirty="0">
                <a:solidFill>
                  <a:srgbClr val="000000"/>
                </a:solidFill>
                <a:latin typeface="Segoe UI Light"/>
              </a:rPr>
              <a:t>Network file</a:t>
            </a:r>
          </a:p>
          <a:p>
            <a:pPr marL="457200" indent="-457200">
              <a:buFont typeface="Arial" pitchFamily="34" charset="0"/>
              <a:buChar char="•"/>
            </a:pPr>
            <a:r>
              <a:rPr lang="en-US" sz="2800" dirty="0">
                <a:solidFill>
                  <a:srgbClr val="000000"/>
                </a:solidFill>
                <a:latin typeface="Segoe UI Light"/>
              </a:rPr>
              <a:t>Some other source</a:t>
            </a:r>
          </a:p>
          <a:p>
            <a:pPr marL="457200" indent="-457200">
              <a:buFont typeface="Arial" pitchFamily="34" charset="0"/>
              <a:buChar char="•"/>
            </a:pPr>
            <a:endParaRPr lang="en-US" sz="2800" dirty="0">
              <a:solidFill>
                <a:srgbClr val="000000"/>
              </a:solidFill>
              <a:latin typeface="Segoe UI Light"/>
            </a:endParaRPr>
          </a:p>
          <a:p>
            <a:r>
              <a:rPr lang="en-US" sz="2800" dirty="0">
                <a:solidFill>
                  <a:srgbClr val="000000"/>
                </a:solidFill>
                <a:latin typeface="Segoe UI Light"/>
              </a:rPr>
              <a:t>This interface supports typical stream operations such as reading, writing, and seeking.</a:t>
            </a:r>
          </a:p>
        </p:txBody>
      </p:sp>
    </p:spTree>
    <p:extLst>
      <p:ext uri="{BB962C8B-B14F-4D97-AF65-F5344CB8AC3E}">
        <p14:creationId xmlns:p14="http://schemas.microsoft.com/office/powerpoint/2010/main" val="1694302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3" y="36886"/>
            <a:ext cx="11887199" cy="912813"/>
          </a:xfrm>
        </p:spPr>
        <p:txBody>
          <a:bodyPr>
            <a:normAutofit/>
          </a:bodyPr>
          <a:lstStyle/>
          <a:p>
            <a:r>
              <a:rPr lang="en-US" dirty="0"/>
              <a:t>IMFByteStream Interface</a:t>
            </a:r>
          </a:p>
        </p:txBody>
      </p:sp>
      <p:sp>
        <p:nvSpPr>
          <p:cNvPr id="5" name="Title 1"/>
          <p:cNvSpPr txBox="1">
            <a:spLocks/>
          </p:cNvSpPr>
          <p:nvPr/>
        </p:nvSpPr>
        <p:spPr>
          <a:xfrm>
            <a:off x="7513637" y="1757607"/>
            <a:ext cx="2614971" cy="527891"/>
          </a:xfrm>
          <a:prstGeom prst="rect">
            <a:avLst/>
          </a:prstGeom>
        </p:spPr>
        <p:txBody>
          <a:bodyPr vert="horz" lIns="182880" tIns="45720" rIns="182880" bIns="45720" rtlCol="0" anchor="t">
            <a:normAutofit fontScale="92500" lnSpcReduction="10000"/>
          </a:bodyPr>
          <a:lstStyle>
            <a:lvl1pPr algn="l" defTabSz="914166" rtl="0" eaLnBrk="1" latinLnBrk="0" hangingPunct="1">
              <a:spcBef>
                <a:spcPct val="0"/>
              </a:spcBef>
              <a:buNone/>
              <a:defRPr sz="4800" kern="1200">
                <a:gradFill>
                  <a:gsLst>
                    <a:gs pos="0">
                      <a:srgbClr val="505050"/>
                    </a:gs>
                    <a:gs pos="100000">
                      <a:srgbClr val="505050"/>
                    </a:gs>
                  </a:gsLst>
                  <a:lin ang="5400000" scaled="0"/>
                </a:gradFill>
                <a:latin typeface="+mj-lt"/>
                <a:ea typeface="+mj-ea"/>
                <a:cs typeface="+mj-cs"/>
              </a:defRPr>
            </a:lvl1pPr>
          </a:lstStyle>
          <a:p>
            <a:r>
              <a:rPr lang="en-US" sz="3200" dirty="0"/>
              <a:t>  </a:t>
            </a:r>
          </a:p>
        </p:txBody>
      </p:sp>
      <p:graphicFrame>
        <p:nvGraphicFramePr>
          <p:cNvPr id="6" name="Table 5"/>
          <p:cNvGraphicFramePr>
            <a:graphicFrameLocks noGrp="1"/>
          </p:cNvGraphicFramePr>
          <p:nvPr>
            <p:extLst/>
          </p:nvPr>
        </p:nvGraphicFramePr>
        <p:xfrm>
          <a:off x="655637" y="1719630"/>
          <a:ext cx="11309115" cy="4593701"/>
        </p:xfrm>
        <a:graphic>
          <a:graphicData uri="http://schemas.openxmlformats.org/drawingml/2006/table">
            <a:tbl>
              <a:tblPr/>
              <a:tblGrid>
                <a:gridCol w="4669814">
                  <a:extLst>
                    <a:ext uri="{9D8B030D-6E8A-4147-A177-3AD203B41FA5}">
                      <a16:colId xmlns:a16="http://schemas.microsoft.com/office/drawing/2014/main" val="20000"/>
                    </a:ext>
                  </a:extLst>
                </a:gridCol>
                <a:gridCol w="6639301">
                  <a:extLst>
                    <a:ext uri="{9D8B030D-6E8A-4147-A177-3AD203B41FA5}">
                      <a16:colId xmlns:a16="http://schemas.microsoft.com/office/drawing/2014/main" val="20001"/>
                    </a:ext>
                  </a:extLst>
                </a:gridCol>
              </a:tblGrid>
              <a:tr h="541540">
                <a:tc>
                  <a:txBody>
                    <a:bodyPr/>
                    <a:lstStyle/>
                    <a:p>
                      <a:r>
                        <a:rPr lang="en-US" sz="3200" b="0" dirty="0">
                          <a:solidFill>
                            <a:schemeClr val="tx1">
                              <a:lumMod val="50000"/>
                              <a:lumOff val="50000"/>
                            </a:schemeClr>
                          </a:solidFill>
                          <a:latin typeface="Consolas" pitchFamily="49" charset="0"/>
                          <a:cs typeface="Consolas" pitchFamily="49" charset="0"/>
                        </a:rPr>
                        <a:t>Method</a:t>
                      </a:r>
                    </a:p>
                  </a:txBody>
                  <a:tcPr marL="75156" marR="75156" marT="37578" marB="37578" anchor="ctr">
                    <a:lnL>
                      <a:noFill/>
                    </a:lnL>
                    <a:lnR>
                      <a:noFill/>
                    </a:lnR>
                    <a:lnT>
                      <a:noFill/>
                    </a:lnT>
                    <a:lnB>
                      <a:noFill/>
                    </a:lnB>
                  </a:tcPr>
                </a:tc>
                <a:tc>
                  <a:txBody>
                    <a:bodyPr/>
                    <a:lstStyle/>
                    <a:p>
                      <a:r>
                        <a:rPr lang="en-US" sz="3200" b="0" dirty="0">
                          <a:solidFill>
                            <a:schemeClr val="tx1">
                              <a:lumMod val="50000"/>
                              <a:lumOff val="50000"/>
                            </a:schemeClr>
                          </a:solidFill>
                          <a:latin typeface="Consolas" pitchFamily="49" charset="0"/>
                          <a:cs typeface="Consolas" pitchFamily="49" charset="0"/>
                        </a:rPr>
                        <a:t>GetCurrentPosition</a:t>
                      </a:r>
                    </a:p>
                  </a:txBody>
                  <a:tcPr marL="75156" marR="75156" marT="37578" marB="37578" anchor="ctr">
                    <a:lnL>
                      <a:noFill/>
                    </a:lnL>
                    <a:lnR>
                      <a:noFill/>
                    </a:lnR>
                    <a:lnT>
                      <a:noFill/>
                    </a:lnT>
                    <a:lnB>
                      <a:noFill/>
                    </a:lnB>
                  </a:tcPr>
                </a:tc>
                <a:extLst>
                  <a:ext uri="{0D108BD9-81ED-4DB2-BD59-A6C34878D82A}">
                    <a16:rowId xmlns:a16="http://schemas.microsoft.com/office/drawing/2014/main" val="10000"/>
                  </a:ext>
                </a:extLst>
              </a:tr>
              <a:tr h="541540">
                <a:tc>
                  <a:txBody>
                    <a:bodyPr/>
                    <a:lstStyle/>
                    <a:p>
                      <a:r>
                        <a:rPr lang="en-US" sz="3200" b="0" i="0" baseline="0" dirty="0">
                          <a:solidFill>
                            <a:schemeClr val="tx1">
                              <a:lumMod val="50000"/>
                              <a:lumOff val="50000"/>
                            </a:schemeClr>
                          </a:solidFill>
                          <a:latin typeface="Consolas" pitchFamily="49" charset="0"/>
                          <a:cs typeface="Consolas" pitchFamily="49" charset="0"/>
                        </a:rPr>
                        <a:t>BeginRead</a:t>
                      </a:r>
                    </a:p>
                  </a:txBody>
                  <a:tcPr marL="75156" marR="75156" marT="37578" marB="37578" anchor="ctr">
                    <a:lnL>
                      <a:noFill/>
                    </a:lnL>
                    <a:lnR>
                      <a:noFill/>
                    </a:lnR>
                    <a:lnT>
                      <a:noFill/>
                    </a:lnT>
                    <a:lnB>
                      <a:noFill/>
                    </a:lnB>
                  </a:tcPr>
                </a:tc>
                <a:tc>
                  <a:txBody>
                    <a:bodyPr/>
                    <a:lstStyle/>
                    <a:p>
                      <a:r>
                        <a:rPr lang="en-US" sz="3200" b="0" dirty="0">
                          <a:solidFill>
                            <a:schemeClr val="tx1">
                              <a:lumMod val="50000"/>
                              <a:lumOff val="50000"/>
                            </a:schemeClr>
                          </a:solidFill>
                          <a:latin typeface="Consolas" pitchFamily="49" charset="0"/>
                          <a:cs typeface="Consolas" pitchFamily="49" charset="0"/>
                        </a:rPr>
                        <a:t>GetLength</a:t>
                      </a:r>
                    </a:p>
                  </a:txBody>
                  <a:tcPr marL="75156" marR="75156" marT="37578" marB="37578" anchor="ctr">
                    <a:lnL>
                      <a:noFill/>
                    </a:lnL>
                    <a:lnR>
                      <a:noFill/>
                    </a:lnR>
                    <a:lnT>
                      <a:noFill/>
                    </a:lnT>
                    <a:lnB>
                      <a:noFill/>
                    </a:lnB>
                  </a:tcPr>
                </a:tc>
                <a:extLst>
                  <a:ext uri="{0D108BD9-81ED-4DB2-BD59-A6C34878D82A}">
                    <a16:rowId xmlns:a16="http://schemas.microsoft.com/office/drawing/2014/main" val="10001"/>
                  </a:ext>
                </a:extLst>
              </a:tr>
              <a:tr h="541540">
                <a:tc>
                  <a:txBody>
                    <a:bodyPr/>
                    <a:lstStyle/>
                    <a:p>
                      <a:r>
                        <a:rPr lang="en-US" sz="3200" b="0" u="none" strike="noStrike" dirty="0">
                          <a:solidFill>
                            <a:schemeClr val="tx1">
                              <a:lumMod val="50000"/>
                              <a:lumOff val="50000"/>
                            </a:schemeClr>
                          </a:solidFill>
                          <a:latin typeface="Consolas" pitchFamily="49" charset="0"/>
                          <a:cs typeface="Consolas" pitchFamily="49" charset="0"/>
                        </a:rPr>
                        <a:t>BeginWrite</a:t>
                      </a:r>
                    </a:p>
                  </a:txBody>
                  <a:tcPr marL="75156" marR="75156" marT="37578" marB="37578" anchor="ctr">
                    <a:lnL>
                      <a:noFill/>
                    </a:lnL>
                    <a:lnR>
                      <a:noFill/>
                    </a:lnR>
                    <a:lnT>
                      <a:noFill/>
                    </a:lnT>
                    <a:lnB>
                      <a:noFill/>
                    </a:lnB>
                  </a:tcPr>
                </a:tc>
                <a:tc>
                  <a:txBody>
                    <a:bodyPr/>
                    <a:lstStyle/>
                    <a:p>
                      <a:r>
                        <a:rPr lang="en-US" sz="3200" b="0" dirty="0">
                          <a:solidFill>
                            <a:schemeClr val="tx1">
                              <a:lumMod val="50000"/>
                              <a:lumOff val="50000"/>
                            </a:schemeClr>
                          </a:solidFill>
                          <a:latin typeface="Consolas" pitchFamily="49" charset="0"/>
                          <a:cs typeface="Consolas" pitchFamily="49" charset="0"/>
                        </a:rPr>
                        <a:t>IsEndOfStream</a:t>
                      </a:r>
                    </a:p>
                  </a:txBody>
                  <a:tcPr marL="75156" marR="75156" marT="37578" marB="37578" anchor="ctr">
                    <a:lnL>
                      <a:noFill/>
                    </a:lnL>
                    <a:lnR>
                      <a:noFill/>
                    </a:lnR>
                    <a:lnT>
                      <a:noFill/>
                    </a:lnT>
                    <a:lnB>
                      <a:noFill/>
                    </a:lnB>
                  </a:tcPr>
                </a:tc>
                <a:extLst>
                  <a:ext uri="{0D108BD9-81ED-4DB2-BD59-A6C34878D82A}">
                    <a16:rowId xmlns:a16="http://schemas.microsoft.com/office/drawing/2014/main" val="10002"/>
                  </a:ext>
                </a:extLst>
              </a:tr>
              <a:tr h="653849">
                <a:tc>
                  <a:txBody>
                    <a:bodyPr/>
                    <a:lstStyle/>
                    <a:p>
                      <a:r>
                        <a:rPr lang="en-US" sz="3200" b="0" dirty="0">
                          <a:solidFill>
                            <a:schemeClr val="tx1">
                              <a:lumMod val="50000"/>
                              <a:lumOff val="50000"/>
                            </a:schemeClr>
                          </a:solidFill>
                          <a:latin typeface="Consolas" pitchFamily="49" charset="0"/>
                          <a:cs typeface="Consolas" pitchFamily="49" charset="0"/>
                        </a:rPr>
                        <a:t>Close</a:t>
                      </a:r>
                    </a:p>
                  </a:txBody>
                  <a:tcPr marL="75156" marR="75156" marT="37578" marB="37578" anchor="ctr">
                    <a:lnL>
                      <a:noFill/>
                    </a:lnL>
                    <a:lnR>
                      <a:noFill/>
                    </a:lnR>
                    <a:lnT>
                      <a:noFill/>
                    </a:lnT>
                    <a:lnB>
                      <a:noFill/>
                    </a:lnB>
                  </a:tcPr>
                </a:tc>
                <a:tc>
                  <a:txBody>
                    <a:bodyPr/>
                    <a:lstStyle/>
                    <a:p>
                      <a:r>
                        <a:rPr lang="en-US" sz="3200" b="0" dirty="0">
                          <a:solidFill>
                            <a:schemeClr val="tx1">
                              <a:lumMod val="50000"/>
                              <a:lumOff val="50000"/>
                            </a:schemeClr>
                          </a:solidFill>
                          <a:latin typeface="Consolas" pitchFamily="49" charset="0"/>
                          <a:cs typeface="Consolas" pitchFamily="49" charset="0"/>
                        </a:rPr>
                        <a:t>Read</a:t>
                      </a:r>
                    </a:p>
                  </a:txBody>
                  <a:tcPr marL="75156" marR="75156" marT="37578" marB="37578" anchor="ctr">
                    <a:lnL>
                      <a:noFill/>
                    </a:lnL>
                    <a:lnR>
                      <a:noFill/>
                    </a:lnR>
                    <a:lnT>
                      <a:noFill/>
                    </a:lnT>
                    <a:lnB>
                      <a:noFill/>
                    </a:lnB>
                  </a:tcPr>
                </a:tc>
                <a:extLst>
                  <a:ext uri="{0D108BD9-81ED-4DB2-BD59-A6C34878D82A}">
                    <a16:rowId xmlns:a16="http://schemas.microsoft.com/office/drawing/2014/main" val="10003"/>
                  </a:ext>
                </a:extLst>
              </a:tr>
              <a:tr h="541540">
                <a:tc>
                  <a:txBody>
                    <a:bodyPr/>
                    <a:lstStyle/>
                    <a:p>
                      <a:r>
                        <a:rPr lang="en-US" sz="3200" b="0" dirty="0">
                          <a:solidFill>
                            <a:schemeClr val="tx1">
                              <a:lumMod val="50000"/>
                              <a:lumOff val="50000"/>
                            </a:schemeClr>
                          </a:solidFill>
                          <a:latin typeface="Consolas" pitchFamily="49" charset="0"/>
                          <a:cs typeface="Consolas" pitchFamily="49" charset="0"/>
                        </a:rPr>
                        <a:t>EndRead</a:t>
                      </a:r>
                    </a:p>
                  </a:txBody>
                  <a:tcPr marL="75156" marR="75156" marT="37578" marB="37578" anchor="ctr">
                    <a:lnL>
                      <a:noFill/>
                    </a:lnL>
                    <a:lnR>
                      <a:noFill/>
                    </a:lnR>
                    <a:lnT>
                      <a:noFill/>
                    </a:lnT>
                    <a:lnB>
                      <a:noFill/>
                    </a:lnB>
                  </a:tcPr>
                </a:tc>
                <a:tc>
                  <a:txBody>
                    <a:bodyPr/>
                    <a:lstStyle/>
                    <a:p>
                      <a:r>
                        <a:rPr lang="en-US" sz="3200" b="0" dirty="0">
                          <a:solidFill>
                            <a:schemeClr val="tx1">
                              <a:lumMod val="50000"/>
                              <a:lumOff val="50000"/>
                            </a:schemeClr>
                          </a:solidFill>
                          <a:latin typeface="Consolas" pitchFamily="49" charset="0"/>
                          <a:cs typeface="Consolas" pitchFamily="49" charset="0"/>
                        </a:rPr>
                        <a:t>Seek</a:t>
                      </a:r>
                    </a:p>
                  </a:txBody>
                  <a:tcPr marL="75156" marR="75156" marT="37578" marB="37578" anchor="ctr">
                    <a:lnL>
                      <a:noFill/>
                    </a:lnL>
                    <a:lnR>
                      <a:noFill/>
                    </a:lnR>
                    <a:lnT>
                      <a:noFill/>
                    </a:lnT>
                    <a:lnB>
                      <a:noFill/>
                    </a:lnB>
                  </a:tcPr>
                </a:tc>
                <a:extLst>
                  <a:ext uri="{0D108BD9-81ED-4DB2-BD59-A6C34878D82A}">
                    <a16:rowId xmlns:a16="http://schemas.microsoft.com/office/drawing/2014/main" val="10004"/>
                  </a:ext>
                </a:extLst>
              </a:tr>
              <a:tr h="541540">
                <a:tc>
                  <a:txBody>
                    <a:bodyPr/>
                    <a:lstStyle/>
                    <a:p>
                      <a:r>
                        <a:rPr lang="en-US" sz="3200" b="0" dirty="0">
                          <a:solidFill>
                            <a:schemeClr val="tx1">
                              <a:lumMod val="50000"/>
                              <a:lumOff val="50000"/>
                            </a:schemeClr>
                          </a:solidFill>
                          <a:latin typeface="Consolas" pitchFamily="49" charset="0"/>
                          <a:cs typeface="Consolas" pitchFamily="49" charset="0"/>
                        </a:rPr>
                        <a:t>EndWrite</a:t>
                      </a:r>
                    </a:p>
                  </a:txBody>
                  <a:tcPr marL="75156" marR="75156" marT="37578" marB="37578" anchor="ctr">
                    <a:lnL>
                      <a:noFill/>
                    </a:lnL>
                    <a:lnR>
                      <a:noFill/>
                    </a:lnR>
                    <a:lnT>
                      <a:noFill/>
                    </a:lnT>
                    <a:lnB>
                      <a:noFill/>
                    </a:lnB>
                  </a:tcPr>
                </a:tc>
                <a:tc>
                  <a:txBody>
                    <a:bodyPr/>
                    <a:lstStyle/>
                    <a:p>
                      <a:r>
                        <a:rPr lang="en-US" sz="3200" b="0" dirty="0">
                          <a:solidFill>
                            <a:schemeClr val="tx1">
                              <a:lumMod val="50000"/>
                              <a:lumOff val="50000"/>
                            </a:schemeClr>
                          </a:solidFill>
                          <a:latin typeface="Consolas" pitchFamily="49" charset="0"/>
                          <a:cs typeface="Consolas" pitchFamily="49" charset="0"/>
                        </a:rPr>
                        <a:t>SetCurrentPosition</a:t>
                      </a:r>
                    </a:p>
                  </a:txBody>
                  <a:tcPr marL="75156" marR="75156" marT="37578" marB="37578" anchor="ctr">
                    <a:lnL>
                      <a:noFill/>
                    </a:lnL>
                    <a:lnR>
                      <a:noFill/>
                    </a:lnR>
                    <a:lnT>
                      <a:noFill/>
                    </a:lnT>
                    <a:lnB>
                      <a:noFill/>
                    </a:lnB>
                  </a:tcPr>
                </a:tc>
                <a:extLst>
                  <a:ext uri="{0D108BD9-81ED-4DB2-BD59-A6C34878D82A}">
                    <a16:rowId xmlns:a16="http://schemas.microsoft.com/office/drawing/2014/main" val="10005"/>
                  </a:ext>
                </a:extLst>
              </a:tr>
              <a:tr h="541540">
                <a:tc>
                  <a:txBody>
                    <a:bodyPr/>
                    <a:lstStyle/>
                    <a:p>
                      <a:r>
                        <a:rPr lang="en-US" sz="3200" b="0" dirty="0">
                          <a:solidFill>
                            <a:schemeClr val="tx1">
                              <a:lumMod val="50000"/>
                              <a:lumOff val="50000"/>
                            </a:schemeClr>
                          </a:solidFill>
                          <a:latin typeface="Consolas" pitchFamily="49" charset="0"/>
                          <a:cs typeface="Consolas" pitchFamily="49" charset="0"/>
                        </a:rPr>
                        <a:t>Flush</a:t>
                      </a:r>
                    </a:p>
                  </a:txBody>
                  <a:tcPr marL="75156" marR="75156" marT="37578" marB="37578" anchor="ctr">
                    <a:lnL>
                      <a:noFill/>
                    </a:lnL>
                    <a:lnR>
                      <a:noFill/>
                    </a:lnR>
                    <a:lnT>
                      <a:noFill/>
                    </a:lnT>
                    <a:lnB>
                      <a:noFill/>
                    </a:lnB>
                  </a:tcPr>
                </a:tc>
                <a:tc>
                  <a:txBody>
                    <a:bodyPr/>
                    <a:lstStyle/>
                    <a:p>
                      <a:r>
                        <a:rPr lang="en-US" sz="3200" b="0" dirty="0">
                          <a:solidFill>
                            <a:schemeClr val="tx1">
                              <a:lumMod val="50000"/>
                              <a:lumOff val="50000"/>
                            </a:schemeClr>
                          </a:solidFill>
                          <a:latin typeface="Consolas" pitchFamily="49" charset="0"/>
                          <a:cs typeface="Consolas" pitchFamily="49" charset="0"/>
                        </a:rPr>
                        <a:t>SetLength</a:t>
                      </a:r>
                    </a:p>
                  </a:txBody>
                  <a:tcPr marL="75156" marR="75156" marT="37578" marB="37578" anchor="ctr">
                    <a:lnL>
                      <a:noFill/>
                    </a:lnL>
                    <a:lnR>
                      <a:noFill/>
                    </a:lnR>
                    <a:lnT>
                      <a:noFill/>
                    </a:lnT>
                    <a:lnB>
                      <a:noFill/>
                    </a:lnB>
                  </a:tcPr>
                </a:tc>
                <a:extLst>
                  <a:ext uri="{0D108BD9-81ED-4DB2-BD59-A6C34878D82A}">
                    <a16:rowId xmlns:a16="http://schemas.microsoft.com/office/drawing/2014/main" val="10006"/>
                  </a:ext>
                </a:extLst>
              </a:tr>
              <a:tr h="541540">
                <a:tc>
                  <a:txBody>
                    <a:bodyPr/>
                    <a:lstStyle/>
                    <a:p>
                      <a:r>
                        <a:rPr lang="en-US" sz="3200" b="0" dirty="0">
                          <a:solidFill>
                            <a:schemeClr val="tx1">
                              <a:lumMod val="50000"/>
                              <a:lumOff val="50000"/>
                            </a:schemeClr>
                          </a:solidFill>
                          <a:latin typeface="Consolas" pitchFamily="49" charset="0"/>
                          <a:cs typeface="Consolas" pitchFamily="49" charset="0"/>
                        </a:rPr>
                        <a:t>GetCapabilities</a:t>
                      </a:r>
                    </a:p>
                  </a:txBody>
                  <a:tcPr marL="75156" marR="75156" marT="37578" marB="37578" anchor="ctr">
                    <a:lnL>
                      <a:noFill/>
                    </a:lnL>
                    <a:lnR>
                      <a:noFill/>
                    </a:lnR>
                    <a:lnT>
                      <a:noFill/>
                    </a:lnT>
                    <a:lnB>
                      <a:noFill/>
                    </a:lnB>
                  </a:tcPr>
                </a:tc>
                <a:tc>
                  <a:txBody>
                    <a:bodyPr/>
                    <a:lstStyle/>
                    <a:p>
                      <a:r>
                        <a:rPr lang="en-US" sz="3200" b="0" dirty="0">
                          <a:solidFill>
                            <a:schemeClr val="tx1">
                              <a:lumMod val="50000"/>
                              <a:lumOff val="50000"/>
                            </a:schemeClr>
                          </a:solidFill>
                          <a:latin typeface="Consolas" pitchFamily="49" charset="0"/>
                          <a:cs typeface="Consolas" pitchFamily="49" charset="0"/>
                        </a:rPr>
                        <a:t>Write</a:t>
                      </a:r>
                    </a:p>
                  </a:txBody>
                  <a:tcPr marL="75156" marR="75156" marT="37578" marB="37578" anchor="ctr">
                    <a:lnL>
                      <a:noFill/>
                    </a:lnL>
                    <a:lnR>
                      <a:noFill/>
                    </a:lnR>
                    <a:lnT>
                      <a:noFill/>
                    </a:lnT>
                    <a:lnB>
                      <a:noFill/>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642940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SchemeHandlers and Byte-StreamHandlers</a:t>
            </a:r>
          </a:p>
        </p:txBody>
      </p:sp>
      <p:sp>
        <p:nvSpPr>
          <p:cNvPr id="6" name="Rectangle 5"/>
          <p:cNvSpPr/>
          <p:nvPr/>
        </p:nvSpPr>
        <p:spPr>
          <a:xfrm>
            <a:off x="427037" y="1135062"/>
            <a:ext cx="4355634" cy="1031715"/>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3600" dirty="0">
                <a:gradFill>
                  <a:gsLst>
                    <a:gs pos="0">
                      <a:srgbClr val="FFFFFF"/>
                    </a:gs>
                    <a:gs pos="100000">
                      <a:srgbClr val="FFFFFF"/>
                    </a:gs>
                  </a:gsLst>
                  <a:lin ang="5400000" scaled="0"/>
                </a:gradFill>
              </a:rPr>
              <a:t>SchemeHandler</a:t>
            </a:r>
          </a:p>
        </p:txBody>
      </p:sp>
      <p:sp>
        <p:nvSpPr>
          <p:cNvPr id="12" name="Rectangle 11"/>
          <p:cNvSpPr/>
          <p:nvPr/>
        </p:nvSpPr>
        <p:spPr>
          <a:xfrm>
            <a:off x="8967553" y="2682633"/>
            <a:ext cx="2965684" cy="965461"/>
          </a:xfrm>
          <a:prstGeom prst="rect">
            <a:avLst/>
          </a:prstGeom>
          <a:solidFill>
            <a:schemeClr val="accent4">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2400" dirty="0">
                <a:gradFill>
                  <a:gsLst>
                    <a:gs pos="0">
                      <a:srgbClr val="FFFFFF"/>
                    </a:gs>
                    <a:gs pos="100000">
                      <a:srgbClr val="FFFFFF"/>
                    </a:gs>
                  </a:gsLst>
                  <a:lin ang="5400000" scaled="0"/>
                </a:gradFill>
              </a:rPr>
              <a:t>Byte-StreamHandler</a:t>
            </a:r>
          </a:p>
        </p:txBody>
      </p:sp>
      <p:cxnSp>
        <p:nvCxnSpPr>
          <p:cNvPr id="14" name="Straight Arrow Connector 13"/>
          <p:cNvCxnSpPr/>
          <p:nvPr/>
        </p:nvCxnSpPr>
        <p:spPr>
          <a:xfrm>
            <a:off x="1323508" y="2177652"/>
            <a:ext cx="0" cy="232204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3709755" y="2144721"/>
            <a:ext cx="0" cy="58602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nvGrpSpPr>
          <p:cNvPr id="28" name="Group 27"/>
          <p:cNvGrpSpPr/>
          <p:nvPr/>
        </p:nvGrpSpPr>
        <p:grpSpPr>
          <a:xfrm>
            <a:off x="427038" y="4449396"/>
            <a:ext cx="10480614" cy="2308728"/>
            <a:chOff x="233423" y="2250834"/>
            <a:chExt cx="10480614" cy="2308728"/>
          </a:xfrm>
        </p:grpSpPr>
        <p:grpSp>
          <p:nvGrpSpPr>
            <p:cNvPr id="29" name="Group 28"/>
            <p:cNvGrpSpPr/>
            <p:nvPr/>
          </p:nvGrpSpPr>
          <p:grpSpPr>
            <a:xfrm>
              <a:off x="233423" y="2250834"/>
              <a:ext cx="10480614" cy="1810842"/>
              <a:chOff x="233425" y="3446958"/>
              <a:chExt cx="10480614" cy="1810842"/>
            </a:xfrm>
          </p:grpSpPr>
          <p:grpSp>
            <p:nvGrpSpPr>
              <p:cNvPr id="31" name="Group 30"/>
              <p:cNvGrpSpPr/>
              <p:nvPr/>
            </p:nvGrpSpPr>
            <p:grpSpPr>
              <a:xfrm>
                <a:off x="233425" y="3446958"/>
                <a:ext cx="10480614" cy="1810842"/>
                <a:chOff x="233425" y="3446958"/>
                <a:chExt cx="10480614" cy="1810842"/>
              </a:xfrm>
            </p:grpSpPr>
            <p:grpSp>
              <p:nvGrpSpPr>
                <p:cNvPr id="34" name="Group 33"/>
                <p:cNvGrpSpPr/>
                <p:nvPr/>
              </p:nvGrpSpPr>
              <p:grpSpPr>
                <a:xfrm>
                  <a:off x="233425" y="3446958"/>
                  <a:ext cx="10480614" cy="1767584"/>
                  <a:chOff x="233425" y="3446958"/>
                  <a:chExt cx="10480614" cy="1767584"/>
                </a:xfrm>
              </p:grpSpPr>
              <p:grpSp>
                <p:nvGrpSpPr>
                  <p:cNvPr id="36" name="Group 35"/>
                  <p:cNvGrpSpPr/>
                  <p:nvPr/>
                </p:nvGrpSpPr>
                <p:grpSpPr>
                  <a:xfrm>
                    <a:off x="233425" y="3483427"/>
                    <a:ext cx="10480614" cy="1731115"/>
                    <a:chOff x="233425" y="3559627"/>
                    <a:chExt cx="10480614" cy="1731115"/>
                  </a:xfrm>
                </p:grpSpPr>
                <p:sp>
                  <p:nvSpPr>
                    <p:cNvPr id="38" name="Rectangle 37"/>
                    <p:cNvSpPr/>
                    <p:nvPr/>
                  </p:nvSpPr>
                  <p:spPr>
                    <a:xfrm>
                      <a:off x="233425" y="3559627"/>
                      <a:ext cx="2624428" cy="1684478"/>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Media source</a:t>
                      </a:r>
                    </a:p>
                  </p:txBody>
                </p:sp>
                <p:sp>
                  <p:nvSpPr>
                    <p:cNvPr id="39" name="Rectangle 38"/>
                    <p:cNvSpPr/>
                    <p:nvPr/>
                  </p:nvSpPr>
                  <p:spPr>
                    <a:xfrm>
                      <a:off x="3903120" y="3559627"/>
                      <a:ext cx="1673607"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decoder</a:t>
                      </a:r>
                    </a:p>
                  </p:txBody>
                </p:sp>
                <p:sp>
                  <p:nvSpPr>
                    <p:cNvPr id="40" name="Rectangle 39"/>
                    <p:cNvSpPr/>
                    <p:nvPr/>
                  </p:nvSpPr>
                  <p:spPr>
                    <a:xfrm>
                      <a:off x="5671392" y="3559627"/>
                      <a:ext cx="1434605"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effect</a:t>
                      </a:r>
                    </a:p>
                  </p:txBody>
                </p:sp>
                <p:sp>
                  <p:nvSpPr>
                    <p:cNvPr id="41" name="Rectangle 40"/>
                    <p:cNvSpPr/>
                    <p:nvPr/>
                  </p:nvSpPr>
                  <p:spPr>
                    <a:xfrm>
                      <a:off x="7195392" y="3559627"/>
                      <a:ext cx="1545471"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encoder</a:t>
                      </a:r>
                    </a:p>
                  </p:txBody>
                </p:sp>
                <p:sp>
                  <p:nvSpPr>
                    <p:cNvPr id="42" name="Rectangle 41"/>
                    <p:cNvSpPr/>
                    <p:nvPr/>
                  </p:nvSpPr>
                  <p:spPr>
                    <a:xfrm>
                      <a:off x="8811118" y="3559627"/>
                      <a:ext cx="1889474"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sink</a:t>
                      </a:r>
                    </a:p>
                  </p:txBody>
                </p:sp>
                <p:sp>
                  <p:nvSpPr>
                    <p:cNvPr id="43" name="Rectangle 42"/>
                    <p:cNvSpPr/>
                    <p:nvPr/>
                  </p:nvSpPr>
                  <p:spPr>
                    <a:xfrm>
                      <a:off x="3926356" y="4599382"/>
                      <a:ext cx="1673607"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decoder</a:t>
                      </a:r>
                    </a:p>
                  </p:txBody>
                </p:sp>
                <p:sp>
                  <p:nvSpPr>
                    <p:cNvPr id="44" name="Rectangle 43"/>
                    <p:cNvSpPr/>
                    <p:nvPr/>
                  </p:nvSpPr>
                  <p:spPr>
                    <a:xfrm>
                      <a:off x="5694628" y="4599382"/>
                      <a:ext cx="1434605"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effect</a:t>
                      </a:r>
                    </a:p>
                  </p:txBody>
                </p:sp>
                <p:sp>
                  <p:nvSpPr>
                    <p:cNvPr id="45" name="Rectangle 44"/>
                    <p:cNvSpPr/>
                    <p:nvPr/>
                  </p:nvSpPr>
                  <p:spPr>
                    <a:xfrm>
                      <a:off x="7208839" y="4591107"/>
                      <a:ext cx="1545471"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encoder</a:t>
                      </a:r>
                    </a:p>
                  </p:txBody>
                </p:sp>
                <p:sp>
                  <p:nvSpPr>
                    <p:cNvPr id="46" name="Rectangle 45"/>
                    <p:cNvSpPr/>
                    <p:nvPr/>
                  </p:nvSpPr>
                  <p:spPr>
                    <a:xfrm>
                      <a:off x="8824565" y="4591107"/>
                      <a:ext cx="1889474"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sink</a:t>
                      </a:r>
                    </a:p>
                  </p:txBody>
                </p:sp>
                <p:cxnSp>
                  <p:nvCxnSpPr>
                    <p:cNvPr id="47" name="Straight Arrow Connector 46"/>
                    <p:cNvCxnSpPr>
                      <a:endCxn id="39" idx="1"/>
                    </p:cNvCxnSpPr>
                    <p:nvPr/>
                  </p:nvCxnSpPr>
                  <p:spPr>
                    <a:xfrm>
                      <a:off x="2857852" y="3905307"/>
                      <a:ext cx="104526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8" name="Straight Arrow Connector 47"/>
                    <p:cNvCxnSpPr/>
                    <p:nvPr/>
                  </p:nvCxnSpPr>
                  <p:spPr>
                    <a:xfrm>
                      <a:off x="2857852" y="4900157"/>
                      <a:ext cx="104526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pic>
                <p:nvPicPr>
                  <p:cNvPr id="37" name="Picture 2" descr="C:\Users\richfr.REDMOND\AppData\Local\Microsoft\Windows\Temporary Internet Files\Content.IE5\V9AIJIY5\MC90043983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3575" y="3446958"/>
                    <a:ext cx="764297" cy="764297"/>
                  </a:xfrm>
                  <a:prstGeom prst="rect">
                    <a:avLst/>
                  </a:prstGeom>
                  <a:noFill/>
                  <a:extLst>
                    <a:ext uri="{909E8E84-426E-40DD-AFC4-6F175D3DCCD1}">
                      <a14:hiddenFill xmlns:a14="http://schemas.microsoft.com/office/drawing/2010/main">
                        <a:solidFill>
                          <a:srgbClr val="FFFFFF"/>
                        </a:solidFill>
                      </a14:hiddenFill>
                    </a:ext>
                  </a:extLst>
                </p:spPr>
              </p:pic>
            </p:grpSp>
            <p:pic>
              <p:nvPicPr>
                <p:cNvPr id="35" name="Picture 3" descr="C:\Users\richfr.REDMOND\AppData\Local\Microsoft\Windows\Temporary Internet Files\Content.IE5\LZESCWP1\MC90044040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3575" y="4487862"/>
                  <a:ext cx="769938" cy="769938"/>
                </a:xfrm>
                <a:prstGeom prst="rect">
                  <a:avLst/>
                </a:prstGeom>
                <a:noFill/>
                <a:extLst>
                  <a:ext uri="{909E8E84-426E-40DD-AFC4-6F175D3DCCD1}">
                    <a14:hiddenFill xmlns:a14="http://schemas.microsoft.com/office/drawing/2010/main">
                      <a:solidFill>
                        <a:srgbClr val="FFFFFF"/>
                      </a:solidFill>
                    </a14:hiddenFill>
                  </a:ext>
                </a:extLst>
              </p:spPr>
            </p:pic>
          </p:grpSp>
          <p:sp>
            <p:nvSpPr>
              <p:cNvPr id="32" name="TextBox 31"/>
              <p:cNvSpPr txBox="1"/>
              <p:nvPr/>
            </p:nvSpPr>
            <p:spPr>
              <a:xfrm>
                <a:off x="2934052" y="3497262"/>
                <a:ext cx="862843" cy="338554"/>
              </a:xfrm>
              <a:prstGeom prst="rect">
                <a:avLst/>
              </a:prstGeom>
              <a:noFill/>
            </p:spPr>
            <p:txBody>
              <a:bodyPr wrap="square" rtlCol="0">
                <a:spAutoFit/>
              </a:bodyPr>
              <a:lstStyle/>
              <a:p>
                <a:r>
                  <a:rPr lang="en-US" sz="1600" dirty="0">
                    <a:gradFill>
                      <a:gsLst>
                        <a:gs pos="0">
                          <a:srgbClr val="000000"/>
                        </a:gs>
                        <a:gs pos="100000">
                          <a:srgbClr val="000000"/>
                        </a:gs>
                      </a:gsLst>
                      <a:lin ang="5400000" scaled="0"/>
                    </a:gradFill>
                  </a:rPr>
                  <a:t>Video</a:t>
                </a:r>
              </a:p>
            </p:txBody>
          </p:sp>
          <p:sp>
            <p:nvSpPr>
              <p:cNvPr id="33" name="TextBox 32"/>
              <p:cNvSpPr txBox="1"/>
              <p:nvPr/>
            </p:nvSpPr>
            <p:spPr>
              <a:xfrm>
                <a:off x="2958695" y="4435928"/>
                <a:ext cx="862843" cy="338554"/>
              </a:xfrm>
              <a:prstGeom prst="rect">
                <a:avLst/>
              </a:prstGeom>
              <a:noFill/>
            </p:spPr>
            <p:txBody>
              <a:bodyPr wrap="square" rtlCol="0">
                <a:spAutoFit/>
              </a:bodyPr>
              <a:lstStyle/>
              <a:p>
                <a:r>
                  <a:rPr lang="en-US" sz="1600" dirty="0">
                    <a:gradFill>
                      <a:gsLst>
                        <a:gs pos="0">
                          <a:srgbClr val="000000"/>
                        </a:gs>
                        <a:gs pos="100000">
                          <a:srgbClr val="000000"/>
                        </a:gs>
                      </a:gsLst>
                      <a:lin ang="5400000" scaled="0"/>
                    </a:gradFill>
                  </a:rPr>
                  <a:t>Audio</a:t>
                </a:r>
              </a:p>
            </p:txBody>
          </p:sp>
        </p:grpSp>
        <p:sp>
          <p:nvSpPr>
            <p:cNvPr id="30" name="TextBox 29"/>
            <p:cNvSpPr txBox="1"/>
            <p:nvPr/>
          </p:nvSpPr>
          <p:spPr>
            <a:xfrm>
              <a:off x="3824661" y="4097897"/>
              <a:ext cx="4710953" cy="461665"/>
            </a:xfrm>
            <a:prstGeom prst="rect">
              <a:avLst/>
            </a:prstGeom>
            <a:noFill/>
          </p:spPr>
          <p:txBody>
            <a:bodyPr wrap="square" rtlCol="0">
              <a:spAutoFit/>
            </a:bodyPr>
            <a:lstStyle/>
            <a:p>
              <a:r>
                <a:rPr lang="en-US" sz="2400" dirty="0">
                  <a:gradFill>
                    <a:gsLst>
                      <a:gs pos="0">
                        <a:srgbClr val="000000"/>
                      </a:gs>
                      <a:gs pos="100000">
                        <a:srgbClr val="000000"/>
                      </a:gs>
                    </a:gsLst>
                    <a:lin ang="5400000" scaled="0"/>
                  </a:gradFill>
                </a:rPr>
                <a:t>Media Foundation pipeline</a:t>
              </a:r>
            </a:p>
          </p:txBody>
        </p:sp>
      </p:grpSp>
      <p:cxnSp>
        <p:nvCxnSpPr>
          <p:cNvPr id="52" name="Elbow Connector 51"/>
          <p:cNvCxnSpPr>
            <a:stCxn id="12" idx="2"/>
            <a:endCxn id="38" idx="0"/>
          </p:cNvCxnSpPr>
          <p:nvPr/>
        </p:nvCxnSpPr>
        <p:spPr>
          <a:xfrm rot="5400000">
            <a:off x="5675939" y="-288592"/>
            <a:ext cx="837771" cy="8711143"/>
          </a:xfrm>
          <a:prstGeom prst="bentConnector3">
            <a:avLst/>
          </a:prstGeom>
          <a:ln>
            <a:tailEnd type="arrow"/>
          </a:ln>
        </p:spPr>
        <p:style>
          <a:lnRef idx="3">
            <a:schemeClr val="dk1"/>
          </a:lnRef>
          <a:fillRef idx="0">
            <a:schemeClr val="dk1"/>
          </a:fillRef>
          <a:effectRef idx="2">
            <a:schemeClr val="dk1"/>
          </a:effectRef>
          <a:fontRef idx="minor">
            <a:schemeClr val="tx1"/>
          </a:fontRef>
        </p:style>
      </p:cxnSp>
      <p:sp>
        <p:nvSpPr>
          <p:cNvPr id="56" name="Rectangle 55"/>
          <p:cNvSpPr/>
          <p:nvPr/>
        </p:nvSpPr>
        <p:spPr>
          <a:xfrm>
            <a:off x="1804333" y="2735262"/>
            <a:ext cx="2978338" cy="965461"/>
          </a:xfrm>
          <a:prstGeom prst="rect">
            <a:avLst/>
          </a:prstGeom>
          <a:solidFill>
            <a:schemeClr val="accent4">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2400" dirty="0">
                <a:gradFill>
                  <a:gsLst>
                    <a:gs pos="0">
                      <a:srgbClr val="FFFFFF"/>
                    </a:gs>
                    <a:gs pos="100000">
                      <a:srgbClr val="FFFFFF"/>
                    </a:gs>
                  </a:gsLst>
                  <a:lin ang="5400000" scaled="0"/>
                </a:gradFill>
              </a:rPr>
              <a:t>ByteStream</a:t>
            </a:r>
          </a:p>
        </p:txBody>
      </p:sp>
    </p:spTree>
    <p:extLst>
      <p:ext uri="{BB962C8B-B14F-4D97-AF65-F5344CB8AC3E}">
        <p14:creationId xmlns:p14="http://schemas.microsoft.com/office/powerpoint/2010/main" val="835162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SchemeHandlers and Byte-StreamHandlers</a:t>
            </a:r>
          </a:p>
        </p:txBody>
      </p:sp>
      <p:sp>
        <p:nvSpPr>
          <p:cNvPr id="6" name="Rectangle 5"/>
          <p:cNvSpPr/>
          <p:nvPr/>
        </p:nvSpPr>
        <p:spPr>
          <a:xfrm>
            <a:off x="427037" y="1135062"/>
            <a:ext cx="4355634" cy="1031715"/>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3600" dirty="0">
                <a:gradFill>
                  <a:gsLst>
                    <a:gs pos="0">
                      <a:srgbClr val="FFFFFF"/>
                    </a:gs>
                    <a:gs pos="100000">
                      <a:srgbClr val="FFFFFF"/>
                    </a:gs>
                  </a:gsLst>
                  <a:lin ang="5400000" scaled="0"/>
                </a:gradFill>
              </a:rPr>
              <a:t>SchemeHandler</a:t>
            </a:r>
          </a:p>
        </p:txBody>
      </p:sp>
      <p:sp>
        <p:nvSpPr>
          <p:cNvPr id="12" name="Rectangle 11"/>
          <p:cNvSpPr/>
          <p:nvPr/>
        </p:nvSpPr>
        <p:spPr>
          <a:xfrm>
            <a:off x="8967553" y="2682633"/>
            <a:ext cx="2965684" cy="965461"/>
          </a:xfrm>
          <a:prstGeom prst="rect">
            <a:avLst/>
          </a:prstGeom>
          <a:solidFill>
            <a:schemeClr val="accent4">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2400" dirty="0">
                <a:gradFill>
                  <a:gsLst>
                    <a:gs pos="0">
                      <a:srgbClr val="FFFFFF"/>
                    </a:gs>
                    <a:gs pos="100000">
                      <a:srgbClr val="FFFFFF"/>
                    </a:gs>
                  </a:gsLst>
                  <a:lin ang="5400000" scaled="0"/>
                </a:gradFill>
              </a:rPr>
              <a:t>Byte-StreamHandler</a:t>
            </a:r>
          </a:p>
        </p:txBody>
      </p:sp>
      <p:cxnSp>
        <p:nvCxnSpPr>
          <p:cNvPr id="14" name="Straight Arrow Connector 13"/>
          <p:cNvCxnSpPr/>
          <p:nvPr/>
        </p:nvCxnSpPr>
        <p:spPr>
          <a:xfrm>
            <a:off x="1323508" y="2177652"/>
            <a:ext cx="0" cy="232204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3709755" y="2144721"/>
            <a:ext cx="0" cy="58602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9" name="Arc 18"/>
          <p:cNvSpPr/>
          <p:nvPr/>
        </p:nvSpPr>
        <p:spPr>
          <a:xfrm rot="20064486">
            <a:off x="4323905" y="1616402"/>
            <a:ext cx="3845424" cy="1981200"/>
          </a:xfrm>
          <a:prstGeom prst="arc">
            <a:avLst>
              <a:gd name="adj1" fmla="val 12069174"/>
              <a:gd name="adj2" fmla="val 20568923"/>
            </a:avLst>
          </a:prstGeom>
          <a:ln>
            <a:tailEnd type="arrow"/>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solidFill>
                <a:srgbClr val="000000"/>
              </a:solidFill>
            </a:endParaRPr>
          </a:p>
        </p:txBody>
      </p:sp>
      <p:cxnSp>
        <p:nvCxnSpPr>
          <p:cNvPr id="20" name="Straight Arrow Connector 19"/>
          <p:cNvCxnSpPr/>
          <p:nvPr/>
        </p:nvCxnSpPr>
        <p:spPr>
          <a:xfrm>
            <a:off x="10526992" y="2177652"/>
            <a:ext cx="0" cy="50668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nvGrpSpPr>
          <p:cNvPr id="28" name="Group 27"/>
          <p:cNvGrpSpPr/>
          <p:nvPr/>
        </p:nvGrpSpPr>
        <p:grpSpPr>
          <a:xfrm>
            <a:off x="427038" y="4449396"/>
            <a:ext cx="10480614" cy="2308728"/>
            <a:chOff x="233423" y="2250834"/>
            <a:chExt cx="10480614" cy="2308728"/>
          </a:xfrm>
        </p:grpSpPr>
        <p:grpSp>
          <p:nvGrpSpPr>
            <p:cNvPr id="29" name="Group 28"/>
            <p:cNvGrpSpPr/>
            <p:nvPr/>
          </p:nvGrpSpPr>
          <p:grpSpPr>
            <a:xfrm>
              <a:off x="233423" y="2250834"/>
              <a:ext cx="10480614" cy="1810842"/>
              <a:chOff x="233425" y="3446958"/>
              <a:chExt cx="10480614" cy="1810842"/>
            </a:xfrm>
          </p:grpSpPr>
          <p:grpSp>
            <p:nvGrpSpPr>
              <p:cNvPr id="31" name="Group 30"/>
              <p:cNvGrpSpPr/>
              <p:nvPr/>
            </p:nvGrpSpPr>
            <p:grpSpPr>
              <a:xfrm>
                <a:off x="233425" y="3446958"/>
                <a:ext cx="10480614" cy="1810842"/>
                <a:chOff x="233425" y="3446958"/>
                <a:chExt cx="10480614" cy="1810842"/>
              </a:xfrm>
            </p:grpSpPr>
            <p:grpSp>
              <p:nvGrpSpPr>
                <p:cNvPr id="34" name="Group 33"/>
                <p:cNvGrpSpPr/>
                <p:nvPr/>
              </p:nvGrpSpPr>
              <p:grpSpPr>
                <a:xfrm>
                  <a:off x="233425" y="3446958"/>
                  <a:ext cx="10480614" cy="1767584"/>
                  <a:chOff x="233425" y="3446958"/>
                  <a:chExt cx="10480614" cy="1767584"/>
                </a:xfrm>
              </p:grpSpPr>
              <p:grpSp>
                <p:nvGrpSpPr>
                  <p:cNvPr id="36" name="Group 35"/>
                  <p:cNvGrpSpPr/>
                  <p:nvPr/>
                </p:nvGrpSpPr>
                <p:grpSpPr>
                  <a:xfrm>
                    <a:off x="233425" y="3483427"/>
                    <a:ext cx="10480614" cy="1731115"/>
                    <a:chOff x="233425" y="3559627"/>
                    <a:chExt cx="10480614" cy="1731115"/>
                  </a:xfrm>
                </p:grpSpPr>
                <p:sp>
                  <p:nvSpPr>
                    <p:cNvPr id="38" name="Rectangle 37"/>
                    <p:cNvSpPr/>
                    <p:nvPr/>
                  </p:nvSpPr>
                  <p:spPr>
                    <a:xfrm>
                      <a:off x="233425" y="3559627"/>
                      <a:ext cx="2624428" cy="1684478"/>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Media source</a:t>
                      </a:r>
                    </a:p>
                  </p:txBody>
                </p:sp>
                <p:sp>
                  <p:nvSpPr>
                    <p:cNvPr id="39" name="Rectangle 38"/>
                    <p:cNvSpPr/>
                    <p:nvPr/>
                  </p:nvSpPr>
                  <p:spPr>
                    <a:xfrm>
                      <a:off x="3903120" y="3559627"/>
                      <a:ext cx="1673607"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decoder</a:t>
                      </a:r>
                    </a:p>
                  </p:txBody>
                </p:sp>
                <p:sp>
                  <p:nvSpPr>
                    <p:cNvPr id="40" name="Rectangle 39"/>
                    <p:cNvSpPr/>
                    <p:nvPr/>
                  </p:nvSpPr>
                  <p:spPr>
                    <a:xfrm>
                      <a:off x="5671392" y="3559627"/>
                      <a:ext cx="1434605"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effect</a:t>
                      </a:r>
                    </a:p>
                  </p:txBody>
                </p:sp>
                <p:sp>
                  <p:nvSpPr>
                    <p:cNvPr id="41" name="Rectangle 40"/>
                    <p:cNvSpPr/>
                    <p:nvPr/>
                  </p:nvSpPr>
                  <p:spPr>
                    <a:xfrm>
                      <a:off x="7195392" y="3559627"/>
                      <a:ext cx="1545471"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encoder</a:t>
                      </a:r>
                    </a:p>
                  </p:txBody>
                </p:sp>
                <p:sp>
                  <p:nvSpPr>
                    <p:cNvPr id="42" name="Rectangle 41"/>
                    <p:cNvSpPr/>
                    <p:nvPr/>
                  </p:nvSpPr>
                  <p:spPr>
                    <a:xfrm>
                      <a:off x="8811118" y="3559627"/>
                      <a:ext cx="1889474"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sink</a:t>
                      </a:r>
                    </a:p>
                  </p:txBody>
                </p:sp>
                <p:sp>
                  <p:nvSpPr>
                    <p:cNvPr id="43" name="Rectangle 42"/>
                    <p:cNvSpPr/>
                    <p:nvPr/>
                  </p:nvSpPr>
                  <p:spPr>
                    <a:xfrm>
                      <a:off x="3926356" y="4599382"/>
                      <a:ext cx="1673607"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decoder</a:t>
                      </a:r>
                    </a:p>
                  </p:txBody>
                </p:sp>
                <p:sp>
                  <p:nvSpPr>
                    <p:cNvPr id="44" name="Rectangle 43"/>
                    <p:cNvSpPr/>
                    <p:nvPr/>
                  </p:nvSpPr>
                  <p:spPr>
                    <a:xfrm>
                      <a:off x="5694628" y="4599382"/>
                      <a:ext cx="1434605"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effect</a:t>
                      </a:r>
                    </a:p>
                  </p:txBody>
                </p:sp>
                <p:sp>
                  <p:nvSpPr>
                    <p:cNvPr id="45" name="Rectangle 44"/>
                    <p:cNvSpPr/>
                    <p:nvPr/>
                  </p:nvSpPr>
                  <p:spPr>
                    <a:xfrm>
                      <a:off x="7208839" y="4591107"/>
                      <a:ext cx="1545471"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encoder</a:t>
                      </a:r>
                    </a:p>
                  </p:txBody>
                </p:sp>
                <p:sp>
                  <p:nvSpPr>
                    <p:cNvPr id="46" name="Rectangle 45"/>
                    <p:cNvSpPr/>
                    <p:nvPr/>
                  </p:nvSpPr>
                  <p:spPr>
                    <a:xfrm>
                      <a:off x="8824565" y="4591107"/>
                      <a:ext cx="1889474"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sink</a:t>
                      </a:r>
                    </a:p>
                  </p:txBody>
                </p:sp>
                <p:cxnSp>
                  <p:nvCxnSpPr>
                    <p:cNvPr id="47" name="Straight Arrow Connector 46"/>
                    <p:cNvCxnSpPr>
                      <a:endCxn id="39" idx="1"/>
                    </p:cNvCxnSpPr>
                    <p:nvPr/>
                  </p:nvCxnSpPr>
                  <p:spPr>
                    <a:xfrm>
                      <a:off x="2857852" y="3905307"/>
                      <a:ext cx="104526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8" name="Straight Arrow Connector 47"/>
                    <p:cNvCxnSpPr/>
                    <p:nvPr/>
                  </p:nvCxnSpPr>
                  <p:spPr>
                    <a:xfrm>
                      <a:off x="2857852" y="4900157"/>
                      <a:ext cx="104526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pic>
                <p:nvPicPr>
                  <p:cNvPr id="37" name="Picture 2" descr="C:\Users\richfr.REDMOND\AppData\Local\Microsoft\Windows\Temporary Internet Files\Content.IE5\V9AIJIY5\MC90043983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3575" y="3446958"/>
                    <a:ext cx="764297" cy="764297"/>
                  </a:xfrm>
                  <a:prstGeom prst="rect">
                    <a:avLst/>
                  </a:prstGeom>
                  <a:noFill/>
                  <a:extLst>
                    <a:ext uri="{909E8E84-426E-40DD-AFC4-6F175D3DCCD1}">
                      <a14:hiddenFill xmlns:a14="http://schemas.microsoft.com/office/drawing/2010/main">
                        <a:solidFill>
                          <a:srgbClr val="FFFFFF"/>
                        </a:solidFill>
                      </a14:hiddenFill>
                    </a:ext>
                  </a:extLst>
                </p:spPr>
              </p:pic>
            </p:grpSp>
            <p:pic>
              <p:nvPicPr>
                <p:cNvPr id="35" name="Picture 3" descr="C:\Users\richfr.REDMOND\AppData\Local\Microsoft\Windows\Temporary Internet Files\Content.IE5\LZESCWP1\MC900440403[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23575" y="4487862"/>
                  <a:ext cx="769938" cy="769938"/>
                </a:xfrm>
                <a:prstGeom prst="rect">
                  <a:avLst/>
                </a:prstGeom>
                <a:noFill/>
                <a:extLst>
                  <a:ext uri="{909E8E84-426E-40DD-AFC4-6F175D3DCCD1}">
                    <a14:hiddenFill xmlns:a14="http://schemas.microsoft.com/office/drawing/2010/main">
                      <a:solidFill>
                        <a:srgbClr val="FFFFFF"/>
                      </a:solidFill>
                    </a14:hiddenFill>
                  </a:ext>
                </a:extLst>
              </p:spPr>
            </p:pic>
          </p:grpSp>
          <p:sp>
            <p:nvSpPr>
              <p:cNvPr id="32" name="TextBox 31"/>
              <p:cNvSpPr txBox="1"/>
              <p:nvPr/>
            </p:nvSpPr>
            <p:spPr>
              <a:xfrm>
                <a:off x="2934052" y="3497262"/>
                <a:ext cx="862843" cy="338554"/>
              </a:xfrm>
              <a:prstGeom prst="rect">
                <a:avLst/>
              </a:prstGeom>
              <a:noFill/>
            </p:spPr>
            <p:txBody>
              <a:bodyPr wrap="square" rtlCol="0">
                <a:spAutoFit/>
              </a:bodyPr>
              <a:lstStyle/>
              <a:p>
                <a:r>
                  <a:rPr lang="en-US" sz="1600" dirty="0">
                    <a:gradFill>
                      <a:gsLst>
                        <a:gs pos="0">
                          <a:srgbClr val="000000"/>
                        </a:gs>
                        <a:gs pos="100000">
                          <a:srgbClr val="000000"/>
                        </a:gs>
                      </a:gsLst>
                      <a:lin ang="5400000" scaled="0"/>
                    </a:gradFill>
                  </a:rPr>
                  <a:t>Video</a:t>
                </a:r>
              </a:p>
            </p:txBody>
          </p:sp>
          <p:sp>
            <p:nvSpPr>
              <p:cNvPr id="33" name="TextBox 32"/>
              <p:cNvSpPr txBox="1"/>
              <p:nvPr/>
            </p:nvSpPr>
            <p:spPr>
              <a:xfrm>
                <a:off x="2958695" y="4435928"/>
                <a:ext cx="862843" cy="338554"/>
              </a:xfrm>
              <a:prstGeom prst="rect">
                <a:avLst/>
              </a:prstGeom>
              <a:noFill/>
            </p:spPr>
            <p:txBody>
              <a:bodyPr wrap="square" rtlCol="0">
                <a:spAutoFit/>
              </a:bodyPr>
              <a:lstStyle/>
              <a:p>
                <a:r>
                  <a:rPr lang="en-US" sz="1600" dirty="0">
                    <a:gradFill>
                      <a:gsLst>
                        <a:gs pos="0">
                          <a:srgbClr val="000000"/>
                        </a:gs>
                        <a:gs pos="100000">
                          <a:srgbClr val="000000"/>
                        </a:gs>
                      </a:gsLst>
                      <a:lin ang="5400000" scaled="0"/>
                    </a:gradFill>
                  </a:rPr>
                  <a:t>Audio</a:t>
                </a:r>
              </a:p>
            </p:txBody>
          </p:sp>
        </p:grpSp>
        <p:sp>
          <p:nvSpPr>
            <p:cNvPr id="30" name="TextBox 29"/>
            <p:cNvSpPr txBox="1"/>
            <p:nvPr/>
          </p:nvSpPr>
          <p:spPr>
            <a:xfrm>
              <a:off x="3824661" y="4097897"/>
              <a:ext cx="4710953" cy="461665"/>
            </a:xfrm>
            <a:prstGeom prst="rect">
              <a:avLst/>
            </a:prstGeom>
            <a:noFill/>
          </p:spPr>
          <p:txBody>
            <a:bodyPr wrap="square" rtlCol="0">
              <a:spAutoFit/>
            </a:bodyPr>
            <a:lstStyle/>
            <a:p>
              <a:r>
                <a:rPr lang="en-US" sz="2400" dirty="0">
                  <a:gradFill>
                    <a:gsLst>
                      <a:gs pos="0">
                        <a:srgbClr val="000000"/>
                      </a:gs>
                      <a:gs pos="100000">
                        <a:srgbClr val="000000"/>
                      </a:gs>
                    </a:gsLst>
                    <a:lin ang="5400000" scaled="0"/>
                  </a:gradFill>
                </a:rPr>
                <a:t>Media Foundation pipeline</a:t>
              </a:r>
            </a:p>
          </p:txBody>
        </p:sp>
      </p:grpSp>
      <p:cxnSp>
        <p:nvCxnSpPr>
          <p:cNvPr id="52" name="Elbow Connector 51"/>
          <p:cNvCxnSpPr>
            <a:stCxn id="12" idx="2"/>
            <a:endCxn id="38" idx="0"/>
          </p:cNvCxnSpPr>
          <p:nvPr/>
        </p:nvCxnSpPr>
        <p:spPr>
          <a:xfrm rot="5400000">
            <a:off x="5675939" y="-288592"/>
            <a:ext cx="837771" cy="8711143"/>
          </a:xfrm>
          <a:prstGeom prst="bentConnector3">
            <a:avLst/>
          </a:prstGeom>
          <a:ln>
            <a:tailEnd type="arrow"/>
          </a:ln>
        </p:spPr>
        <p:style>
          <a:lnRef idx="3">
            <a:schemeClr val="dk1"/>
          </a:lnRef>
          <a:fillRef idx="0">
            <a:schemeClr val="dk1"/>
          </a:fillRef>
          <a:effectRef idx="2">
            <a:schemeClr val="dk1"/>
          </a:effectRef>
          <a:fontRef idx="minor">
            <a:schemeClr val="tx1"/>
          </a:fontRef>
        </p:style>
      </p:cxnSp>
      <p:sp>
        <p:nvSpPr>
          <p:cNvPr id="56" name="Rectangle 55"/>
          <p:cNvSpPr/>
          <p:nvPr/>
        </p:nvSpPr>
        <p:spPr>
          <a:xfrm>
            <a:off x="1804333" y="2735262"/>
            <a:ext cx="2978338" cy="965461"/>
          </a:xfrm>
          <a:prstGeom prst="rect">
            <a:avLst/>
          </a:prstGeom>
          <a:solidFill>
            <a:schemeClr val="accent4">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2400" dirty="0">
                <a:gradFill>
                  <a:gsLst>
                    <a:gs pos="0">
                      <a:srgbClr val="FFFFFF"/>
                    </a:gs>
                    <a:gs pos="100000">
                      <a:srgbClr val="FFFFFF"/>
                    </a:gs>
                  </a:gsLst>
                  <a:lin ang="5400000" scaled="0"/>
                </a:gradFill>
              </a:rPr>
              <a:t>ByteStream</a:t>
            </a:r>
          </a:p>
        </p:txBody>
      </p:sp>
      <p:sp>
        <p:nvSpPr>
          <p:cNvPr id="57" name="Rectangle 56"/>
          <p:cNvSpPr/>
          <p:nvPr/>
        </p:nvSpPr>
        <p:spPr>
          <a:xfrm>
            <a:off x="7478749" y="1145937"/>
            <a:ext cx="4454487" cy="1031715"/>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3600" dirty="0">
                <a:gradFill>
                  <a:gsLst>
                    <a:gs pos="0">
                      <a:srgbClr val="FFFFFF"/>
                    </a:gs>
                    <a:gs pos="100000">
                      <a:srgbClr val="FFFFFF"/>
                    </a:gs>
                  </a:gsLst>
                  <a:lin ang="5400000" scaled="0"/>
                </a:gradFill>
              </a:rPr>
              <a:t>SourceResolver</a:t>
            </a:r>
          </a:p>
        </p:txBody>
      </p:sp>
    </p:spTree>
    <p:extLst>
      <p:ext uri="{BB962C8B-B14F-4D97-AF65-F5344CB8AC3E}">
        <p14:creationId xmlns:p14="http://schemas.microsoft.com/office/powerpoint/2010/main" val="3375893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144462"/>
            <a:ext cx="11887199" cy="912813"/>
          </a:xfrm>
        </p:spPr>
        <p:txBody>
          <a:bodyPr>
            <a:normAutofit/>
          </a:bodyPr>
          <a:lstStyle/>
          <a:p>
            <a:r>
              <a:rPr lang="en-US" dirty="0"/>
              <a:t>Media Foundation pipeline</a:t>
            </a:r>
          </a:p>
        </p:txBody>
      </p:sp>
      <p:grpSp>
        <p:nvGrpSpPr>
          <p:cNvPr id="47" name="Group 46"/>
          <p:cNvGrpSpPr/>
          <p:nvPr/>
        </p:nvGrpSpPr>
        <p:grpSpPr>
          <a:xfrm>
            <a:off x="935251" y="3102098"/>
            <a:ext cx="10481554" cy="1810842"/>
            <a:chOff x="232485" y="3446958"/>
            <a:chExt cx="10481554" cy="1810842"/>
          </a:xfrm>
        </p:grpSpPr>
        <p:grpSp>
          <p:nvGrpSpPr>
            <p:cNvPr id="45" name="Group 44"/>
            <p:cNvGrpSpPr/>
            <p:nvPr/>
          </p:nvGrpSpPr>
          <p:grpSpPr>
            <a:xfrm>
              <a:off x="232485" y="3446958"/>
              <a:ext cx="10481554" cy="1810842"/>
              <a:chOff x="232485" y="3446958"/>
              <a:chExt cx="10481554" cy="1810842"/>
            </a:xfrm>
          </p:grpSpPr>
          <p:grpSp>
            <p:nvGrpSpPr>
              <p:cNvPr id="15" name="Group 14"/>
              <p:cNvGrpSpPr/>
              <p:nvPr/>
            </p:nvGrpSpPr>
            <p:grpSpPr>
              <a:xfrm>
                <a:off x="232485" y="3446958"/>
                <a:ext cx="10481554" cy="1767584"/>
                <a:chOff x="232485" y="3446958"/>
                <a:chExt cx="10481554" cy="1767584"/>
              </a:xfrm>
            </p:grpSpPr>
            <p:grpSp>
              <p:nvGrpSpPr>
                <p:cNvPr id="14" name="Group 13"/>
                <p:cNvGrpSpPr/>
                <p:nvPr/>
              </p:nvGrpSpPr>
              <p:grpSpPr>
                <a:xfrm>
                  <a:off x="232485" y="3483427"/>
                  <a:ext cx="10481554" cy="1731115"/>
                  <a:chOff x="232485" y="3559627"/>
                  <a:chExt cx="10481554" cy="1731115"/>
                </a:xfrm>
              </p:grpSpPr>
              <p:sp>
                <p:nvSpPr>
                  <p:cNvPr id="16" name="Rectangle 15"/>
                  <p:cNvSpPr/>
                  <p:nvPr/>
                </p:nvSpPr>
                <p:spPr>
                  <a:xfrm>
                    <a:off x="232485" y="3559627"/>
                    <a:ext cx="2625368" cy="1684478"/>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Media source</a:t>
                    </a:r>
                  </a:p>
                </p:txBody>
              </p:sp>
              <p:sp>
                <p:nvSpPr>
                  <p:cNvPr id="17" name="Rectangle 16"/>
                  <p:cNvSpPr/>
                  <p:nvPr/>
                </p:nvSpPr>
                <p:spPr>
                  <a:xfrm>
                    <a:off x="3903120" y="3559627"/>
                    <a:ext cx="1673607"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decoder</a:t>
                    </a:r>
                  </a:p>
                </p:txBody>
              </p:sp>
              <p:sp>
                <p:nvSpPr>
                  <p:cNvPr id="18" name="Rectangle 17"/>
                  <p:cNvSpPr/>
                  <p:nvPr/>
                </p:nvSpPr>
                <p:spPr>
                  <a:xfrm>
                    <a:off x="5671392" y="3559627"/>
                    <a:ext cx="1434605"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effect</a:t>
                    </a:r>
                  </a:p>
                </p:txBody>
              </p:sp>
              <p:sp>
                <p:nvSpPr>
                  <p:cNvPr id="19" name="Rectangle 18"/>
                  <p:cNvSpPr/>
                  <p:nvPr/>
                </p:nvSpPr>
                <p:spPr>
                  <a:xfrm>
                    <a:off x="7195392" y="3559627"/>
                    <a:ext cx="1545471"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encoder</a:t>
                    </a:r>
                  </a:p>
                </p:txBody>
              </p:sp>
              <p:sp>
                <p:nvSpPr>
                  <p:cNvPr id="20" name="Rectangle 19"/>
                  <p:cNvSpPr/>
                  <p:nvPr/>
                </p:nvSpPr>
                <p:spPr>
                  <a:xfrm>
                    <a:off x="8811118" y="3559627"/>
                    <a:ext cx="1889474"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sink</a:t>
                    </a:r>
                  </a:p>
                </p:txBody>
              </p:sp>
              <p:sp>
                <p:nvSpPr>
                  <p:cNvPr id="31" name="Rectangle 30"/>
                  <p:cNvSpPr/>
                  <p:nvPr/>
                </p:nvSpPr>
                <p:spPr>
                  <a:xfrm>
                    <a:off x="3926356" y="4599382"/>
                    <a:ext cx="1673607"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decoder</a:t>
                    </a:r>
                  </a:p>
                </p:txBody>
              </p:sp>
              <p:sp>
                <p:nvSpPr>
                  <p:cNvPr id="32" name="Rectangle 31"/>
                  <p:cNvSpPr/>
                  <p:nvPr/>
                </p:nvSpPr>
                <p:spPr>
                  <a:xfrm>
                    <a:off x="5694628" y="4599382"/>
                    <a:ext cx="1434605"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effect</a:t>
                    </a:r>
                  </a:p>
                </p:txBody>
              </p:sp>
              <p:sp>
                <p:nvSpPr>
                  <p:cNvPr id="33" name="Rectangle 32"/>
                  <p:cNvSpPr/>
                  <p:nvPr/>
                </p:nvSpPr>
                <p:spPr>
                  <a:xfrm>
                    <a:off x="7208839" y="4591107"/>
                    <a:ext cx="1545471"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encoder</a:t>
                    </a:r>
                  </a:p>
                </p:txBody>
              </p:sp>
              <p:sp>
                <p:nvSpPr>
                  <p:cNvPr id="34" name="Rectangle 33"/>
                  <p:cNvSpPr/>
                  <p:nvPr/>
                </p:nvSpPr>
                <p:spPr>
                  <a:xfrm>
                    <a:off x="8824565" y="4591107"/>
                    <a:ext cx="1889474"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sink</a:t>
                    </a:r>
                  </a:p>
                </p:txBody>
              </p:sp>
              <p:cxnSp>
                <p:nvCxnSpPr>
                  <p:cNvPr id="5" name="Straight Arrow Connector 4"/>
                  <p:cNvCxnSpPr>
                    <a:endCxn id="17" idx="1"/>
                  </p:cNvCxnSpPr>
                  <p:nvPr/>
                </p:nvCxnSpPr>
                <p:spPr>
                  <a:xfrm>
                    <a:off x="2857852" y="3905307"/>
                    <a:ext cx="104526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Straight Arrow Connector 34"/>
                  <p:cNvCxnSpPr/>
                  <p:nvPr/>
                </p:nvCxnSpPr>
                <p:spPr>
                  <a:xfrm>
                    <a:off x="2857852" y="4900157"/>
                    <a:ext cx="104526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pic>
              <p:nvPicPr>
                <p:cNvPr id="1026" name="Picture 2" descr="C:\Users\richfr.REDMOND\AppData\Local\Microsoft\Windows\Temporary Internet Files\Content.IE5\V9AIJIY5\MC90043983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3575" y="3446958"/>
                  <a:ext cx="764297" cy="764297"/>
                </a:xfrm>
                <a:prstGeom prst="rect">
                  <a:avLst/>
                </a:prstGeom>
                <a:noFill/>
                <a:extLst>
                  <a:ext uri="{909E8E84-426E-40DD-AFC4-6F175D3DCCD1}">
                    <a14:hiddenFill xmlns:a14="http://schemas.microsoft.com/office/drawing/2010/main">
                      <a:solidFill>
                        <a:srgbClr val="FFFFFF"/>
                      </a:solidFill>
                    </a14:hiddenFill>
                  </a:ext>
                </a:extLst>
              </p:spPr>
            </p:pic>
          </p:grpSp>
          <p:pic>
            <p:nvPicPr>
              <p:cNvPr id="1027" name="Picture 3" descr="C:\Users\richfr.REDMOND\AppData\Local\Microsoft\Windows\Temporary Internet Files\Content.IE5\LZESCWP1\MC900440403[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23575" y="4487862"/>
                <a:ext cx="769938" cy="769938"/>
              </a:xfrm>
              <a:prstGeom prst="rect">
                <a:avLst/>
              </a:prstGeom>
              <a:noFill/>
              <a:extLst>
                <a:ext uri="{909E8E84-426E-40DD-AFC4-6F175D3DCCD1}">
                  <a14:hiddenFill xmlns:a14="http://schemas.microsoft.com/office/drawing/2010/main">
                    <a:solidFill>
                      <a:srgbClr val="FFFFFF"/>
                    </a:solidFill>
                  </a14:hiddenFill>
                </a:ext>
              </a:extLst>
            </p:spPr>
          </p:pic>
        </p:grpSp>
        <p:sp>
          <p:nvSpPr>
            <p:cNvPr id="46" name="TextBox 45"/>
            <p:cNvSpPr txBox="1"/>
            <p:nvPr/>
          </p:nvSpPr>
          <p:spPr>
            <a:xfrm>
              <a:off x="2934052" y="3497262"/>
              <a:ext cx="862843" cy="338554"/>
            </a:xfrm>
            <a:prstGeom prst="rect">
              <a:avLst/>
            </a:prstGeom>
            <a:noFill/>
          </p:spPr>
          <p:txBody>
            <a:bodyPr wrap="square" rtlCol="0">
              <a:spAutoFit/>
            </a:bodyPr>
            <a:lstStyle/>
            <a:p>
              <a:r>
                <a:rPr lang="en-US" sz="1600" dirty="0">
                  <a:gradFill>
                    <a:gsLst>
                      <a:gs pos="0">
                        <a:srgbClr val="000000"/>
                      </a:gs>
                      <a:gs pos="100000">
                        <a:srgbClr val="000000"/>
                      </a:gs>
                    </a:gsLst>
                    <a:lin ang="5400000" scaled="0"/>
                  </a:gradFill>
                </a:rPr>
                <a:t>Video</a:t>
              </a:r>
            </a:p>
          </p:txBody>
        </p:sp>
        <p:sp>
          <p:nvSpPr>
            <p:cNvPr id="49" name="TextBox 48"/>
            <p:cNvSpPr txBox="1"/>
            <p:nvPr/>
          </p:nvSpPr>
          <p:spPr>
            <a:xfrm>
              <a:off x="2958695" y="4435928"/>
              <a:ext cx="862843" cy="338554"/>
            </a:xfrm>
            <a:prstGeom prst="rect">
              <a:avLst/>
            </a:prstGeom>
            <a:noFill/>
          </p:spPr>
          <p:txBody>
            <a:bodyPr wrap="square" rtlCol="0">
              <a:spAutoFit/>
            </a:bodyPr>
            <a:lstStyle/>
            <a:p>
              <a:r>
                <a:rPr lang="en-US" sz="1600" dirty="0">
                  <a:gradFill>
                    <a:gsLst>
                      <a:gs pos="0">
                        <a:srgbClr val="000000"/>
                      </a:gs>
                      <a:gs pos="100000">
                        <a:srgbClr val="000000"/>
                      </a:gs>
                    </a:gsLst>
                    <a:lin ang="5400000" scaled="0"/>
                  </a:gradFill>
                </a:rPr>
                <a:t>Audio</a:t>
              </a:r>
            </a:p>
          </p:txBody>
        </p:sp>
      </p:grpSp>
      <p:sp>
        <p:nvSpPr>
          <p:cNvPr id="40" name="Rectangle 39"/>
          <p:cNvSpPr/>
          <p:nvPr/>
        </p:nvSpPr>
        <p:spPr>
          <a:xfrm>
            <a:off x="935250" y="1722181"/>
            <a:ext cx="1914215" cy="499084"/>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1600" dirty="0">
                <a:gradFill>
                  <a:gsLst>
                    <a:gs pos="0">
                      <a:srgbClr val="FFFFFF"/>
                    </a:gs>
                    <a:gs pos="100000">
                      <a:srgbClr val="FFFFFF"/>
                    </a:gs>
                  </a:gsLst>
                  <a:lin ang="5400000" scaled="0"/>
                </a:gradFill>
              </a:rPr>
              <a:t>SchemeHandler</a:t>
            </a:r>
          </a:p>
        </p:txBody>
      </p:sp>
      <p:sp>
        <p:nvSpPr>
          <p:cNvPr id="41" name="Rectangle 40"/>
          <p:cNvSpPr/>
          <p:nvPr/>
        </p:nvSpPr>
        <p:spPr>
          <a:xfrm>
            <a:off x="3108033" y="2430462"/>
            <a:ext cx="1741146" cy="467034"/>
          </a:xfrm>
          <a:prstGeom prst="rect">
            <a:avLst/>
          </a:prstGeom>
          <a:solidFill>
            <a:schemeClr val="accent4">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Byte-StreamHandler</a:t>
            </a:r>
          </a:p>
        </p:txBody>
      </p:sp>
      <p:cxnSp>
        <p:nvCxnSpPr>
          <p:cNvPr id="42" name="Straight Arrow Connector 41"/>
          <p:cNvCxnSpPr/>
          <p:nvPr/>
        </p:nvCxnSpPr>
        <p:spPr>
          <a:xfrm>
            <a:off x="2425205" y="2146975"/>
            <a:ext cx="0" cy="2834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a:off x="3992845" y="2185359"/>
            <a:ext cx="0" cy="2451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4" name="Rectangle 43"/>
          <p:cNvSpPr/>
          <p:nvPr/>
        </p:nvSpPr>
        <p:spPr>
          <a:xfrm>
            <a:off x="1504504" y="2430462"/>
            <a:ext cx="1367023" cy="467034"/>
          </a:xfrm>
          <a:prstGeom prst="rect">
            <a:avLst/>
          </a:prstGeom>
          <a:solidFill>
            <a:schemeClr val="accent4">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1100" dirty="0">
                <a:gradFill>
                  <a:gsLst>
                    <a:gs pos="0">
                      <a:srgbClr val="FFFFFF"/>
                    </a:gs>
                    <a:gs pos="100000">
                      <a:srgbClr val="FFFFFF"/>
                    </a:gs>
                  </a:gsLst>
                  <a:lin ang="5400000" scaled="0"/>
                </a:gradFill>
              </a:rPr>
              <a:t>ByteStream</a:t>
            </a:r>
          </a:p>
        </p:txBody>
      </p:sp>
      <p:sp>
        <p:nvSpPr>
          <p:cNvPr id="53" name="Rectangle 52"/>
          <p:cNvSpPr/>
          <p:nvPr/>
        </p:nvSpPr>
        <p:spPr>
          <a:xfrm>
            <a:off x="3108034" y="1722181"/>
            <a:ext cx="1741146" cy="499084"/>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1600" dirty="0">
                <a:gradFill>
                  <a:gsLst>
                    <a:gs pos="0">
                      <a:srgbClr val="FFFFFF"/>
                    </a:gs>
                    <a:gs pos="100000">
                      <a:srgbClr val="FFFFFF"/>
                    </a:gs>
                  </a:gsLst>
                  <a:lin ang="5400000" scaled="0"/>
                </a:gradFill>
              </a:rPr>
              <a:t>SourceResolver</a:t>
            </a:r>
          </a:p>
        </p:txBody>
      </p:sp>
      <p:sp>
        <p:nvSpPr>
          <p:cNvPr id="54" name="Arc 53"/>
          <p:cNvSpPr/>
          <p:nvPr/>
        </p:nvSpPr>
        <p:spPr>
          <a:xfrm rot="20064486">
            <a:off x="2610866" y="2061936"/>
            <a:ext cx="1400263" cy="1177650"/>
          </a:xfrm>
          <a:prstGeom prst="arc">
            <a:avLst>
              <a:gd name="adj1" fmla="val 13393641"/>
              <a:gd name="adj2" fmla="val 16854927"/>
            </a:avLst>
          </a:prstGeom>
          <a:ln>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solidFill>
                <a:srgbClr val="000000"/>
              </a:solidFill>
            </a:endParaRPr>
          </a:p>
        </p:txBody>
      </p:sp>
      <p:cxnSp>
        <p:nvCxnSpPr>
          <p:cNvPr id="57" name="Elbow Connector 56"/>
          <p:cNvCxnSpPr>
            <a:stCxn id="41" idx="2"/>
            <a:endCxn id="16" idx="0"/>
          </p:cNvCxnSpPr>
          <p:nvPr/>
        </p:nvCxnSpPr>
        <p:spPr>
          <a:xfrm rot="5400000">
            <a:off x="2992736" y="2152696"/>
            <a:ext cx="241071" cy="1730671"/>
          </a:xfrm>
          <a:prstGeom prst="bentConnector3">
            <a:avLst/>
          </a:prstGeom>
          <a:ln>
            <a:tailEnd type="arrow"/>
          </a:ln>
        </p:spPr>
        <p:style>
          <a:lnRef idx="1">
            <a:schemeClr val="dk1"/>
          </a:lnRef>
          <a:fillRef idx="0">
            <a:schemeClr val="dk1"/>
          </a:fillRef>
          <a:effectRef idx="0">
            <a:schemeClr val="dk1"/>
          </a:effectRef>
          <a:fontRef idx="minor">
            <a:schemeClr val="tx1"/>
          </a:fontRef>
        </p:style>
      </p:cxnSp>
      <p:cxnSp>
        <p:nvCxnSpPr>
          <p:cNvPr id="60" name="Straight Arrow Connector 59"/>
          <p:cNvCxnSpPr/>
          <p:nvPr/>
        </p:nvCxnSpPr>
        <p:spPr>
          <a:xfrm>
            <a:off x="1282205" y="2221265"/>
            <a:ext cx="0" cy="93113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73097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144462"/>
            <a:ext cx="11887199" cy="912813"/>
          </a:xfrm>
        </p:spPr>
        <p:txBody>
          <a:bodyPr>
            <a:normAutofit/>
          </a:bodyPr>
          <a:lstStyle/>
          <a:p>
            <a:r>
              <a:rPr lang="en-US" dirty="0"/>
              <a:t>Media Foundation pipeline</a:t>
            </a:r>
          </a:p>
        </p:txBody>
      </p:sp>
      <p:grpSp>
        <p:nvGrpSpPr>
          <p:cNvPr id="47" name="Group 46"/>
          <p:cNvGrpSpPr/>
          <p:nvPr/>
        </p:nvGrpSpPr>
        <p:grpSpPr>
          <a:xfrm>
            <a:off x="935251" y="3102098"/>
            <a:ext cx="10481554" cy="1810842"/>
            <a:chOff x="232485" y="3446958"/>
            <a:chExt cx="10481554" cy="1810842"/>
          </a:xfrm>
        </p:grpSpPr>
        <p:grpSp>
          <p:nvGrpSpPr>
            <p:cNvPr id="45" name="Group 44"/>
            <p:cNvGrpSpPr/>
            <p:nvPr/>
          </p:nvGrpSpPr>
          <p:grpSpPr>
            <a:xfrm>
              <a:off x="232485" y="3446958"/>
              <a:ext cx="10481554" cy="1810842"/>
              <a:chOff x="232485" y="3446958"/>
              <a:chExt cx="10481554" cy="1810842"/>
            </a:xfrm>
          </p:grpSpPr>
          <p:grpSp>
            <p:nvGrpSpPr>
              <p:cNvPr id="15" name="Group 14"/>
              <p:cNvGrpSpPr/>
              <p:nvPr/>
            </p:nvGrpSpPr>
            <p:grpSpPr>
              <a:xfrm>
                <a:off x="232485" y="3446958"/>
                <a:ext cx="10481554" cy="1767584"/>
                <a:chOff x="232485" y="3446958"/>
                <a:chExt cx="10481554" cy="1767584"/>
              </a:xfrm>
            </p:grpSpPr>
            <p:grpSp>
              <p:nvGrpSpPr>
                <p:cNvPr id="14" name="Group 13"/>
                <p:cNvGrpSpPr/>
                <p:nvPr/>
              </p:nvGrpSpPr>
              <p:grpSpPr>
                <a:xfrm>
                  <a:off x="232485" y="3483427"/>
                  <a:ext cx="10481554" cy="1731115"/>
                  <a:chOff x="232485" y="3559627"/>
                  <a:chExt cx="10481554" cy="1731115"/>
                </a:xfrm>
              </p:grpSpPr>
              <p:sp>
                <p:nvSpPr>
                  <p:cNvPr id="16" name="Rectangle 15"/>
                  <p:cNvSpPr/>
                  <p:nvPr/>
                </p:nvSpPr>
                <p:spPr>
                  <a:xfrm>
                    <a:off x="232485" y="3559627"/>
                    <a:ext cx="2625368" cy="1684478"/>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Media source</a:t>
                    </a:r>
                  </a:p>
                </p:txBody>
              </p:sp>
              <p:sp>
                <p:nvSpPr>
                  <p:cNvPr id="17" name="Rectangle 16"/>
                  <p:cNvSpPr/>
                  <p:nvPr/>
                </p:nvSpPr>
                <p:spPr>
                  <a:xfrm>
                    <a:off x="3903120" y="3559627"/>
                    <a:ext cx="1673607"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decoder</a:t>
                    </a:r>
                  </a:p>
                </p:txBody>
              </p:sp>
              <p:sp>
                <p:nvSpPr>
                  <p:cNvPr id="18" name="Rectangle 17"/>
                  <p:cNvSpPr/>
                  <p:nvPr/>
                </p:nvSpPr>
                <p:spPr>
                  <a:xfrm>
                    <a:off x="5698286" y="3559627"/>
                    <a:ext cx="1434605"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effect</a:t>
                    </a:r>
                  </a:p>
                </p:txBody>
              </p:sp>
              <p:sp>
                <p:nvSpPr>
                  <p:cNvPr id="19" name="Rectangle 18"/>
                  <p:cNvSpPr/>
                  <p:nvPr/>
                </p:nvSpPr>
                <p:spPr>
                  <a:xfrm>
                    <a:off x="7195392" y="3559627"/>
                    <a:ext cx="1545471"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encoder</a:t>
                    </a:r>
                  </a:p>
                </p:txBody>
              </p:sp>
              <p:sp>
                <p:nvSpPr>
                  <p:cNvPr id="20" name="Rectangle 19"/>
                  <p:cNvSpPr/>
                  <p:nvPr/>
                </p:nvSpPr>
                <p:spPr>
                  <a:xfrm>
                    <a:off x="8811118" y="3559627"/>
                    <a:ext cx="1889474"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sink</a:t>
                    </a:r>
                  </a:p>
                </p:txBody>
              </p:sp>
              <p:sp>
                <p:nvSpPr>
                  <p:cNvPr id="31" name="Rectangle 30"/>
                  <p:cNvSpPr/>
                  <p:nvPr/>
                </p:nvSpPr>
                <p:spPr>
                  <a:xfrm>
                    <a:off x="3926356" y="4599382"/>
                    <a:ext cx="1673607"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decoder</a:t>
                    </a:r>
                  </a:p>
                </p:txBody>
              </p:sp>
              <p:sp>
                <p:nvSpPr>
                  <p:cNvPr id="32" name="Rectangle 31"/>
                  <p:cNvSpPr/>
                  <p:nvPr/>
                </p:nvSpPr>
                <p:spPr>
                  <a:xfrm>
                    <a:off x="5694628" y="4599382"/>
                    <a:ext cx="1434605"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effect</a:t>
                    </a:r>
                  </a:p>
                </p:txBody>
              </p:sp>
              <p:sp>
                <p:nvSpPr>
                  <p:cNvPr id="33" name="Rectangle 32"/>
                  <p:cNvSpPr/>
                  <p:nvPr/>
                </p:nvSpPr>
                <p:spPr>
                  <a:xfrm>
                    <a:off x="7208839" y="4591107"/>
                    <a:ext cx="1545471"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encoder</a:t>
                    </a:r>
                  </a:p>
                </p:txBody>
              </p:sp>
              <p:sp>
                <p:nvSpPr>
                  <p:cNvPr id="34" name="Rectangle 33"/>
                  <p:cNvSpPr/>
                  <p:nvPr/>
                </p:nvSpPr>
                <p:spPr>
                  <a:xfrm>
                    <a:off x="8824565" y="4591107"/>
                    <a:ext cx="1889474"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sink</a:t>
                    </a:r>
                  </a:p>
                </p:txBody>
              </p:sp>
              <p:cxnSp>
                <p:nvCxnSpPr>
                  <p:cNvPr id="5" name="Straight Arrow Connector 4"/>
                  <p:cNvCxnSpPr>
                    <a:endCxn id="17" idx="1"/>
                  </p:cNvCxnSpPr>
                  <p:nvPr/>
                </p:nvCxnSpPr>
                <p:spPr>
                  <a:xfrm>
                    <a:off x="2857852" y="3905307"/>
                    <a:ext cx="104526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Straight Arrow Connector 34"/>
                  <p:cNvCxnSpPr/>
                  <p:nvPr/>
                </p:nvCxnSpPr>
                <p:spPr>
                  <a:xfrm>
                    <a:off x="2857852" y="4900157"/>
                    <a:ext cx="104526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pic>
              <p:nvPicPr>
                <p:cNvPr id="1026" name="Picture 2" descr="C:\Users\richfr.REDMOND\AppData\Local\Microsoft\Windows\Temporary Internet Files\Content.IE5\V9AIJIY5\MC90043983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3575" y="3446958"/>
                  <a:ext cx="764297" cy="764297"/>
                </a:xfrm>
                <a:prstGeom prst="rect">
                  <a:avLst/>
                </a:prstGeom>
                <a:noFill/>
                <a:extLst>
                  <a:ext uri="{909E8E84-426E-40DD-AFC4-6F175D3DCCD1}">
                    <a14:hiddenFill xmlns:a14="http://schemas.microsoft.com/office/drawing/2010/main">
                      <a:solidFill>
                        <a:srgbClr val="FFFFFF"/>
                      </a:solidFill>
                    </a14:hiddenFill>
                  </a:ext>
                </a:extLst>
              </p:spPr>
            </p:pic>
          </p:grpSp>
          <p:pic>
            <p:nvPicPr>
              <p:cNvPr id="1027" name="Picture 3" descr="C:\Users\richfr.REDMOND\AppData\Local\Microsoft\Windows\Temporary Internet Files\Content.IE5\LZESCWP1\MC900440403[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23575" y="4487862"/>
                <a:ext cx="769938" cy="769938"/>
              </a:xfrm>
              <a:prstGeom prst="rect">
                <a:avLst/>
              </a:prstGeom>
              <a:noFill/>
              <a:extLst>
                <a:ext uri="{909E8E84-426E-40DD-AFC4-6F175D3DCCD1}">
                  <a14:hiddenFill xmlns:a14="http://schemas.microsoft.com/office/drawing/2010/main">
                    <a:solidFill>
                      <a:srgbClr val="FFFFFF"/>
                    </a:solidFill>
                  </a14:hiddenFill>
                </a:ext>
              </a:extLst>
            </p:spPr>
          </p:pic>
        </p:grpSp>
        <p:sp>
          <p:nvSpPr>
            <p:cNvPr id="46" name="TextBox 45"/>
            <p:cNvSpPr txBox="1"/>
            <p:nvPr/>
          </p:nvSpPr>
          <p:spPr>
            <a:xfrm>
              <a:off x="2934052" y="3497262"/>
              <a:ext cx="862843" cy="338554"/>
            </a:xfrm>
            <a:prstGeom prst="rect">
              <a:avLst/>
            </a:prstGeom>
            <a:noFill/>
          </p:spPr>
          <p:txBody>
            <a:bodyPr wrap="square" rtlCol="0">
              <a:spAutoFit/>
            </a:bodyPr>
            <a:lstStyle/>
            <a:p>
              <a:r>
                <a:rPr lang="en-US" sz="1600" dirty="0">
                  <a:gradFill>
                    <a:gsLst>
                      <a:gs pos="0">
                        <a:srgbClr val="000000"/>
                      </a:gs>
                      <a:gs pos="100000">
                        <a:srgbClr val="000000"/>
                      </a:gs>
                    </a:gsLst>
                    <a:lin ang="5400000" scaled="0"/>
                  </a:gradFill>
                </a:rPr>
                <a:t>Video</a:t>
              </a:r>
            </a:p>
          </p:txBody>
        </p:sp>
        <p:sp>
          <p:nvSpPr>
            <p:cNvPr id="49" name="TextBox 48"/>
            <p:cNvSpPr txBox="1"/>
            <p:nvPr/>
          </p:nvSpPr>
          <p:spPr>
            <a:xfrm>
              <a:off x="2958695" y="4435928"/>
              <a:ext cx="862843" cy="338554"/>
            </a:xfrm>
            <a:prstGeom prst="rect">
              <a:avLst/>
            </a:prstGeom>
            <a:noFill/>
          </p:spPr>
          <p:txBody>
            <a:bodyPr wrap="square" rtlCol="0">
              <a:spAutoFit/>
            </a:bodyPr>
            <a:lstStyle/>
            <a:p>
              <a:r>
                <a:rPr lang="en-US" sz="1600" dirty="0">
                  <a:gradFill>
                    <a:gsLst>
                      <a:gs pos="0">
                        <a:srgbClr val="000000"/>
                      </a:gs>
                      <a:gs pos="100000">
                        <a:srgbClr val="000000"/>
                      </a:gs>
                    </a:gsLst>
                    <a:lin ang="5400000" scaled="0"/>
                  </a:gradFill>
                </a:rPr>
                <a:t>Audio</a:t>
              </a:r>
            </a:p>
          </p:txBody>
        </p:sp>
      </p:grpSp>
      <p:sp>
        <p:nvSpPr>
          <p:cNvPr id="40" name="Rectangle 39"/>
          <p:cNvSpPr/>
          <p:nvPr/>
        </p:nvSpPr>
        <p:spPr>
          <a:xfrm>
            <a:off x="935250" y="1722181"/>
            <a:ext cx="1914215" cy="499084"/>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1600" dirty="0">
                <a:gradFill>
                  <a:gsLst>
                    <a:gs pos="0">
                      <a:srgbClr val="FFFFFF"/>
                    </a:gs>
                    <a:gs pos="100000">
                      <a:srgbClr val="FFFFFF"/>
                    </a:gs>
                  </a:gsLst>
                  <a:lin ang="5400000" scaled="0"/>
                </a:gradFill>
              </a:rPr>
              <a:t>SchemeHandler</a:t>
            </a:r>
          </a:p>
        </p:txBody>
      </p:sp>
      <p:sp>
        <p:nvSpPr>
          <p:cNvPr id="41" name="Rectangle 40"/>
          <p:cNvSpPr/>
          <p:nvPr/>
        </p:nvSpPr>
        <p:spPr>
          <a:xfrm>
            <a:off x="3108033" y="2430462"/>
            <a:ext cx="1741146" cy="467034"/>
          </a:xfrm>
          <a:prstGeom prst="rect">
            <a:avLst/>
          </a:prstGeom>
          <a:solidFill>
            <a:schemeClr val="accent4">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Byte-StreamHandler</a:t>
            </a:r>
          </a:p>
        </p:txBody>
      </p:sp>
      <p:cxnSp>
        <p:nvCxnSpPr>
          <p:cNvPr id="42" name="Straight Arrow Connector 41"/>
          <p:cNvCxnSpPr/>
          <p:nvPr/>
        </p:nvCxnSpPr>
        <p:spPr>
          <a:xfrm>
            <a:off x="2425205" y="2146975"/>
            <a:ext cx="0" cy="2834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a:off x="3992845" y="2185359"/>
            <a:ext cx="0" cy="2451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4" name="Rectangle 43"/>
          <p:cNvSpPr/>
          <p:nvPr/>
        </p:nvSpPr>
        <p:spPr>
          <a:xfrm>
            <a:off x="1504504" y="2430462"/>
            <a:ext cx="1367023" cy="467034"/>
          </a:xfrm>
          <a:prstGeom prst="rect">
            <a:avLst/>
          </a:prstGeom>
          <a:solidFill>
            <a:schemeClr val="accent4">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1100" dirty="0">
                <a:gradFill>
                  <a:gsLst>
                    <a:gs pos="0">
                      <a:srgbClr val="FFFFFF"/>
                    </a:gs>
                    <a:gs pos="100000">
                      <a:srgbClr val="FFFFFF"/>
                    </a:gs>
                  </a:gsLst>
                  <a:lin ang="5400000" scaled="0"/>
                </a:gradFill>
              </a:rPr>
              <a:t>ByteStream</a:t>
            </a:r>
          </a:p>
        </p:txBody>
      </p:sp>
      <p:sp>
        <p:nvSpPr>
          <p:cNvPr id="53" name="Rectangle 52"/>
          <p:cNvSpPr/>
          <p:nvPr/>
        </p:nvSpPr>
        <p:spPr>
          <a:xfrm>
            <a:off x="3108034" y="1722181"/>
            <a:ext cx="1741146" cy="499084"/>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1600" dirty="0">
                <a:gradFill>
                  <a:gsLst>
                    <a:gs pos="0">
                      <a:srgbClr val="FFFFFF"/>
                    </a:gs>
                    <a:gs pos="100000">
                      <a:srgbClr val="FFFFFF"/>
                    </a:gs>
                  </a:gsLst>
                  <a:lin ang="5400000" scaled="0"/>
                </a:gradFill>
              </a:rPr>
              <a:t>SourceResolver</a:t>
            </a:r>
          </a:p>
        </p:txBody>
      </p:sp>
      <p:sp>
        <p:nvSpPr>
          <p:cNvPr id="54" name="Arc 53"/>
          <p:cNvSpPr/>
          <p:nvPr/>
        </p:nvSpPr>
        <p:spPr>
          <a:xfrm rot="20064486">
            <a:off x="2610866" y="2061936"/>
            <a:ext cx="1400263" cy="1177650"/>
          </a:xfrm>
          <a:prstGeom prst="arc">
            <a:avLst>
              <a:gd name="adj1" fmla="val 13393641"/>
              <a:gd name="adj2" fmla="val 16854927"/>
            </a:avLst>
          </a:prstGeom>
          <a:ln>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solidFill>
                <a:srgbClr val="000000"/>
              </a:solidFill>
            </a:endParaRPr>
          </a:p>
        </p:txBody>
      </p:sp>
      <p:cxnSp>
        <p:nvCxnSpPr>
          <p:cNvPr id="57" name="Elbow Connector 56"/>
          <p:cNvCxnSpPr>
            <a:stCxn id="41" idx="2"/>
            <a:endCxn id="16" idx="0"/>
          </p:cNvCxnSpPr>
          <p:nvPr/>
        </p:nvCxnSpPr>
        <p:spPr>
          <a:xfrm rot="5400000">
            <a:off x="2992736" y="2152696"/>
            <a:ext cx="241071" cy="1730671"/>
          </a:xfrm>
          <a:prstGeom prst="bentConnector3">
            <a:avLst/>
          </a:prstGeom>
          <a:ln>
            <a:tailEnd type="arrow"/>
          </a:ln>
        </p:spPr>
        <p:style>
          <a:lnRef idx="1">
            <a:schemeClr val="dk1"/>
          </a:lnRef>
          <a:fillRef idx="0">
            <a:schemeClr val="dk1"/>
          </a:fillRef>
          <a:effectRef idx="0">
            <a:schemeClr val="dk1"/>
          </a:effectRef>
          <a:fontRef idx="minor">
            <a:schemeClr val="tx1"/>
          </a:fontRef>
        </p:style>
      </p:cxnSp>
      <p:cxnSp>
        <p:nvCxnSpPr>
          <p:cNvPr id="60" name="Straight Arrow Connector 59"/>
          <p:cNvCxnSpPr/>
          <p:nvPr/>
        </p:nvCxnSpPr>
        <p:spPr>
          <a:xfrm>
            <a:off x="1282205" y="2221265"/>
            <a:ext cx="0" cy="93113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 name="Rectangle 2"/>
          <p:cNvSpPr/>
          <p:nvPr/>
        </p:nvSpPr>
        <p:spPr bwMode="auto">
          <a:xfrm>
            <a:off x="3031625" y="1343795"/>
            <a:ext cx="2085865" cy="908832"/>
          </a:xfrm>
          <a:prstGeom prst="rect">
            <a:avLst/>
          </a:prstGeom>
          <a:solidFill>
            <a:schemeClr val="bg2">
              <a:lumMod val="95000"/>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4605884" y="3116262"/>
            <a:ext cx="4851192" cy="1796678"/>
          </a:xfrm>
          <a:prstGeom prst="rect">
            <a:avLst/>
          </a:prstGeom>
          <a:solidFill>
            <a:schemeClr val="bg2">
              <a:lumMod val="95000"/>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1417636" y="2235099"/>
            <a:ext cx="3699853" cy="815306"/>
          </a:xfrm>
          <a:prstGeom prst="rect">
            <a:avLst/>
          </a:prstGeom>
          <a:solidFill>
            <a:schemeClr val="bg2">
              <a:lumMod val="95000"/>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en-US" sz="1600" spc="-102" dirty="0">
                <a:gradFill>
                  <a:gsLst>
                    <a:gs pos="0">
                      <a:srgbClr val="FFFFFF"/>
                    </a:gs>
                    <a:gs pos="100000">
                      <a:srgbClr val="FFFFFF"/>
                    </a:gs>
                  </a:gsLst>
                  <a:lin ang="5400000" scaled="0"/>
                </a:gradFill>
                <a:ea typeface="Segoe UI" pitchFamily="34" charset="0"/>
                <a:cs typeface="Segoe UI" pitchFamily="34" charset="0"/>
              </a:rPr>
              <a:t>           </a:t>
            </a:r>
          </a:p>
        </p:txBody>
      </p:sp>
    </p:spTree>
    <p:extLst>
      <p:ext uri="{BB962C8B-B14F-4D97-AF65-F5344CB8AC3E}">
        <p14:creationId xmlns:p14="http://schemas.microsoft.com/office/powerpoint/2010/main" val="2646932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144462"/>
            <a:ext cx="11887199" cy="912813"/>
          </a:xfrm>
        </p:spPr>
        <p:txBody>
          <a:bodyPr>
            <a:normAutofit/>
          </a:bodyPr>
          <a:lstStyle/>
          <a:p>
            <a:r>
              <a:rPr lang="en-US" dirty="0"/>
              <a:t>Media Foundation pipeline</a:t>
            </a:r>
          </a:p>
        </p:txBody>
      </p:sp>
      <p:grpSp>
        <p:nvGrpSpPr>
          <p:cNvPr id="47" name="Group 46"/>
          <p:cNvGrpSpPr/>
          <p:nvPr/>
        </p:nvGrpSpPr>
        <p:grpSpPr>
          <a:xfrm>
            <a:off x="935251" y="3102098"/>
            <a:ext cx="10481554" cy="1810842"/>
            <a:chOff x="232485" y="3446958"/>
            <a:chExt cx="10481554" cy="1810842"/>
          </a:xfrm>
        </p:grpSpPr>
        <p:grpSp>
          <p:nvGrpSpPr>
            <p:cNvPr id="45" name="Group 44"/>
            <p:cNvGrpSpPr/>
            <p:nvPr/>
          </p:nvGrpSpPr>
          <p:grpSpPr>
            <a:xfrm>
              <a:off x="232485" y="3446958"/>
              <a:ext cx="10481554" cy="1810842"/>
              <a:chOff x="232485" y="3446958"/>
              <a:chExt cx="10481554" cy="1810842"/>
            </a:xfrm>
          </p:grpSpPr>
          <p:grpSp>
            <p:nvGrpSpPr>
              <p:cNvPr id="15" name="Group 14"/>
              <p:cNvGrpSpPr/>
              <p:nvPr/>
            </p:nvGrpSpPr>
            <p:grpSpPr>
              <a:xfrm>
                <a:off x="232485" y="3446958"/>
                <a:ext cx="10481554" cy="1767584"/>
                <a:chOff x="232485" y="3446958"/>
                <a:chExt cx="10481554" cy="1767584"/>
              </a:xfrm>
            </p:grpSpPr>
            <p:grpSp>
              <p:nvGrpSpPr>
                <p:cNvPr id="14" name="Group 13"/>
                <p:cNvGrpSpPr/>
                <p:nvPr/>
              </p:nvGrpSpPr>
              <p:grpSpPr>
                <a:xfrm>
                  <a:off x="232485" y="3483427"/>
                  <a:ext cx="10481554" cy="1731115"/>
                  <a:chOff x="232485" y="3559627"/>
                  <a:chExt cx="10481554" cy="1731115"/>
                </a:xfrm>
              </p:grpSpPr>
              <p:sp>
                <p:nvSpPr>
                  <p:cNvPr id="16" name="Rectangle 15"/>
                  <p:cNvSpPr/>
                  <p:nvPr/>
                </p:nvSpPr>
                <p:spPr>
                  <a:xfrm>
                    <a:off x="232485" y="3559627"/>
                    <a:ext cx="2625368" cy="1684478"/>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Media source</a:t>
                    </a:r>
                  </a:p>
                </p:txBody>
              </p:sp>
              <p:sp>
                <p:nvSpPr>
                  <p:cNvPr id="17" name="Rectangle 16"/>
                  <p:cNvSpPr/>
                  <p:nvPr/>
                </p:nvSpPr>
                <p:spPr>
                  <a:xfrm>
                    <a:off x="3903120" y="3559627"/>
                    <a:ext cx="1673607"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decoder</a:t>
                    </a:r>
                  </a:p>
                </p:txBody>
              </p:sp>
              <p:sp>
                <p:nvSpPr>
                  <p:cNvPr id="18" name="Rectangle 17"/>
                  <p:cNvSpPr/>
                  <p:nvPr/>
                </p:nvSpPr>
                <p:spPr>
                  <a:xfrm>
                    <a:off x="5698286" y="3559627"/>
                    <a:ext cx="1434605"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effect</a:t>
                    </a:r>
                  </a:p>
                </p:txBody>
              </p:sp>
              <p:sp>
                <p:nvSpPr>
                  <p:cNvPr id="19" name="Rectangle 18"/>
                  <p:cNvSpPr/>
                  <p:nvPr/>
                </p:nvSpPr>
                <p:spPr>
                  <a:xfrm>
                    <a:off x="7195392" y="3559627"/>
                    <a:ext cx="1545471"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encoder</a:t>
                    </a:r>
                  </a:p>
                </p:txBody>
              </p:sp>
              <p:sp>
                <p:nvSpPr>
                  <p:cNvPr id="20" name="Rectangle 19"/>
                  <p:cNvSpPr/>
                  <p:nvPr/>
                </p:nvSpPr>
                <p:spPr>
                  <a:xfrm>
                    <a:off x="8811118" y="3559627"/>
                    <a:ext cx="1889474"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sink</a:t>
                    </a:r>
                  </a:p>
                </p:txBody>
              </p:sp>
              <p:sp>
                <p:nvSpPr>
                  <p:cNvPr id="31" name="Rectangle 30"/>
                  <p:cNvSpPr/>
                  <p:nvPr/>
                </p:nvSpPr>
                <p:spPr>
                  <a:xfrm>
                    <a:off x="3926356" y="4599382"/>
                    <a:ext cx="1673607"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decoder</a:t>
                    </a:r>
                  </a:p>
                </p:txBody>
              </p:sp>
              <p:sp>
                <p:nvSpPr>
                  <p:cNvPr id="32" name="Rectangle 31"/>
                  <p:cNvSpPr/>
                  <p:nvPr/>
                </p:nvSpPr>
                <p:spPr>
                  <a:xfrm>
                    <a:off x="5694628" y="4599382"/>
                    <a:ext cx="1434605"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effect</a:t>
                    </a:r>
                  </a:p>
                </p:txBody>
              </p:sp>
              <p:sp>
                <p:nvSpPr>
                  <p:cNvPr id="33" name="Rectangle 32"/>
                  <p:cNvSpPr/>
                  <p:nvPr/>
                </p:nvSpPr>
                <p:spPr>
                  <a:xfrm>
                    <a:off x="7208839" y="4591107"/>
                    <a:ext cx="1545471"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encoder</a:t>
                    </a:r>
                  </a:p>
                </p:txBody>
              </p:sp>
              <p:sp>
                <p:nvSpPr>
                  <p:cNvPr id="34" name="Rectangle 33"/>
                  <p:cNvSpPr/>
                  <p:nvPr/>
                </p:nvSpPr>
                <p:spPr>
                  <a:xfrm>
                    <a:off x="8824565" y="4591107"/>
                    <a:ext cx="1889474"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sink</a:t>
                    </a:r>
                  </a:p>
                </p:txBody>
              </p:sp>
              <p:cxnSp>
                <p:nvCxnSpPr>
                  <p:cNvPr id="5" name="Straight Arrow Connector 4"/>
                  <p:cNvCxnSpPr>
                    <a:endCxn id="17" idx="1"/>
                  </p:cNvCxnSpPr>
                  <p:nvPr/>
                </p:nvCxnSpPr>
                <p:spPr>
                  <a:xfrm>
                    <a:off x="2857852" y="3905307"/>
                    <a:ext cx="104526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Straight Arrow Connector 34"/>
                  <p:cNvCxnSpPr/>
                  <p:nvPr/>
                </p:nvCxnSpPr>
                <p:spPr>
                  <a:xfrm>
                    <a:off x="2857852" y="4900157"/>
                    <a:ext cx="104526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pic>
              <p:nvPicPr>
                <p:cNvPr id="1026" name="Picture 2" descr="C:\Users\richfr.REDMOND\AppData\Local\Microsoft\Windows\Temporary Internet Files\Content.IE5\V9AIJIY5\MC90043983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3575" y="3446958"/>
                  <a:ext cx="764297" cy="764297"/>
                </a:xfrm>
                <a:prstGeom prst="rect">
                  <a:avLst/>
                </a:prstGeom>
                <a:noFill/>
                <a:extLst>
                  <a:ext uri="{909E8E84-426E-40DD-AFC4-6F175D3DCCD1}">
                    <a14:hiddenFill xmlns:a14="http://schemas.microsoft.com/office/drawing/2010/main">
                      <a:solidFill>
                        <a:srgbClr val="FFFFFF"/>
                      </a:solidFill>
                    </a14:hiddenFill>
                  </a:ext>
                </a:extLst>
              </p:spPr>
            </p:pic>
          </p:grpSp>
          <p:pic>
            <p:nvPicPr>
              <p:cNvPr id="1027" name="Picture 3" descr="C:\Users\richfr.REDMOND\AppData\Local\Microsoft\Windows\Temporary Internet Files\Content.IE5\LZESCWP1\MC900440403[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23575" y="4487862"/>
                <a:ext cx="769938" cy="769938"/>
              </a:xfrm>
              <a:prstGeom prst="rect">
                <a:avLst/>
              </a:prstGeom>
              <a:noFill/>
              <a:extLst>
                <a:ext uri="{909E8E84-426E-40DD-AFC4-6F175D3DCCD1}">
                  <a14:hiddenFill xmlns:a14="http://schemas.microsoft.com/office/drawing/2010/main">
                    <a:solidFill>
                      <a:srgbClr val="FFFFFF"/>
                    </a:solidFill>
                  </a14:hiddenFill>
                </a:ext>
              </a:extLst>
            </p:spPr>
          </p:pic>
        </p:grpSp>
        <p:sp>
          <p:nvSpPr>
            <p:cNvPr id="46" name="TextBox 45"/>
            <p:cNvSpPr txBox="1"/>
            <p:nvPr/>
          </p:nvSpPr>
          <p:spPr>
            <a:xfrm>
              <a:off x="2934052" y="3497262"/>
              <a:ext cx="862843" cy="338554"/>
            </a:xfrm>
            <a:prstGeom prst="rect">
              <a:avLst/>
            </a:prstGeom>
            <a:noFill/>
          </p:spPr>
          <p:txBody>
            <a:bodyPr wrap="square" rtlCol="0">
              <a:spAutoFit/>
            </a:bodyPr>
            <a:lstStyle/>
            <a:p>
              <a:r>
                <a:rPr lang="en-US" sz="1600" dirty="0">
                  <a:gradFill>
                    <a:gsLst>
                      <a:gs pos="0">
                        <a:srgbClr val="000000"/>
                      </a:gs>
                      <a:gs pos="100000">
                        <a:srgbClr val="000000"/>
                      </a:gs>
                    </a:gsLst>
                    <a:lin ang="5400000" scaled="0"/>
                  </a:gradFill>
                </a:rPr>
                <a:t>Video</a:t>
              </a:r>
            </a:p>
          </p:txBody>
        </p:sp>
        <p:sp>
          <p:nvSpPr>
            <p:cNvPr id="49" name="TextBox 48"/>
            <p:cNvSpPr txBox="1"/>
            <p:nvPr/>
          </p:nvSpPr>
          <p:spPr>
            <a:xfrm>
              <a:off x="2958695" y="4435928"/>
              <a:ext cx="862843" cy="338554"/>
            </a:xfrm>
            <a:prstGeom prst="rect">
              <a:avLst/>
            </a:prstGeom>
            <a:noFill/>
          </p:spPr>
          <p:txBody>
            <a:bodyPr wrap="square" rtlCol="0">
              <a:spAutoFit/>
            </a:bodyPr>
            <a:lstStyle/>
            <a:p>
              <a:r>
                <a:rPr lang="en-US" sz="1600" dirty="0">
                  <a:gradFill>
                    <a:gsLst>
                      <a:gs pos="0">
                        <a:srgbClr val="000000"/>
                      </a:gs>
                      <a:gs pos="100000">
                        <a:srgbClr val="000000"/>
                      </a:gs>
                    </a:gsLst>
                    <a:lin ang="5400000" scaled="0"/>
                  </a:gradFill>
                </a:rPr>
                <a:t>Audio</a:t>
              </a:r>
            </a:p>
          </p:txBody>
        </p:sp>
      </p:grpSp>
      <p:sp>
        <p:nvSpPr>
          <p:cNvPr id="40" name="Rectangle 39"/>
          <p:cNvSpPr/>
          <p:nvPr/>
        </p:nvSpPr>
        <p:spPr>
          <a:xfrm>
            <a:off x="935250" y="1722181"/>
            <a:ext cx="1914215" cy="499084"/>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1600" dirty="0">
                <a:gradFill>
                  <a:gsLst>
                    <a:gs pos="0">
                      <a:srgbClr val="FFFFFF"/>
                    </a:gs>
                    <a:gs pos="100000">
                      <a:srgbClr val="FFFFFF"/>
                    </a:gs>
                  </a:gsLst>
                  <a:lin ang="5400000" scaled="0"/>
                </a:gradFill>
              </a:rPr>
              <a:t>SchemeHandler</a:t>
            </a:r>
          </a:p>
        </p:txBody>
      </p:sp>
      <p:sp>
        <p:nvSpPr>
          <p:cNvPr id="41" name="Rectangle 40"/>
          <p:cNvSpPr/>
          <p:nvPr/>
        </p:nvSpPr>
        <p:spPr>
          <a:xfrm>
            <a:off x="3108033" y="2430462"/>
            <a:ext cx="1741146" cy="467034"/>
          </a:xfrm>
          <a:prstGeom prst="rect">
            <a:avLst/>
          </a:prstGeom>
          <a:solidFill>
            <a:schemeClr val="accent4">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Byte-StreamHandler</a:t>
            </a:r>
          </a:p>
        </p:txBody>
      </p:sp>
      <p:cxnSp>
        <p:nvCxnSpPr>
          <p:cNvPr id="42" name="Straight Arrow Connector 41"/>
          <p:cNvCxnSpPr/>
          <p:nvPr/>
        </p:nvCxnSpPr>
        <p:spPr>
          <a:xfrm>
            <a:off x="2425205" y="2146975"/>
            <a:ext cx="0" cy="2834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a:off x="3992845" y="2185359"/>
            <a:ext cx="0" cy="2451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4" name="Rectangle 43"/>
          <p:cNvSpPr/>
          <p:nvPr/>
        </p:nvSpPr>
        <p:spPr>
          <a:xfrm>
            <a:off x="1504504" y="2430462"/>
            <a:ext cx="1367023" cy="467034"/>
          </a:xfrm>
          <a:prstGeom prst="rect">
            <a:avLst/>
          </a:prstGeom>
          <a:solidFill>
            <a:schemeClr val="accent4">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1100" dirty="0">
                <a:gradFill>
                  <a:gsLst>
                    <a:gs pos="0">
                      <a:srgbClr val="FFFFFF"/>
                    </a:gs>
                    <a:gs pos="100000">
                      <a:srgbClr val="FFFFFF"/>
                    </a:gs>
                  </a:gsLst>
                  <a:lin ang="5400000" scaled="0"/>
                </a:gradFill>
              </a:rPr>
              <a:t>ByteStream</a:t>
            </a:r>
          </a:p>
        </p:txBody>
      </p:sp>
      <p:sp>
        <p:nvSpPr>
          <p:cNvPr id="53" name="Rectangle 52"/>
          <p:cNvSpPr/>
          <p:nvPr/>
        </p:nvSpPr>
        <p:spPr>
          <a:xfrm>
            <a:off x="3108034" y="1722181"/>
            <a:ext cx="1741146" cy="499084"/>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1600" dirty="0">
                <a:gradFill>
                  <a:gsLst>
                    <a:gs pos="0">
                      <a:srgbClr val="FFFFFF"/>
                    </a:gs>
                    <a:gs pos="100000">
                      <a:srgbClr val="FFFFFF"/>
                    </a:gs>
                  </a:gsLst>
                  <a:lin ang="5400000" scaled="0"/>
                </a:gradFill>
              </a:rPr>
              <a:t>SourceResolver</a:t>
            </a:r>
          </a:p>
        </p:txBody>
      </p:sp>
      <p:sp>
        <p:nvSpPr>
          <p:cNvPr id="54" name="Arc 53"/>
          <p:cNvSpPr/>
          <p:nvPr/>
        </p:nvSpPr>
        <p:spPr>
          <a:xfrm rot="20064486">
            <a:off x="2610866" y="2061936"/>
            <a:ext cx="1400263" cy="1177650"/>
          </a:xfrm>
          <a:prstGeom prst="arc">
            <a:avLst>
              <a:gd name="adj1" fmla="val 13393641"/>
              <a:gd name="adj2" fmla="val 16854927"/>
            </a:avLst>
          </a:prstGeom>
          <a:ln>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solidFill>
                <a:srgbClr val="000000"/>
              </a:solidFill>
            </a:endParaRPr>
          </a:p>
        </p:txBody>
      </p:sp>
      <p:cxnSp>
        <p:nvCxnSpPr>
          <p:cNvPr id="57" name="Elbow Connector 56"/>
          <p:cNvCxnSpPr>
            <a:stCxn id="41" idx="2"/>
            <a:endCxn id="16" idx="0"/>
          </p:cNvCxnSpPr>
          <p:nvPr/>
        </p:nvCxnSpPr>
        <p:spPr>
          <a:xfrm rot="5400000">
            <a:off x="2992736" y="2152696"/>
            <a:ext cx="241071" cy="1730671"/>
          </a:xfrm>
          <a:prstGeom prst="bentConnector3">
            <a:avLst/>
          </a:prstGeom>
          <a:ln>
            <a:tailEnd type="arrow"/>
          </a:ln>
        </p:spPr>
        <p:style>
          <a:lnRef idx="1">
            <a:schemeClr val="dk1"/>
          </a:lnRef>
          <a:fillRef idx="0">
            <a:schemeClr val="dk1"/>
          </a:fillRef>
          <a:effectRef idx="0">
            <a:schemeClr val="dk1"/>
          </a:effectRef>
          <a:fontRef idx="minor">
            <a:schemeClr val="tx1"/>
          </a:fontRef>
        </p:style>
      </p:cxnSp>
      <p:cxnSp>
        <p:nvCxnSpPr>
          <p:cNvPr id="60" name="Straight Arrow Connector 59"/>
          <p:cNvCxnSpPr/>
          <p:nvPr/>
        </p:nvCxnSpPr>
        <p:spPr>
          <a:xfrm>
            <a:off x="1282205" y="2221265"/>
            <a:ext cx="0" cy="93113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 name="Rectangle 2"/>
          <p:cNvSpPr/>
          <p:nvPr/>
        </p:nvSpPr>
        <p:spPr bwMode="auto">
          <a:xfrm>
            <a:off x="3031625" y="1343795"/>
            <a:ext cx="2085865" cy="908832"/>
          </a:xfrm>
          <a:prstGeom prst="rect">
            <a:avLst/>
          </a:prstGeom>
          <a:solidFill>
            <a:schemeClr val="bg2">
              <a:lumMod val="95000"/>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4605885" y="3116262"/>
            <a:ext cx="4851191" cy="1796678"/>
          </a:xfrm>
          <a:prstGeom prst="rect">
            <a:avLst/>
          </a:prstGeom>
          <a:solidFill>
            <a:schemeClr val="bg2">
              <a:lumMod val="95000"/>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1417636" y="2235099"/>
            <a:ext cx="3699853" cy="815306"/>
          </a:xfrm>
          <a:prstGeom prst="rect">
            <a:avLst/>
          </a:prstGeom>
          <a:solidFill>
            <a:schemeClr val="bg2">
              <a:lumMod val="95000"/>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en-US" sz="1600" spc="-102" dirty="0">
                <a:gradFill>
                  <a:gsLst>
                    <a:gs pos="0">
                      <a:srgbClr val="FFFFFF"/>
                    </a:gs>
                    <a:gs pos="100000">
                      <a:srgbClr val="FFFFFF"/>
                    </a:gs>
                  </a:gsLst>
                  <a:lin ang="5400000" scaled="0"/>
                </a:gradFill>
                <a:ea typeface="Segoe UI" pitchFamily="34" charset="0"/>
                <a:cs typeface="Segoe UI" pitchFamily="34" charset="0"/>
              </a:rPr>
              <a:t>           </a:t>
            </a:r>
          </a:p>
        </p:txBody>
      </p:sp>
      <p:sp>
        <p:nvSpPr>
          <p:cNvPr id="4" name="Rectangle 3"/>
          <p:cNvSpPr/>
          <p:nvPr/>
        </p:nvSpPr>
        <p:spPr bwMode="auto">
          <a:xfrm>
            <a:off x="427037" y="1057275"/>
            <a:ext cx="3551570" cy="4192587"/>
          </a:xfrm>
          <a:prstGeom prst="rect">
            <a:avLst/>
          </a:prstGeom>
          <a:solidFill>
            <a:srgbClr val="E34A28">
              <a:alpha val="28000"/>
            </a:srgbClr>
          </a:solidFill>
          <a:ln w="539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9074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Marcin Stankiewicz </a:t>
            </a:r>
          </a:p>
          <a:p>
            <a:r>
              <a:rPr lang="en-US" dirty="0"/>
              <a:t>Development - Multimedia Platform Team</a:t>
            </a:r>
          </a:p>
        </p:txBody>
      </p:sp>
      <p:sp>
        <p:nvSpPr>
          <p:cNvPr id="3" name="Title 2"/>
          <p:cNvSpPr>
            <a:spLocks noGrp="1"/>
          </p:cNvSpPr>
          <p:nvPr>
            <p:ph type="title"/>
          </p:nvPr>
        </p:nvSpPr>
        <p:spPr>
          <a:xfrm>
            <a:off x="122237" y="220662"/>
            <a:ext cx="11887199" cy="912813"/>
          </a:xfrm>
        </p:spPr>
        <p:txBody>
          <a:bodyPr/>
          <a:lstStyle/>
          <a:p>
            <a:r>
              <a:rPr lang="en-US" dirty="0"/>
              <a:t>Demo: Building a media extension</a:t>
            </a:r>
            <a:br>
              <a:rPr lang="en-US" dirty="0"/>
            </a:br>
            <a:endParaRPr lang="en-US" sz="3600" dirty="0"/>
          </a:p>
        </p:txBody>
      </p:sp>
      <p:sp>
        <p:nvSpPr>
          <p:cNvPr id="5" name="Text Placeholder 2"/>
          <p:cNvSpPr txBox="1">
            <a:spLocks/>
          </p:cNvSpPr>
          <p:nvPr/>
        </p:nvSpPr>
        <p:spPr>
          <a:xfrm>
            <a:off x="274638" y="1439863"/>
            <a:ext cx="11887200" cy="4038599"/>
          </a:xfrm>
          <a:prstGeom prst="rect">
            <a:avLst/>
          </a:prstGeom>
        </p:spPr>
        <p:txBody>
          <a:bodyPr/>
          <a:lst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Arial" pitchFamily="34" charset="0"/>
              <a:buChar char="•"/>
            </a:pPr>
            <a:r>
              <a:rPr lang="en-US" sz="3200" dirty="0">
                <a:gradFill>
                  <a:gsLst>
                    <a:gs pos="0">
                      <a:srgbClr val="FFFFFF"/>
                    </a:gs>
                    <a:gs pos="100000">
                      <a:srgbClr val="FFFFFF"/>
                    </a:gs>
                  </a:gsLst>
                  <a:lin ang="5400000" scaled="0"/>
                </a:gradFill>
              </a:rPr>
              <a:t>How to build an extension using C++/CX</a:t>
            </a:r>
          </a:p>
          <a:p>
            <a:pPr marL="571500" indent="-571500">
              <a:buFont typeface="Arial" pitchFamily="34" charset="0"/>
              <a:buChar char="•"/>
            </a:pPr>
            <a:r>
              <a:rPr lang="en-US" sz="3200" dirty="0">
                <a:gradFill>
                  <a:gsLst>
                    <a:gs pos="0">
                      <a:srgbClr val="FFFFFF"/>
                    </a:gs>
                    <a:gs pos="100000">
                      <a:srgbClr val="FFFFFF"/>
                    </a:gs>
                  </a:gsLst>
                  <a:lin ang="5400000" scaled="0"/>
                </a:gradFill>
              </a:rPr>
              <a:t>The proper use of WRL to implement a SchemeHandler</a:t>
            </a:r>
          </a:p>
          <a:p>
            <a:pPr marL="571500" indent="-571500">
              <a:buFont typeface="Arial" pitchFamily="34" charset="0"/>
              <a:buChar char="•"/>
            </a:pPr>
            <a:r>
              <a:rPr lang="en-US" sz="3200" dirty="0">
                <a:gradFill>
                  <a:gsLst>
                    <a:gs pos="0">
                      <a:srgbClr val="FFFFFF"/>
                    </a:gs>
                    <a:gs pos="100000">
                      <a:srgbClr val="FFFFFF"/>
                    </a:gs>
                  </a:gsLst>
                  <a:lin ang="5400000" scaled="0"/>
                </a:gradFill>
              </a:rPr>
              <a:t>Instantiating a media source from a SchemeHandler </a:t>
            </a:r>
          </a:p>
          <a:p>
            <a:pPr marL="571500" indent="-571500">
              <a:buFont typeface="Arial" pitchFamily="34" charset="0"/>
              <a:buChar char="•"/>
            </a:pPr>
            <a:r>
              <a:rPr lang="en-US" sz="3200" dirty="0">
                <a:gradFill>
                  <a:gsLst>
                    <a:gs pos="0">
                      <a:srgbClr val="FFFFFF"/>
                    </a:gs>
                    <a:gs pos="100000">
                      <a:srgbClr val="FFFFFF"/>
                    </a:gs>
                  </a:gsLst>
                  <a:lin ang="5400000" scaled="0"/>
                </a:gradFill>
              </a:rPr>
              <a:t>Using the PropertySet class to implement two-way communication between the app and the extension</a:t>
            </a:r>
          </a:p>
          <a:p>
            <a:pPr marL="571500" indent="-571500">
              <a:buFont typeface="Arial" pitchFamily="34" charset="0"/>
              <a:buChar char="•"/>
            </a:pPr>
            <a:r>
              <a:rPr lang="en-US" sz="3200" dirty="0">
                <a:gradFill>
                  <a:gsLst>
                    <a:gs pos="0">
                      <a:srgbClr val="FFFFFF"/>
                    </a:gs>
                    <a:gs pos="100000">
                      <a:srgbClr val="FFFFFF"/>
                    </a:gs>
                  </a:gsLst>
                  <a:lin ang="5400000" scaled="0"/>
                </a:gradFill>
              </a:rPr>
              <a:t>PropertySet change notification to support dynamic updates</a:t>
            </a:r>
          </a:p>
          <a:p>
            <a:pPr marL="571500" indent="-571500">
              <a:buFont typeface="Arial" pitchFamily="34" charset="0"/>
              <a:buChar char="•"/>
            </a:pPr>
            <a:r>
              <a:rPr lang="en-US" sz="3200" dirty="0">
                <a:gradFill>
                  <a:gsLst>
                    <a:gs pos="0">
                      <a:srgbClr val="FFFFFF"/>
                    </a:gs>
                    <a:gs pos="100000">
                      <a:srgbClr val="FFFFFF"/>
                    </a:gs>
                  </a:gsLst>
                  <a:lin ang="5400000" scaled="0"/>
                </a:gradFill>
              </a:rPr>
              <a:t>Direct3D rendering</a:t>
            </a:r>
          </a:p>
        </p:txBody>
      </p:sp>
    </p:spTree>
    <p:extLst>
      <p:ext uri="{BB962C8B-B14F-4D97-AF65-F5344CB8AC3E}">
        <p14:creationId xmlns:p14="http://schemas.microsoft.com/office/powerpoint/2010/main" val="1222779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a:p>
        </p:txBody>
      </p:sp>
      <p:sp>
        <p:nvSpPr>
          <p:cNvPr id="3" name="Picture Placeholder 2"/>
          <p:cNvSpPr>
            <a:spLocks noGrp="1"/>
          </p:cNvSpPr>
          <p:nvPr>
            <p:ph type="pic" sz="quarter" idx="16"/>
          </p:nvPr>
        </p:nvSpPr>
        <p:spPr/>
      </p:sp>
      <p:sp>
        <p:nvSpPr>
          <p:cNvPr id="4" name="Title 3"/>
          <p:cNvSpPr>
            <a:spLocks noGrp="1"/>
          </p:cNvSpPr>
          <p:nvPr>
            <p:ph type="title"/>
          </p:nvPr>
        </p:nvSpPr>
        <p:spPr/>
        <p:txBody>
          <a:bodyPr/>
          <a:lstStyle/>
          <a:p>
            <a:endParaRPr lang="en-US" dirty="0"/>
          </a:p>
        </p:txBody>
      </p:sp>
      <p:pic>
        <p:nvPicPr>
          <p:cNvPr id="1027" name="Picture 3" descr="C:\Users\richfr.REDMOND\AppData\Local\Microsoft\Windows\Temporary Internet Files\Content.IE5\6I522EWJ\MP900049425[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1094"/>
            <a:ext cx="12436475" cy="831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24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of Demo</a:t>
            </a:r>
          </a:p>
        </p:txBody>
      </p:sp>
      <p:sp>
        <p:nvSpPr>
          <p:cNvPr id="3" name="Text Placeholder 2"/>
          <p:cNvSpPr>
            <a:spLocks noGrp="1"/>
          </p:cNvSpPr>
          <p:nvPr>
            <p:ph type="body" sz="quarter" idx="10"/>
          </p:nvPr>
        </p:nvSpPr>
        <p:spPr/>
        <p:txBody>
          <a:bodyPr/>
          <a:lstStyle/>
          <a:p>
            <a:pPr marL="571500" indent="-571500">
              <a:buFont typeface="Arial" panose="020B0604020202020204" pitchFamily="34" charset="0"/>
              <a:buChar char="•"/>
            </a:pPr>
            <a:r>
              <a:rPr lang="en-US" dirty="0"/>
              <a:t>How to build an extension using C++/CX</a:t>
            </a:r>
          </a:p>
          <a:p>
            <a:pPr marL="571500" indent="-571500">
              <a:buFont typeface="Arial" panose="020B0604020202020204" pitchFamily="34" charset="0"/>
              <a:buChar char="•"/>
            </a:pPr>
            <a:r>
              <a:rPr lang="en-US" dirty="0"/>
              <a:t>The proper use of WRL to implement a SchemeHandler</a:t>
            </a:r>
          </a:p>
          <a:p>
            <a:pPr marL="571500" indent="-571500">
              <a:buFont typeface="Arial" panose="020B0604020202020204" pitchFamily="34" charset="0"/>
              <a:buChar char="•"/>
            </a:pPr>
            <a:r>
              <a:rPr lang="en-US" dirty="0"/>
              <a:t>Instantiating a media source from a SchemeHandler </a:t>
            </a:r>
          </a:p>
          <a:p>
            <a:pPr marL="571500" indent="-571500">
              <a:buFont typeface="Arial" panose="020B0604020202020204" pitchFamily="34" charset="0"/>
              <a:buChar char="•"/>
            </a:pPr>
            <a:r>
              <a:rPr lang="en-US" dirty="0"/>
              <a:t>Using the PropertySet class to implement two-way communication between the app and the extension</a:t>
            </a:r>
          </a:p>
          <a:p>
            <a:pPr marL="571500" indent="-571500">
              <a:buFont typeface="Arial" panose="020B0604020202020204" pitchFamily="34" charset="0"/>
              <a:buChar char="•"/>
            </a:pPr>
            <a:r>
              <a:rPr lang="en-US" dirty="0"/>
              <a:t>PropertySet change notification to support dynamic updates</a:t>
            </a:r>
          </a:p>
          <a:p>
            <a:pPr marL="571500" indent="-571500">
              <a:buFont typeface="Arial" panose="020B0604020202020204" pitchFamily="34" charset="0"/>
              <a:buChar char="•"/>
            </a:pPr>
            <a:r>
              <a:rPr lang="en-US" dirty="0"/>
              <a:t>Direct3D rendering</a:t>
            </a:r>
          </a:p>
        </p:txBody>
      </p:sp>
    </p:spTree>
    <p:extLst>
      <p:ext uri="{BB962C8B-B14F-4D97-AF65-F5344CB8AC3E}">
        <p14:creationId xmlns:p14="http://schemas.microsoft.com/office/powerpoint/2010/main" val="5412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144462"/>
            <a:ext cx="11887199" cy="912813"/>
          </a:xfrm>
        </p:spPr>
        <p:txBody>
          <a:bodyPr>
            <a:normAutofit/>
          </a:bodyPr>
          <a:lstStyle/>
          <a:p>
            <a:r>
              <a:rPr lang="en-US" dirty="0"/>
              <a:t>Media Foundation pipeline</a:t>
            </a:r>
          </a:p>
        </p:txBody>
      </p:sp>
      <p:grpSp>
        <p:nvGrpSpPr>
          <p:cNvPr id="47" name="Group 46"/>
          <p:cNvGrpSpPr/>
          <p:nvPr/>
        </p:nvGrpSpPr>
        <p:grpSpPr>
          <a:xfrm>
            <a:off x="935251" y="3102098"/>
            <a:ext cx="10481554" cy="1810842"/>
            <a:chOff x="232485" y="3446958"/>
            <a:chExt cx="10481554" cy="1810842"/>
          </a:xfrm>
        </p:grpSpPr>
        <p:grpSp>
          <p:nvGrpSpPr>
            <p:cNvPr id="45" name="Group 44"/>
            <p:cNvGrpSpPr/>
            <p:nvPr/>
          </p:nvGrpSpPr>
          <p:grpSpPr>
            <a:xfrm>
              <a:off x="232485" y="3446958"/>
              <a:ext cx="10481554" cy="1810842"/>
              <a:chOff x="232485" y="3446958"/>
              <a:chExt cx="10481554" cy="1810842"/>
            </a:xfrm>
          </p:grpSpPr>
          <p:grpSp>
            <p:nvGrpSpPr>
              <p:cNvPr id="15" name="Group 14"/>
              <p:cNvGrpSpPr/>
              <p:nvPr/>
            </p:nvGrpSpPr>
            <p:grpSpPr>
              <a:xfrm>
                <a:off x="232485" y="3446958"/>
                <a:ext cx="10481554" cy="1767584"/>
                <a:chOff x="232485" y="3446958"/>
                <a:chExt cx="10481554" cy="1767584"/>
              </a:xfrm>
            </p:grpSpPr>
            <p:grpSp>
              <p:nvGrpSpPr>
                <p:cNvPr id="14" name="Group 13"/>
                <p:cNvGrpSpPr/>
                <p:nvPr/>
              </p:nvGrpSpPr>
              <p:grpSpPr>
                <a:xfrm>
                  <a:off x="232485" y="3483427"/>
                  <a:ext cx="10481554" cy="1731115"/>
                  <a:chOff x="232485" y="3559627"/>
                  <a:chExt cx="10481554" cy="1731115"/>
                </a:xfrm>
              </p:grpSpPr>
              <p:sp>
                <p:nvSpPr>
                  <p:cNvPr id="16" name="Rectangle 15"/>
                  <p:cNvSpPr/>
                  <p:nvPr/>
                </p:nvSpPr>
                <p:spPr>
                  <a:xfrm>
                    <a:off x="232485" y="3559627"/>
                    <a:ext cx="2625368" cy="1684478"/>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Media source</a:t>
                    </a:r>
                  </a:p>
                </p:txBody>
              </p:sp>
              <p:sp>
                <p:nvSpPr>
                  <p:cNvPr id="17" name="Rectangle 16"/>
                  <p:cNvSpPr/>
                  <p:nvPr/>
                </p:nvSpPr>
                <p:spPr>
                  <a:xfrm>
                    <a:off x="3903120" y="3559627"/>
                    <a:ext cx="1673607"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decoder</a:t>
                    </a:r>
                  </a:p>
                </p:txBody>
              </p:sp>
              <p:sp>
                <p:nvSpPr>
                  <p:cNvPr id="18" name="Rectangle 17"/>
                  <p:cNvSpPr/>
                  <p:nvPr/>
                </p:nvSpPr>
                <p:spPr>
                  <a:xfrm>
                    <a:off x="5698286" y="3559627"/>
                    <a:ext cx="1434605"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effect</a:t>
                    </a:r>
                  </a:p>
                </p:txBody>
              </p:sp>
              <p:sp>
                <p:nvSpPr>
                  <p:cNvPr id="19" name="Rectangle 18"/>
                  <p:cNvSpPr/>
                  <p:nvPr/>
                </p:nvSpPr>
                <p:spPr>
                  <a:xfrm>
                    <a:off x="7195392" y="3559627"/>
                    <a:ext cx="1545471"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encoder</a:t>
                    </a:r>
                  </a:p>
                </p:txBody>
              </p:sp>
              <p:sp>
                <p:nvSpPr>
                  <p:cNvPr id="20" name="Rectangle 19"/>
                  <p:cNvSpPr/>
                  <p:nvPr/>
                </p:nvSpPr>
                <p:spPr>
                  <a:xfrm>
                    <a:off x="8811118" y="3559627"/>
                    <a:ext cx="1889474"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sink</a:t>
                    </a:r>
                  </a:p>
                </p:txBody>
              </p:sp>
              <p:sp>
                <p:nvSpPr>
                  <p:cNvPr id="31" name="Rectangle 30"/>
                  <p:cNvSpPr/>
                  <p:nvPr/>
                </p:nvSpPr>
                <p:spPr>
                  <a:xfrm>
                    <a:off x="3926356" y="4599382"/>
                    <a:ext cx="1673607"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decoder</a:t>
                    </a:r>
                  </a:p>
                </p:txBody>
              </p:sp>
              <p:sp>
                <p:nvSpPr>
                  <p:cNvPr id="32" name="Rectangle 31"/>
                  <p:cNvSpPr/>
                  <p:nvPr/>
                </p:nvSpPr>
                <p:spPr>
                  <a:xfrm>
                    <a:off x="5694628" y="4599382"/>
                    <a:ext cx="1434605"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effect</a:t>
                    </a:r>
                  </a:p>
                </p:txBody>
              </p:sp>
              <p:sp>
                <p:nvSpPr>
                  <p:cNvPr id="33" name="Rectangle 32"/>
                  <p:cNvSpPr/>
                  <p:nvPr/>
                </p:nvSpPr>
                <p:spPr>
                  <a:xfrm>
                    <a:off x="7208839" y="4591107"/>
                    <a:ext cx="1545471"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encoder</a:t>
                    </a:r>
                  </a:p>
                </p:txBody>
              </p:sp>
              <p:sp>
                <p:nvSpPr>
                  <p:cNvPr id="34" name="Rectangle 33"/>
                  <p:cNvSpPr/>
                  <p:nvPr/>
                </p:nvSpPr>
                <p:spPr>
                  <a:xfrm>
                    <a:off x="8824565" y="4591107"/>
                    <a:ext cx="1889474"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sink</a:t>
                    </a:r>
                  </a:p>
                </p:txBody>
              </p:sp>
              <p:cxnSp>
                <p:nvCxnSpPr>
                  <p:cNvPr id="5" name="Straight Arrow Connector 4"/>
                  <p:cNvCxnSpPr>
                    <a:endCxn id="17" idx="1"/>
                  </p:cNvCxnSpPr>
                  <p:nvPr/>
                </p:nvCxnSpPr>
                <p:spPr>
                  <a:xfrm>
                    <a:off x="2857852" y="3905307"/>
                    <a:ext cx="104526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Straight Arrow Connector 34"/>
                  <p:cNvCxnSpPr/>
                  <p:nvPr/>
                </p:nvCxnSpPr>
                <p:spPr>
                  <a:xfrm>
                    <a:off x="2857852" y="4900157"/>
                    <a:ext cx="104526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pic>
              <p:nvPicPr>
                <p:cNvPr id="1026" name="Picture 2" descr="C:\Users\richfr.REDMOND\AppData\Local\Microsoft\Windows\Temporary Internet Files\Content.IE5\V9AIJIY5\MC90043983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3575" y="3446958"/>
                  <a:ext cx="764297" cy="764297"/>
                </a:xfrm>
                <a:prstGeom prst="rect">
                  <a:avLst/>
                </a:prstGeom>
                <a:noFill/>
                <a:extLst>
                  <a:ext uri="{909E8E84-426E-40DD-AFC4-6F175D3DCCD1}">
                    <a14:hiddenFill xmlns:a14="http://schemas.microsoft.com/office/drawing/2010/main">
                      <a:solidFill>
                        <a:srgbClr val="FFFFFF"/>
                      </a:solidFill>
                    </a14:hiddenFill>
                  </a:ext>
                </a:extLst>
              </p:spPr>
            </p:pic>
          </p:grpSp>
          <p:pic>
            <p:nvPicPr>
              <p:cNvPr id="1027" name="Picture 3" descr="C:\Users\richfr.REDMOND\AppData\Local\Microsoft\Windows\Temporary Internet Files\Content.IE5\LZESCWP1\MC900440403[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23575" y="4487862"/>
                <a:ext cx="769938" cy="769938"/>
              </a:xfrm>
              <a:prstGeom prst="rect">
                <a:avLst/>
              </a:prstGeom>
              <a:noFill/>
              <a:extLst>
                <a:ext uri="{909E8E84-426E-40DD-AFC4-6F175D3DCCD1}">
                  <a14:hiddenFill xmlns:a14="http://schemas.microsoft.com/office/drawing/2010/main">
                    <a:solidFill>
                      <a:srgbClr val="FFFFFF"/>
                    </a:solidFill>
                  </a14:hiddenFill>
                </a:ext>
              </a:extLst>
            </p:spPr>
          </p:pic>
        </p:grpSp>
        <p:sp>
          <p:nvSpPr>
            <p:cNvPr id="46" name="TextBox 45"/>
            <p:cNvSpPr txBox="1"/>
            <p:nvPr/>
          </p:nvSpPr>
          <p:spPr>
            <a:xfrm>
              <a:off x="2934052" y="3497262"/>
              <a:ext cx="862843" cy="338554"/>
            </a:xfrm>
            <a:prstGeom prst="rect">
              <a:avLst/>
            </a:prstGeom>
            <a:noFill/>
          </p:spPr>
          <p:txBody>
            <a:bodyPr wrap="square" rtlCol="0">
              <a:spAutoFit/>
            </a:bodyPr>
            <a:lstStyle/>
            <a:p>
              <a:r>
                <a:rPr lang="en-US" sz="1600" dirty="0">
                  <a:gradFill>
                    <a:gsLst>
                      <a:gs pos="0">
                        <a:srgbClr val="000000"/>
                      </a:gs>
                      <a:gs pos="100000">
                        <a:srgbClr val="000000"/>
                      </a:gs>
                    </a:gsLst>
                    <a:lin ang="5400000" scaled="0"/>
                  </a:gradFill>
                </a:rPr>
                <a:t>Video</a:t>
              </a:r>
            </a:p>
          </p:txBody>
        </p:sp>
        <p:sp>
          <p:nvSpPr>
            <p:cNvPr id="49" name="TextBox 48"/>
            <p:cNvSpPr txBox="1"/>
            <p:nvPr/>
          </p:nvSpPr>
          <p:spPr>
            <a:xfrm>
              <a:off x="2958695" y="4435928"/>
              <a:ext cx="862843" cy="338554"/>
            </a:xfrm>
            <a:prstGeom prst="rect">
              <a:avLst/>
            </a:prstGeom>
            <a:noFill/>
          </p:spPr>
          <p:txBody>
            <a:bodyPr wrap="square" rtlCol="0">
              <a:spAutoFit/>
            </a:bodyPr>
            <a:lstStyle/>
            <a:p>
              <a:r>
                <a:rPr lang="en-US" sz="1600" dirty="0">
                  <a:gradFill>
                    <a:gsLst>
                      <a:gs pos="0">
                        <a:srgbClr val="000000"/>
                      </a:gs>
                      <a:gs pos="100000">
                        <a:srgbClr val="000000"/>
                      </a:gs>
                    </a:gsLst>
                    <a:lin ang="5400000" scaled="0"/>
                  </a:gradFill>
                </a:rPr>
                <a:t>Audio</a:t>
              </a:r>
            </a:p>
          </p:txBody>
        </p:sp>
      </p:grpSp>
      <p:sp>
        <p:nvSpPr>
          <p:cNvPr id="40" name="Rectangle 39"/>
          <p:cNvSpPr/>
          <p:nvPr/>
        </p:nvSpPr>
        <p:spPr>
          <a:xfrm>
            <a:off x="935250" y="1722181"/>
            <a:ext cx="1914215" cy="499084"/>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1600" dirty="0">
                <a:gradFill>
                  <a:gsLst>
                    <a:gs pos="0">
                      <a:srgbClr val="FFFFFF"/>
                    </a:gs>
                    <a:gs pos="100000">
                      <a:srgbClr val="FFFFFF"/>
                    </a:gs>
                  </a:gsLst>
                  <a:lin ang="5400000" scaled="0"/>
                </a:gradFill>
              </a:rPr>
              <a:t>SchemeHandler</a:t>
            </a:r>
          </a:p>
        </p:txBody>
      </p:sp>
      <p:sp>
        <p:nvSpPr>
          <p:cNvPr id="41" name="Rectangle 40"/>
          <p:cNvSpPr/>
          <p:nvPr/>
        </p:nvSpPr>
        <p:spPr>
          <a:xfrm>
            <a:off x="3108033" y="2430462"/>
            <a:ext cx="1741146" cy="467034"/>
          </a:xfrm>
          <a:prstGeom prst="rect">
            <a:avLst/>
          </a:prstGeom>
          <a:solidFill>
            <a:schemeClr val="accent4">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Byte-StreamHandler</a:t>
            </a:r>
          </a:p>
        </p:txBody>
      </p:sp>
      <p:cxnSp>
        <p:nvCxnSpPr>
          <p:cNvPr id="42" name="Straight Arrow Connector 41"/>
          <p:cNvCxnSpPr/>
          <p:nvPr/>
        </p:nvCxnSpPr>
        <p:spPr>
          <a:xfrm>
            <a:off x="2425205" y="2146975"/>
            <a:ext cx="0" cy="2834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a:off x="3992845" y="2185359"/>
            <a:ext cx="0" cy="2451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4" name="Rectangle 43"/>
          <p:cNvSpPr/>
          <p:nvPr/>
        </p:nvSpPr>
        <p:spPr>
          <a:xfrm>
            <a:off x="1504504" y="2430462"/>
            <a:ext cx="1367023" cy="467034"/>
          </a:xfrm>
          <a:prstGeom prst="rect">
            <a:avLst/>
          </a:prstGeom>
          <a:solidFill>
            <a:schemeClr val="accent4">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1100" dirty="0">
                <a:gradFill>
                  <a:gsLst>
                    <a:gs pos="0">
                      <a:srgbClr val="FFFFFF"/>
                    </a:gs>
                    <a:gs pos="100000">
                      <a:srgbClr val="FFFFFF"/>
                    </a:gs>
                  </a:gsLst>
                  <a:lin ang="5400000" scaled="0"/>
                </a:gradFill>
              </a:rPr>
              <a:t>ByteStream</a:t>
            </a:r>
          </a:p>
        </p:txBody>
      </p:sp>
      <p:sp>
        <p:nvSpPr>
          <p:cNvPr id="53" name="Rectangle 52"/>
          <p:cNvSpPr/>
          <p:nvPr/>
        </p:nvSpPr>
        <p:spPr>
          <a:xfrm>
            <a:off x="3108034" y="1722181"/>
            <a:ext cx="1741146" cy="499084"/>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1600" dirty="0">
                <a:gradFill>
                  <a:gsLst>
                    <a:gs pos="0">
                      <a:srgbClr val="FFFFFF"/>
                    </a:gs>
                    <a:gs pos="100000">
                      <a:srgbClr val="FFFFFF"/>
                    </a:gs>
                  </a:gsLst>
                  <a:lin ang="5400000" scaled="0"/>
                </a:gradFill>
              </a:rPr>
              <a:t>SourceResolver</a:t>
            </a:r>
          </a:p>
        </p:txBody>
      </p:sp>
      <p:sp>
        <p:nvSpPr>
          <p:cNvPr id="54" name="Arc 53"/>
          <p:cNvSpPr/>
          <p:nvPr/>
        </p:nvSpPr>
        <p:spPr>
          <a:xfrm rot="20064486">
            <a:off x="2610866" y="2061936"/>
            <a:ext cx="1400263" cy="1177650"/>
          </a:xfrm>
          <a:prstGeom prst="arc">
            <a:avLst>
              <a:gd name="adj1" fmla="val 13393641"/>
              <a:gd name="adj2" fmla="val 16854927"/>
            </a:avLst>
          </a:prstGeom>
          <a:ln>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solidFill>
                <a:srgbClr val="000000"/>
              </a:solidFill>
            </a:endParaRPr>
          </a:p>
        </p:txBody>
      </p:sp>
      <p:cxnSp>
        <p:nvCxnSpPr>
          <p:cNvPr id="57" name="Elbow Connector 56"/>
          <p:cNvCxnSpPr>
            <a:stCxn id="41" idx="2"/>
            <a:endCxn id="16" idx="0"/>
          </p:cNvCxnSpPr>
          <p:nvPr/>
        </p:nvCxnSpPr>
        <p:spPr>
          <a:xfrm rot="5400000">
            <a:off x="2992736" y="2152696"/>
            <a:ext cx="241071" cy="1730671"/>
          </a:xfrm>
          <a:prstGeom prst="bentConnector3">
            <a:avLst/>
          </a:prstGeom>
          <a:ln>
            <a:tailEnd type="arrow"/>
          </a:ln>
        </p:spPr>
        <p:style>
          <a:lnRef idx="1">
            <a:schemeClr val="dk1"/>
          </a:lnRef>
          <a:fillRef idx="0">
            <a:schemeClr val="dk1"/>
          </a:fillRef>
          <a:effectRef idx="0">
            <a:schemeClr val="dk1"/>
          </a:effectRef>
          <a:fontRef idx="minor">
            <a:schemeClr val="tx1"/>
          </a:fontRef>
        </p:style>
      </p:cxnSp>
      <p:cxnSp>
        <p:nvCxnSpPr>
          <p:cNvPr id="60" name="Straight Arrow Connector 59"/>
          <p:cNvCxnSpPr/>
          <p:nvPr/>
        </p:nvCxnSpPr>
        <p:spPr>
          <a:xfrm>
            <a:off x="1282205" y="2221265"/>
            <a:ext cx="0" cy="93113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 name="Rectangle 2"/>
          <p:cNvSpPr/>
          <p:nvPr/>
        </p:nvSpPr>
        <p:spPr bwMode="auto">
          <a:xfrm>
            <a:off x="3031625" y="1343795"/>
            <a:ext cx="2085865" cy="908832"/>
          </a:xfrm>
          <a:prstGeom prst="rect">
            <a:avLst/>
          </a:prstGeom>
          <a:solidFill>
            <a:schemeClr val="bg2">
              <a:lumMod val="95000"/>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4605885" y="3116262"/>
            <a:ext cx="4851191" cy="1796678"/>
          </a:xfrm>
          <a:prstGeom prst="rect">
            <a:avLst/>
          </a:prstGeom>
          <a:solidFill>
            <a:schemeClr val="bg2">
              <a:lumMod val="95000"/>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1417636" y="2235099"/>
            <a:ext cx="3699853" cy="815306"/>
          </a:xfrm>
          <a:prstGeom prst="rect">
            <a:avLst/>
          </a:prstGeom>
          <a:solidFill>
            <a:schemeClr val="bg2">
              <a:lumMod val="95000"/>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en-US" sz="1600" spc="-102" dirty="0">
                <a:gradFill>
                  <a:gsLst>
                    <a:gs pos="0">
                      <a:srgbClr val="FFFFFF"/>
                    </a:gs>
                    <a:gs pos="100000">
                      <a:srgbClr val="FFFFFF"/>
                    </a:gs>
                  </a:gsLst>
                  <a:lin ang="5400000" scaled="0"/>
                </a:gradFill>
                <a:ea typeface="Segoe UI" pitchFamily="34" charset="0"/>
                <a:cs typeface="Segoe UI" pitchFamily="34" charset="0"/>
              </a:rPr>
              <a:t>           </a:t>
            </a:r>
          </a:p>
        </p:txBody>
      </p:sp>
      <p:sp>
        <p:nvSpPr>
          <p:cNvPr id="4" name="Rectangle 3"/>
          <p:cNvSpPr/>
          <p:nvPr/>
        </p:nvSpPr>
        <p:spPr bwMode="auto">
          <a:xfrm>
            <a:off x="8726557" y="3932253"/>
            <a:ext cx="3551570" cy="1393810"/>
          </a:xfrm>
          <a:prstGeom prst="rect">
            <a:avLst/>
          </a:prstGeom>
          <a:solidFill>
            <a:srgbClr val="E34A28">
              <a:alpha val="28000"/>
            </a:srgbClr>
          </a:solidFill>
          <a:ln w="539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01612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Matthew Howard</a:t>
            </a:r>
          </a:p>
          <a:p>
            <a:r>
              <a:rPr lang="en-US" dirty="0"/>
              <a:t>Development - Multimedia Platform Team</a:t>
            </a:r>
          </a:p>
        </p:txBody>
      </p:sp>
      <p:sp>
        <p:nvSpPr>
          <p:cNvPr id="3" name="Title 2"/>
          <p:cNvSpPr>
            <a:spLocks noGrp="1"/>
          </p:cNvSpPr>
          <p:nvPr>
            <p:ph type="title"/>
          </p:nvPr>
        </p:nvSpPr>
        <p:spPr>
          <a:xfrm>
            <a:off x="122237" y="144462"/>
            <a:ext cx="11887199" cy="912813"/>
          </a:xfrm>
        </p:spPr>
        <p:txBody>
          <a:bodyPr/>
          <a:lstStyle/>
          <a:p>
            <a:r>
              <a:rPr lang="en-US" dirty="0"/>
              <a:t>Demo: Streaming media to an app</a:t>
            </a:r>
          </a:p>
        </p:txBody>
      </p:sp>
      <p:sp>
        <p:nvSpPr>
          <p:cNvPr id="4" name="Text Placeholder 2"/>
          <p:cNvSpPr txBox="1">
            <a:spLocks/>
          </p:cNvSpPr>
          <p:nvPr/>
        </p:nvSpPr>
        <p:spPr>
          <a:xfrm>
            <a:off x="274638" y="1705769"/>
            <a:ext cx="11887200" cy="3428999"/>
          </a:xfrm>
          <a:prstGeom prst="rect">
            <a:avLst/>
          </a:prstGeom>
        </p:spPr>
        <p:txBody>
          <a:bodyPr/>
          <a:lst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Arial" pitchFamily="34" charset="0"/>
              <a:buChar char="•"/>
            </a:pPr>
            <a:r>
              <a:rPr lang="en-US" dirty="0">
                <a:gradFill>
                  <a:gsLst>
                    <a:gs pos="0">
                      <a:srgbClr val="FFFFFF"/>
                    </a:gs>
                    <a:gs pos="100000">
                      <a:srgbClr val="FFFFFF"/>
                    </a:gs>
                  </a:gsLst>
                  <a:lin ang="5400000" scaled="0"/>
                </a:gradFill>
              </a:rPr>
              <a:t>How to implement a sink media extension for audio</a:t>
            </a:r>
          </a:p>
          <a:p>
            <a:pPr marL="571500" indent="-571500">
              <a:buFont typeface="Arial" pitchFamily="34" charset="0"/>
              <a:buChar char="•"/>
            </a:pPr>
            <a:r>
              <a:rPr lang="en-US" dirty="0">
                <a:gradFill>
                  <a:gsLst>
                    <a:gs pos="0">
                      <a:srgbClr val="FFFFFF"/>
                    </a:gs>
                    <a:gs pos="100000">
                      <a:srgbClr val="FFFFFF"/>
                    </a:gs>
                  </a:gsLst>
                  <a:lin ang="5400000" scaled="0"/>
                </a:gradFill>
              </a:rPr>
              <a:t>Capturing uncompressed audio</a:t>
            </a:r>
          </a:p>
          <a:p>
            <a:pPr marL="571500" indent="-571500">
              <a:buFont typeface="Arial" pitchFamily="34" charset="0"/>
              <a:buChar char="•"/>
            </a:pPr>
            <a:r>
              <a:rPr lang="en-US" dirty="0">
                <a:gradFill>
                  <a:gsLst>
                    <a:gs pos="0">
                      <a:srgbClr val="FFFFFF"/>
                    </a:gs>
                    <a:gs pos="100000">
                      <a:srgbClr val="FFFFFF"/>
                    </a:gs>
                  </a:gsLst>
                  <a:lin ang="5400000" scaled="0"/>
                </a:gradFill>
              </a:rPr>
              <a:t>Processing audio buffers in a JavaScript app</a:t>
            </a:r>
          </a:p>
          <a:p>
            <a:pPr marL="571500" indent="-571500">
              <a:buFont typeface="Arial" pitchFamily="34" charset="0"/>
              <a:buChar char="•"/>
            </a:pPr>
            <a:r>
              <a:rPr lang="en-US" dirty="0">
                <a:gradFill>
                  <a:gsLst>
                    <a:gs pos="0">
                      <a:srgbClr val="FFFFFF"/>
                    </a:gs>
                    <a:gs pos="100000">
                      <a:srgbClr val="FFFFFF"/>
                    </a:gs>
                  </a:gsLst>
                  <a:lin ang="5400000" scaled="0"/>
                </a:gradFill>
              </a:rPr>
              <a:t>Writing audio to a wave file</a:t>
            </a:r>
          </a:p>
          <a:p>
            <a:pPr marL="571500" indent="-571500">
              <a:buFont typeface="Arial" pitchFamily="34" charset="0"/>
              <a:buChar char="•"/>
            </a:pPr>
            <a:r>
              <a:rPr lang="en-US" dirty="0">
                <a:gradFill>
                  <a:gsLst>
                    <a:gs pos="0">
                      <a:srgbClr val="FFFFFF"/>
                    </a:gs>
                    <a:gs pos="100000">
                      <a:srgbClr val="FFFFFF"/>
                    </a:gs>
                  </a:gsLst>
                  <a:lin ang="5400000" scaled="0"/>
                </a:gradFill>
              </a:rPr>
              <a:t>Asynchronous processing techniques</a:t>
            </a:r>
          </a:p>
        </p:txBody>
      </p:sp>
    </p:spTree>
    <p:extLst>
      <p:ext uri="{BB962C8B-B14F-4D97-AF65-F5344CB8AC3E}">
        <p14:creationId xmlns:p14="http://schemas.microsoft.com/office/powerpoint/2010/main" val="28211903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of Demo</a:t>
            </a:r>
          </a:p>
        </p:txBody>
      </p:sp>
      <p:sp>
        <p:nvSpPr>
          <p:cNvPr id="3" name="Text Placeholder 2"/>
          <p:cNvSpPr>
            <a:spLocks noGrp="1"/>
          </p:cNvSpPr>
          <p:nvPr>
            <p:ph type="body" sz="quarter" idx="10"/>
          </p:nvPr>
        </p:nvSpPr>
        <p:spPr/>
        <p:txBody>
          <a:bodyPr/>
          <a:lstStyle/>
          <a:p>
            <a:pPr marL="571500" indent="-571500">
              <a:buFont typeface="Arial" panose="020B0604020202020204" pitchFamily="34" charset="0"/>
              <a:buChar char="•"/>
            </a:pPr>
            <a:r>
              <a:rPr lang="en-US" dirty="0"/>
              <a:t>How to implement a sink media extension for audio</a:t>
            </a:r>
          </a:p>
          <a:p>
            <a:pPr marL="571500" indent="-571500">
              <a:buFont typeface="Arial" panose="020B0604020202020204" pitchFamily="34" charset="0"/>
              <a:buChar char="•"/>
            </a:pPr>
            <a:r>
              <a:rPr lang="en-US" dirty="0"/>
              <a:t>Capturing uncompressed audio</a:t>
            </a:r>
          </a:p>
          <a:p>
            <a:pPr marL="571500" indent="-571500">
              <a:buFont typeface="Arial" panose="020B0604020202020204" pitchFamily="34" charset="0"/>
              <a:buChar char="•"/>
            </a:pPr>
            <a:r>
              <a:rPr lang="en-US" dirty="0"/>
              <a:t>Processing audio buffers in a JavaScript app</a:t>
            </a:r>
          </a:p>
          <a:p>
            <a:pPr marL="571500" indent="-571500">
              <a:buFont typeface="Arial" panose="020B0604020202020204" pitchFamily="34" charset="0"/>
              <a:buChar char="•"/>
            </a:pPr>
            <a:r>
              <a:rPr lang="en-US" dirty="0"/>
              <a:t>Writing audio to a wave file</a:t>
            </a:r>
          </a:p>
          <a:p>
            <a:pPr marL="571500" indent="-571500">
              <a:buFont typeface="Arial" panose="020B0604020202020204" pitchFamily="34" charset="0"/>
              <a:buChar char="•"/>
            </a:pPr>
            <a:r>
              <a:rPr lang="en-US" dirty="0"/>
              <a:t>Asynchronous processing techniques</a:t>
            </a:r>
          </a:p>
        </p:txBody>
      </p:sp>
    </p:spTree>
    <p:extLst>
      <p:ext uri="{BB962C8B-B14F-4D97-AF65-F5344CB8AC3E}">
        <p14:creationId xmlns:p14="http://schemas.microsoft.com/office/powerpoint/2010/main" val="29022151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solidFill>
            <a:srgbClr val="00188F"/>
          </a:solidFill>
        </p:spPr>
        <p:txBody>
          <a:bodyPr/>
          <a:lstStyle/>
          <a:p>
            <a:r>
              <a:rPr lang="en-US" dirty="0"/>
              <a:t>Need more information?            </a:t>
            </a:r>
          </a:p>
        </p:txBody>
      </p:sp>
      <p:sp>
        <p:nvSpPr>
          <p:cNvPr id="6" name="Rectangle 5"/>
          <p:cNvSpPr/>
          <p:nvPr/>
        </p:nvSpPr>
        <p:spPr>
          <a:xfrm>
            <a:off x="4999037" y="2811462"/>
            <a:ext cx="7315199" cy="1785104"/>
          </a:xfrm>
          <a:prstGeom prst="rect">
            <a:avLst/>
          </a:prstGeom>
        </p:spPr>
        <p:txBody>
          <a:bodyPr wrap="square">
            <a:spAutoFit/>
          </a:bodyPr>
          <a:lstStyle/>
          <a:p>
            <a:r>
              <a:rPr lang="en-US" sz="2800" dirty="0">
                <a:solidFill>
                  <a:srgbClr val="000000"/>
                </a:solidFill>
                <a:latin typeface="Segoe UI Light"/>
              </a:rPr>
              <a:t>Come to our question-and-answer session!</a:t>
            </a:r>
          </a:p>
          <a:p>
            <a:br>
              <a:rPr lang="en-US" dirty="0">
                <a:gradFill>
                  <a:gsLst>
                    <a:gs pos="0">
                      <a:srgbClr val="000000"/>
                    </a:gs>
                    <a:gs pos="100000">
                      <a:srgbClr val="000000"/>
                    </a:gs>
                  </a:gsLst>
                  <a:lin ang="5400000" scaled="0"/>
                </a:gradFill>
                <a:latin typeface="Segoe UI Light"/>
              </a:rPr>
            </a:br>
            <a:r>
              <a:rPr lang="en-US" dirty="0">
                <a:gradFill>
                  <a:gsLst>
                    <a:gs pos="0">
                      <a:srgbClr val="000000"/>
                    </a:gs>
                    <a:gs pos="100000">
                      <a:srgbClr val="000000"/>
                    </a:gs>
                  </a:gsLst>
                  <a:lin ang="5400000" scaled="0"/>
                </a:gradFill>
                <a:latin typeface="Segoe UI Light"/>
              </a:rPr>
              <a:t>3-106  Chalk Talk: Media apps</a:t>
            </a:r>
          </a:p>
          <a:p>
            <a:r>
              <a:rPr lang="en-US" dirty="0">
                <a:gradFill>
                  <a:gsLst>
                    <a:gs pos="0">
                      <a:srgbClr val="000000"/>
                    </a:gs>
                    <a:gs pos="100000">
                      <a:srgbClr val="000000"/>
                    </a:gs>
                  </a:gsLst>
                  <a:lin ang="5400000" scaled="0"/>
                </a:gradFill>
                <a:latin typeface="Segoe UI Light"/>
              </a:rPr>
              <a:t>Thursday 4:15pm,  B33 Hood</a:t>
            </a:r>
          </a:p>
          <a:p>
            <a:endParaRPr lang="en-US" sz="2800" dirty="0">
              <a:solidFill>
                <a:srgbClr val="000000"/>
              </a:solidFill>
              <a:latin typeface="Segoe UI Light"/>
            </a:endParaRPr>
          </a:p>
        </p:txBody>
      </p:sp>
    </p:spTree>
    <p:extLst>
      <p:ext uri="{BB962C8B-B14F-4D97-AF65-F5344CB8AC3E}">
        <p14:creationId xmlns:p14="http://schemas.microsoft.com/office/powerpoint/2010/main" val="3240802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Media-related sessions</a:t>
            </a:r>
          </a:p>
        </p:txBody>
      </p:sp>
      <p:sp>
        <p:nvSpPr>
          <p:cNvPr id="3" name="TextBox 2"/>
          <p:cNvSpPr txBox="1"/>
          <p:nvPr/>
        </p:nvSpPr>
        <p:spPr>
          <a:xfrm>
            <a:off x="427037" y="3725862"/>
            <a:ext cx="11277600" cy="830997"/>
          </a:xfrm>
          <a:prstGeom prst="rect">
            <a:avLst/>
          </a:prstGeom>
          <a:noFill/>
        </p:spPr>
        <p:txBody>
          <a:bodyPr wrap="square" rtlCol="0">
            <a:spAutoFit/>
          </a:bodyPr>
          <a:lstStyle/>
          <a:p>
            <a:r>
              <a:rPr lang="en-US" sz="1600" dirty="0">
                <a:gradFill>
                  <a:gsLst>
                    <a:gs pos="0">
                      <a:srgbClr val="FFFFFF"/>
                    </a:gs>
                    <a:gs pos="100000">
                      <a:srgbClr val="FFFFFF"/>
                    </a:gs>
                  </a:gsLst>
                  <a:lin ang="5400000" scaled="0"/>
                </a:gradFill>
              </a:rPr>
              <a:t>3-117	10/31/2012 17:15	300 - Advanced	B33 Hood	 Key technologies for building advanced media apps</a:t>
            </a:r>
          </a:p>
          <a:p>
            <a:r>
              <a:rPr lang="en-US" sz="1600" dirty="0">
                <a:gradFill>
                  <a:gsLst>
                    <a:gs pos="0">
                      <a:srgbClr val="FFFFFF"/>
                    </a:gs>
                    <a:gs pos="100000">
                      <a:srgbClr val="FFFFFF"/>
                    </a:gs>
                  </a:gsLst>
                  <a:lin ang="5400000" scaled="0"/>
                </a:gradFill>
              </a:rPr>
              <a:t>3-122	11/1/2012 14:30	300 - Advanced	</a:t>
            </a:r>
            <a:r>
              <a:rPr lang="en-US" sz="1600">
                <a:gradFill>
                  <a:gsLst>
                    <a:gs pos="0">
                      <a:srgbClr val="FFFFFF"/>
                    </a:gs>
                    <a:gs pos="100000">
                      <a:srgbClr val="FFFFFF"/>
                    </a:gs>
                  </a:gsLst>
                  <a:lin ang="5400000" scaled="0"/>
                </a:gradFill>
              </a:rPr>
              <a:t>B33 Hood  Media </a:t>
            </a:r>
            <a:r>
              <a:rPr lang="en-US" sz="1600" dirty="0">
                <a:gradFill>
                  <a:gsLst>
                    <a:gs pos="0">
                      <a:srgbClr val="FFFFFF"/>
                    </a:gs>
                    <a:gs pos="100000">
                      <a:srgbClr val="FFFFFF"/>
                    </a:gs>
                  </a:gsLst>
                  <a:lin ang="5400000" scaled="0"/>
                </a:gradFill>
              </a:rPr>
              <a:t>app case studies</a:t>
            </a:r>
          </a:p>
          <a:p>
            <a:r>
              <a:rPr lang="en-US" sz="1600" dirty="0">
                <a:gradFill>
                  <a:gsLst>
                    <a:gs pos="0">
                      <a:srgbClr val="FFFFFF"/>
                    </a:gs>
                    <a:gs pos="100000">
                      <a:srgbClr val="FFFFFF"/>
                    </a:gs>
                  </a:gsLst>
                  <a:lin ang="5400000" scaled="0"/>
                </a:gradFill>
              </a:rPr>
              <a:t>3-106	11/1/2012 16:15	300 - Advanced	B33 Hood	 Chalk Talk: Media apps</a:t>
            </a:r>
          </a:p>
        </p:txBody>
      </p:sp>
    </p:spTree>
    <p:extLst>
      <p:ext uri="{BB962C8B-B14F-4D97-AF65-F5344CB8AC3E}">
        <p14:creationId xmlns:p14="http://schemas.microsoft.com/office/powerpoint/2010/main" val="39363239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TextBox 2"/>
          <p:cNvSpPr txBox="1"/>
          <p:nvPr/>
        </p:nvSpPr>
        <p:spPr>
          <a:xfrm>
            <a:off x="3932237" y="373062"/>
            <a:ext cx="7696200" cy="6555641"/>
          </a:xfrm>
          <a:prstGeom prst="rect">
            <a:avLst/>
          </a:prstGeom>
          <a:noFill/>
        </p:spPr>
        <p:txBody>
          <a:bodyPr wrap="square" rtlCol="0">
            <a:spAutoFit/>
          </a:bodyPr>
          <a:lstStyle/>
          <a:p>
            <a:r>
              <a:rPr lang="en-US" sz="2000" dirty="0">
                <a:gradFill>
                  <a:gsLst>
                    <a:gs pos="0">
                      <a:srgbClr val="FFFFFF"/>
                    </a:gs>
                    <a:gs pos="100000">
                      <a:srgbClr val="FFFFFF"/>
                    </a:gs>
                  </a:gsLst>
                  <a:lin ang="5400000" scaled="0"/>
                </a:gradFill>
              </a:rPr>
              <a:t>Windows 8 media overview</a:t>
            </a:r>
          </a:p>
          <a:p>
            <a:r>
              <a:rPr lang="en-US" sz="2000" dirty="0">
                <a:gradFill>
                  <a:gsLst>
                    <a:gs pos="0">
                      <a:srgbClr val="FFFFFF"/>
                    </a:gs>
                    <a:gs pos="100000">
                      <a:srgbClr val="FFFFFF"/>
                    </a:gs>
                  </a:gsLst>
                  <a:lin ang="5400000" scaled="0"/>
                </a:gradFill>
                <a:hlinkClick r:id="rId2"/>
              </a:rPr>
              <a:t>http://blogs.msdn.com/b/b8/archive/2012/06/08/building-a-rich-and-extensible-media-platform.aspx</a:t>
            </a:r>
            <a:endParaRPr lang="en-US" sz="2000" dirty="0">
              <a:gradFill>
                <a:gsLst>
                  <a:gs pos="0">
                    <a:srgbClr val="FFFFFF"/>
                  </a:gs>
                  <a:gs pos="100000">
                    <a:srgbClr val="FFFFFF"/>
                  </a:gs>
                </a:gsLst>
                <a:lin ang="5400000" scaled="0"/>
              </a:gradFill>
            </a:endParaRPr>
          </a:p>
          <a:p>
            <a:endParaRPr lang="en-US" sz="2000" dirty="0">
              <a:gradFill>
                <a:gsLst>
                  <a:gs pos="0">
                    <a:srgbClr val="FFFFFF"/>
                  </a:gs>
                  <a:gs pos="100000">
                    <a:srgbClr val="FFFFFF"/>
                  </a:gs>
                </a:gsLst>
                <a:lin ang="5400000" scaled="0"/>
              </a:gradFill>
            </a:endParaRPr>
          </a:p>
          <a:p>
            <a:r>
              <a:rPr lang="en-US" sz="2000" dirty="0">
                <a:gradFill>
                  <a:gsLst>
                    <a:gs pos="0">
                      <a:srgbClr val="FFFFFF"/>
                    </a:gs>
                    <a:gs pos="100000">
                      <a:srgbClr val="FFFFFF"/>
                    </a:gs>
                  </a:gsLst>
                  <a:lin ang="5400000" scaled="0"/>
                </a:gradFill>
              </a:rPr>
              <a:t>Media extensions SDK sample</a:t>
            </a:r>
          </a:p>
          <a:p>
            <a:r>
              <a:rPr lang="en-US" sz="2000" dirty="0">
                <a:gradFill>
                  <a:gsLst>
                    <a:gs pos="0">
                      <a:srgbClr val="FFFFFF"/>
                    </a:gs>
                    <a:gs pos="100000">
                      <a:srgbClr val="FFFFFF"/>
                    </a:gs>
                  </a:gsLst>
                  <a:lin ang="5400000" scaled="0"/>
                </a:gradFill>
                <a:hlinkClick r:id="rId3"/>
              </a:rPr>
              <a:t>http://code.msdn.microsoft.com/windowsapps/Media-extensions-sample-7b466096</a:t>
            </a:r>
            <a:endParaRPr lang="en-US" sz="2000" dirty="0">
              <a:gradFill>
                <a:gsLst>
                  <a:gs pos="0">
                    <a:srgbClr val="FFFFFF"/>
                  </a:gs>
                  <a:gs pos="100000">
                    <a:srgbClr val="FFFFFF"/>
                  </a:gs>
                </a:gsLst>
                <a:lin ang="5400000" scaled="0"/>
              </a:gradFill>
            </a:endParaRPr>
          </a:p>
          <a:p>
            <a:endParaRPr lang="en-US" sz="2000" dirty="0">
              <a:gradFill>
                <a:gsLst>
                  <a:gs pos="0">
                    <a:srgbClr val="FFFFFF"/>
                  </a:gs>
                  <a:gs pos="100000">
                    <a:srgbClr val="FFFFFF"/>
                  </a:gs>
                </a:gsLst>
                <a:lin ang="5400000" scaled="0"/>
              </a:gradFill>
            </a:endParaRPr>
          </a:p>
          <a:p>
            <a:r>
              <a:rPr lang="en-US" sz="2000" dirty="0">
                <a:gradFill>
                  <a:gsLst>
                    <a:gs pos="0">
                      <a:srgbClr val="FFFFFF"/>
                    </a:gs>
                    <a:gs pos="100000">
                      <a:srgbClr val="FFFFFF"/>
                    </a:gs>
                  </a:gsLst>
                  <a:lin ang="5400000" scaled="0"/>
                </a:gradFill>
              </a:rPr>
              <a:t>Windows 8 multimedia desktop APIs available to </a:t>
            </a:r>
            <a:br>
              <a:rPr lang="en-US" sz="2000" dirty="0">
                <a:gradFill>
                  <a:gsLst>
                    <a:gs pos="0">
                      <a:srgbClr val="FFFFFF"/>
                    </a:gs>
                    <a:gs pos="100000">
                      <a:srgbClr val="FFFFFF"/>
                    </a:gs>
                  </a:gsLst>
                  <a:lin ang="5400000" scaled="0"/>
                </a:gradFill>
              </a:rPr>
            </a:br>
            <a:r>
              <a:rPr lang="en-US" sz="2000" dirty="0">
                <a:gradFill>
                  <a:gsLst>
                    <a:gs pos="0">
                      <a:srgbClr val="FFFFFF"/>
                    </a:gs>
                    <a:gs pos="100000">
                      <a:srgbClr val="FFFFFF"/>
                    </a:gs>
                  </a:gsLst>
                  <a:lin ang="5400000" scaled="0"/>
                </a:gradFill>
              </a:rPr>
              <a:t>Windows Store apps</a:t>
            </a:r>
          </a:p>
          <a:p>
            <a:r>
              <a:rPr lang="en-US" sz="2000" dirty="0">
                <a:gradFill>
                  <a:gsLst>
                    <a:gs pos="0">
                      <a:srgbClr val="FFFFFF"/>
                    </a:gs>
                    <a:gs pos="100000">
                      <a:srgbClr val="FFFFFF"/>
                    </a:gs>
                  </a:gsLst>
                  <a:lin ang="5400000" scaled="0"/>
                </a:gradFill>
                <a:hlinkClick r:id="rId4"/>
              </a:rPr>
              <a:t>http://msdn.microsoft.com/en-us/library/windows/apps/hh452756.aspx</a:t>
            </a:r>
            <a:endParaRPr lang="en-US" sz="2000" dirty="0">
              <a:gradFill>
                <a:gsLst>
                  <a:gs pos="0">
                    <a:srgbClr val="FFFFFF"/>
                  </a:gs>
                  <a:gs pos="100000">
                    <a:srgbClr val="FFFFFF"/>
                  </a:gs>
                </a:gsLst>
                <a:lin ang="5400000" scaled="0"/>
              </a:gradFill>
            </a:endParaRPr>
          </a:p>
          <a:p>
            <a:endParaRPr lang="en-US" sz="2000" dirty="0">
              <a:gradFill>
                <a:gsLst>
                  <a:gs pos="0">
                    <a:srgbClr val="FFFFFF"/>
                  </a:gs>
                  <a:gs pos="100000">
                    <a:srgbClr val="FFFFFF"/>
                  </a:gs>
                </a:gsLst>
                <a:lin ang="5400000" scaled="0"/>
              </a:gradFill>
            </a:endParaRPr>
          </a:p>
          <a:p>
            <a:r>
              <a:rPr lang="en-US" sz="2000" dirty="0">
                <a:gradFill>
                  <a:gsLst>
                    <a:gs pos="0">
                      <a:srgbClr val="FFFFFF"/>
                    </a:gs>
                    <a:gs pos="100000">
                      <a:srgbClr val="FFFFFF"/>
                    </a:gs>
                  </a:gsLst>
                  <a:lin ang="5400000" scaled="0"/>
                </a:gradFill>
              </a:rPr>
              <a:t>SchemeHandlers and ByteStreamHandlers</a:t>
            </a:r>
          </a:p>
          <a:p>
            <a:r>
              <a:rPr lang="en-US" sz="2000" dirty="0">
                <a:gradFill>
                  <a:gsLst>
                    <a:gs pos="0">
                      <a:srgbClr val="FFFFFF"/>
                    </a:gs>
                    <a:gs pos="100000">
                      <a:srgbClr val="FFFFFF"/>
                    </a:gs>
                  </a:gsLst>
                  <a:lin ang="5400000" scaled="0"/>
                </a:gradFill>
                <a:hlinkClick r:id="rId5"/>
              </a:rPr>
              <a:t>http://msdn.microsoft.com/en-us/library/windows/desktop/aa371872(v=vs.85).aspx</a:t>
            </a:r>
            <a:endParaRPr lang="en-US" sz="2000" dirty="0">
              <a:gradFill>
                <a:gsLst>
                  <a:gs pos="0">
                    <a:srgbClr val="FFFFFF"/>
                  </a:gs>
                  <a:gs pos="100000">
                    <a:srgbClr val="FFFFFF"/>
                  </a:gs>
                </a:gsLst>
                <a:lin ang="5400000" scaled="0"/>
              </a:gradFill>
            </a:endParaRPr>
          </a:p>
          <a:p>
            <a:endParaRPr lang="en-US" sz="2000" dirty="0">
              <a:gradFill>
                <a:gsLst>
                  <a:gs pos="0">
                    <a:srgbClr val="FFFFFF"/>
                  </a:gs>
                  <a:gs pos="100000">
                    <a:srgbClr val="FFFFFF"/>
                  </a:gs>
                </a:gsLst>
                <a:lin ang="5400000" scaled="0"/>
              </a:gradFill>
            </a:endParaRPr>
          </a:p>
          <a:p>
            <a:r>
              <a:rPr lang="en-US" sz="2000" dirty="0">
                <a:gradFill>
                  <a:gsLst>
                    <a:gs pos="0">
                      <a:srgbClr val="FFFFFF"/>
                    </a:gs>
                    <a:gs pos="100000">
                      <a:srgbClr val="FFFFFF"/>
                    </a:gs>
                  </a:gsLst>
                  <a:lin ang="5400000" scaled="0"/>
                </a:gradFill>
              </a:rPr>
              <a:t>Writing a Custom Media Source</a:t>
            </a:r>
          </a:p>
          <a:p>
            <a:r>
              <a:rPr lang="en-US" sz="2000" dirty="0">
                <a:gradFill>
                  <a:gsLst>
                    <a:gs pos="0">
                      <a:srgbClr val="FFFFFF"/>
                    </a:gs>
                    <a:gs pos="100000">
                      <a:srgbClr val="FFFFFF"/>
                    </a:gs>
                  </a:gsLst>
                  <a:lin ang="5400000" scaled="0"/>
                </a:gradFill>
                <a:hlinkClick r:id="rId6"/>
              </a:rPr>
              <a:t>http://msdn.microsoft.com/en-us/library/windows/desktop/ms700134(v=vs.85).aspx</a:t>
            </a:r>
            <a:endParaRPr lang="en-US" sz="2000" dirty="0">
              <a:gradFill>
                <a:gsLst>
                  <a:gs pos="0">
                    <a:srgbClr val="FFFFFF"/>
                  </a:gs>
                  <a:gs pos="100000">
                    <a:srgbClr val="FFFFFF"/>
                  </a:gs>
                </a:gsLst>
                <a:lin ang="5400000" scaled="0"/>
              </a:gradFill>
            </a:endParaRPr>
          </a:p>
          <a:p>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8416099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5029530" y="2674311"/>
            <a:ext cx="7132313" cy="817488"/>
          </a:xfrm>
        </p:spPr>
        <p:txBody>
          <a:bodyPr/>
          <a:lstStyle/>
          <a:p>
            <a:pPr marL="571500" indent="-571500">
              <a:buFont typeface="Arial" pitchFamily="34" charset="0"/>
              <a:buChar char="•"/>
            </a:pPr>
            <a:r>
              <a:rPr lang="en-US" sz="2800" dirty="0"/>
              <a:t>Develop: </a:t>
            </a:r>
            <a:r>
              <a:rPr lang="en-US" sz="2800" u="sng" dirty="0">
                <a:hlinkClick r:id="rId2"/>
              </a:rPr>
              <a:t>http://msdn.microsoft.com/en-US/windows/apps/br229512</a:t>
            </a:r>
            <a:r>
              <a:rPr lang="en-US" sz="2800" dirty="0"/>
              <a:t> </a:t>
            </a:r>
          </a:p>
          <a:p>
            <a:pPr marL="571500" indent="-571500">
              <a:buFont typeface="Arial" pitchFamily="34" charset="0"/>
              <a:buChar char="•"/>
            </a:pPr>
            <a:r>
              <a:rPr lang="en-US" sz="2800" dirty="0"/>
              <a:t>Design: </a:t>
            </a:r>
            <a:r>
              <a:rPr lang="en-US" sz="2800" u="sng" dirty="0">
                <a:hlinkClick r:id="rId3"/>
              </a:rPr>
              <a:t>http://design.windows.com/</a:t>
            </a:r>
            <a:r>
              <a:rPr lang="en-US" sz="2800" dirty="0"/>
              <a:t> </a:t>
            </a:r>
          </a:p>
          <a:p>
            <a:pPr marL="571500" indent="-571500">
              <a:buFont typeface="Arial" pitchFamily="34" charset="0"/>
              <a:buChar char="•"/>
            </a:pPr>
            <a:r>
              <a:rPr lang="en-US" sz="2800" dirty="0"/>
              <a:t>Samples: </a:t>
            </a:r>
            <a:r>
              <a:rPr lang="en-US" sz="2800" u="sng" dirty="0">
                <a:hlinkClick r:id="rId4"/>
              </a:rPr>
              <a:t>http://code.msdn.microsoft.com/windowsapps/Windows-8-Modern-Style-App-Samples</a:t>
            </a:r>
            <a:endParaRPr lang="en-US" sz="2800" dirty="0"/>
          </a:p>
          <a:p>
            <a:pPr marL="571500" indent="-571500">
              <a:buFont typeface="Arial" pitchFamily="34" charset="0"/>
              <a:buChar char="•"/>
            </a:pPr>
            <a:r>
              <a:rPr lang="en-US" sz="2800" dirty="0"/>
              <a:t>Videos: </a:t>
            </a:r>
            <a:r>
              <a:rPr lang="en-US" sz="2800" u="sng" dirty="0">
                <a:hlinkClick r:id="rId5"/>
              </a:rPr>
              <a:t>http://channel9.msdn.com/Windows</a:t>
            </a:r>
            <a:endParaRPr lang="en-US" sz="2800" u="sng" dirty="0"/>
          </a:p>
          <a:p>
            <a:pPr marL="571500" indent="-571500">
              <a:buFont typeface="Arial" pitchFamily="34" charset="0"/>
              <a:buChar char="•"/>
            </a:pPr>
            <a:endParaRPr lang="en-US" dirty="0"/>
          </a:p>
        </p:txBody>
      </p:sp>
      <p:sp>
        <p:nvSpPr>
          <p:cNvPr id="4" name="Title 3"/>
          <p:cNvSpPr>
            <a:spLocks noGrp="1"/>
          </p:cNvSpPr>
          <p:nvPr>
            <p:ph type="ctrTitle"/>
          </p:nvPr>
        </p:nvSpPr>
        <p:spPr>
          <a:solidFill>
            <a:schemeClr val="accent1">
              <a:alpha val="80000"/>
            </a:schemeClr>
          </a:solidFill>
        </p:spPr>
        <p:txBody>
          <a:bodyPr/>
          <a:lstStyle/>
          <a:p>
            <a:r>
              <a:rPr lang="en-US" sz="6600" dirty="0"/>
              <a:t>Resources</a:t>
            </a:r>
          </a:p>
        </p:txBody>
      </p:sp>
      <p:sp>
        <p:nvSpPr>
          <p:cNvPr id="2" name="TextBox 1"/>
          <p:cNvSpPr txBox="1"/>
          <p:nvPr/>
        </p:nvSpPr>
        <p:spPr>
          <a:xfrm>
            <a:off x="3566506" y="5765039"/>
            <a:ext cx="8591647" cy="830997"/>
          </a:xfrm>
          <a:prstGeom prst="rect">
            <a:avLst/>
          </a:prstGeom>
          <a:noFill/>
        </p:spPr>
        <p:txBody>
          <a:bodyPr wrap="none" rtlCol="0">
            <a:spAutoFit/>
          </a:bodyPr>
          <a:lstStyle/>
          <a:p>
            <a:r>
              <a:rPr lang="en-US" sz="2400" dirty="0">
                <a:gradFill>
                  <a:gsLst>
                    <a:gs pos="0">
                      <a:srgbClr val="FFFFFF"/>
                    </a:gs>
                    <a:gs pos="100000">
                      <a:srgbClr val="FFFFFF"/>
                    </a:gs>
                  </a:gsLst>
                  <a:lin ang="5400000" scaled="0"/>
                </a:gradFill>
              </a:rPr>
              <a:t>Please submit session evals by using the Build Windows 8 app</a:t>
            </a:r>
          </a:p>
          <a:p>
            <a:r>
              <a:rPr lang="en-US" sz="2400" dirty="0">
                <a:gradFill>
                  <a:gsLst>
                    <a:gs pos="0">
                      <a:srgbClr val="FFFFFF"/>
                    </a:gs>
                    <a:gs pos="100000">
                      <a:srgbClr val="FFFFFF"/>
                    </a:gs>
                  </a:gsLst>
                  <a:lin ang="5400000" scaled="0"/>
                </a:gradFill>
              </a:rPr>
              <a:t>or at </a:t>
            </a:r>
            <a:r>
              <a:rPr lang="en-US" sz="2400" u="sng" dirty="0">
                <a:solidFill>
                  <a:srgbClr val="FFFFFF"/>
                </a:solidFill>
                <a:hlinkClick r:id="rId6"/>
              </a:rPr>
              <a:t>http://aka.ms/BuildSessions</a:t>
            </a:r>
            <a:endParaRPr lang="en-US" sz="2400" dirty="0">
              <a:solidFill>
                <a:srgbClr val="FFFFFF"/>
              </a:solidFill>
            </a:endParaRPr>
          </a:p>
        </p:txBody>
      </p:sp>
    </p:spTree>
    <p:extLst>
      <p:ext uri="{BB962C8B-B14F-4D97-AF65-F5344CB8AC3E}">
        <p14:creationId xmlns:p14="http://schemas.microsoft.com/office/powerpoint/2010/main" val="26599257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4173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Architecture overview</a:t>
            </a:r>
          </a:p>
          <a:p>
            <a:r>
              <a:rPr lang="en-US" dirty="0"/>
              <a:t>Media Foundation pipeline</a:t>
            </a:r>
          </a:p>
          <a:p>
            <a:r>
              <a:rPr lang="en-US" dirty="0"/>
              <a:t>Media extensions</a:t>
            </a:r>
          </a:p>
          <a:p>
            <a:r>
              <a:rPr lang="en-US" dirty="0"/>
              <a:t>Visual Studio 2012</a:t>
            </a:r>
          </a:p>
          <a:p>
            <a:r>
              <a:rPr lang="en-US" dirty="0"/>
              <a:t>Media source demo</a:t>
            </a:r>
          </a:p>
          <a:p>
            <a:r>
              <a:rPr lang="en-US" dirty="0"/>
              <a:t>Streaming media to JavaScript</a:t>
            </a:r>
          </a:p>
        </p:txBody>
      </p:sp>
      <p:pic>
        <p:nvPicPr>
          <p:cNvPr id="8" name="Picture Placeholder 7"/>
          <p:cNvPicPr>
            <a:picLocks noGrp="1" noChangeAspect="1"/>
          </p:cNvPicPr>
          <p:nvPr>
            <p:ph type="pic" sz="quarter" idx="16"/>
          </p:nvPr>
        </p:nvPicPr>
        <p:blipFill>
          <a:blip r:embed="rId2">
            <a:extLst>
              <a:ext uri="{28A0092B-C50C-407E-A947-70E740481C1C}">
                <a14:useLocalDpi xmlns:a14="http://schemas.microsoft.com/office/drawing/2010/main" val="0"/>
              </a:ext>
            </a:extLst>
          </a:blip>
          <a:stretch>
            <a:fillRect/>
          </a:stretch>
        </p:blipFill>
        <p:spPr>
          <a:xfrm>
            <a:off x="274638" y="1965973"/>
            <a:ext cx="4572000" cy="3048000"/>
          </a:xfrm>
        </p:spPr>
      </p:pic>
      <p:sp>
        <p:nvSpPr>
          <p:cNvPr id="5" name="Title 4"/>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2208532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144462"/>
            <a:ext cx="11887199" cy="912813"/>
          </a:xfrm>
        </p:spPr>
        <p:txBody>
          <a:bodyPr>
            <a:normAutofit/>
          </a:bodyPr>
          <a:lstStyle/>
          <a:p>
            <a:r>
              <a:rPr lang="en-US" dirty="0"/>
              <a:t>Media Application Architecture</a:t>
            </a:r>
          </a:p>
        </p:txBody>
      </p:sp>
      <p:sp>
        <p:nvSpPr>
          <p:cNvPr id="6" name="Rectangle 5"/>
          <p:cNvSpPr/>
          <p:nvPr/>
        </p:nvSpPr>
        <p:spPr>
          <a:xfrm>
            <a:off x="252748" y="5690591"/>
            <a:ext cx="11865305" cy="965461"/>
          </a:xfrm>
          <a:prstGeom prst="rect">
            <a:avLst/>
          </a:prstGeom>
          <a:solidFill>
            <a:schemeClr val="tx2"/>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lIns="121725" tIns="60862" rIns="121725" bIns="60862" rtlCol="0" anchor="ctr"/>
          <a:lstStyle/>
          <a:p>
            <a:pPr algn="ctr"/>
            <a:r>
              <a:rPr lang="en-US" sz="3600" dirty="0">
                <a:solidFill>
                  <a:srgbClr val="FFFFFF"/>
                </a:solidFill>
              </a:rPr>
              <a:t>Media Foundation</a:t>
            </a:r>
          </a:p>
        </p:txBody>
      </p:sp>
      <p:sp>
        <p:nvSpPr>
          <p:cNvPr id="7" name="Rectangle 6"/>
          <p:cNvSpPr/>
          <p:nvPr/>
        </p:nvSpPr>
        <p:spPr>
          <a:xfrm>
            <a:off x="288084" y="4894497"/>
            <a:ext cx="2764729" cy="715766"/>
          </a:xfrm>
          <a:prstGeom prst="rect">
            <a:avLst/>
          </a:prstGeom>
          <a:solidFill>
            <a:schemeClr val="accent4">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2000" dirty="0">
                <a:gradFill>
                  <a:gsLst>
                    <a:gs pos="0">
                      <a:srgbClr val="FFFFFF"/>
                    </a:gs>
                    <a:gs pos="100000">
                      <a:srgbClr val="FFFFFF"/>
                    </a:gs>
                  </a:gsLst>
                  <a:lin ang="5400000" scaled="0"/>
                </a:gradFill>
              </a:rPr>
              <a:t>Media engine</a:t>
            </a:r>
          </a:p>
          <a:p>
            <a:r>
              <a:rPr lang="en-US" sz="1600" dirty="0">
                <a:gradFill>
                  <a:gsLst>
                    <a:gs pos="0">
                      <a:srgbClr val="FFFFFF"/>
                    </a:gs>
                    <a:gs pos="100000">
                      <a:srgbClr val="FFFFFF"/>
                    </a:gs>
                  </a:gsLst>
                  <a:lin ang="5400000" scaled="0"/>
                </a:gradFill>
              </a:rPr>
              <a:t>Playback and preview</a:t>
            </a:r>
          </a:p>
        </p:txBody>
      </p:sp>
      <p:sp>
        <p:nvSpPr>
          <p:cNvPr id="8" name="Rectangle 7"/>
          <p:cNvSpPr/>
          <p:nvPr/>
        </p:nvSpPr>
        <p:spPr>
          <a:xfrm>
            <a:off x="262403" y="1135062"/>
            <a:ext cx="11887202" cy="1031715"/>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3600" dirty="0">
                <a:gradFill>
                  <a:gsLst>
                    <a:gs pos="0">
                      <a:srgbClr val="FFFFFF"/>
                    </a:gs>
                    <a:gs pos="100000">
                      <a:srgbClr val="FFFFFF"/>
                    </a:gs>
                  </a:gsLst>
                  <a:lin ang="5400000" scaled="0"/>
                </a:gradFill>
              </a:rPr>
              <a:t>Windows Store app</a:t>
            </a:r>
          </a:p>
        </p:txBody>
      </p:sp>
      <p:sp>
        <p:nvSpPr>
          <p:cNvPr id="9" name="Rectangle 8"/>
          <p:cNvSpPr/>
          <p:nvPr/>
        </p:nvSpPr>
        <p:spPr>
          <a:xfrm>
            <a:off x="3132674" y="4894497"/>
            <a:ext cx="2907380" cy="715766"/>
          </a:xfrm>
          <a:prstGeom prst="rect">
            <a:avLst/>
          </a:prstGeom>
          <a:solidFill>
            <a:schemeClr val="accent4">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2000" dirty="0">
                <a:gradFill>
                  <a:gsLst>
                    <a:gs pos="0">
                      <a:srgbClr val="FFFFFF"/>
                    </a:gs>
                    <a:gs pos="100000">
                      <a:srgbClr val="FFFFFF"/>
                    </a:gs>
                  </a:gsLst>
                  <a:lin ang="5400000" scaled="0"/>
                </a:gradFill>
              </a:rPr>
              <a:t>Capture engine</a:t>
            </a:r>
          </a:p>
          <a:p>
            <a:r>
              <a:rPr lang="en-US" sz="1600" dirty="0">
                <a:gradFill>
                  <a:gsLst>
                    <a:gs pos="0">
                      <a:srgbClr val="FFFFFF"/>
                    </a:gs>
                    <a:gs pos="100000">
                      <a:srgbClr val="FFFFFF"/>
                    </a:gs>
                  </a:gsLst>
                  <a:lin ang="5400000" scaled="0"/>
                </a:gradFill>
              </a:rPr>
              <a:t>Capture</a:t>
            </a:r>
            <a:endParaRPr lang="en-US" sz="2000" dirty="0">
              <a:gradFill>
                <a:gsLst>
                  <a:gs pos="0">
                    <a:srgbClr val="FFFFFF"/>
                  </a:gs>
                  <a:gs pos="100000">
                    <a:srgbClr val="FFFFFF"/>
                  </a:gs>
                </a:gsLst>
                <a:lin ang="5400000" scaled="0"/>
              </a:gradFill>
            </a:endParaRPr>
          </a:p>
        </p:txBody>
      </p:sp>
      <p:sp>
        <p:nvSpPr>
          <p:cNvPr id="10" name="Rectangle 9"/>
          <p:cNvSpPr/>
          <p:nvPr/>
        </p:nvSpPr>
        <p:spPr>
          <a:xfrm>
            <a:off x="9005759" y="4894497"/>
            <a:ext cx="3134189" cy="715766"/>
          </a:xfrm>
          <a:prstGeom prst="rect">
            <a:avLst/>
          </a:prstGeom>
          <a:solidFill>
            <a:schemeClr val="accent4">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2000" dirty="0">
                <a:gradFill>
                  <a:gsLst>
                    <a:gs pos="0">
                      <a:srgbClr val="FFFFFF"/>
                    </a:gs>
                    <a:gs pos="100000">
                      <a:srgbClr val="FFFFFF"/>
                    </a:gs>
                  </a:gsLst>
                  <a:lin ang="5400000" scaled="0"/>
                </a:gradFill>
              </a:rPr>
              <a:t>Sharing engine</a:t>
            </a:r>
          </a:p>
          <a:p>
            <a:r>
              <a:rPr lang="en-US" sz="1600" dirty="0">
                <a:gradFill>
                  <a:gsLst>
                    <a:gs pos="0">
                      <a:srgbClr val="FFFFFF"/>
                    </a:gs>
                    <a:gs pos="100000">
                      <a:srgbClr val="FFFFFF"/>
                    </a:gs>
                  </a:gsLst>
                  <a:lin ang="5400000" scaled="0"/>
                </a:gradFill>
              </a:rPr>
              <a:t>PlayTo</a:t>
            </a:r>
            <a:endParaRPr lang="en-US" sz="2000" dirty="0">
              <a:gradFill>
                <a:gsLst>
                  <a:gs pos="0">
                    <a:srgbClr val="FFFFFF"/>
                  </a:gs>
                  <a:gs pos="100000">
                    <a:srgbClr val="FFFFFF"/>
                  </a:gs>
                </a:gsLst>
                <a:lin ang="5400000" scaled="0"/>
              </a:gradFill>
            </a:endParaRPr>
          </a:p>
        </p:txBody>
      </p:sp>
      <p:sp>
        <p:nvSpPr>
          <p:cNvPr id="11" name="Rectangle 10"/>
          <p:cNvSpPr/>
          <p:nvPr/>
        </p:nvSpPr>
        <p:spPr>
          <a:xfrm>
            <a:off x="6130848" y="4894497"/>
            <a:ext cx="2762225" cy="713289"/>
          </a:xfrm>
          <a:prstGeom prst="rect">
            <a:avLst/>
          </a:prstGeom>
          <a:solidFill>
            <a:schemeClr val="accent4">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2000" dirty="0">
                <a:gradFill>
                  <a:gsLst>
                    <a:gs pos="0">
                      <a:srgbClr val="FFFFFF"/>
                    </a:gs>
                    <a:gs pos="100000">
                      <a:srgbClr val="FFFFFF"/>
                    </a:gs>
                  </a:gsLst>
                  <a:lin ang="5400000" scaled="0"/>
                </a:gradFill>
              </a:rPr>
              <a:t>Transcode</a:t>
            </a:r>
          </a:p>
          <a:p>
            <a:endParaRPr lang="en-US" sz="2000" dirty="0">
              <a:gradFill>
                <a:gsLst>
                  <a:gs pos="0">
                    <a:srgbClr val="FFFFFF"/>
                  </a:gs>
                  <a:gs pos="100000">
                    <a:srgbClr val="FFFFFF"/>
                  </a:gs>
                </a:gsLst>
                <a:lin ang="5400000" scaled="0"/>
              </a:gradFill>
            </a:endParaRPr>
          </a:p>
        </p:txBody>
      </p:sp>
      <p:sp>
        <p:nvSpPr>
          <p:cNvPr id="23" name="Rectangle 22"/>
          <p:cNvSpPr/>
          <p:nvPr/>
        </p:nvSpPr>
        <p:spPr>
          <a:xfrm>
            <a:off x="252749" y="3533538"/>
            <a:ext cx="11887198" cy="681158"/>
          </a:xfrm>
          <a:prstGeom prst="rect">
            <a:avLst/>
          </a:prstGeom>
          <a:solidFill>
            <a:schemeClr val="accent4">
              <a:lumMod val="60000"/>
              <a:lumOff val="40000"/>
            </a:schemeClr>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2800" dirty="0">
                <a:gradFill>
                  <a:gsLst>
                    <a:gs pos="0">
                      <a:srgbClr val="FFFFFF"/>
                    </a:gs>
                    <a:gs pos="100000">
                      <a:srgbClr val="FFFFFF"/>
                    </a:gs>
                  </a:gsLst>
                  <a:lin ang="5400000" scaled="0"/>
                </a:gradFill>
              </a:rPr>
              <a:t>Windows Runtime (WinRT)</a:t>
            </a:r>
          </a:p>
        </p:txBody>
      </p:sp>
      <p:sp>
        <p:nvSpPr>
          <p:cNvPr id="22" name="Rectangle 21"/>
          <p:cNvSpPr/>
          <p:nvPr/>
        </p:nvSpPr>
        <p:spPr>
          <a:xfrm>
            <a:off x="274637" y="2336933"/>
            <a:ext cx="3851082" cy="1003883"/>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2000" dirty="0">
                <a:gradFill>
                  <a:gsLst>
                    <a:gs pos="0">
                      <a:srgbClr val="FFFFFF"/>
                    </a:gs>
                    <a:gs pos="100000">
                      <a:srgbClr val="FFFFFF"/>
                    </a:gs>
                  </a:gsLst>
                  <a:lin ang="5400000" scaled="0"/>
                </a:gradFill>
              </a:rPr>
              <a:t>C#</a:t>
            </a:r>
          </a:p>
          <a:p>
            <a:pPr algn="ctr"/>
            <a:r>
              <a:rPr lang="en-US" sz="2000" dirty="0">
                <a:gradFill>
                  <a:gsLst>
                    <a:gs pos="0">
                      <a:srgbClr val="FFFFFF"/>
                    </a:gs>
                    <a:gs pos="100000">
                      <a:srgbClr val="FFFFFF"/>
                    </a:gs>
                  </a:gsLst>
                  <a:lin ang="5400000" scaled="0"/>
                </a:gradFill>
              </a:rPr>
              <a:t>MediaElement</a:t>
            </a:r>
          </a:p>
        </p:txBody>
      </p:sp>
      <p:sp>
        <p:nvSpPr>
          <p:cNvPr id="26" name="Rectangle 25"/>
          <p:cNvSpPr/>
          <p:nvPr/>
        </p:nvSpPr>
        <p:spPr>
          <a:xfrm>
            <a:off x="4313237" y="2327940"/>
            <a:ext cx="3827905" cy="1013701"/>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2000" dirty="0">
                <a:gradFill>
                  <a:gsLst>
                    <a:gs pos="0">
                      <a:srgbClr val="FFFFFF"/>
                    </a:gs>
                    <a:gs pos="100000">
                      <a:srgbClr val="FFFFFF"/>
                    </a:gs>
                  </a:gsLst>
                  <a:lin ang="5400000" scaled="0"/>
                </a:gradFill>
              </a:rPr>
              <a:t>JavaScript – HTML5</a:t>
            </a:r>
          </a:p>
          <a:p>
            <a:pPr algn="ctr"/>
            <a:r>
              <a:rPr lang="en-US" sz="2000" dirty="0">
                <a:gradFill>
                  <a:gsLst>
                    <a:gs pos="0">
                      <a:srgbClr val="FFFFFF"/>
                    </a:gs>
                    <a:gs pos="100000">
                      <a:srgbClr val="FFFFFF"/>
                    </a:gs>
                  </a:gsLst>
                  <a:lin ang="5400000" scaled="0"/>
                </a:gradFill>
              </a:rPr>
              <a:t>Video tag, audio tag</a:t>
            </a:r>
          </a:p>
        </p:txBody>
      </p:sp>
      <p:sp>
        <p:nvSpPr>
          <p:cNvPr id="28" name="Rectangle 27"/>
          <p:cNvSpPr/>
          <p:nvPr/>
        </p:nvSpPr>
        <p:spPr>
          <a:xfrm>
            <a:off x="8290148" y="2307356"/>
            <a:ext cx="3849800" cy="1907340"/>
          </a:xfrm>
          <a:prstGeom prst="rect">
            <a:avLst/>
          </a:prstGeom>
          <a:solidFill>
            <a:schemeClr val="accent4">
              <a:lumMod val="60000"/>
              <a:lumOff val="40000"/>
            </a:schemeClr>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2000" dirty="0">
                <a:gradFill>
                  <a:gsLst>
                    <a:gs pos="0">
                      <a:srgbClr val="FFFFFF"/>
                    </a:gs>
                    <a:gs pos="100000">
                      <a:srgbClr val="FFFFFF"/>
                    </a:gs>
                  </a:gsLst>
                  <a:lin ang="5400000" scaled="0"/>
                </a:gradFill>
              </a:rPr>
              <a:t>Media namespace</a:t>
            </a:r>
          </a:p>
          <a:p>
            <a:pPr marL="809152" lvl="1" indent="-342900">
              <a:buFont typeface="Arial" pitchFamily="34" charset="0"/>
              <a:buChar char="•"/>
            </a:pPr>
            <a:r>
              <a:rPr lang="en-US" sz="2000" dirty="0">
                <a:gradFill>
                  <a:gsLst>
                    <a:gs pos="0">
                      <a:srgbClr val="FFFFFF"/>
                    </a:gs>
                    <a:gs pos="100000">
                      <a:srgbClr val="FFFFFF"/>
                    </a:gs>
                  </a:gsLst>
                  <a:lin ang="5400000" scaled="0"/>
                </a:gradFill>
              </a:rPr>
              <a:t>Capture</a:t>
            </a:r>
          </a:p>
          <a:p>
            <a:pPr marL="809152" lvl="1" indent="-342900">
              <a:buFont typeface="Arial" pitchFamily="34" charset="0"/>
              <a:buChar char="•"/>
            </a:pPr>
            <a:r>
              <a:rPr lang="en-US" sz="2000" dirty="0">
                <a:gradFill>
                  <a:gsLst>
                    <a:gs pos="0">
                      <a:srgbClr val="FFFFFF"/>
                    </a:gs>
                    <a:gs pos="100000">
                      <a:srgbClr val="FFFFFF"/>
                    </a:gs>
                  </a:gsLst>
                  <a:lin ang="5400000" scaled="0"/>
                </a:gradFill>
              </a:rPr>
              <a:t>Transcode</a:t>
            </a:r>
          </a:p>
          <a:p>
            <a:pPr marL="809152" lvl="1" indent="-342900">
              <a:buFont typeface="Arial" pitchFamily="34" charset="0"/>
              <a:buChar char="•"/>
            </a:pPr>
            <a:r>
              <a:rPr lang="en-US" sz="2000" dirty="0">
                <a:gradFill>
                  <a:gsLst>
                    <a:gs pos="0">
                      <a:srgbClr val="FFFFFF"/>
                    </a:gs>
                    <a:gs pos="100000">
                      <a:srgbClr val="FFFFFF"/>
                    </a:gs>
                  </a:gsLst>
                  <a:lin ang="5400000" scaled="0"/>
                </a:gradFill>
              </a:rPr>
              <a:t>PlayTo</a:t>
            </a:r>
          </a:p>
          <a:p>
            <a:pPr marL="809152" lvl="1" indent="-342900">
              <a:buFont typeface="Arial" pitchFamily="34" charset="0"/>
              <a:buChar char="•"/>
            </a:pPr>
            <a:r>
              <a:rPr lang="en-US" sz="2000" dirty="0">
                <a:gradFill>
                  <a:gsLst>
                    <a:gs pos="0">
                      <a:srgbClr val="FFFFFF"/>
                    </a:gs>
                    <a:gs pos="100000">
                      <a:srgbClr val="FFFFFF"/>
                    </a:gs>
                  </a:gsLst>
                  <a:lin ang="5400000" scaled="0"/>
                </a:gradFill>
              </a:rPr>
              <a:t>PlaybackManager</a:t>
            </a:r>
          </a:p>
          <a:p>
            <a:pPr marL="809152" lvl="1" indent="-342900">
              <a:buFont typeface="Arial" pitchFamily="34" charset="0"/>
              <a:buChar char="•"/>
            </a:pPr>
            <a:r>
              <a:rPr lang="en-US" sz="2000" dirty="0">
                <a:gradFill>
                  <a:gsLst>
                    <a:gs pos="0">
                      <a:srgbClr val="FFFFFF"/>
                    </a:gs>
                    <a:gs pos="100000">
                      <a:srgbClr val="FFFFFF"/>
                    </a:gs>
                  </a:gsLst>
                  <a:lin ang="5400000" scaled="0"/>
                </a:gradFill>
              </a:rPr>
              <a:t>MediaExtensionManager</a:t>
            </a:r>
          </a:p>
        </p:txBody>
      </p:sp>
      <p:cxnSp>
        <p:nvCxnSpPr>
          <p:cNvPr id="29" name="Straight Connector 28"/>
          <p:cNvCxnSpPr/>
          <p:nvPr/>
        </p:nvCxnSpPr>
        <p:spPr>
          <a:xfrm>
            <a:off x="0" y="4564062"/>
            <a:ext cx="12436475"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26800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252746" y="1767738"/>
            <a:ext cx="11865306" cy="2807992"/>
            <a:chOff x="252746" y="1767738"/>
            <a:chExt cx="11865306" cy="2807992"/>
          </a:xfrm>
        </p:grpSpPr>
        <p:grpSp>
          <p:nvGrpSpPr>
            <p:cNvPr id="47" name="Group 46"/>
            <p:cNvGrpSpPr/>
            <p:nvPr/>
          </p:nvGrpSpPr>
          <p:grpSpPr>
            <a:xfrm>
              <a:off x="252746" y="1767738"/>
              <a:ext cx="11865306" cy="2807992"/>
              <a:chOff x="252748" y="2963862"/>
              <a:chExt cx="11865306" cy="2807992"/>
            </a:xfrm>
          </p:grpSpPr>
          <p:grpSp>
            <p:nvGrpSpPr>
              <p:cNvPr id="45" name="Group 44"/>
              <p:cNvGrpSpPr/>
              <p:nvPr/>
            </p:nvGrpSpPr>
            <p:grpSpPr>
              <a:xfrm>
                <a:off x="252748" y="2963862"/>
                <a:ext cx="11865306" cy="2807992"/>
                <a:chOff x="252748" y="2963862"/>
                <a:chExt cx="11865306" cy="2807992"/>
              </a:xfrm>
            </p:grpSpPr>
            <p:grpSp>
              <p:nvGrpSpPr>
                <p:cNvPr id="15" name="Group 14"/>
                <p:cNvGrpSpPr/>
                <p:nvPr/>
              </p:nvGrpSpPr>
              <p:grpSpPr>
                <a:xfrm>
                  <a:off x="252748" y="2963862"/>
                  <a:ext cx="11865306" cy="2807992"/>
                  <a:chOff x="252748" y="2963862"/>
                  <a:chExt cx="11865306" cy="2807992"/>
                </a:xfrm>
              </p:grpSpPr>
              <p:grpSp>
                <p:nvGrpSpPr>
                  <p:cNvPr id="14" name="Group 13"/>
                  <p:cNvGrpSpPr/>
                  <p:nvPr/>
                </p:nvGrpSpPr>
                <p:grpSpPr>
                  <a:xfrm>
                    <a:off x="252748" y="2963862"/>
                    <a:ext cx="11865306" cy="2807992"/>
                    <a:chOff x="252748" y="3040062"/>
                    <a:chExt cx="11865306" cy="2807992"/>
                  </a:xfrm>
                </p:grpSpPr>
                <p:sp>
                  <p:nvSpPr>
                    <p:cNvPr id="12" name="Rectangle 11"/>
                    <p:cNvSpPr/>
                    <p:nvPr/>
                  </p:nvSpPr>
                  <p:spPr bwMode="auto">
                    <a:xfrm>
                      <a:off x="252748" y="3040062"/>
                      <a:ext cx="11865306" cy="2807992"/>
                    </a:xfrm>
                    <a:prstGeom prst="rect">
                      <a:avLst/>
                    </a:prstGeom>
                    <a:solidFill>
                      <a:schemeClr val="bg1"/>
                    </a:solidFill>
                    <a:ln w="12700">
                      <a:solidFill>
                        <a:schemeClr val="tx1">
                          <a:lumMod val="50000"/>
                          <a:lumOff val="5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a:xfrm>
                      <a:off x="1129895" y="3559627"/>
                      <a:ext cx="1727957" cy="1684478"/>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Media source</a:t>
                      </a:r>
                    </a:p>
                  </p:txBody>
                </p:sp>
                <p:sp>
                  <p:nvSpPr>
                    <p:cNvPr id="17" name="Rectangle 16"/>
                    <p:cNvSpPr/>
                    <p:nvPr/>
                  </p:nvSpPr>
                  <p:spPr>
                    <a:xfrm>
                      <a:off x="3903120" y="3559627"/>
                      <a:ext cx="1673607"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decoder</a:t>
                      </a:r>
                    </a:p>
                  </p:txBody>
                </p:sp>
                <p:sp>
                  <p:nvSpPr>
                    <p:cNvPr id="18" name="Rectangle 17"/>
                    <p:cNvSpPr/>
                    <p:nvPr/>
                  </p:nvSpPr>
                  <p:spPr>
                    <a:xfrm>
                      <a:off x="5671392" y="3559627"/>
                      <a:ext cx="1434605"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effect</a:t>
                      </a:r>
                    </a:p>
                  </p:txBody>
                </p:sp>
                <p:sp>
                  <p:nvSpPr>
                    <p:cNvPr id="19" name="Rectangle 18"/>
                    <p:cNvSpPr/>
                    <p:nvPr/>
                  </p:nvSpPr>
                  <p:spPr>
                    <a:xfrm>
                      <a:off x="7195392" y="3559627"/>
                      <a:ext cx="1545471"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encoder</a:t>
                      </a:r>
                    </a:p>
                  </p:txBody>
                </p:sp>
                <p:sp>
                  <p:nvSpPr>
                    <p:cNvPr id="20" name="Rectangle 19"/>
                    <p:cNvSpPr/>
                    <p:nvPr/>
                  </p:nvSpPr>
                  <p:spPr>
                    <a:xfrm>
                      <a:off x="8811118" y="3559627"/>
                      <a:ext cx="1889474"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sink</a:t>
                      </a:r>
                    </a:p>
                  </p:txBody>
                </p:sp>
                <p:sp>
                  <p:nvSpPr>
                    <p:cNvPr id="31" name="Rectangle 30"/>
                    <p:cNvSpPr/>
                    <p:nvPr/>
                  </p:nvSpPr>
                  <p:spPr>
                    <a:xfrm>
                      <a:off x="3926356" y="4599382"/>
                      <a:ext cx="1673607"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decoder</a:t>
                      </a:r>
                    </a:p>
                  </p:txBody>
                </p:sp>
                <p:sp>
                  <p:nvSpPr>
                    <p:cNvPr id="32" name="Rectangle 31"/>
                    <p:cNvSpPr/>
                    <p:nvPr/>
                  </p:nvSpPr>
                  <p:spPr>
                    <a:xfrm>
                      <a:off x="5694628" y="4599382"/>
                      <a:ext cx="1434605"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effect</a:t>
                      </a:r>
                    </a:p>
                  </p:txBody>
                </p:sp>
                <p:sp>
                  <p:nvSpPr>
                    <p:cNvPr id="33" name="Rectangle 32"/>
                    <p:cNvSpPr/>
                    <p:nvPr/>
                  </p:nvSpPr>
                  <p:spPr>
                    <a:xfrm>
                      <a:off x="7208839" y="4591107"/>
                      <a:ext cx="1545471"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encoder</a:t>
                      </a:r>
                    </a:p>
                  </p:txBody>
                </p:sp>
                <p:sp>
                  <p:nvSpPr>
                    <p:cNvPr id="34" name="Rectangle 33"/>
                    <p:cNvSpPr/>
                    <p:nvPr/>
                  </p:nvSpPr>
                  <p:spPr>
                    <a:xfrm>
                      <a:off x="8824565" y="4591107"/>
                      <a:ext cx="1889474"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sink</a:t>
                      </a:r>
                    </a:p>
                  </p:txBody>
                </p:sp>
                <p:cxnSp>
                  <p:nvCxnSpPr>
                    <p:cNvPr id="5" name="Straight Arrow Connector 4"/>
                    <p:cNvCxnSpPr>
                      <a:endCxn id="17" idx="1"/>
                    </p:cNvCxnSpPr>
                    <p:nvPr/>
                  </p:nvCxnSpPr>
                  <p:spPr>
                    <a:xfrm>
                      <a:off x="2857852" y="3905307"/>
                      <a:ext cx="104526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Straight Arrow Connector 34"/>
                    <p:cNvCxnSpPr/>
                    <p:nvPr/>
                  </p:nvCxnSpPr>
                  <p:spPr>
                    <a:xfrm>
                      <a:off x="2857852" y="4900157"/>
                      <a:ext cx="104526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pic>
                <p:nvPicPr>
                  <p:cNvPr id="1026" name="Picture 2" descr="C:\Users\richfr.REDMOND\AppData\Local\Microsoft\Windows\Temporary Internet Files\Content.IE5\V9AIJIY5\MC90043983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3575" y="3446958"/>
                    <a:ext cx="764297" cy="764297"/>
                  </a:xfrm>
                  <a:prstGeom prst="rect">
                    <a:avLst/>
                  </a:prstGeom>
                  <a:noFill/>
                  <a:extLst>
                    <a:ext uri="{909E8E84-426E-40DD-AFC4-6F175D3DCCD1}">
                      <a14:hiddenFill xmlns:a14="http://schemas.microsoft.com/office/drawing/2010/main">
                        <a:solidFill>
                          <a:srgbClr val="FFFFFF"/>
                        </a:solidFill>
                      </a14:hiddenFill>
                    </a:ext>
                  </a:extLst>
                </p:spPr>
              </p:pic>
            </p:grpSp>
            <p:pic>
              <p:nvPicPr>
                <p:cNvPr id="1027" name="Picture 3" descr="C:\Users\richfr.REDMOND\AppData\Local\Microsoft\Windows\Temporary Internet Files\Content.IE5\LZESCWP1\MC900440403[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23575" y="4487862"/>
                  <a:ext cx="769938" cy="769938"/>
                </a:xfrm>
                <a:prstGeom prst="rect">
                  <a:avLst/>
                </a:prstGeom>
                <a:noFill/>
                <a:extLst>
                  <a:ext uri="{909E8E84-426E-40DD-AFC4-6F175D3DCCD1}">
                    <a14:hiddenFill xmlns:a14="http://schemas.microsoft.com/office/drawing/2010/main">
                      <a:solidFill>
                        <a:srgbClr val="FFFFFF"/>
                      </a:solidFill>
                    </a14:hiddenFill>
                  </a:ext>
                </a:extLst>
              </p:spPr>
            </p:pic>
          </p:grpSp>
          <p:sp>
            <p:nvSpPr>
              <p:cNvPr id="46" name="TextBox 45"/>
              <p:cNvSpPr txBox="1"/>
              <p:nvPr/>
            </p:nvSpPr>
            <p:spPr>
              <a:xfrm>
                <a:off x="2934052" y="3497262"/>
                <a:ext cx="862843" cy="338554"/>
              </a:xfrm>
              <a:prstGeom prst="rect">
                <a:avLst/>
              </a:prstGeom>
              <a:noFill/>
            </p:spPr>
            <p:txBody>
              <a:bodyPr wrap="square" rtlCol="0">
                <a:spAutoFit/>
              </a:bodyPr>
              <a:lstStyle/>
              <a:p>
                <a:r>
                  <a:rPr lang="en-US" sz="1600" dirty="0">
                    <a:gradFill>
                      <a:gsLst>
                        <a:gs pos="0">
                          <a:srgbClr val="000000"/>
                        </a:gs>
                        <a:gs pos="100000">
                          <a:srgbClr val="000000"/>
                        </a:gs>
                      </a:gsLst>
                      <a:lin ang="5400000" scaled="0"/>
                    </a:gradFill>
                  </a:rPr>
                  <a:t>Video</a:t>
                </a:r>
              </a:p>
            </p:txBody>
          </p:sp>
          <p:sp>
            <p:nvSpPr>
              <p:cNvPr id="49" name="TextBox 48"/>
              <p:cNvSpPr txBox="1"/>
              <p:nvPr/>
            </p:nvSpPr>
            <p:spPr>
              <a:xfrm>
                <a:off x="2958695" y="4435928"/>
                <a:ext cx="862843" cy="338554"/>
              </a:xfrm>
              <a:prstGeom prst="rect">
                <a:avLst/>
              </a:prstGeom>
              <a:noFill/>
            </p:spPr>
            <p:txBody>
              <a:bodyPr wrap="square" rtlCol="0">
                <a:spAutoFit/>
              </a:bodyPr>
              <a:lstStyle/>
              <a:p>
                <a:r>
                  <a:rPr lang="en-US" sz="1600" dirty="0">
                    <a:gradFill>
                      <a:gsLst>
                        <a:gs pos="0">
                          <a:srgbClr val="000000"/>
                        </a:gs>
                        <a:gs pos="100000">
                          <a:srgbClr val="000000"/>
                        </a:gs>
                      </a:gsLst>
                      <a:lin ang="5400000" scaled="0"/>
                    </a:gradFill>
                  </a:rPr>
                  <a:t>Audio</a:t>
                </a:r>
              </a:p>
            </p:txBody>
          </p:sp>
        </p:grpSp>
        <p:sp>
          <p:nvSpPr>
            <p:cNvPr id="48" name="TextBox 47"/>
            <p:cNvSpPr txBox="1"/>
            <p:nvPr/>
          </p:nvSpPr>
          <p:spPr>
            <a:xfrm>
              <a:off x="3824661" y="4097897"/>
              <a:ext cx="4710953" cy="461665"/>
            </a:xfrm>
            <a:prstGeom prst="rect">
              <a:avLst/>
            </a:prstGeom>
            <a:noFill/>
          </p:spPr>
          <p:txBody>
            <a:bodyPr wrap="square" rtlCol="0">
              <a:spAutoFit/>
            </a:bodyPr>
            <a:lstStyle/>
            <a:p>
              <a:r>
                <a:rPr lang="en-US" sz="2400" dirty="0">
                  <a:gradFill>
                    <a:gsLst>
                      <a:gs pos="0">
                        <a:srgbClr val="000000"/>
                      </a:gs>
                      <a:gs pos="100000">
                        <a:srgbClr val="000000"/>
                      </a:gs>
                    </a:gsLst>
                    <a:lin ang="5400000" scaled="0"/>
                  </a:gradFill>
                </a:rPr>
                <a:t>Media Foundation pipeline</a:t>
              </a:r>
            </a:p>
          </p:txBody>
        </p:sp>
      </p:grpSp>
      <p:sp>
        <p:nvSpPr>
          <p:cNvPr id="2" name="Title 1"/>
          <p:cNvSpPr>
            <a:spLocks noGrp="1"/>
          </p:cNvSpPr>
          <p:nvPr>
            <p:ph type="title"/>
          </p:nvPr>
        </p:nvSpPr>
        <p:spPr>
          <a:xfrm>
            <a:off x="274638" y="144462"/>
            <a:ext cx="11887199" cy="912813"/>
          </a:xfrm>
        </p:spPr>
        <p:txBody>
          <a:bodyPr>
            <a:normAutofit/>
          </a:bodyPr>
          <a:lstStyle/>
          <a:p>
            <a:r>
              <a:rPr lang="en-US" dirty="0"/>
              <a:t>Media app architecture</a:t>
            </a:r>
          </a:p>
        </p:txBody>
      </p:sp>
      <p:sp>
        <p:nvSpPr>
          <p:cNvPr id="7" name="Rectangle 6"/>
          <p:cNvSpPr/>
          <p:nvPr/>
        </p:nvSpPr>
        <p:spPr>
          <a:xfrm>
            <a:off x="288084" y="4894497"/>
            <a:ext cx="2761488" cy="715766"/>
          </a:xfrm>
          <a:prstGeom prst="rect">
            <a:avLst/>
          </a:prstGeom>
          <a:solidFill>
            <a:schemeClr val="accent4">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2000" dirty="0">
                <a:gradFill>
                  <a:gsLst>
                    <a:gs pos="0">
                      <a:srgbClr val="FFFFFF"/>
                    </a:gs>
                    <a:gs pos="100000">
                      <a:srgbClr val="FFFFFF"/>
                    </a:gs>
                  </a:gsLst>
                  <a:lin ang="5400000" scaled="0"/>
                </a:gradFill>
              </a:rPr>
              <a:t>Media engine</a:t>
            </a:r>
          </a:p>
          <a:p>
            <a:r>
              <a:rPr lang="en-US" sz="1600" dirty="0">
                <a:gradFill>
                  <a:gsLst>
                    <a:gs pos="0">
                      <a:srgbClr val="FFFFFF"/>
                    </a:gs>
                    <a:gs pos="100000">
                      <a:srgbClr val="FFFFFF"/>
                    </a:gs>
                  </a:gsLst>
                  <a:lin ang="5400000" scaled="0"/>
                </a:gradFill>
              </a:rPr>
              <a:t>Playback and preview</a:t>
            </a:r>
          </a:p>
        </p:txBody>
      </p:sp>
      <p:sp>
        <p:nvSpPr>
          <p:cNvPr id="9" name="Rectangle 8"/>
          <p:cNvSpPr/>
          <p:nvPr/>
        </p:nvSpPr>
        <p:spPr>
          <a:xfrm>
            <a:off x="3132674" y="4894497"/>
            <a:ext cx="2907380" cy="715766"/>
          </a:xfrm>
          <a:prstGeom prst="rect">
            <a:avLst/>
          </a:prstGeom>
          <a:solidFill>
            <a:schemeClr val="accent4">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2000" dirty="0">
                <a:gradFill>
                  <a:gsLst>
                    <a:gs pos="0">
                      <a:srgbClr val="FFFFFF"/>
                    </a:gs>
                    <a:gs pos="100000">
                      <a:srgbClr val="FFFFFF"/>
                    </a:gs>
                  </a:gsLst>
                  <a:lin ang="5400000" scaled="0"/>
                </a:gradFill>
              </a:rPr>
              <a:t>Capture engine</a:t>
            </a:r>
          </a:p>
          <a:p>
            <a:r>
              <a:rPr lang="en-US" sz="1600" dirty="0">
                <a:gradFill>
                  <a:gsLst>
                    <a:gs pos="0">
                      <a:srgbClr val="FFFFFF"/>
                    </a:gs>
                    <a:gs pos="100000">
                      <a:srgbClr val="FFFFFF"/>
                    </a:gs>
                  </a:gsLst>
                  <a:lin ang="5400000" scaled="0"/>
                </a:gradFill>
              </a:rPr>
              <a:t>Capture</a:t>
            </a:r>
          </a:p>
        </p:txBody>
      </p:sp>
      <p:sp>
        <p:nvSpPr>
          <p:cNvPr id="10" name="Rectangle 9"/>
          <p:cNvSpPr/>
          <p:nvPr/>
        </p:nvSpPr>
        <p:spPr>
          <a:xfrm>
            <a:off x="9005759" y="4894497"/>
            <a:ext cx="3134189" cy="715766"/>
          </a:xfrm>
          <a:prstGeom prst="rect">
            <a:avLst/>
          </a:prstGeom>
          <a:solidFill>
            <a:schemeClr val="accent4">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2000" dirty="0">
                <a:gradFill>
                  <a:gsLst>
                    <a:gs pos="0">
                      <a:srgbClr val="FFFFFF"/>
                    </a:gs>
                    <a:gs pos="100000">
                      <a:srgbClr val="FFFFFF"/>
                    </a:gs>
                  </a:gsLst>
                  <a:lin ang="5400000" scaled="0"/>
                </a:gradFill>
              </a:rPr>
              <a:t>Sharing engine</a:t>
            </a:r>
          </a:p>
          <a:p>
            <a:r>
              <a:rPr lang="en-US" sz="1600" dirty="0">
                <a:gradFill>
                  <a:gsLst>
                    <a:gs pos="0">
                      <a:srgbClr val="FFFFFF"/>
                    </a:gs>
                    <a:gs pos="100000">
                      <a:srgbClr val="FFFFFF"/>
                    </a:gs>
                  </a:gsLst>
                  <a:lin ang="5400000" scaled="0"/>
                </a:gradFill>
              </a:rPr>
              <a:t>Play To</a:t>
            </a:r>
            <a:endParaRPr lang="en-US" sz="2000" dirty="0">
              <a:gradFill>
                <a:gsLst>
                  <a:gs pos="0">
                    <a:srgbClr val="FFFFFF"/>
                  </a:gs>
                  <a:gs pos="100000">
                    <a:srgbClr val="FFFFFF"/>
                  </a:gs>
                </a:gsLst>
                <a:lin ang="5400000" scaled="0"/>
              </a:gradFill>
            </a:endParaRPr>
          </a:p>
        </p:txBody>
      </p:sp>
      <p:sp>
        <p:nvSpPr>
          <p:cNvPr id="11" name="Rectangle 10"/>
          <p:cNvSpPr/>
          <p:nvPr/>
        </p:nvSpPr>
        <p:spPr>
          <a:xfrm>
            <a:off x="6130848" y="4894497"/>
            <a:ext cx="2762225" cy="713289"/>
          </a:xfrm>
          <a:prstGeom prst="rect">
            <a:avLst/>
          </a:prstGeom>
          <a:solidFill>
            <a:schemeClr val="accent4">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2000" dirty="0">
                <a:gradFill>
                  <a:gsLst>
                    <a:gs pos="0">
                      <a:srgbClr val="FFFFFF"/>
                    </a:gs>
                    <a:gs pos="100000">
                      <a:srgbClr val="FFFFFF"/>
                    </a:gs>
                  </a:gsLst>
                  <a:lin ang="5400000" scaled="0"/>
                </a:gradFill>
              </a:rPr>
              <a:t>Transcode</a:t>
            </a:r>
          </a:p>
          <a:p>
            <a:endParaRPr lang="en-US" sz="2000" dirty="0">
              <a:gradFill>
                <a:gsLst>
                  <a:gs pos="0">
                    <a:srgbClr val="FFFFFF"/>
                  </a:gs>
                  <a:gs pos="100000">
                    <a:srgbClr val="FFFFFF"/>
                  </a:gs>
                </a:gsLst>
                <a:lin ang="5400000" scaled="0"/>
              </a:gradFill>
            </a:endParaRPr>
          </a:p>
        </p:txBody>
      </p:sp>
      <p:cxnSp>
        <p:nvCxnSpPr>
          <p:cNvPr id="29" name="Straight Connector 28"/>
          <p:cNvCxnSpPr/>
          <p:nvPr/>
        </p:nvCxnSpPr>
        <p:spPr>
          <a:xfrm>
            <a:off x="0" y="4564062"/>
            <a:ext cx="12436475" cy="0"/>
          </a:xfrm>
          <a:prstGeom prst="line">
            <a:avLst/>
          </a:prstGeom>
        </p:spPr>
        <p:style>
          <a:lnRef idx="2">
            <a:schemeClr val="dk1"/>
          </a:lnRef>
          <a:fillRef idx="0">
            <a:schemeClr val="dk1"/>
          </a:fillRef>
          <a:effectRef idx="1">
            <a:schemeClr val="dk1"/>
          </a:effectRef>
          <a:fontRef idx="minor">
            <a:schemeClr val="tx1"/>
          </a:fontRef>
        </p:style>
      </p:cxnSp>
      <p:sp>
        <p:nvSpPr>
          <p:cNvPr id="6" name="Rectangle 5"/>
          <p:cNvSpPr/>
          <p:nvPr/>
        </p:nvSpPr>
        <p:spPr>
          <a:xfrm>
            <a:off x="252746" y="5690591"/>
            <a:ext cx="11887202" cy="965461"/>
          </a:xfrm>
          <a:prstGeom prst="rect">
            <a:avLst/>
          </a:prstGeom>
          <a:solidFill>
            <a:schemeClr val="tx2"/>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lIns="121725" tIns="60862" rIns="121725" bIns="60862" rtlCol="0" anchor="ctr"/>
          <a:lstStyle/>
          <a:p>
            <a:pPr algn="ctr"/>
            <a:r>
              <a:rPr lang="en-US" sz="3600" dirty="0">
                <a:solidFill>
                  <a:srgbClr val="FFFFFF"/>
                </a:solidFill>
              </a:rPr>
              <a:t>Media Foundation</a:t>
            </a:r>
          </a:p>
        </p:txBody>
      </p:sp>
      <p:grpSp>
        <p:nvGrpSpPr>
          <p:cNvPr id="52" name="Group 51"/>
          <p:cNvGrpSpPr/>
          <p:nvPr/>
        </p:nvGrpSpPr>
        <p:grpSpPr>
          <a:xfrm>
            <a:off x="1112837" y="4773552"/>
            <a:ext cx="9087118" cy="400110"/>
            <a:chOff x="1112837" y="4163952"/>
            <a:chExt cx="9087118" cy="400110"/>
          </a:xfrm>
        </p:grpSpPr>
        <p:sp>
          <p:nvSpPr>
            <p:cNvPr id="51" name="TextBox 50"/>
            <p:cNvSpPr txBox="1"/>
            <p:nvPr/>
          </p:nvSpPr>
          <p:spPr>
            <a:xfrm>
              <a:off x="1112837" y="4163952"/>
              <a:ext cx="1867437" cy="400110"/>
            </a:xfrm>
            <a:prstGeom prst="rect">
              <a:avLst/>
            </a:prstGeom>
            <a:noFill/>
          </p:spPr>
          <p:txBody>
            <a:bodyPr wrap="square" rtlCol="0">
              <a:spAutoFit/>
            </a:bodyPr>
            <a:lstStyle/>
            <a:p>
              <a:r>
                <a:rPr lang="en-US" sz="2000" dirty="0">
                  <a:gradFill>
                    <a:gsLst>
                      <a:gs pos="0">
                        <a:srgbClr val="000000"/>
                      </a:gs>
                      <a:gs pos="100000">
                        <a:srgbClr val="000000"/>
                      </a:gs>
                    </a:gsLst>
                    <a:lin ang="5400000" scaled="0"/>
                  </a:gradFill>
                </a:rPr>
                <a:t>Media source</a:t>
              </a:r>
            </a:p>
          </p:txBody>
        </p:sp>
        <p:sp>
          <p:nvSpPr>
            <p:cNvPr id="55" name="TextBox 54"/>
            <p:cNvSpPr txBox="1"/>
            <p:nvPr/>
          </p:nvSpPr>
          <p:spPr>
            <a:xfrm>
              <a:off x="4078747" y="4163952"/>
              <a:ext cx="1453690" cy="400110"/>
            </a:xfrm>
            <a:prstGeom prst="rect">
              <a:avLst/>
            </a:prstGeom>
            <a:noFill/>
          </p:spPr>
          <p:txBody>
            <a:bodyPr wrap="square" rtlCol="0">
              <a:spAutoFit/>
            </a:bodyPr>
            <a:lstStyle/>
            <a:p>
              <a:r>
                <a:rPr lang="en-US" sz="2000" dirty="0">
                  <a:gradFill>
                    <a:gsLst>
                      <a:gs pos="0">
                        <a:srgbClr val="000000"/>
                      </a:gs>
                      <a:gs pos="100000">
                        <a:srgbClr val="000000"/>
                      </a:gs>
                    </a:gsLst>
                    <a:lin ang="5400000" scaled="0"/>
                  </a:gradFill>
                </a:rPr>
                <a:t>Decoder</a:t>
              </a:r>
            </a:p>
          </p:txBody>
        </p:sp>
        <p:sp>
          <p:nvSpPr>
            <p:cNvPr id="56" name="TextBox 55"/>
            <p:cNvSpPr txBox="1"/>
            <p:nvPr/>
          </p:nvSpPr>
          <p:spPr>
            <a:xfrm>
              <a:off x="5904761" y="4163952"/>
              <a:ext cx="1075476" cy="400110"/>
            </a:xfrm>
            <a:prstGeom prst="rect">
              <a:avLst/>
            </a:prstGeom>
            <a:noFill/>
          </p:spPr>
          <p:txBody>
            <a:bodyPr wrap="square" rtlCol="0">
              <a:spAutoFit/>
            </a:bodyPr>
            <a:lstStyle/>
            <a:p>
              <a:r>
                <a:rPr lang="en-US" sz="2000" dirty="0">
                  <a:gradFill>
                    <a:gsLst>
                      <a:gs pos="0">
                        <a:srgbClr val="000000"/>
                      </a:gs>
                      <a:gs pos="100000">
                        <a:srgbClr val="000000"/>
                      </a:gs>
                    </a:gsLst>
                    <a:lin ang="5400000" scaled="0"/>
                  </a:gradFill>
                </a:rPr>
                <a:t>Effect</a:t>
              </a:r>
            </a:p>
          </p:txBody>
        </p:sp>
        <p:sp>
          <p:nvSpPr>
            <p:cNvPr id="58" name="TextBox 57"/>
            <p:cNvSpPr txBox="1"/>
            <p:nvPr/>
          </p:nvSpPr>
          <p:spPr>
            <a:xfrm>
              <a:off x="9266237" y="4163952"/>
              <a:ext cx="933718" cy="400110"/>
            </a:xfrm>
            <a:prstGeom prst="rect">
              <a:avLst/>
            </a:prstGeom>
            <a:noFill/>
          </p:spPr>
          <p:txBody>
            <a:bodyPr wrap="square" rtlCol="0">
              <a:spAutoFit/>
            </a:bodyPr>
            <a:lstStyle/>
            <a:p>
              <a:r>
                <a:rPr lang="en-US" sz="2000" dirty="0">
                  <a:gradFill>
                    <a:gsLst>
                      <a:gs pos="0">
                        <a:srgbClr val="000000"/>
                      </a:gs>
                      <a:gs pos="100000">
                        <a:srgbClr val="000000"/>
                      </a:gs>
                    </a:gsLst>
                    <a:lin ang="5400000" scaled="0"/>
                  </a:gradFill>
                </a:rPr>
                <a:t>Sink</a:t>
              </a:r>
            </a:p>
          </p:txBody>
        </p:sp>
        <p:sp>
          <p:nvSpPr>
            <p:cNvPr id="59" name="TextBox 58"/>
            <p:cNvSpPr txBox="1"/>
            <p:nvPr/>
          </p:nvSpPr>
          <p:spPr>
            <a:xfrm>
              <a:off x="7437437" y="4163952"/>
              <a:ext cx="1342477" cy="400110"/>
            </a:xfrm>
            <a:prstGeom prst="rect">
              <a:avLst/>
            </a:prstGeom>
            <a:noFill/>
          </p:spPr>
          <p:txBody>
            <a:bodyPr wrap="square" rtlCol="0">
              <a:spAutoFit/>
            </a:bodyPr>
            <a:lstStyle/>
            <a:p>
              <a:r>
                <a:rPr lang="en-US" sz="2000" dirty="0">
                  <a:gradFill>
                    <a:gsLst>
                      <a:gs pos="0">
                        <a:srgbClr val="000000"/>
                      </a:gs>
                      <a:gs pos="100000">
                        <a:srgbClr val="000000"/>
                      </a:gs>
                    </a:gsLst>
                    <a:lin ang="5400000" scaled="0"/>
                  </a:gradFill>
                </a:rPr>
                <a:t>Encoder</a:t>
              </a:r>
            </a:p>
          </p:txBody>
        </p:sp>
      </p:grpSp>
    </p:spTree>
    <p:extLst>
      <p:ext uri="{BB962C8B-B14F-4D97-AF65-F5344CB8AC3E}">
        <p14:creationId xmlns:p14="http://schemas.microsoft.com/office/powerpoint/2010/main" val="94816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6.7007E-7 -3.85925E-7 L 0.00179 -0.65516 " pathEditMode="relative" rAng="0" ptsTypes="AA">
                                      <p:cBhvr>
                                        <p:cTn id="6" dur="2000" fill="hold"/>
                                        <p:tgtEl>
                                          <p:spTgt spid="6"/>
                                        </p:tgtEl>
                                        <p:attrNameLst>
                                          <p:attrName>ppt_x</p:attrName>
                                          <p:attrName>ppt_y</p:attrName>
                                        </p:attrNameLst>
                                      </p:cBhvr>
                                      <p:rCtr x="89" y="-32758"/>
                                    </p:animMotion>
                                  </p:childTnLst>
                                </p:cTn>
                              </p:par>
                              <p:par>
                                <p:cTn id="7" presetID="0" presetClass="path" presetSubtype="0" accel="50000" decel="50000" fill="hold" grpId="0" nodeType="withEffect">
                                  <p:stCondLst>
                                    <p:cond delay="0"/>
                                  </p:stCondLst>
                                  <p:childTnLst>
                                    <p:animMotion origin="layout" path="M 0 0 L 0.00012 -0.5076 " pathEditMode="relative" ptsTypes="AA">
                                      <p:cBhvr>
                                        <p:cTn id="8" dur="2000" fill="hold"/>
                                        <p:tgtEl>
                                          <p:spTgt spid="7"/>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0012 -0.5076 " pathEditMode="relative" ptsTypes="AA">
                                      <p:cBhvr>
                                        <p:cTn id="10" dur="2000" fill="hold"/>
                                        <p:tgtEl>
                                          <p:spTgt spid="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0012 -0.5076 " pathEditMode="relative" ptsTypes="AA">
                                      <p:cBhvr>
                                        <p:cTn id="12" dur="2000" fill="hold"/>
                                        <p:tgtEl>
                                          <p:spTgt spid="10"/>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0012 -0.5076 " pathEditMode="relative" ptsTypes="AA">
                                      <p:cBhvr>
                                        <p:cTn id="14" dur="2000" fill="hold"/>
                                        <p:tgtEl>
                                          <p:spTgt spid="11"/>
                                        </p:tgtEl>
                                        <p:attrNameLst>
                                          <p:attrName>ppt_x</p:attrName>
                                          <p:attrName>ppt_y</p:attrName>
                                        </p:attrNameLst>
                                      </p:cBhvr>
                                    </p:animMotion>
                                  </p:childTnLst>
                                </p:cTn>
                              </p:par>
                              <p:par>
                                <p:cTn id="15" presetID="0" presetClass="path" presetSubtype="0" accel="50000" decel="50000" fill="hold" nodeType="withEffect">
                                  <p:stCondLst>
                                    <p:cond delay="0"/>
                                  </p:stCondLst>
                                  <p:childTnLst>
                                    <p:animMotion origin="layout" path="M 0 0 L 0.00012 -0.5076 " pathEditMode="relative" ptsTypes="AA">
                                      <p:cBhvr>
                                        <p:cTn id="16" dur="2000" fill="hold"/>
                                        <p:tgtEl>
                                          <p:spTgt spid="29"/>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fade">
                                      <p:cBhvr>
                                        <p:cTn id="21" dur="500"/>
                                        <p:tgtEl>
                                          <p:spTgt spid="5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fade">
                                      <p:cBhvr>
                                        <p:cTn id="26"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144462"/>
            <a:ext cx="11887199" cy="912813"/>
          </a:xfrm>
        </p:spPr>
        <p:txBody>
          <a:bodyPr>
            <a:normAutofit/>
          </a:bodyPr>
          <a:lstStyle/>
          <a:p>
            <a:r>
              <a:rPr lang="en-US" dirty="0"/>
              <a:t>Media app architecture</a:t>
            </a:r>
          </a:p>
        </p:txBody>
      </p:sp>
      <p:grpSp>
        <p:nvGrpSpPr>
          <p:cNvPr id="3" name="Group 2"/>
          <p:cNvGrpSpPr/>
          <p:nvPr/>
        </p:nvGrpSpPr>
        <p:grpSpPr>
          <a:xfrm>
            <a:off x="1112837" y="2250834"/>
            <a:ext cx="9601200" cy="2922828"/>
            <a:chOff x="1112837" y="2250834"/>
            <a:chExt cx="9601200" cy="2922828"/>
          </a:xfrm>
        </p:grpSpPr>
        <p:grpSp>
          <p:nvGrpSpPr>
            <p:cNvPr id="50" name="Group 49"/>
            <p:cNvGrpSpPr/>
            <p:nvPr/>
          </p:nvGrpSpPr>
          <p:grpSpPr>
            <a:xfrm>
              <a:off x="1129893" y="2250834"/>
              <a:ext cx="9584144" cy="2308728"/>
              <a:chOff x="1129893" y="2250834"/>
              <a:chExt cx="9584144" cy="2308728"/>
            </a:xfrm>
          </p:grpSpPr>
          <p:grpSp>
            <p:nvGrpSpPr>
              <p:cNvPr id="47" name="Group 46"/>
              <p:cNvGrpSpPr/>
              <p:nvPr/>
            </p:nvGrpSpPr>
            <p:grpSpPr>
              <a:xfrm>
                <a:off x="1129893" y="2250834"/>
                <a:ext cx="9584144" cy="1810842"/>
                <a:chOff x="1129895" y="3446958"/>
                <a:chExt cx="9584144" cy="1810842"/>
              </a:xfrm>
            </p:grpSpPr>
            <p:grpSp>
              <p:nvGrpSpPr>
                <p:cNvPr id="45" name="Group 44"/>
                <p:cNvGrpSpPr/>
                <p:nvPr/>
              </p:nvGrpSpPr>
              <p:grpSpPr>
                <a:xfrm>
                  <a:off x="1129895" y="3446958"/>
                  <a:ext cx="9584144" cy="1810842"/>
                  <a:chOff x="1129895" y="3446958"/>
                  <a:chExt cx="9584144" cy="1810842"/>
                </a:xfrm>
              </p:grpSpPr>
              <p:grpSp>
                <p:nvGrpSpPr>
                  <p:cNvPr id="15" name="Group 14"/>
                  <p:cNvGrpSpPr/>
                  <p:nvPr/>
                </p:nvGrpSpPr>
                <p:grpSpPr>
                  <a:xfrm>
                    <a:off x="1129895" y="3446958"/>
                    <a:ext cx="9584144" cy="1767584"/>
                    <a:chOff x="1129895" y="3446958"/>
                    <a:chExt cx="9584144" cy="1767584"/>
                  </a:xfrm>
                </p:grpSpPr>
                <p:grpSp>
                  <p:nvGrpSpPr>
                    <p:cNvPr id="14" name="Group 13"/>
                    <p:cNvGrpSpPr/>
                    <p:nvPr/>
                  </p:nvGrpSpPr>
                  <p:grpSpPr>
                    <a:xfrm>
                      <a:off x="1129895" y="3483427"/>
                      <a:ext cx="9584144" cy="1731115"/>
                      <a:chOff x="1129895" y="3559627"/>
                      <a:chExt cx="9584144" cy="1731115"/>
                    </a:xfrm>
                  </p:grpSpPr>
                  <p:sp>
                    <p:nvSpPr>
                      <p:cNvPr id="16" name="Rectangle 15"/>
                      <p:cNvSpPr/>
                      <p:nvPr/>
                    </p:nvSpPr>
                    <p:spPr>
                      <a:xfrm>
                        <a:off x="1129895" y="3559627"/>
                        <a:ext cx="1727957" cy="1684478"/>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Media source</a:t>
                        </a:r>
                      </a:p>
                    </p:txBody>
                  </p:sp>
                  <p:sp>
                    <p:nvSpPr>
                      <p:cNvPr id="17" name="Rectangle 16"/>
                      <p:cNvSpPr/>
                      <p:nvPr/>
                    </p:nvSpPr>
                    <p:spPr>
                      <a:xfrm>
                        <a:off x="3903120" y="3559627"/>
                        <a:ext cx="1673607"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decoder</a:t>
                        </a:r>
                      </a:p>
                    </p:txBody>
                  </p:sp>
                  <p:sp>
                    <p:nvSpPr>
                      <p:cNvPr id="18" name="Rectangle 17"/>
                      <p:cNvSpPr/>
                      <p:nvPr/>
                    </p:nvSpPr>
                    <p:spPr>
                      <a:xfrm>
                        <a:off x="5671392" y="3559627"/>
                        <a:ext cx="1434605"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effect</a:t>
                        </a:r>
                      </a:p>
                    </p:txBody>
                  </p:sp>
                  <p:sp>
                    <p:nvSpPr>
                      <p:cNvPr id="19" name="Rectangle 18"/>
                      <p:cNvSpPr/>
                      <p:nvPr/>
                    </p:nvSpPr>
                    <p:spPr>
                      <a:xfrm>
                        <a:off x="7195392" y="3559627"/>
                        <a:ext cx="1545471"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encoder</a:t>
                        </a:r>
                      </a:p>
                    </p:txBody>
                  </p:sp>
                  <p:sp>
                    <p:nvSpPr>
                      <p:cNvPr id="20" name="Rectangle 19"/>
                      <p:cNvSpPr/>
                      <p:nvPr/>
                    </p:nvSpPr>
                    <p:spPr>
                      <a:xfrm>
                        <a:off x="8811118" y="3559627"/>
                        <a:ext cx="1889474"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sink</a:t>
                        </a:r>
                      </a:p>
                    </p:txBody>
                  </p:sp>
                  <p:sp>
                    <p:nvSpPr>
                      <p:cNvPr id="31" name="Rectangle 30"/>
                      <p:cNvSpPr/>
                      <p:nvPr/>
                    </p:nvSpPr>
                    <p:spPr>
                      <a:xfrm>
                        <a:off x="3926356" y="4599382"/>
                        <a:ext cx="1673607"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decoder</a:t>
                        </a:r>
                      </a:p>
                    </p:txBody>
                  </p:sp>
                  <p:sp>
                    <p:nvSpPr>
                      <p:cNvPr id="32" name="Rectangle 31"/>
                      <p:cNvSpPr/>
                      <p:nvPr/>
                    </p:nvSpPr>
                    <p:spPr>
                      <a:xfrm>
                        <a:off x="5694628" y="4599382"/>
                        <a:ext cx="1434605"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effect</a:t>
                        </a:r>
                      </a:p>
                    </p:txBody>
                  </p:sp>
                  <p:sp>
                    <p:nvSpPr>
                      <p:cNvPr id="33" name="Rectangle 32"/>
                      <p:cNvSpPr/>
                      <p:nvPr/>
                    </p:nvSpPr>
                    <p:spPr>
                      <a:xfrm>
                        <a:off x="7208839" y="4591107"/>
                        <a:ext cx="1545471"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encoder</a:t>
                        </a:r>
                      </a:p>
                    </p:txBody>
                  </p:sp>
                  <p:sp>
                    <p:nvSpPr>
                      <p:cNvPr id="34" name="Rectangle 33"/>
                      <p:cNvSpPr/>
                      <p:nvPr/>
                    </p:nvSpPr>
                    <p:spPr>
                      <a:xfrm>
                        <a:off x="8824565" y="4591107"/>
                        <a:ext cx="1889474"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sink</a:t>
                        </a:r>
                      </a:p>
                    </p:txBody>
                  </p:sp>
                  <p:cxnSp>
                    <p:nvCxnSpPr>
                      <p:cNvPr id="5" name="Straight Arrow Connector 4"/>
                      <p:cNvCxnSpPr>
                        <a:endCxn id="17" idx="1"/>
                      </p:cNvCxnSpPr>
                      <p:nvPr/>
                    </p:nvCxnSpPr>
                    <p:spPr>
                      <a:xfrm>
                        <a:off x="2857852" y="3905307"/>
                        <a:ext cx="104526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Straight Arrow Connector 34"/>
                      <p:cNvCxnSpPr/>
                      <p:nvPr/>
                    </p:nvCxnSpPr>
                    <p:spPr>
                      <a:xfrm>
                        <a:off x="2857852" y="4900157"/>
                        <a:ext cx="104526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pic>
                  <p:nvPicPr>
                    <p:cNvPr id="1026" name="Picture 2" descr="C:\Users\richfr.REDMOND\AppData\Local\Microsoft\Windows\Temporary Internet Files\Content.IE5\V9AIJIY5\MC90043983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3575" y="3446958"/>
                      <a:ext cx="764297" cy="764297"/>
                    </a:xfrm>
                    <a:prstGeom prst="rect">
                      <a:avLst/>
                    </a:prstGeom>
                    <a:noFill/>
                    <a:extLst>
                      <a:ext uri="{909E8E84-426E-40DD-AFC4-6F175D3DCCD1}">
                        <a14:hiddenFill xmlns:a14="http://schemas.microsoft.com/office/drawing/2010/main">
                          <a:solidFill>
                            <a:srgbClr val="FFFFFF"/>
                          </a:solidFill>
                        </a14:hiddenFill>
                      </a:ext>
                    </a:extLst>
                  </p:spPr>
                </p:pic>
              </p:grpSp>
              <p:pic>
                <p:nvPicPr>
                  <p:cNvPr id="1027" name="Picture 3" descr="C:\Users\richfr.REDMOND\AppData\Local\Microsoft\Windows\Temporary Internet Files\Content.IE5\LZESCWP1\MC900440403[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23575" y="4487862"/>
                    <a:ext cx="769938" cy="769938"/>
                  </a:xfrm>
                  <a:prstGeom prst="rect">
                    <a:avLst/>
                  </a:prstGeom>
                  <a:noFill/>
                  <a:extLst>
                    <a:ext uri="{909E8E84-426E-40DD-AFC4-6F175D3DCCD1}">
                      <a14:hiddenFill xmlns:a14="http://schemas.microsoft.com/office/drawing/2010/main">
                        <a:solidFill>
                          <a:srgbClr val="FFFFFF"/>
                        </a:solidFill>
                      </a14:hiddenFill>
                    </a:ext>
                  </a:extLst>
                </p:spPr>
              </p:pic>
            </p:grpSp>
            <p:sp>
              <p:nvSpPr>
                <p:cNvPr id="46" name="TextBox 45"/>
                <p:cNvSpPr txBox="1"/>
                <p:nvPr/>
              </p:nvSpPr>
              <p:spPr>
                <a:xfrm>
                  <a:off x="2934052" y="3497262"/>
                  <a:ext cx="862843" cy="338554"/>
                </a:xfrm>
                <a:prstGeom prst="rect">
                  <a:avLst/>
                </a:prstGeom>
                <a:noFill/>
              </p:spPr>
              <p:txBody>
                <a:bodyPr wrap="square" rtlCol="0">
                  <a:spAutoFit/>
                </a:bodyPr>
                <a:lstStyle/>
                <a:p>
                  <a:r>
                    <a:rPr lang="en-US" sz="1600" dirty="0">
                      <a:gradFill>
                        <a:gsLst>
                          <a:gs pos="0">
                            <a:srgbClr val="000000"/>
                          </a:gs>
                          <a:gs pos="100000">
                            <a:srgbClr val="000000"/>
                          </a:gs>
                        </a:gsLst>
                        <a:lin ang="5400000" scaled="0"/>
                      </a:gradFill>
                    </a:rPr>
                    <a:t>Video</a:t>
                  </a:r>
                </a:p>
              </p:txBody>
            </p:sp>
            <p:sp>
              <p:nvSpPr>
                <p:cNvPr id="49" name="TextBox 48"/>
                <p:cNvSpPr txBox="1"/>
                <p:nvPr/>
              </p:nvSpPr>
              <p:spPr>
                <a:xfrm>
                  <a:off x="2958695" y="4435928"/>
                  <a:ext cx="862843" cy="338554"/>
                </a:xfrm>
                <a:prstGeom prst="rect">
                  <a:avLst/>
                </a:prstGeom>
                <a:noFill/>
              </p:spPr>
              <p:txBody>
                <a:bodyPr wrap="square" rtlCol="0">
                  <a:spAutoFit/>
                </a:bodyPr>
                <a:lstStyle/>
                <a:p>
                  <a:r>
                    <a:rPr lang="en-US" sz="1600" dirty="0">
                      <a:gradFill>
                        <a:gsLst>
                          <a:gs pos="0">
                            <a:srgbClr val="000000"/>
                          </a:gs>
                          <a:gs pos="100000">
                            <a:srgbClr val="000000"/>
                          </a:gs>
                        </a:gsLst>
                        <a:lin ang="5400000" scaled="0"/>
                      </a:gradFill>
                    </a:rPr>
                    <a:t>Audio</a:t>
                  </a:r>
                </a:p>
              </p:txBody>
            </p:sp>
          </p:grpSp>
          <p:sp>
            <p:nvSpPr>
              <p:cNvPr id="48" name="TextBox 47"/>
              <p:cNvSpPr txBox="1"/>
              <p:nvPr/>
            </p:nvSpPr>
            <p:spPr>
              <a:xfrm>
                <a:off x="3824661" y="4097897"/>
                <a:ext cx="4710953" cy="461665"/>
              </a:xfrm>
              <a:prstGeom prst="rect">
                <a:avLst/>
              </a:prstGeom>
              <a:noFill/>
            </p:spPr>
            <p:txBody>
              <a:bodyPr wrap="square" rtlCol="0">
                <a:spAutoFit/>
              </a:bodyPr>
              <a:lstStyle/>
              <a:p>
                <a:r>
                  <a:rPr lang="en-US" sz="2400" dirty="0">
                    <a:gradFill>
                      <a:gsLst>
                        <a:gs pos="0">
                          <a:srgbClr val="000000"/>
                        </a:gs>
                        <a:gs pos="100000">
                          <a:srgbClr val="000000"/>
                        </a:gs>
                      </a:gsLst>
                      <a:lin ang="5400000" scaled="0"/>
                    </a:gradFill>
                  </a:rPr>
                  <a:t>Media Foundation pipeline</a:t>
                </a:r>
              </a:p>
            </p:txBody>
          </p:sp>
        </p:grpSp>
        <p:grpSp>
          <p:nvGrpSpPr>
            <p:cNvPr id="52" name="Group 51"/>
            <p:cNvGrpSpPr/>
            <p:nvPr/>
          </p:nvGrpSpPr>
          <p:grpSpPr>
            <a:xfrm>
              <a:off x="1112837" y="4773552"/>
              <a:ext cx="9087118" cy="400110"/>
              <a:chOff x="1112837" y="4163952"/>
              <a:chExt cx="9087118" cy="400110"/>
            </a:xfrm>
          </p:grpSpPr>
          <p:sp>
            <p:nvSpPr>
              <p:cNvPr id="51" name="TextBox 50"/>
              <p:cNvSpPr txBox="1"/>
              <p:nvPr/>
            </p:nvSpPr>
            <p:spPr>
              <a:xfrm>
                <a:off x="1112837" y="4163952"/>
                <a:ext cx="1867437" cy="400110"/>
              </a:xfrm>
              <a:prstGeom prst="rect">
                <a:avLst/>
              </a:prstGeom>
              <a:noFill/>
            </p:spPr>
            <p:txBody>
              <a:bodyPr wrap="square" rtlCol="0">
                <a:spAutoFit/>
              </a:bodyPr>
              <a:lstStyle/>
              <a:p>
                <a:r>
                  <a:rPr lang="en-US" sz="2000" dirty="0">
                    <a:gradFill>
                      <a:gsLst>
                        <a:gs pos="0">
                          <a:srgbClr val="000000"/>
                        </a:gs>
                        <a:gs pos="100000">
                          <a:srgbClr val="000000"/>
                        </a:gs>
                      </a:gsLst>
                      <a:lin ang="5400000" scaled="0"/>
                    </a:gradFill>
                  </a:rPr>
                  <a:t>Media source</a:t>
                </a:r>
              </a:p>
            </p:txBody>
          </p:sp>
          <p:sp>
            <p:nvSpPr>
              <p:cNvPr id="55" name="TextBox 54"/>
              <p:cNvSpPr txBox="1"/>
              <p:nvPr/>
            </p:nvSpPr>
            <p:spPr>
              <a:xfrm>
                <a:off x="4078747" y="4163952"/>
                <a:ext cx="1453690" cy="400110"/>
              </a:xfrm>
              <a:prstGeom prst="rect">
                <a:avLst/>
              </a:prstGeom>
              <a:noFill/>
            </p:spPr>
            <p:txBody>
              <a:bodyPr wrap="square" rtlCol="0">
                <a:spAutoFit/>
              </a:bodyPr>
              <a:lstStyle/>
              <a:p>
                <a:r>
                  <a:rPr lang="en-US" sz="2000" dirty="0">
                    <a:gradFill>
                      <a:gsLst>
                        <a:gs pos="0">
                          <a:srgbClr val="000000"/>
                        </a:gs>
                        <a:gs pos="100000">
                          <a:srgbClr val="000000"/>
                        </a:gs>
                      </a:gsLst>
                      <a:lin ang="5400000" scaled="0"/>
                    </a:gradFill>
                  </a:rPr>
                  <a:t>Decoder</a:t>
                </a:r>
              </a:p>
            </p:txBody>
          </p:sp>
          <p:sp>
            <p:nvSpPr>
              <p:cNvPr id="56" name="TextBox 55"/>
              <p:cNvSpPr txBox="1"/>
              <p:nvPr/>
            </p:nvSpPr>
            <p:spPr>
              <a:xfrm>
                <a:off x="5904761" y="4163952"/>
                <a:ext cx="1075476" cy="400110"/>
              </a:xfrm>
              <a:prstGeom prst="rect">
                <a:avLst/>
              </a:prstGeom>
              <a:noFill/>
            </p:spPr>
            <p:txBody>
              <a:bodyPr wrap="square" rtlCol="0">
                <a:spAutoFit/>
              </a:bodyPr>
              <a:lstStyle/>
              <a:p>
                <a:r>
                  <a:rPr lang="en-US" sz="2000" dirty="0">
                    <a:gradFill>
                      <a:gsLst>
                        <a:gs pos="0">
                          <a:srgbClr val="000000"/>
                        </a:gs>
                        <a:gs pos="100000">
                          <a:srgbClr val="000000"/>
                        </a:gs>
                      </a:gsLst>
                      <a:lin ang="5400000" scaled="0"/>
                    </a:gradFill>
                  </a:rPr>
                  <a:t>Effect</a:t>
                </a:r>
              </a:p>
            </p:txBody>
          </p:sp>
          <p:sp>
            <p:nvSpPr>
              <p:cNvPr id="58" name="TextBox 57"/>
              <p:cNvSpPr txBox="1"/>
              <p:nvPr/>
            </p:nvSpPr>
            <p:spPr>
              <a:xfrm>
                <a:off x="9266237" y="4163952"/>
                <a:ext cx="933718" cy="400110"/>
              </a:xfrm>
              <a:prstGeom prst="rect">
                <a:avLst/>
              </a:prstGeom>
              <a:noFill/>
            </p:spPr>
            <p:txBody>
              <a:bodyPr wrap="square" rtlCol="0">
                <a:spAutoFit/>
              </a:bodyPr>
              <a:lstStyle/>
              <a:p>
                <a:r>
                  <a:rPr lang="en-US" sz="2000" dirty="0">
                    <a:gradFill>
                      <a:gsLst>
                        <a:gs pos="0">
                          <a:srgbClr val="000000"/>
                        </a:gs>
                        <a:gs pos="100000">
                          <a:srgbClr val="000000"/>
                        </a:gs>
                      </a:gsLst>
                      <a:lin ang="5400000" scaled="0"/>
                    </a:gradFill>
                  </a:rPr>
                  <a:t>Sink</a:t>
                </a:r>
              </a:p>
            </p:txBody>
          </p:sp>
          <p:sp>
            <p:nvSpPr>
              <p:cNvPr id="59" name="TextBox 58"/>
              <p:cNvSpPr txBox="1"/>
              <p:nvPr/>
            </p:nvSpPr>
            <p:spPr>
              <a:xfrm>
                <a:off x="7437437" y="4163952"/>
                <a:ext cx="1342477" cy="400110"/>
              </a:xfrm>
              <a:prstGeom prst="rect">
                <a:avLst/>
              </a:prstGeom>
              <a:noFill/>
            </p:spPr>
            <p:txBody>
              <a:bodyPr wrap="square" rtlCol="0">
                <a:spAutoFit/>
              </a:bodyPr>
              <a:lstStyle/>
              <a:p>
                <a:r>
                  <a:rPr lang="en-US" sz="2000" dirty="0">
                    <a:gradFill>
                      <a:gsLst>
                        <a:gs pos="0">
                          <a:srgbClr val="000000"/>
                        </a:gs>
                        <a:gs pos="100000">
                          <a:srgbClr val="000000"/>
                        </a:gs>
                      </a:gsLst>
                      <a:lin ang="5400000" scaled="0"/>
                    </a:gradFill>
                  </a:rPr>
                  <a:t>Encoder</a:t>
                </a:r>
              </a:p>
            </p:txBody>
          </p:sp>
        </p:grpSp>
      </p:grpSp>
      <p:pic>
        <p:nvPicPr>
          <p:cNvPr id="13313" name="Picture 1"/>
          <p:cNvPicPr>
            <a:picLocks noChangeAspect="1" noChangeArrowheads="1"/>
          </p:cNvPicPr>
          <p:nvPr/>
        </p:nvPicPr>
        <p:blipFill rotWithShape="1">
          <a:blip r:embed="rId5">
            <a:extLst>
              <a:ext uri="{28A0092B-C50C-407E-A947-70E740481C1C}">
                <a14:useLocalDpi xmlns:a14="http://schemas.microsoft.com/office/drawing/2010/main" val="0"/>
              </a:ext>
            </a:extLst>
          </a:blip>
          <a:srcRect l="40112" t="55575" r="12423" b="29249"/>
          <a:stretch/>
        </p:blipFill>
        <p:spPr bwMode="auto">
          <a:xfrm>
            <a:off x="3052322" y="5356830"/>
            <a:ext cx="5950829" cy="73123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2218516" y="6182614"/>
            <a:ext cx="8340352" cy="646331"/>
          </a:xfrm>
          <a:prstGeom prst="rect">
            <a:avLst/>
          </a:prstGeom>
        </p:spPr>
        <p:txBody>
          <a:bodyPr wrap="square">
            <a:spAutoFit/>
          </a:bodyPr>
          <a:lstStyle/>
          <a:p>
            <a:r>
              <a:rPr lang="en-US" dirty="0">
                <a:solidFill>
                  <a:srgbClr val="00BCF2">
                    <a:lumMod val="60000"/>
                    <a:lumOff val="40000"/>
                  </a:srgbClr>
                </a:solidFill>
                <a:hlinkClick r:id="rId6"/>
              </a:rPr>
              <a:t>http://msdn.microsoft.com/en-us/library/windows/apps/hh452756.aspx</a:t>
            </a:r>
            <a:endParaRPr lang="en-US" dirty="0">
              <a:solidFill>
                <a:srgbClr val="00BCF2">
                  <a:lumMod val="60000"/>
                  <a:lumOff val="40000"/>
                </a:srgbClr>
              </a:solidFill>
            </a:endParaRPr>
          </a:p>
          <a:p>
            <a:endParaRPr lang="en-US" dirty="0">
              <a:solidFill>
                <a:srgbClr val="000000"/>
              </a:solidFill>
            </a:endParaRPr>
          </a:p>
        </p:txBody>
      </p:sp>
      <p:sp>
        <p:nvSpPr>
          <p:cNvPr id="54" name="TextBox 53"/>
          <p:cNvSpPr txBox="1"/>
          <p:nvPr/>
        </p:nvSpPr>
        <p:spPr>
          <a:xfrm>
            <a:off x="1129893" y="4316869"/>
            <a:ext cx="10727144" cy="1323439"/>
          </a:xfrm>
          <a:prstGeom prst="rect">
            <a:avLst/>
          </a:prstGeom>
          <a:noFill/>
        </p:spPr>
        <p:txBody>
          <a:bodyPr wrap="square" rtlCol="0">
            <a:spAutoFit/>
          </a:bodyPr>
          <a:lstStyle/>
          <a:p>
            <a:pPr marL="342900" indent="-342900">
              <a:buFont typeface="Arial" pitchFamily="34" charset="0"/>
              <a:buChar char="•"/>
            </a:pPr>
            <a:r>
              <a:rPr lang="en-US" sz="2000" dirty="0">
                <a:gradFill>
                  <a:gsLst>
                    <a:gs pos="0">
                      <a:srgbClr val="000000"/>
                    </a:gs>
                    <a:gs pos="100000">
                      <a:srgbClr val="000000"/>
                    </a:gs>
                  </a:gsLst>
                  <a:lin ang="5400000" scaled="0"/>
                </a:gradFill>
              </a:rPr>
              <a:t>Can be either native C++ DLL or a native C++/CX DLL</a:t>
            </a:r>
          </a:p>
          <a:p>
            <a:pPr marL="342900" indent="-342900">
              <a:buFont typeface="Arial" pitchFamily="34" charset="0"/>
              <a:buChar char="•"/>
            </a:pPr>
            <a:r>
              <a:rPr lang="en-US" sz="2000" dirty="0">
                <a:gradFill>
                  <a:gsLst>
                    <a:gs pos="0">
                      <a:srgbClr val="000000"/>
                    </a:gs>
                    <a:gs pos="100000">
                      <a:srgbClr val="000000"/>
                    </a:gs>
                  </a:gsLst>
                  <a:lin ang="5400000" scaled="0"/>
                </a:gradFill>
              </a:rPr>
              <a:t>The DLL must ship in your app package</a:t>
            </a:r>
          </a:p>
          <a:p>
            <a:pPr marL="342900" indent="-342900">
              <a:buFont typeface="Arial" pitchFamily="34" charset="0"/>
              <a:buChar char="•"/>
            </a:pPr>
            <a:r>
              <a:rPr lang="en-US" sz="2000" dirty="0">
                <a:gradFill>
                  <a:gsLst>
                    <a:gs pos="0">
                      <a:srgbClr val="000000"/>
                    </a:gs>
                    <a:gs pos="100000">
                      <a:srgbClr val="000000"/>
                    </a:gs>
                  </a:gsLst>
                  <a:lin ang="5400000" scaled="0"/>
                </a:gradFill>
              </a:rPr>
              <a:t>You can call WinRT APIs but you can use ONLY those desktop APIs that are marked for Windows Store apps:</a:t>
            </a:r>
          </a:p>
        </p:txBody>
      </p:sp>
    </p:spTree>
    <p:extLst>
      <p:ext uri="{BB962C8B-B14F-4D97-AF65-F5344CB8AC3E}">
        <p14:creationId xmlns:p14="http://schemas.microsoft.com/office/powerpoint/2010/main" val="327972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2.83982E-6 5.3689E-6 C -2.83982E-6 -0.05902 -2.83982E-6 -0.11804 -2.83982E-6 -0.17707 " pathEditMode="relative" ptsTypes="fA">
                                      <p:cBhvr>
                                        <p:cTn id="6" dur="2000" fill="hold"/>
                                        <p:tgtEl>
                                          <p:spTgt spid="3"/>
                                        </p:tgtEl>
                                        <p:attrNameLst>
                                          <p:attrName>ppt_x</p:attrName>
                                          <p:attrName>ppt_y</p:attrName>
                                        </p:attrNameLst>
                                      </p:cBhvr>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nodeType="withEffect">
                                  <p:stCondLst>
                                    <p:cond delay="0"/>
                                  </p:stCondLst>
                                  <p:childTnLst>
                                    <p:set>
                                      <p:cBhvr>
                                        <p:cTn id="12" dur="1" fill="hold">
                                          <p:stCondLst>
                                            <p:cond delay="0"/>
                                          </p:stCondLst>
                                        </p:cTn>
                                        <p:tgtEl>
                                          <p:spTgt spid="13313"/>
                                        </p:tgtEl>
                                        <p:attrNameLst>
                                          <p:attrName>style.visibility</p:attrName>
                                        </p:attrNameLst>
                                      </p:cBhvr>
                                      <p:to>
                                        <p:strVal val="visible"/>
                                      </p:to>
                                    </p:set>
                                    <p:animEffect transition="in" filter="fade">
                                      <p:cBhvr>
                                        <p:cTn id="13" dur="500"/>
                                        <p:tgtEl>
                                          <p:spTgt spid="133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144462"/>
            <a:ext cx="11887199" cy="912813"/>
          </a:xfrm>
        </p:spPr>
        <p:txBody>
          <a:bodyPr>
            <a:normAutofit/>
          </a:bodyPr>
          <a:lstStyle/>
          <a:p>
            <a:r>
              <a:rPr lang="en-US" dirty="0"/>
              <a:t>Registration process</a:t>
            </a:r>
          </a:p>
        </p:txBody>
      </p:sp>
      <p:grpSp>
        <p:nvGrpSpPr>
          <p:cNvPr id="50" name="Group 49"/>
          <p:cNvGrpSpPr/>
          <p:nvPr/>
        </p:nvGrpSpPr>
        <p:grpSpPr>
          <a:xfrm>
            <a:off x="1129893" y="1010277"/>
            <a:ext cx="9584144" cy="2308728"/>
            <a:chOff x="1129893" y="2250834"/>
            <a:chExt cx="9584144" cy="2308728"/>
          </a:xfrm>
        </p:grpSpPr>
        <p:grpSp>
          <p:nvGrpSpPr>
            <p:cNvPr id="47" name="Group 46"/>
            <p:cNvGrpSpPr/>
            <p:nvPr/>
          </p:nvGrpSpPr>
          <p:grpSpPr>
            <a:xfrm>
              <a:off x="1129893" y="2250834"/>
              <a:ext cx="9584144" cy="1810842"/>
              <a:chOff x="1129895" y="3446958"/>
              <a:chExt cx="9584144" cy="1810842"/>
            </a:xfrm>
          </p:grpSpPr>
          <p:grpSp>
            <p:nvGrpSpPr>
              <p:cNvPr id="45" name="Group 44"/>
              <p:cNvGrpSpPr/>
              <p:nvPr/>
            </p:nvGrpSpPr>
            <p:grpSpPr>
              <a:xfrm>
                <a:off x="1129895" y="3446958"/>
                <a:ext cx="9584144" cy="1810842"/>
                <a:chOff x="1129895" y="3446958"/>
                <a:chExt cx="9584144" cy="1810842"/>
              </a:xfrm>
            </p:grpSpPr>
            <p:grpSp>
              <p:nvGrpSpPr>
                <p:cNvPr id="15" name="Group 14"/>
                <p:cNvGrpSpPr/>
                <p:nvPr/>
              </p:nvGrpSpPr>
              <p:grpSpPr>
                <a:xfrm>
                  <a:off x="1129895" y="3446958"/>
                  <a:ext cx="9584144" cy="1767584"/>
                  <a:chOff x="1129895" y="3446958"/>
                  <a:chExt cx="9584144" cy="1767584"/>
                </a:xfrm>
              </p:grpSpPr>
              <p:grpSp>
                <p:nvGrpSpPr>
                  <p:cNvPr id="14" name="Group 13"/>
                  <p:cNvGrpSpPr/>
                  <p:nvPr/>
                </p:nvGrpSpPr>
                <p:grpSpPr>
                  <a:xfrm>
                    <a:off x="1129895" y="3483427"/>
                    <a:ext cx="9584144" cy="1731115"/>
                    <a:chOff x="1129895" y="3559627"/>
                    <a:chExt cx="9584144" cy="1731115"/>
                  </a:xfrm>
                </p:grpSpPr>
                <p:sp>
                  <p:nvSpPr>
                    <p:cNvPr id="16" name="Rectangle 15"/>
                    <p:cNvSpPr/>
                    <p:nvPr/>
                  </p:nvSpPr>
                  <p:spPr>
                    <a:xfrm>
                      <a:off x="1129895" y="3559627"/>
                      <a:ext cx="1727957" cy="1684478"/>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Media source</a:t>
                      </a:r>
                    </a:p>
                  </p:txBody>
                </p:sp>
                <p:sp>
                  <p:nvSpPr>
                    <p:cNvPr id="17" name="Rectangle 16"/>
                    <p:cNvSpPr/>
                    <p:nvPr/>
                  </p:nvSpPr>
                  <p:spPr>
                    <a:xfrm>
                      <a:off x="3903120" y="3559627"/>
                      <a:ext cx="1673607"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decoder</a:t>
                      </a:r>
                    </a:p>
                  </p:txBody>
                </p:sp>
                <p:sp>
                  <p:nvSpPr>
                    <p:cNvPr id="18" name="Rectangle 17"/>
                    <p:cNvSpPr/>
                    <p:nvPr/>
                  </p:nvSpPr>
                  <p:spPr>
                    <a:xfrm>
                      <a:off x="5671392" y="3559627"/>
                      <a:ext cx="1434605"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effect</a:t>
                      </a:r>
                    </a:p>
                  </p:txBody>
                </p:sp>
                <p:sp>
                  <p:nvSpPr>
                    <p:cNvPr id="19" name="Rectangle 18"/>
                    <p:cNvSpPr/>
                    <p:nvPr/>
                  </p:nvSpPr>
                  <p:spPr>
                    <a:xfrm>
                      <a:off x="7195392" y="3559627"/>
                      <a:ext cx="1545471"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encoder</a:t>
                      </a:r>
                    </a:p>
                  </p:txBody>
                </p:sp>
                <p:sp>
                  <p:nvSpPr>
                    <p:cNvPr id="20" name="Rectangle 19"/>
                    <p:cNvSpPr/>
                    <p:nvPr/>
                  </p:nvSpPr>
                  <p:spPr>
                    <a:xfrm>
                      <a:off x="8811118" y="3559627"/>
                      <a:ext cx="1889474"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sink</a:t>
                      </a:r>
                    </a:p>
                  </p:txBody>
                </p:sp>
                <p:sp>
                  <p:nvSpPr>
                    <p:cNvPr id="31" name="Rectangle 30"/>
                    <p:cNvSpPr/>
                    <p:nvPr/>
                  </p:nvSpPr>
                  <p:spPr>
                    <a:xfrm>
                      <a:off x="3926356" y="4599382"/>
                      <a:ext cx="1673607"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decoder</a:t>
                      </a:r>
                    </a:p>
                  </p:txBody>
                </p:sp>
                <p:sp>
                  <p:nvSpPr>
                    <p:cNvPr id="32" name="Rectangle 31"/>
                    <p:cNvSpPr/>
                    <p:nvPr/>
                  </p:nvSpPr>
                  <p:spPr>
                    <a:xfrm>
                      <a:off x="5694628" y="4599382"/>
                      <a:ext cx="1434605"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effect</a:t>
                      </a:r>
                    </a:p>
                  </p:txBody>
                </p:sp>
                <p:sp>
                  <p:nvSpPr>
                    <p:cNvPr id="33" name="Rectangle 32"/>
                    <p:cNvSpPr/>
                    <p:nvPr/>
                  </p:nvSpPr>
                  <p:spPr>
                    <a:xfrm>
                      <a:off x="7208839" y="4591107"/>
                      <a:ext cx="1545471"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encoder</a:t>
                      </a:r>
                    </a:p>
                  </p:txBody>
                </p:sp>
                <p:sp>
                  <p:nvSpPr>
                    <p:cNvPr id="34" name="Rectangle 33"/>
                    <p:cNvSpPr/>
                    <p:nvPr/>
                  </p:nvSpPr>
                  <p:spPr>
                    <a:xfrm>
                      <a:off x="8824565" y="4591107"/>
                      <a:ext cx="1889474"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sink</a:t>
                      </a:r>
                    </a:p>
                  </p:txBody>
                </p:sp>
                <p:cxnSp>
                  <p:nvCxnSpPr>
                    <p:cNvPr id="5" name="Straight Arrow Connector 4"/>
                    <p:cNvCxnSpPr>
                      <a:endCxn id="17" idx="1"/>
                    </p:cNvCxnSpPr>
                    <p:nvPr/>
                  </p:nvCxnSpPr>
                  <p:spPr>
                    <a:xfrm>
                      <a:off x="2857852" y="3905307"/>
                      <a:ext cx="104526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Straight Arrow Connector 34"/>
                    <p:cNvCxnSpPr/>
                    <p:nvPr/>
                  </p:nvCxnSpPr>
                  <p:spPr>
                    <a:xfrm>
                      <a:off x="2857852" y="4900157"/>
                      <a:ext cx="104526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pic>
                <p:nvPicPr>
                  <p:cNvPr id="1026" name="Picture 2" descr="C:\Users\richfr.REDMOND\AppData\Local\Microsoft\Windows\Temporary Internet Files\Content.IE5\V9AIJIY5\MC90043983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3575" y="3446958"/>
                    <a:ext cx="764297" cy="764297"/>
                  </a:xfrm>
                  <a:prstGeom prst="rect">
                    <a:avLst/>
                  </a:prstGeom>
                  <a:noFill/>
                  <a:extLst>
                    <a:ext uri="{909E8E84-426E-40DD-AFC4-6F175D3DCCD1}">
                      <a14:hiddenFill xmlns:a14="http://schemas.microsoft.com/office/drawing/2010/main">
                        <a:solidFill>
                          <a:srgbClr val="FFFFFF"/>
                        </a:solidFill>
                      </a14:hiddenFill>
                    </a:ext>
                  </a:extLst>
                </p:spPr>
              </p:pic>
            </p:grpSp>
            <p:pic>
              <p:nvPicPr>
                <p:cNvPr id="1027" name="Picture 3" descr="C:\Users\richfr.REDMOND\AppData\Local\Microsoft\Windows\Temporary Internet Files\Content.IE5\LZESCWP1\MC900440403[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23575" y="4487862"/>
                  <a:ext cx="769938" cy="769938"/>
                </a:xfrm>
                <a:prstGeom prst="rect">
                  <a:avLst/>
                </a:prstGeom>
                <a:noFill/>
                <a:extLst>
                  <a:ext uri="{909E8E84-426E-40DD-AFC4-6F175D3DCCD1}">
                    <a14:hiddenFill xmlns:a14="http://schemas.microsoft.com/office/drawing/2010/main">
                      <a:solidFill>
                        <a:srgbClr val="FFFFFF"/>
                      </a:solidFill>
                    </a14:hiddenFill>
                  </a:ext>
                </a:extLst>
              </p:spPr>
            </p:pic>
          </p:grpSp>
          <p:sp>
            <p:nvSpPr>
              <p:cNvPr id="46" name="TextBox 45"/>
              <p:cNvSpPr txBox="1"/>
              <p:nvPr/>
            </p:nvSpPr>
            <p:spPr>
              <a:xfrm>
                <a:off x="2934052" y="3497262"/>
                <a:ext cx="862843" cy="338554"/>
              </a:xfrm>
              <a:prstGeom prst="rect">
                <a:avLst/>
              </a:prstGeom>
              <a:noFill/>
            </p:spPr>
            <p:txBody>
              <a:bodyPr wrap="square" rtlCol="0">
                <a:spAutoFit/>
              </a:bodyPr>
              <a:lstStyle/>
              <a:p>
                <a:r>
                  <a:rPr lang="en-US" sz="1600" dirty="0">
                    <a:gradFill>
                      <a:gsLst>
                        <a:gs pos="0">
                          <a:srgbClr val="000000"/>
                        </a:gs>
                        <a:gs pos="100000">
                          <a:srgbClr val="000000"/>
                        </a:gs>
                      </a:gsLst>
                      <a:lin ang="5400000" scaled="0"/>
                    </a:gradFill>
                  </a:rPr>
                  <a:t>Video</a:t>
                </a:r>
              </a:p>
            </p:txBody>
          </p:sp>
          <p:sp>
            <p:nvSpPr>
              <p:cNvPr id="49" name="TextBox 48"/>
              <p:cNvSpPr txBox="1"/>
              <p:nvPr/>
            </p:nvSpPr>
            <p:spPr>
              <a:xfrm>
                <a:off x="2958695" y="4435928"/>
                <a:ext cx="862843" cy="338554"/>
              </a:xfrm>
              <a:prstGeom prst="rect">
                <a:avLst/>
              </a:prstGeom>
              <a:noFill/>
            </p:spPr>
            <p:txBody>
              <a:bodyPr wrap="square" rtlCol="0">
                <a:spAutoFit/>
              </a:bodyPr>
              <a:lstStyle/>
              <a:p>
                <a:r>
                  <a:rPr lang="en-US" sz="1600" dirty="0">
                    <a:gradFill>
                      <a:gsLst>
                        <a:gs pos="0">
                          <a:srgbClr val="000000"/>
                        </a:gs>
                        <a:gs pos="100000">
                          <a:srgbClr val="000000"/>
                        </a:gs>
                      </a:gsLst>
                      <a:lin ang="5400000" scaled="0"/>
                    </a:gradFill>
                  </a:rPr>
                  <a:t>Audio</a:t>
                </a:r>
              </a:p>
            </p:txBody>
          </p:sp>
        </p:grpSp>
        <p:sp>
          <p:nvSpPr>
            <p:cNvPr id="48" name="TextBox 47"/>
            <p:cNvSpPr txBox="1"/>
            <p:nvPr/>
          </p:nvSpPr>
          <p:spPr>
            <a:xfrm>
              <a:off x="3824661" y="4097897"/>
              <a:ext cx="4710953" cy="461665"/>
            </a:xfrm>
            <a:prstGeom prst="rect">
              <a:avLst/>
            </a:prstGeom>
            <a:noFill/>
          </p:spPr>
          <p:txBody>
            <a:bodyPr wrap="square" rtlCol="0">
              <a:spAutoFit/>
            </a:bodyPr>
            <a:lstStyle/>
            <a:p>
              <a:r>
                <a:rPr lang="en-US" sz="2400" dirty="0">
                  <a:gradFill>
                    <a:gsLst>
                      <a:gs pos="0">
                        <a:srgbClr val="000000"/>
                      </a:gs>
                      <a:gs pos="100000">
                        <a:srgbClr val="000000"/>
                      </a:gs>
                    </a:gsLst>
                    <a:lin ang="5400000" scaled="0"/>
                  </a:gradFill>
                </a:rPr>
                <a:t>Media Foundation pipeline</a:t>
              </a:r>
            </a:p>
          </p:txBody>
        </p:sp>
      </p:grpSp>
      <p:sp>
        <p:nvSpPr>
          <p:cNvPr id="4" name="TextBox 3"/>
          <p:cNvSpPr txBox="1"/>
          <p:nvPr/>
        </p:nvSpPr>
        <p:spPr>
          <a:xfrm>
            <a:off x="49984" y="4208751"/>
            <a:ext cx="6819201" cy="461665"/>
          </a:xfrm>
          <a:prstGeom prst="rect">
            <a:avLst/>
          </a:prstGeom>
          <a:noFill/>
        </p:spPr>
        <p:txBody>
          <a:bodyPr wrap="square" rtlCol="0">
            <a:spAutoFit/>
          </a:bodyPr>
          <a:lstStyle/>
          <a:p>
            <a:r>
              <a:rPr lang="en-US" sz="2400" dirty="0">
                <a:gradFill>
                  <a:gsLst>
                    <a:gs pos="0">
                      <a:srgbClr val="000000"/>
                    </a:gs>
                    <a:gs pos="100000">
                      <a:srgbClr val="000000"/>
                    </a:gs>
                  </a:gsLst>
                  <a:lin ang="5400000" scaled="0"/>
                </a:gradFill>
                <a:latin typeface="Courier New" pitchFamily="49" charset="0"/>
                <a:cs typeface="Courier New" pitchFamily="49" charset="0"/>
              </a:rPr>
              <a:t>Windows.Media.MediaExtensionManager</a:t>
            </a:r>
          </a:p>
        </p:txBody>
      </p:sp>
      <p:sp>
        <p:nvSpPr>
          <p:cNvPr id="8" name="TextBox 7"/>
          <p:cNvSpPr txBox="1"/>
          <p:nvPr/>
        </p:nvSpPr>
        <p:spPr>
          <a:xfrm>
            <a:off x="6641635" y="3393562"/>
            <a:ext cx="5561550" cy="830997"/>
          </a:xfrm>
          <a:prstGeom prst="rect">
            <a:avLst/>
          </a:prstGeom>
          <a:noFill/>
        </p:spPr>
        <p:txBody>
          <a:bodyPr wrap="square" rtlCol="0">
            <a:spAutoFit/>
          </a:bodyPr>
          <a:lstStyle/>
          <a:p>
            <a:r>
              <a:rPr lang="en-US" sz="2400" dirty="0">
                <a:gradFill>
                  <a:gsLst>
                    <a:gs pos="0">
                      <a:srgbClr val="000000"/>
                    </a:gs>
                    <a:gs pos="100000">
                      <a:srgbClr val="000000"/>
                    </a:gs>
                  </a:gsLst>
                  <a:lin ang="5400000" scaled="0"/>
                </a:gradFill>
                <a:latin typeface="Courier New" pitchFamily="49" charset="0"/>
                <a:cs typeface="Courier New" pitchFamily="49" charset="0"/>
              </a:rPr>
              <a:t>.RegisterAudioDecoder()</a:t>
            </a:r>
          </a:p>
          <a:p>
            <a:r>
              <a:rPr lang="en-US" sz="2400" dirty="0">
                <a:gradFill>
                  <a:gsLst>
                    <a:gs pos="0">
                      <a:srgbClr val="000000"/>
                    </a:gs>
                    <a:gs pos="100000">
                      <a:srgbClr val="000000"/>
                    </a:gs>
                  </a:gsLst>
                  <a:lin ang="5400000" scaled="0"/>
                </a:gradFill>
                <a:latin typeface="Courier New" pitchFamily="49" charset="0"/>
                <a:cs typeface="Courier New" pitchFamily="49" charset="0"/>
              </a:rPr>
              <a:t>.RegisterVideoDecoder()</a:t>
            </a:r>
          </a:p>
        </p:txBody>
      </p:sp>
      <p:pic>
        <p:nvPicPr>
          <p:cNvPr id="2050" name="Picture 2" descr="C:\Users\richfr.REDMOND\AppData\Local\Microsoft\Windows\Temporary Internet Files\Content.IE5\NDNE33PG\MC900441310[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4065" y="1240510"/>
            <a:ext cx="893572" cy="1228084"/>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C:\Users\richfr.REDMOND\AppData\Local\Microsoft\Windows\Temporary Internet Files\Content.IE5\NDNE33PG\MC900441310[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1237" y="1254583"/>
            <a:ext cx="893572" cy="1228084"/>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p:cNvSpPr txBox="1"/>
          <p:nvPr/>
        </p:nvSpPr>
        <p:spPr>
          <a:xfrm>
            <a:off x="6649593" y="4120309"/>
            <a:ext cx="5561550" cy="830997"/>
          </a:xfrm>
          <a:prstGeom prst="rect">
            <a:avLst/>
          </a:prstGeom>
          <a:noFill/>
        </p:spPr>
        <p:txBody>
          <a:bodyPr wrap="square" rtlCol="0">
            <a:spAutoFit/>
          </a:bodyPr>
          <a:lstStyle/>
          <a:p>
            <a:r>
              <a:rPr lang="en-US" sz="2400" dirty="0">
                <a:gradFill>
                  <a:gsLst>
                    <a:gs pos="0">
                      <a:srgbClr val="000000"/>
                    </a:gs>
                    <a:gs pos="100000">
                      <a:srgbClr val="000000"/>
                    </a:gs>
                  </a:gsLst>
                  <a:lin ang="5400000" scaled="0"/>
                </a:gradFill>
                <a:latin typeface="Courier New" pitchFamily="49" charset="0"/>
                <a:cs typeface="Courier New" pitchFamily="49" charset="0"/>
              </a:rPr>
              <a:t>.RegisterAudioEncoder()</a:t>
            </a:r>
          </a:p>
          <a:p>
            <a:r>
              <a:rPr lang="en-US" sz="2400" dirty="0">
                <a:gradFill>
                  <a:gsLst>
                    <a:gs pos="0">
                      <a:srgbClr val="000000"/>
                    </a:gs>
                    <a:gs pos="100000">
                      <a:srgbClr val="000000"/>
                    </a:gs>
                  </a:gsLst>
                  <a:lin ang="5400000" scaled="0"/>
                </a:gradFill>
                <a:latin typeface="Courier New" pitchFamily="49" charset="0"/>
                <a:cs typeface="Courier New" pitchFamily="49" charset="0"/>
              </a:rPr>
              <a:t>.RegisterVideoEncoder()</a:t>
            </a:r>
          </a:p>
        </p:txBody>
      </p:sp>
      <p:sp>
        <p:nvSpPr>
          <p:cNvPr id="38" name="TextBox 37"/>
          <p:cNvSpPr txBox="1"/>
          <p:nvPr/>
        </p:nvSpPr>
        <p:spPr>
          <a:xfrm>
            <a:off x="6649593" y="4877827"/>
            <a:ext cx="5561550" cy="830997"/>
          </a:xfrm>
          <a:prstGeom prst="rect">
            <a:avLst/>
          </a:prstGeom>
          <a:noFill/>
        </p:spPr>
        <p:txBody>
          <a:bodyPr wrap="square" rtlCol="0">
            <a:spAutoFit/>
          </a:bodyPr>
          <a:lstStyle/>
          <a:p>
            <a:r>
              <a:rPr lang="en-US" sz="2400" dirty="0">
                <a:gradFill>
                  <a:gsLst>
                    <a:gs pos="0">
                      <a:srgbClr val="000000"/>
                    </a:gs>
                    <a:gs pos="100000">
                      <a:srgbClr val="000000"/>
                    </a:gs>
                  </a:gsLst>
                  <a:lin ang="5400000" scaled="0"/>
                </a:gradFill>
                <a:latin typeface="Courier New" pitchFamily="49" charset="0"/>
                <a:cs typeface="Courier New" pitchFamily="49" charset="0"/>
              </a:rPr>
              <a:t>.RegisterSchemeHandler()</a:t>
            </a:r>
          </a:p>
          <a:p>
            <a:r>
              <a:rPr lang="en-US" sz="2400" dirty="0">
                <a:gradFill>
                  <a:gsLst>
                    <a:gs pos="0">
                      <a:srgbClr val="000000"/>
                    </a:gs>
                    <a:gs pos="100000">
                      <a:srgbClr val="000000"/>
                    </a:gs>
                  </a:gsLst>
                  <a:lin ang="5400000" scaled="0"/>
                </a:gradFill>
                <a:latin typeface="Courier New" pitchFamily="49" charset="0"/>
                <a:cs typeface="Courier New" pitchFamily="49" charset="0"/>
              </a:rPr>
              <a:t>.RegisterByteStreamHandler()</a:t>
            </a:r>
          </a:p>
        </p:txBody>
      </p:sp>
      <p:sp>
        <p:nvSpPr>
          <p:cNvPr id="6" name="TextBox 5"/>
          <p:cNvSpPr txBox="1"/>
          <p:nvPr/>
        </p:nvSpPr>
        <p:spPr>
          <a:xfrm>
            <a:off x="5865548" y="4908331"/>
            <a:ext cx="314589" cy="646331"/>
          </a:xfrm>
          <a:prstGeom prst="rect">
            <a:avLst/>
          </a:prstGeom>
          <a:noFill/>
        </p:spPr>
        <p:txBody>
          <a:bodyPr wrap="square" rtlCol="0">
            <a:spAutoFit/>
          </a:bodyPr>
          <a:lstStyle/>
          <a:p>
            <a:r>
              <a:rPr lang="en-US" sz="3600" b="1" dirty="0">
                <a:gradFill>
                  <a:gsLst>
                    <a:gs pos="0">
                      <a:srgbClr val="000000"/>
                    </a:gs>
                    <a:gs pos="100000">
                      <a:srgbClr val="000000"/>
                    </a:gs>
                  </a:gsLst>
                  <a:lin ang="5400000" scaled="0"/>
                </a:gradFill>
              </a:rPr>
              <a:t>?</a:t>
            </a:r>
          </a:p>
        </p:txBody>
      </p:sp>
    </p:spTree>
    <p:extLst>
      <p:ext uri="{BB962C8B-B14F-4D97-AF65-F5344CB8AC3E}">
        <p14:creationId xmlns:p14="http://schemas.microsoft.com/office/powerpoint/2010/main" val="224760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7" grpId="0"/>
      <p:bldP spid="38"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1129893" y="1010277"/>
            <a:ext cx="9584144" cy="2308728"/>
            <a:chOff x="1129893" y="2250834"/>
            <a:chExt cx="9584144" cy="2308728"/>
          </a:xfrm>
        </p:grpSpPr>
        <p:grpSp>
          <p:nvGrpSpPr>
            <p:cNvPr id="47" name="Group 46"/>
            <p:cNvGrpSpPr/>
            <p:nvPr/>
          </p:nvGrpSpPr>
          <p:grpSpPr>
            <a:xfrm>
              <a:off x="1129893" y="2250834"/>
              <a:ext cx="9584144" cy="1810842"/>
              <a:chOff x="1129895" y="3446958"/>
              <a:chExt cx="9584144" cy="1810842"/>
            </a:xfrm>
          </p:grpSpPr>
          <p:grpSp>
            <p:nvGrpSpPr>
              <p:cNvPr id="45" name="Group 44"/>
              <p:cNvGrpSpPr/>
              <p:nvPr/>
            </p:nvGrpSpPr>
            <p:grpSpPr>
              <a:xfrm>
                <a:off x="1129895" y="3446958"/>
                <a:ext cx="9584144" cy="1810842"/>
                <a:chOff x="1129895" y="3446958"/>
                <a:chExt cx="9584144" cy="1810842"/>
              </a:xfrm>
            </p:grpSpPr>
            <p:grpSp>
              <p:nvGrpSpPr>
                <p:cNvPr id="15" name="Group 14"/>
                <p:cNvGrpSpPr/>
                <p:nvPr/>
              </p:nvGrpSpPr>
              <p:grpSpPr>
                <a:xfrm>
                  <a:off x="1129895" y="3446958"/>
                  <a:ext cx="9584144" cy="1767584"/>
                  <a:chOff x="1129895" y="3446958"/>
                  <a:chExt cx="9584144" cy="1767584"/>
                </a:xfrm>
              </p:grpSpPr>
              <p:grpSp>
                <p:nvGrpSpPr>
                  <p:cNvPr id="14" name="Group 13"/>
                  <p:cNvGrpSpPr/>
                  <p:nvPr/>
                </p:nvGrpSpPr>
                <p:grpSpPr>
                  <a:xfrm>
                    <a:off x="1129895" y="3483427"/>
                    <a:ext cx="9584144" cy="1731115"/>
                    <a:chOff x="1129895" y="3559627"/>
                    <a:chExt cx="9584144" cy="1731115"/>
                  </a:xfrm>
                </p:grpSpPr>
                <p:sp>
                  <p:nvSpPr>
                    <p:cNvPr id="16" name="Rectangle 15"/>
                    <p:cNvSpPr/>
                    <p:nvPr/>
                  </p:nvSpPr>
                  <p:spPr>
                    <a:xfrm>
                      <a:off x="1129895" y="3559627"/>
                      <a:ext cx="1727957" cy="1684478"/>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Media source</a:t>
                      </a:r>
                    </a:p>
                  </p:txBody>
                </p:sp>
                <p:sp>
                  <p:nvSpPr>
                    <p:cNvPr id="17" name="Rectangle 16"/>
                    <p:cNvSpPr/>
                    <p:nvPr/>
                  </p:nvSpPr>
                  <p:spPr>
                    <a:xfrm>
                      <a:off x="3903120" y="3559627"/>
                      <a:ext cx="1673607"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decoder</a:t>
                      </a:r>
                    </a:p>
                  </p:txBody>
                </p:sp>
                <p:sp>
                  <p:nvSpPr>
                    <p:cNvPr id="18" name="Rectangle 17"/>
                    <p:cNvSpPr/>
                    <p:nvPr/>
                  </p:nvSpPr>
                  <p:spPr>
                    <a:xfrm>
                      <a:off x="5671392" y="3559627"/>
                      <a:ext cx="1434605"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effect</a:t>
                      </a:r>
                    </a:p>
                  </p:txBody>
                </p:sp>
                <p:sp>
                  <p:nvSpPr>
                    <p:cNvPr id="19" name="Rectangle 18"/>
                    <p:cNvSpPr/>
                    <p:nvPr/>
                  </p:nvSpPr>
                  <p:spPr>
                    <a:xfrm>
                      <a:off x="7195392" y="3559627"/>
                      <a:ext cx="1545471"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encoder</a:t>
                      </a:r>
                    </a:p>
                  </p:txBody>
                </p:sp>
                <p:sp>
                  <p:nvSpPr>
                    <p:cNvPr id="20" name="Rectangle 19"/>
                    <p:cNvSpPr/>
                    <p:nvPr/>
                  </p:nvSpPr>
                  <p:spPr>
                    <a:xfrm>
                      <a:off x="8811118" y="3559627"/>
                      <a:ext cx="1889474"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Video sink</a:t>
                      </a:r>
                    </a:p>
                  </p:txBody>
                </p:sp>
                <p:sp>
                  <p:nvSpPr>
                    <p:cNvPr id="31" name="Rectangle 30"/>
                    <p:cNvSpPr/>
                    <p:nvPr/>
                  </p:nvSpPr>
                  <p:spPr>
                    <a:xfrm>
                      <a:off x="3926356" y="4599382"/>
                      <a:ext cx="1673607"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decoder</a:t>
                      </a:r>
                    </a:p>
                  </p:txBody>
                </p:sp>
                <p:sp>
                  <p:nvSpPr>
                    <p:cNvPr id="32" name="Rectangle 31"/>
                    <p:cNvSpPr/>
                    <p:nvPr/>
                  </p:nvSpPr>
                  <p:spPr>
                    <a:xfrm>
                      <a:off x="5694628" y="4599382"/>
                      <a:ext cx="1434605"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effect</a:t>
                      </a:r>
                    </a:p>
                  </p:txBody>
                </p:sp>
                <p:sp>
                  <p:nvSpPr>
                    <p:cNvPr id="33" name="Rectangle 32"/>
                    <p:cNvSpPr/>
                    <p:nvPr/>
                  </p:nvSpPr>
                  <p:spPr>
                    <a:xfrm>
                      <a:off x="7208839" y="4591107"/>
                      <a:ext cx="1545471"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encoder</a:t>
                      </a:r>
                    </a:p>
                  </p:txBody>
                </p:sp>
                <p:sp>
                  <p:nvSpPr>
                    <p:cNvPr id="34" name="Rectangle 33"/>
                    <p:cNvSpPr/>
                    <p:nvPr/>
                  </p:nvSpPr>
                  <p:spPr>
                    <a:xfrm>
                      <a:off x="8824565" y="4591107"/>
                      <a:ext cx="1889474" cy="691360"/>
                    </a:xfrm>
                    <a:prstGeom prst="rect">
                      <a:avLst/>
                    </a:prstGeom>
                    <a:solidFill>
                      <a:schemeClr val="accent4">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600" dirty="0">
                          <a:gradFill>
                            <a:gsLst>
                              <a:gs pos="0">
                                <a:srgbClr val="00188F"/>
                              </a:gs>
                              <a:gs pos="100000">
                                <a:srgbClr val="00188F"/>
                              </a:gs>
                            </a:gsLst>
                            <a:lin ang="5400000" scaled="0"/>
                          </a:gradFill>
                        </a:rPr>
                        <a:t>Audio sink</a:t>
                      </a:r>
                    </a:p>
                  </p:txBody>
                </p:sp>
                <p:cxnSp>
                  <p:nvCxnSpPr>
                    <p:cNvPr id="5" name="Straight Arrow Connector 4"/>
                    <p:cNvCxnSpPr>
                      <a:endCxn id="17" idx="1"/>
                    </p:cNvCxnSpPr>
                    <p:nvPr/>
                  </p:nvCxnSpPr>
                  <p:spPr>
                    <a:xfrm>
                      <a:off x="2857852" y="3905307"/>
                      <a:ext cx="104526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Straight Arrow Connector 34"/>
                    <p:cNvCxnSpPr/>
                    <p:nvPr/>
                  </p:nvCxnSpPr>
                  <p:spPr>
                    <a:xfrm>
                      <a:off x="2857852" y="4900157"/>
                      <a:ext cx="104526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pic>
                <p:nvPicPr>
                  <p:cNvPr id="1026" name="Picture 2" descr="C:\Users\richfr.REDMOND\AppData\Local\Microsoft\Windows\Temporary Internet Files\Content.IE5\V9AIJIY5\MC90043983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3575" y="3446958"/>
                    <a:ext cx="764297" cy="764297"/>
                  </a:xfrm>
                  <a:prstGeom prst="rect">
                    <a:avLst/>
                  </a:prstGeom>
                  <a:noFill/>
                  <a:extLst>
                    <a:ext uri="{909E8E84-426E-40DD-AFC4-6F175D3DCCD1}">
                      <a14:hiddenFill xmlns:a14="http://schemas.microsoft.com/office/drawing/2010/main">
                        <a:solidFill>
                          <a:srgbClr val="FFFFFF"/>
                        </a:solidFill>
                      </a14:hiddenFill>
                    </a:ext>
                  </a:extLst>
                </p:spPr>
              </p:pic>
            </p:grpSp>
            <p:pic>
              <p:nvPicPr>
                <p:cNvPr id="1027" name="Picture 3" descr="C:\Users\richfr.REDMOND\AppData\Local\Microsoft\Windows\Temporary Internet Files\Content.IE5\LZESCWP1\MC900440403[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23575" y="4487862"/>
                  <a:ext cx="769938" cy="769938"/>
                </a:xfrm>
                <a:prstGeom prst="rect">
                  <a:avLst/>
                </a:prstGeom>
                <a:noFill/>
                <a:extLst>
                  <a:ext uri="{909E8E84-426E-40DD-AFC4-6F175D3DCCD1}">
                    <a14:hiddenFill xmlns:a14="http://schemas.microsoft.com/office/drawing/2010/main">
                      <a:solidFill>
                        <a:srgbClr val="FFFFFF"/>
                      </a:solidFill>
                    </a14:hiddenFill>
                  </a:ext>
                </a:extLst>
              </p:spPr>
            </p:pic>
          </p:grpSp>
          <p:sp>
            <p:nvSpPr>
              <p:cNvPr id="46" name="TextBox 45"/>
              <p:cNvSpPr txBox="1"/>
              <p:nvPr/>
            </p:nvSpPr>
            <p:spPr>
              <a:xfrm>
                <a:off x="2934052" y="3497262"/>
                <a:ext cx="862843" cy="338554"/>
              </a:xfrm>
              <a:prstGeom prst="rect">
                <a:avLst/>
              </a:prstGeom>
              <a:noFill/>
            </p:spPr>
            <p:txBody>
              <a:bodyPr wrap="square" rtlCol="0">
                <a:spAutoFit/>
              </a:bodyPr>
              <a:lstStyle/>
              <a:p>
                <a:r>
                  <a:rPr lang="en-US" sz="1600" dirty="0">
                    <a:gradFill>
                      <a:gsLst>
                        <a:gs pos="0">
                          <a:srgbClr val="000000"/>
                        </a:gs>
                        <a:gs pos="100000">
                          <a:srgbClr val="000000"/>
                        </a:gs>
                      </a:gsLst>
                      <a:lin ang="5400000" scaled="0"/>
                    </a:gradFill>
                  </a:rPr>
                  <a:t>Video</a:t>
                </a:r>
              </a:p>
            </p:txBody>
          </p:sp>
          <p:sp>
            <p:nvSpPr>
              <p:cNvPr id="49" name="TextBox 48"/>
              <p:cNvSpPr txBox="1"/>
              <p:nvPr/>
            </p:nvSpPr>
            <p:spPr>
              <a:xfrm>
                <a:off x="2958695" y="4435928"/>
                <a:ext cx="862843" cy="338554"/>
              </a:xfrm>
              <a:prstGeom prst="rect">
                <a:avLst/>
              </a:prstGeom>
              <a:noFill/>
            </p:spPr>
            <p:txBody>
              <a:bodyPr wrap="square" rtlCol="0">
                <a:spAutoFit/>
              </a:bodyPr>
              <a:lstStyle/>
              <a:p>
                <a:r>
                  <a:rPr lang="en-US" sz="1600" dirty="0">
                    <a:gradFill>
                      <a:gsLst>
                        <a:gs pos="0">
                          <a:srgbClr val="000000"/>
                        </a:gs>
                        <a:gs pos="100000">
                          <a:srgbClr val="000000"/>
                        </a:gs>
                      </a:gsLst>
                      <a:lin ang="5400000" scaled="0"/>
                    </a:gradFill>
                  </a:rPr>
                  <a:t>Audio</a:t>
                </a:r>
              </a:p>
            </p:txBody>
          </p:sp>
        </p:grpSp>
        <p:sp>
          <p:nvSpPr>
            <p:cNvPr id="48" name="TextBox 47"/>
            <p:cNvSpPr txBox="1"/>
            <p:nvPr/>
          </p:nvSpPr>
          <p:spPr>
            <a:xfrm>
              <a:off x="3824661" y="4097897"/>
              <a:ext cx="4710953" cy="461665"/>
            </a:xfrm>
            <a:prstGeom prst="rect">
              <a:avLst/>
            </a:prstGeom>
            <a:noFill/>
          </p:spPr>
          <p:txBody>
            <a:bodyPr wrap="square" rtlCol="0">
              <a:spAutoFit/>
            </a:bodyPr>
            <a:lstStyle/>
            <a:p>
              <a:r>
                <a:rPr lang="en-US" sz="2400" dirty="0">
                  <a:gradFill>
                    <a:gsLst>
                      <a:gs pos="0">
                        <a:srgbClr val="000000"/>
                      </a:gs>
                      <a:gs pos="100000">
                        <a:srgbClr val="000000"/>
                      </a:gs>
                    </a:gsLst>
                    <a:lin ang="5400000" scaled="0"/>
                  </a:gradFill>
                </a:rPr>
                <a:t>Media Foundation pipeline</a:t>
              </a:r>
            </a:p>
          </p:txBody>
        </p:sp>
      </p:grpSp>
      <p:pic>
        <p:nvPicPr>
          <p:cNvPr id="2050" name="Picture 2" descr="C:\Users\richfr.REDMOND\AppData\Local\Microsoft\Windows\Temporary Internet Files\Content.IE5\NDNE33PG\MC900441310[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4065" y="1240510"/>
            <a:ext cx="893572" cy="1228084"/>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C:\Users\richfr.REDMOND\AppData\Local\Microsoft\Windows\Temporary Internet Files\Content.IE5\NDNE33PG\MC900441310[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1237" y="1254583"/>
            <a:ext cx="893572" cy="122808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03237" y="4106862"/>
            <a:ext cx="10972800" cy="461665"/>
          </a:xfrm>
          <a:prstGeom prst="rect">
            <a:avLst/>
          </a:prstGeom>
          <a:noFill/>
        </p:spPr>
        <p:txBody>
          <a:bodyPr wrap="square" rtlCol="0">
            <a:spAutoFit/>
          </a:bodyPr>
          <a:lstStyle/>
          <a:p>
            <a:r>
              <a:rPr lang="en-US" sz="2400" dirty="0">
                <a:gradFill>
                  <a:gsLst>
                    <a:gs pos="0">
                      <a:srgbClr val="000000"/>
                    </a:gs>
                    <a:gs pos="100000">
                      <a:srgbClr val="000000"/>
                    </a:gs>
                  </a:gsLst>
                  <a:lin ang="5400000" scaled="0"/>
                </a:gradFill>
              </a:rPr>
              <a:t>Effects are registered using the class your code uses to process the media:</a:t>
            </a:r>
          </a:p>
        </p:txBody>
      </p:sp>
      <p:graphicFrame>
        <p:nvGraphicFramePr>
          <p:cNvPr id="6" name="Table 5"/>
          <p:cNvGraphicFramePr>
            <a:graphicFrameLocks noGrp="1"/>
          </p:cNvGraphicFramePr>
          <p:nvPr>
            <p:extLst/>
          </p:nvPr>
        </p:nvGraphicFramePr>
        <p:xfrm>
          <a:off x="629478" y="4716462"/>
          <a:ext cx="11227558" cy="1854200"/>
        </p:xfrm>
        <a:graphic>
          <a:graphicData uri="http://schemas.openxmlformats.org/drawingml/2006/table">
            <a:tbl>
              <a:tblPr firstRow="1" bandRow="1">
                <a:tableStyleId>{2D5ABB26-0587-4C30-8999-92F81FD0307C}</a:tableStyleId>
              </a:tblPr>
              <a:tblGrid>
                <a:gridCol w="2763511">
                  <a:extLst>
                    <a:ext uri="{9D8B030D-6E8A-4147-A177-3AD203B41FA5}">
                      <a16:colId xmlns:a16="http://schemas.microsoft.com/office/drawing/2014/main" val="20000"/>
                    </a:ext>
                  </a:extLst>
                </a:gridCol>
                <a:gridCol w="2821349">
                  <a:extLst>
                    <a:ext uri="{9D8B030D-6E8A-4147-A177-3AD203B41FA5}">
                      <a16:colId xmlns:a16="http://schemas.microsoft.com/office/drawing/2014/main" val="20001"/>
                    </a:ext>
                  </a:extLst>
                </a:gridCol>
                <a:gridCol w="1604099">
                  <a:extLst>
                    <a:ext uri="{9D8B030D-6E8A-4147-A177-3AD203B41FA5}">
                      <a16:colId xmlns:a16="http://schemas.microsoft.com/office/drawing/2014/main" val="20002"/>
                    </a:ext>
                  </a:extLst>
                </a:gridCol>
                <a:gridCol w="4038599">
                  <a:extLst>
                    <a:ext uri="{9D8B030D-6E8A-4147-A177-3AD203B41FA5}">
                      <a16:colId xmlns:a16="http://schemas.microsoft.com/office/drawing/2014/main" val="20003"/>
                    </a:ext>
                  </a:extLst>
                </a:gridCol>
              </a:tblGrid>
              <a:tr h="370840">
                <a:tc>
                  <a:txBody>
                    <a:bodyPr/>
                    <a:lstStyle/>
                    <a:p>
                      <a:r>
                        <a:rPr lang="en-US" dirty="0">
                          <a:latin typeface="Courier New" pitchFamily="49" charset="0"/>
                          <a:cs typeface="Courier New" pitchFamily="49" charset="0"/>
                        </a:rPr>
                        <a:t>MediaElement</a:t>
                      </a:r>
                    </a:p>
                  </a:txBody>
                  <a:tcPr/>
                </a:tc>
                <a:tc>
                  <a:txBody>
                    <a:bodyPr/>
                    <a:lstStyle/>
                    <a:p>
                      <a:r>
                        <a:rPr lang="en-US" dirty="0">
                          <a:latin typeface="Courier New" pitchFamily="49" charset="0"/>
                          <a:cs typeface="Courier New" pitchFamily="49" charset="0"/>
                        </a:rPr>
                        <a:t>AddAudioEffect()</a:t>
                      </a:r>
                    </a:p>
                  </a:txBody>
                  <a:tcPr/>
                </a:tc>
                <a:tc>
                  <a:txBody>
                    <a:bodyPr/>
                    <a:lstStyle/>
                    <a:p>
                      <a:r>
                        <a:rPr lang="en-US" dirty="0">
                          <a:latin typeface="Courier New" pitchFamily="49" charset="0"/>
                          <a:cs typeface="Courier New" pitchFamily="49" charset="0"/>
                        </a:rPr>
                        <a:t>VideoTag</a:t>
                      </a:r>
                    </a:p>
                  </a:txBody>
                  <a:tcPr/>
                </a:tc>
                <a:tc>
                  <a:txBody>
                    <a:bodyPr/>
                    <a:lstStyle/>
                    <a:p>
                      <a:r>
                        <a:rPr lang="en-US" dirty="0">
                          <a:latin typeface="Courier New" pitchFamily="49" charset="0"/>
                          <a:cs typeface="Courier New" pitchFamily="49" charset="0"/>
                        </a:rPr>
                        <a:t>msInsertAudioEffect()</a:t>
                      </a:r>
                    </a:p>
                  </a:txBody>
                  <a:tcPr/>
                </a:tc>
                <a:extLst>
                  <a:ext uri="{0D108BD9-81ED-4DB2-BD59-A6C34878D82A}">
                    <a16:rowId xmlns:a16="http://schemas.microsoft.com/office/drawing/2014/main" val="10000"/>
                  </a:ext>
                </a:extLst>
              </a:tr>
              <a:tr h="370840">
                <a:tc>
                  <a:txBody>
                    <a:bodyPr/>
                    <a:lstStyle/>
                    <a:p>
                      <a:endParaRPr lang="en-US" dirty="0">
                        <a:latin typeface="Courier New" pitchFamily="49" charset="0"/>
                        <a:cs typeface="Courier New" pitchFamily="49" charset="0"/>
                      </a:endParaRPr>
                    </a:p>
                  </a:txBody>
                  <a:tcPr/>
                </a:tc>
                <a:tc>
                  <a:txBody>
                    <a:bodyPr/>
                    <a:lstStyle/>
                    <a:p>
                      <a:r>
                        <a:rPr lang="en-US" dirty="0">
                          <a:latin typeface="Courier New" pitchFamily="49" charset="0"/>
                          <a:cs typeface="Courier New" pitchFamily="49" charset="0"/>
                        </a:rPr>
                        <a:t>AddVideoEffect()</a:t>
                      </a:r>
                    </a:p>
                  </a:txBody>
                  <a:tcPr/>
                </a:tc>
                <a:tc>
                  <a:txBody>
                    <a:bodyPr/>
                    <a:lstStyle/>
                    <a:p>
                      <a:endParaRPr lang="en-US" dirty="0">
                        <a:latin typeface="Courier New" pitchFamily="49" charset="0"/>
                        <a:cs typeface="Courier New" pitchFamily="49" charset="0"/>
                      </a:endParaRPr>
                    </a:p>
                  </a:txBody>
                  <a:tcPr/>
                </a:tc>
                <a:tc>
                  <a:txBody>
                    <a:bodyPr/>
                    <a:lstStyle/>
                    <a:p>
                      <a:r>
                        <a:rPr lang="en-US" dirty="0">
                          <a:latin typeface="Courier New" pitchFamily="49" charset="0"/>
                          <a:cs typeface="Courier New" pitchFamily="49" charset="0"/>
                        </a:rPr>
                        <a:t>msInsertVideoEffect()</a:t>
                      </a:r>
                    </a:p>
                  </a:txBody>
                  <a:tcPr/>
                </a:tc>
                <a:extLst>
                  <a:ext uri="{0D108BD9-81ED-4DB2-BD59-A6C34878D82A}">
                    <a16:rowId xmlns:a16="http://schemas.microsoft.com/office/drawing/2014/main" val="10001"/>
                  </a:ext>
                </a:extLst>
              </a:tr>
              <a:tr h="370840">
                <a:tc>
                  <a:txBody>
                    <a:bodyPr/>
                    <a:lstStyle/>
                    <a:p>
                      <a:r>
                        <a:rPr lang="en-US" dirty="0">
                          <a:latin typeface="Courier New" pitchFamily="49" charset="0"/>
                          <a:cs typeface="Courier New" pitchFamily="49" charset="0"/>
                        </a:rPr>
                        <a:t>MediaTranscoder</a:t>
                      </a:r>
                    </a:p>
                  </a:txBody>
                  <a:tcPr/>
                </a:tc>
                <a:tc>
                  <a:txBody>
                    <a:bodyPr/>
                    <a:lstStyle/>
                    <a:p>
                      <a:r>
                        <a:rPr lang="en-US" dirty="0">
                          <a:latin typeface="Courier New" pitchFamily="49" charset="0"/>
                          <a:cs typeface="Courier New" pitchFamily="49" charset="0"/>
                        </a:rPr>
                        <a:t>AddAudioEffect()</a:t>
                      </a:r>
                    </a:p>
                  </a:txBody>
                  <a:tcPr/>
                </a:tc>
                <a:tc>
                  <a:txBody>
                    <a:bodyPr/>
                    <a:lstStyle/>
                    <a:p>
                      <a:r>
                        <a:rPr lang="en-US" dirty="0">
                          <a:latin typeface="Courier New" pitchFamily="49" charset="0"/>
                          <a:cs typeface="Courier New" pitchFamily="49" charset="0"/>
                        </a:rPr>
                        <a:t>AudioTag</a:t>
                      </a:r>
                    </a:p>
                  </a:txBody>
                  <a:tcPr/>
                </a:tc>
                <a:tc>
                  <a:txBody>
                    <a:bodyPr/>
                    <a:lstStyle/>
                    <a:p>
                      <a:r>
                        <a:rPr lang="en-US" dirty="0">
                          <a:latin typeface="Courier New" pitchFamily="49" charset="0"/>
                          <a:cs typeface="Courier New" pitchFamily="49" charset="0"/>
                        </a:rPr>
                        <a:t>msInsertAudioEffect()</a:t>
                      </a:r>
                    </a:p>
                  </a:txBody>
                  <a:tcPr/>
                </a:tc>
                <a:extLst>
                  <a:ext uri="{0D108BD9-81ED-4DB2-BD59-A6C34878D82A}">
                    <a16:rowId xmlns:a16="http://schemas.microsoft.com/office/drawing/2014/main" val="10002"/>
                  </a:ext>
                </a:extLst>
              </a:tr>
              <a:tr h="370840">
                <a:tc>
                  <a:txBody>
                    <a:bodyPr/>
                    <a:lstStyle/>
                    <a:p>
                      <a:endParaRPr lang="en-US" dirty="0">
                        <a:latin typeface="Courier New" pitchFamily="49" charset="0"/>
                        <a:cs typeface="Courier New" pitchFamily="49" charset="0"/>
                      </a:endParaRPr>
                    </a:p>
                  </a:txBody>
                  <a:tcPr/>
                </a:tc>
                <a:tc>
                  <a:txBody>
                    <a:bodyPr/>
                    <a:lstStyle/>
                    <a:p>
                      <a:r>
                        <a:rPr lang="en-US" dirty="0">
                          <a:latin typeface="Courier New" pitchFamily="49" charset="0"/>
                          <a:cs typeface="Courier New" pitchFamily="49" charset="0"/>
                        </a:rPr>
                        <a:t>AddVideoEffect()</a:t>
                      </a:r>
                    </a:p>
                  </a:txBody>
                  <a:tcPr/>
                </a:tc>
                <a:tc>
                  <a:txBody>
                    <a:bodyPr/>
                    <a:lstStyle/>
                    <a:p>
                      <a:endParaRPr lang="en-US" dirty="0">
                        <a:latin typeface="Courier New" pitchFamily="49" charset="0"/>
                        <a:cs typeface="Courier New" pitchFamily="49" charset="0"/>
                      </a:endParaRPr>
                    </a:p>
                  </a:txBody>
                  <a:tcPr/>
                </a:tc>
                <a:tc>
                  <a:txBody>
                    <a:bodyPr/>
                    <a:lstStyle/>
                    <a:p>
                      <a:endParaRPr lang="en-US" dirty="0">
                        <a:latin typeface="Courier New" pitchFamily="49" charset="0"/>
                        <a:cs typeface="Courier New" pitchFamily="49" charset="0"/>
                      </a:endParaRPr>
                    </a:p>
                  </a:txBody>
                  <a:tcPr/>
                </a:tc>
                <a:extLst>
                  <a:ext uri="{0D108BD9-81ED-4DB2-BD59-A6C34878D82A}">
                    <a16:rowId xmlns:a16="http://schemas.microsoft.com/office/drawing/2014/main" val="10003"/>
                  </a:ext>
                </a:extLst>
              </a:tr>
              <a:tr h="370840">
                <a:tc>
                  <a:txBody>
                    <a:bodyPr/>
                    <a:lstStyle/>
                    <a:p>
                      <a:r>
                        <a:rPr lang="en-US" dirty="0">
                          <a:latin typeface="Courier New" pitchFamily="49" charset="0"/>
                          <a:cs typeface="Courier New" pitchFamily="49" charset="0"/>
                        </a:rPr>
                        <a:t>MediaCapture</a:t>
                      </a:r>
                    </a:p>
                  </a:txBody>
                  <a:tcPr/>
                </a:tc>
                <a:tc>
                  <a:txBody>
                    <a:bodyPr/>
                    <a:lstStyle/>
                    <a:p>
                      <a:r>
                        <a:rPr lang="en-US" dirty="0">
                          <a:latin typeface="Courier New" pitchFamily="49" charset="0"/>
                          <a:cs typeface="Courier New" pitchFamily="49" charset="0"/>
                        </a:rPr>
                        <a:t>AddEffectAsync()</a:t>
                      </a:r>
                    </a:p>
                  </a:txBody>
                  <a:tcPr/>
                </a:tc>
                <a:tc>
                  <a:txBody>
                    <a:bodyPr/>
                    <a:lstStyle/>
                    <a:p>
                      <a:endParaRPr lang="en-US" dirty="0">
                        <a:latin typeface="Courier New" pitchFamily="49" charset="0"/>
                        <a:cs typeface="Courier New" pitchFamily="49" charset="0"/>
                      </a:endParaRPr>
                    </a:p>
                  </a:txBody>
                  <a:tcPr/>
                </a:tc>
                <a:tc>
                  <a:txBody>
                    <a:bodyPr/>
                    <a:lstStyle/>
                    <a:p>
                      <a:endParaRPr lang="en-US" dirty="0">
                        <a:latin typeface="Courier New" pitchFamily="49" charset="0"/>
                        <a:cs typeface="Courier New" pitchFamily="49" charset="0"/>
                      </a:endParaRPr>
                    </a:p>
                  </a:txBody>
                  <a:tcPr/>
                </a:tc>
                <a:extLst>
                  <a:ext uri="{0D108BD9-81ED-4DB2-BD59-A6C34878D82A}">
                    <a16:rowId xmlns:a16="http://schemas.microsoft.com/office/drawing/2014/main" val="10004"/>
                  </a:ext>
                </a:extLst>
              </a:tr>
            </a:tbl>
          </a:graphicData>
        </a:graphic>
      </p:graphicFrame>
      <p:pic>
        <p:nvPicPr>
          <p:cNvPr id="30" name="Picture 2" descr="C:\Users\richfr.REDMOND\AppData\Local\Microsoft\Windows\Temporary Internet Files\Content.IE5\NDNE33PG\MC900441310[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1906" y="1274943"/>
            <a:ext cx="893572" cy="1228084"/>
          </a:xfrm>
          <a:prstGeom prst="rect">
            <a:avLst/>
          </a:prstGeom>
          <a:noFill/>
          <a:extLst>
            <a:ext uri="{909E8E84-426E-40DD-AFC4-6F175D3DCCD1}">
              <a14:hiddenFill xmlns:a14="http://schemas.microsoft.com/office/drawing/2010/main">
                <a:solidFill>
                  <a:srgbClr val="FFFFFF"/>
                </a:solidFill>
              </a14:hiddenFill>
            </a:ext>
          </a:extLst>
        </p:spPr>
      </p:pic>
      <p:sp>
        <p:nvSpPr>
          <p:cNvPr id="37" name="Title 1"/>
          <p:cNvSpPr>
            <a:spLocks noGrp="1"/>
          </p:cNvSpPr>
          <p:nvPr>
            <p:ph type="title"/>
          </p:nvPr>
        </p:nvSpPr>
        <p:spPr>
          <a:xfrm>
            <a:off x="274638" y="144462"/>
            <a:ext cx="11887199" cy="912813"/>
          </a:xfrm>
        </p:spPr>
        <p:txBody>
          <a:bodyPr>
            <a:normAutofit/>
          </a:bodyPr>
          <a:lstStyle/>
          <a:p>
            <a:r>
              <a:rPr lang="en-US" dirty="0"/>
              <a:t>Registration process: Effects</a:t>
            </a:r>
          </a:p>
        </p:txBody>
      </p:sp>
    </p:spTree>
    <p:extLst>
      <p:ext uri="{BB962C8B-B14F-4D97-AF65-F5344CB8AC3E}">
        <p14:creationId xmlns:p14="http://schemas.microsoft.com/office/powerpoint/2010/main" val="298336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5-30405_Build_Template_16x9_DarkBlue_Color_Background">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2.xml><?xml version="1.0" encoding="utf-8"?>
<a:theme xmlns:a="http://schemas.openxmlformats.org/drawingml/2006/main" name="4_5-30405_Build_Template_16x9_White_Background">
  <a:themeElements>
    <a:clrScheme name="Build">
      <a:dk1>
        <a:srgbClr val="000000"/>
      </a:dk1>
      <a:lt1>
        <a:srgbClr val="FFFFFF"/>
      </a:lt1>
      <a:dk2>
        <a:srgbClr val="00BCF2"/>
      </a:dk2>
      <a:lt2>
        <a:srgbClr val="FFFFFF"/>
      </a:lt2>
      <a:accent1>
        <a:srgbClr val="00BCF2"/>
      </a:accent1>
      <a:accent2>
        <a:srgbClr val="9B4F96"/>
      </a:accent2>
      <a:accent3>
        <a:srgbClr val="E81123"/>
      </a:accent3>
      <a:accent4>
        <a:srgbClr val="00188F"/>
      </a:accent4>
      <a:accent5>
        <a:srgbClr val="7FBA00"/>
      </a:accent5>
      <a:accent6>
        <a:srgbClr val="FF8C00"/>
      </a:accent6>
      <a:hlink>
        <a:srgbClr val="000000"/>
      </a:hlink>
      <a:folHlink>
        <a:srgbClr val="0C0C0C"/>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3.xml><?xml version="1.0" encoding="utf-8"?>
<a:theme xmlns:a="http://schemas.openxmlformats.org/drawingml/2006/main" name="3_5-30405_Build_Template_16x9_Red_Color_Background">
  <a:themeElements>
    <a:clrScheme name="Build-Red">
      <a:dk1>
        <a:srgbClr val="000000"/>
      </a:dk1>
      <a:lt1>
        <a:srgbClr val="FFFFFF"/>
      </a:lt1>
      <a:dk2>
        <a:srgbClr val="E34A28"/>
      </a:dk2>
      <a:lt2>
        <a:srgbClr val="FFFFFF"/>
      </a:lt2>
      <a:accent1>
        <a:srgbClr val="00BCF2"/>
      </a:accent1>
      <a:accent2>
        <a:srgbClr val="9B4F96"/>
      </a:accent2>
      <a:accent3>
        <a:srgbClr val="00D8CC"/>
      </a:accent3>
      <a:accent4>
        <a:srgbClr val="00188F"/>
      </a:accent4>
      <a:accent5>
        <a:srgbClr val="7FBA00"/>
      </a:accent5>
      <a:accent6>
        <a:srgbClr val="FF8C00"/>
      </a:accent6>
      <a:hlink>
        <a:srgbClr val="FFFFFF"/>
      </a:hlink>
      <a:folHlink>
        <a:srgbClr val="FFFFF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4.xml><?xml version="1.0" encoding="utf-8"?>
<a:theme xmlns:a="http://schemas.openxmlformats.org/drawingml/2006/main" name="2_5-30405_Build_Template_16x9_LightBlue_Color_Background">
  <a:themeElements>
    <a:clrScheme name="Build - Light Blue">
      <a:dk1>
        <a:srgbClr val="000000"/>
      </a:dk1>
      <a:lt1>
        <a:srgbClr val="FFFFFF"/>
      </a:lt1>
      <a:dk2>
        <a:srgbClr val="00BCF2"/>
      </a:dk2>
      <a:lt2>
        <a:srgbClr val="FFFFFF"/>
      </a:lt2>
      <a:accent1>
        <a:srgbClr val="00188F"/>
      </a:accent1>
      <a:accent2>
        <a:srgbClr val="9B4F96"/>
      </a:accent2>
      <a:accent3>
        <a:srgbClr val="E34A28"/>
      </a:accent3>
      <a:accent4>
        <a:srgbClr val="00D8CC"/>
      </a:accent4>
      <a:accent5>
        <a:srgbClr val="7FBA00"/>
      </a:accent5>
      <a:accent6>
        <a:srgbClr val="FF8C00"/>
      </a:accent6>
      <a:hlink>
        <a:srgbClr val="00188F"/>
      </a:hlink>
      <a:folHlink>
        <a:srgbClr val="00188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5.xml><?xml version="1.0" encoding="utf-8"?>
<a:theme xmlns:a="http://schemas.openxmlformats.org/drawingml/2006/main" name="Build_Template_16x9 (2)">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6.xml><?xml version="1.0" encoding="utf-8"?>
<a:theme xmlns:a="http://schemas.openxmlformats.org/drawingml/2006/main" name="2_5-30405_Build_Template_16x9_DarkBlue_Color_Background">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2012-11-02T07:00:00+00:00</Event_x0020_End_x0020_Date>
    <Event_x0020_Start_x0020_Date xmlns="2295e2e7-0eeb-498e-8716-217bb2ee6ee3">2012-10-29T07:00:00+00:00</Event_x0020_Start_x0020_Date>
    <MS_x0020_Speaker xmlns="2295e2e7-0eeb-498e-8716-217bb2ee6ee3">
      <UserInfo>
        <DisplayName/>
        <AccountId xsi:nil="true"/>
        <AccountType/>
      </UserInfo>
    </MS_x0020_Speaker>
    <External_x0020_Speaker xmlns="2295e2e7-0eeb-498e-8716-217bb2ee6ee3">Marcin Stankiewicz; Matthew Howard;  Richard Fricks</External_x0020_Speaker>
    <Session_x0020_Code xmlns="2295e2e7-0eeb-498e-8716-217bb2ee6ee3">  4-104</Session_x0020_Code>
    <ProductTaxHTField0 xmlns="2295e2e7-0eeb-498e-8716-217bb2ee6ee3">
      <Terms xmlns="http://schemas.microsoft.com/office/infopath/2007/PartnerControls"/>
    </ProductTaxHTField0>
    <Presentation_x0020_Date xmlns="2295e2e7-0eeb-498e-8716-217bb2ee6ee3">2012-10-31T00:00:00-07:00</Presentation_x0020_Dat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Redmond</TermName>
          <TermId xmlns="http://schemas.microsoft.com/office/infopath/2007/PartnerControls">c18f3657-b811-49ee-9b08-ce77b3e7702b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Event1TaxHTField0>
    <MS_x0020_Content_x0020_Owner xmlns="2295e2e7-0eeb-498e-8716-217bb2ee6ee3">
      <UserInfo>
        <DisplayName/>
        <AccountId xsi:nil="true"/>
        <AccountType/>
      </UserInfo>
    </MS_x0020_Content_x0020_Owner>
    <Event_x0020_VenueTaxHTField0 xmlns="2295e2e7-0eeb-498e-8716-217bb2ee6ee3">
      <Terms xmlns="http://schemas.microsoft.com/office/infopath/2007/PartnerControls">
        <TermInfo xmlns="http://schemas.microsoft.com/office/infopath/2007/PartnerControls">
          <TermName xmlns="http://schemas.microsoft.com/office/infopath/2007/PartnerControls">Microsoft Conference Center</TermName>
          <TermId xmlns="http://schemas.microsoft.com/office/infopath/2007/PartnerControls">9ee5e79d-18a6-44c6-bfde-7021198eb4fc</TermId>
        </TermInfo>
      </Terms>
    </Event_x0020_VenueTaxHTField0>
    <TaxCatchAll xmlns="230e9df3-be65-4c73-a93b-d1236ebd677e">
      <Value>309</Value>
      <Value>308</Value>
      <Value>605</Value>
    </TaxCatchAll>
    <AudienceTaxHTField0 xmlns="8b529f77-48ab-4581-b468-93f09345b8aa">
      <Terms xmlns="http://schemas.microsoft.com/office/infopath/2007/PartnerControls"/>
    </AudienceTaxHTField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e0a86041a56020ff4ea211664d8cb510">
  <xsd:schema xmlns:xsd="http://www.w3.org/2001/XMLSchema" xmlns:xs="http://www.w3.org/2001/XMLSchema" xmlns:p="http://schemas.microsoft.com/office/2006/metadata/properties" xmlns:ns2="2295e2e7-0eeb-498e-8716-217bb2ee6ee3" xmlns:ns3="230e9df3-be65-4c73-a93b-d1236ebd677e" xmlns:ns4="8b529f77-48ab-4581-b468-93f09345b8aa" targetNamespace="http://schemas.microsoft.com/office/2006/metadata/properties" ma:root="true" ma:fieldsID="5e835464bd230cacb7fe8686bec35256" ns2:_="" ns3:_="" ns4:_="">
    <xsd:import namespace="2295e2e7-0eeb-498e-8716-217bb2ee6ee3"/>
    <xsd:import namespace="230e9df3-be65-4c73-a93b-d1236ebd677e"/>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3:TaxCatchAll" minOccurs="0"/>
                <xsd:element ref="ns2:ProductTaxHTField0" minOccurs="0"/>
                <xsd:element ref="ns3:TaxCatchAllLabel" minOccurs="0"/>
                <xsd:element ref="ns2:CampaignTaxHTField0" minOccurs="0"/>
                <xsd:element ref="ns2:TrackTaxHTField0" minOccurs="0"/>
                <xsd:element ref="ns2:Event_x0020_VenueTaxHTField0" minOccurs="0"/>
                <xsd:element ref="ns4: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e385fb40-52d4-4fae-9c5b-3e8ff8a5878e" ma:termSetId="3005e9c6-5dbe-483c-971d-51ba052e9268" ma:anchorId="00000000-0000-0000-0000-000000000000" ma:open="false" ma:isKeyword="false">
      <xsd:complexType>
        <xsd:sequence>
          <xsd:element ref="pc:Terms" minOccurs="0" maxOccurs="1"/>
        </xsd:sequence>
      </xsd:complexType>
    </xsd:element>
    <xsd:element name="CampaignTaxHTField0" ma:index="22" nillable="true" ma:taxonomy="true" ma:internalName="CampaignTaxHTField0" ma:taxonomyFieldName="Campaign" ma:displayName="Campaign" ma:default="" ma:fieldId="{bcb0c99d-b00c-42c6-a16b-e1e19731231d}" ma:sspId="e385fb40-52d4-4fae-9c5b-3e8ff8a5878e" ma:termSetId="769410c5-f612-414c-bc8d-14eb300b4117"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e385fb40-52d4-4fae-9c5b-3e8ff8a5878e" ma:termSetId="0e8a185d-72dd-4c1d-8327-06082ee7fbb4"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e385fb40-52d4-4fae-9c5b-3e8ff8a5878e" ma:termSetId="8280d8e6-c94b-487a-bd8b-a7d74984b60f"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e385fb40-52d4-4fae-9c5b-3e8ff8a5878e" ma:termSetId="9f38d074-2cf4-4ed1-a6e5-5a4bce426041" ma:anchorId="00000000-0000-0000-0000-000000000000" ma:open="false" ma:isKeyword="false">
      <xsd:complexType>
        <xsd:sequence>
          <xsd:element ref="pc:Terms" minOccurs="0" maxOccurs="1"/>
        </xsd:sequence>
      </xsd:complexType>
    </xsd:element>
    <xsd:element name="Event1TaxHTField0" ma:index="30" nillable="true" ma:taxonomy="true" ma:internalName="Event1TaxHTField0" ma:taxonomyFieldName="Event1" ma:displayName="Event Name" ma:readOnly="false" ma:default="" ma:fieldId="{173efa96-a0c5-4b7e-a5c5-ebf0027a79b9}" ma:sspId="e385fb40-52d4-4fae-9c5b-3e8ff8a5878e" ma:termSetId="a93ddb37-2243-4aad-9cf2-0d00c5bfa8e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e385fb40-52d4-4fae-9c5b-3e8ff8a5878e" ma:termSetId="147febbf-7221-47e1-ac97-bfa1a8e909c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openxmlformats.org/package/2006/metadata/core-properties"/>
    <ds:schemaRef ds:uri="8b529f77-48ab-4581-b468-93f09345b8aa"/>
    <ds:schemaRef ds:uri="http://purl.org/dc/dcmitype/"/>
    <ds:schemaRef ds:uri="http://www.w3.org/XML/1998/namespace"/>
    <ds:schemaRef ds:uri="http://schemas.microsoft.com/office/2006/documentManagement/types"/>
    <ds:schemaRef ds:uri="http://schemas.microsoft.com/office/infopath/2007/PartnerControls"/>
    <ds:schemaRef ds:uri="http://schemas.microsoft.com/office/2006/metadata/properties"/>
    <ds:schemaRef ds:uri="http://purl.org/dc/terms/"/>
    <ds:schemaRef ds:uri="230e9df3-be65-4c73-a93b-d1236ebd677e"/>
    <ds:schemaRef ds:uri="2295e2e7-0eeb-498e-8716-217bb2ee6ee3"/>
    <ds:schemaRef ds:uri="http://purl.org/dc/elements/1.1/"/>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77F4C29F-EB88-4408-9B4D-7E65470C02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230e9df3-be65-4c73-a93b-d1236ebd677e"/>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Build_Template_16x9</Template>
  <TotalTime>11</TotalTime>
  <Words>4737</Words>
  <Application>Microsoft Office PowerPoint</Application>
  <PresentationFormat>Custom</PresentationFormat>
  <Paragraphs>595</Paragraphs>
  <Slides>38</Slides>
  <Notes>27</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38</vt:i4>
      </vt:variant>
    </vt:vector>
  </HeadingPairs>
  <TitlesOfParts>
    <vt:vector size="51" baseType="lpstr">
      <vt:lpstr>Arial</vt:lpstr>
      <vt:lpstr>Avenir LT Pro 45 Book</vt:lpstr>
      <vt:lpstr>Calibri</vt:lpstr>
      <vt:lpstr>Consolas</vt:lpstr>
      <vt:lpstr>Courier New</vt:lpstr>
      <vt:lpstr>Segoe UI</vt:lpstr>
      <vt:lpstr>Segoe UI Light</vt:lpstr>
      <vt:lpstr>1_5-30405_Build_Template_16x9_DarkBlue_Color_Background</vt:lpstr>
      <vt:lpstr>4_5-30405_Build_Template_16x9_White_Background</vt:lpstr>
      <vt:lpstr>3_5-30405_Build_Template_16x9_Red_Color_Background</vt:lpstr>
      <vt:lpstr>2_5-30405_Build_Template_16x9_LightBlue_Color_Background</vt:lpstr>
      <vt:lpstr>Build_Template_16x9 (2)</vt:lpstr>
      <vt:lpstr>2_5-30405_Build_Template_16x9_DarkBlue_Color_Background</vt:lpstr>
      <vt:lpstr>Media extensions</vt:lpstr>
      <vt:lpstr> </vt:lpstr>
      <vt:lpstr>PowerPoint Presentation</vt:lpstr>
      <vt:lpstr>Agenda</vt:lpstr>
      <vt:lpstr>Media Application Architecture</vt:lpstr>
      <vt:lpstr>Media app architecture</vt:lpstr>
      <vt:lpstr>Media app architecture</vt:lpstr>
      <vt:lpstr>Registration process</vt:lpstr>
      <vt:lpstr>Registration process: Effects</vt:lpstr>
      <vt:lpstr>Registration process: Sinks</vt:lpstr>
      <vt:lpstr>Registration Process:</vt:lpstr>
      <vt:lpstr>Which to use?              </vt:lpstr>
      <vt:lpstr>IMFByteStreamHandlerInterface</vt:lpstr>
      <vt:lpstr>IMFByteStreamHandlerInterface</vt:lpstr>
      <vt:lpstr>IMFByteStreamHandlerInterface</vt:lpstr>
      <vt:lpstr>SchemeHandlers and Byte-StreamHandlers</vt:lpstr>
      <vt:lpstr>IMFSchemeHandlerInterface</vt:lpstr>
      <vt:lpstr>IMFSchemeHandlerInterface</vt:lpstr>
      <vt:lpstr>IMFSchemeHandlerInterface</vt:lpstr>
      <vt:lpstr>SchemeHandlers and Byte-StreamHandlers</vt:lpstr>
      <vt:lpstr>SchemeHandlers and Byte-StreamHandlers</vt:lpstr>
      <vt:lpstr>What is a ByteStream?            </vt:lpstr>
      <vt:lpstr>IMFByteStream Interface</vt:lpstr>
      <vt:lpstr>SchemeHandlers and Byte-StreamHandlers</vt:lpstr>
      <vt:lpstr>SchemeHandlers and Byte-StreamHandlers</vt:lpstr>
      <vt:lpstr>Media Foundation pipeline</vt:lpstr>
      <vt:lpstr>Media Foundation pipeline</vt:lpstr>
      <vt:lpstr>Media Foundation pipeline</vt:lpstr>
      <vt:lpstr>Demo: Building a media extension </vt:lpstr>
      <vt:lpstr>Recap of Demo</vt:lpstr>
      <vt:lpstr>Media Foundation pipeline</vt:lpstr>
      <vt:lpstr>Demo: Streaming media to an app</vt:lpstr>
      <vt:lpstr>Recap of Demo</vt:lpstr>
      <vt:lpstr>Need more information?            </vt:lpstr>
      <vt:lpstr>Media-related sessions</vt:lpstr>
      <vt:lpstr>Resources</vt:lpstr>
      <vt:lpstr>Resources</vt:lpstr>
      <vt:lpstr>PowerPoint Presentation</vt:lpstr>
    </vt:vector>
  </TitlesOfParts>
  <Manager>Ron Sasaki</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extensions</dc:title>
  <dc:subject>Build 2012</dc:subject>
  <dc:creator>Marcin Stankiewicz;Matthew Howard;Richard Fricks</dc:creator>
  <cp:keywords>Build 2012</cp:keywords>
  <dc:description>Template: Mitchell Derrey, Silver Fox Productions
Formatting: J.R. Tripp, Silver Fox Productions
Date: October 29th - November 2nd, 2012
Location: MSCC, Redmond, WA
Audience Type: Internal</dc:description>
  <cp:lastModifiedBy>Mark Lauter</cp:lastModifiedBy>
  <cp:revision>6</cp:revision>
  <dcterms:created xsi:type="dcterms:W3CDTF">2012-10-29T23:22:18Z</dcterms:created>
  <dcterms:modified xsi:type="dcterms:W3CDTF">2019-01-15T01:07:24Z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605;#BUILD|58542b36-5bf5-46a6-a53f-a41fb7a73785</vt:lpwstr>
  </property>
  <property fmtid="{D5CDD505-2E9C-101B-9397-08002B2CF9AE}" pid="5" name="Audience">
    <vt:lpwstr/>
  </property>
  <property fmtid="{D5CDD505-2E9C-101B-9397-08002B2CF9AE}" pid="6" name="Event Location">
    <vt:lpwstr>308;#Redmond|c18f3657-b811-49ee-9b08-ce77b3e7702b</vt:lpwstr>
  </property>
  <property fmtid="{D5CDD505-2E9C-101B-9397-08002B2CF9AE}" pid="7" name="Campaign">
    <vt:lpwstr/>
  </property>
  <property fmtid="{D5CDD505-2E9C-101B-9397-08002B2CF9AE}" pid="8" name="Event Venue">
    <vt:lpwstr>309;#Microsoft Conference Center|9ee5e79d-18a6-44c6-bfde-7021198eb4fc</vt:lpwstr>
  </property>
  <property fmtid="{D5CDD505-2E9C-101B-9397-08002B2CF9AE}" pid="9" name="Track">
    <vt:lpwstr/>
  </property>
</Properties>
</file>