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2"/>
  </p:notesMasterIdLst>
  <p:sldIdLst>
    <p:sldId id="256" r:id="rId2"/>
    <p:sldId id="257" r:id="rId3"/>
    <p:sldId id="258" r:id="rId4"/>
    <p:sldId id="276" r:id="rId5"/>
    <p:sldId id="259" r:id="rId6"/>
    <p:sldId id="277" r:id="rId7"/>
    <p:sldId id="278" r:id="rId8"/>
    <p:sldId id="268" r:id="rId9"/>
    <p:sldId id="269"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E843BC8-9F06-4401-BC73-70F403A5E196}">
          <p14:sldIdLst>
            <p14:sldId id="256"/>
          </p14:sldIdLst>
        </p14:section>
        <p14:section name="Untitled Section" id="{421919C4-6418-497F-A6EF-A966B9B34CDE}">
          <p14:sldIdLst>
            <p14:sldId id="257"/>
            <p14:sldId id="258"/>
            <p14:sldId id="276"/>
            <p14:sldId id="259"/>
            <p14:sldId id="277"/>
            <p14:sldId id="278"/>
            <p14:sldId id="268"/>
            <p14:sldId id="269"/>
            <p14:sldId id="27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84A1"/>
    <a:srgbClr val="B2E25A"/>
    <a:srgbClr val="76B7B2"/>
    <a:srgbClr val="4E79A7"/>
    <a:srgbClr val="BDD3E9"/>
    <a:srgbClr val="88B0D8"/>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1074" autoAdjust="0"/>
  </p:normalViewPr>
  <p:slideViewPr>
    <p:cSldViewPr snapToGrid="0">
      <p:cViewPr>
        <p:scale>
          <a:sx n="93" d="100"/>
          <a:sy n="93" d="100"/>
        </p:scale>
        <p:origin x="72" y="-4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6.svg"/><Relationship Id="rId1" Type="http://schemas.openxmlformats.org/officeDocument/2006/relationships/image" Target="../media/image5.png"/></Relationships>
</file>

<file path=ppt/diagrams/_rels/drawing1.xml.rels><?xml version="1.0" encoding="UTF-8" standalone="yes"?>
<Relationships xmlns="http://schemas.openxmlformats.org/package/2006/relationships"><Relationship Id="rId2" Type="http://schemas.openxmlformats.org/officeDocument/2006/relationships/image" Target="../media/image6.svg"/><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A5B4E2-F0D5-4583-AEFB-3E84AAC91452}"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FC4BB32D-3ED0-419A-BA84-A6CB8F13DB30}">
      <dgm:prSet/>
      <dgm:spPr>
        <a:solidFill>
          <a:schemeClr val="accent6">
            <a:lumMod val="75000"/>
          </a:schemeClr>
        </a:solidFill>
      </dgm:spPr>
      <dgm:t>
        <a:bodyPr/>
        <a:lstStyle/>
        <a:p>
          <a:r>
            <a:rPr lang="en-US" dirty="0"/>
            <a:t>Life Expectancy &amp; Demographic Data</a:t>
          </a:r>
        </a:p>
      </dgm:t>
    </dgm:pt>
    <dgm:pt modelId="{E1DF45A2-37E1-4C62-AC39-7EAB89B187E9}" type="parTrans" cxnId="{6B0C4529-44A8-41E2-93D0-70443FA10EED}">
      <dgm:prSet/>
      <dgm:spPr/>
      <dgm:t>
        <a:bodyPr/>
        <a:lstStyle/>
        <a:p>
          <a:endParaRPr lang="en-US"/>
        </a:p>
      </dgm:t>
    </dgm:pt>
    <dgm:pt modelId="{6080F7ED-92D6-4D27-B233-A683EDF779D9}" type="sibTrans" cxnId="{6B0C4529-44A8-41E2-93D0-70443FA10EED}">
      <dgm:prSet/>
      <dgm:spPr/>
      <dgm:t>
        <a:bodyPr/>
        <a:lstStyle/>
        <a:p>
          <a:endParaRPr lang="en-US"/>
        </a:p>
      </dgm:t>
    </dgm:pt>
    <dgm:pt modelId="{A5AE3A72-EDD5-4D56-86B6-FFE8B9ED5E0F}">
      <dgm:prSet/>
      <dgm:spPr>
        <a:solidFill>
          <a:schemeClr val="accent6">
            <a:lumMod val="20000"/>
            <a:lumOff val="80000"/>
            <a:alpha val="90000"/>
          </a:schemeClr>
        </a:solidFill>
      </dgm:spPr>
      <dgm:t>
        <a:bodyPr/>
        <a:lstStyle/>
        <a:p>
          <a:pPr>
            <a:buFontTx/>
            <a:buBlip>
              <a:blip xmlns:r="http://schemas.openxmlformats.org/officeDocument/2006/relationships" r:embed="rId1">
                <a:extLst>
                  <a:ext uri="{96DAC541-7B7A-43D3-8B79-37D633B846F1}">
                    <asvg:svgBlip xmlns:asvg="http://schemas.microsoft.com/office/drawing/2016/SVG/main" r:embed="rId2"/>
                  </a:ext>
                </a:extLst>
              </a:blip>
            </a:buBlip>
          </a:pPr>
          <a:r>
            <a:rPr lang="en-US" dirty="0"/>
            <a:t>Data collected by the World Health Organization (WHO) between 2000 – 2015 over numerous countries</a:t>
          </a:r>
        </a:p>
      </dgm:t>
    </dgm:pt>
    <dgm:pt modelId="{792169EC-E8AD-425B-BDE2-73A93635B113}" type="parTrans" cxnId="{5358E502-F47E-4B0A-A21F-C43030529497}">
      <dgm:prSet/>
      <dgm:spPr/>
      <dgm:t>
        <a:bodyPr/>
        <a:lstStyle/>
        <a:p>
          <a:endParaRPr lang="en-US"/>
        </a:p>
      </dgm:t>
    </dgm:pt>
    <dgm:pt modelId="{BE203844-EDEC-492E-AE88-8B98B85698BC}" type="sibTrans" cxnId="{5358E502-F47E-4B0A-A21F-C43030529497}">
      <dgm:prSet/>
      <dgm:spPr/>
      <dgm:t>
        <a:bodyPr/>
        <a:lstStyle/>
        <a:p>
          <a:endParaRPr lang="en-US"/>
        </a:p>
      </dgm:t>
    </dgm:pt>
    <dgm:pt modelId="{C2CED131-1842-4092-90EE-8296A0EF48FD}">
      <dgm:prSet/>
      <dgm:spPr>
        <a:solidFill>
          <a:schemeClr val="accent6">
            <a:lumMod val="20000"/>
            <a:lumOff val="80000"/>
            <a:alpha val="90000"/>
          </a:schemeClr>
        </a:solidFill>
      </dgm:spPr>
      <dgm:t>
        <a:bodyPr/>
        <a:lstStyle/>
        <a:p>
          <a:pPr>
            <a:buFontTx/>
            <a:buNone/>
          </a:pPr>
          <a:endParaRPr lang="en-US" dirty="0"/>
        </a:p>
      </dgm:t>
    </dgm:pt>
    <dgm:pt modelId="{D50676E6-97DD-4514-98C9-41EE4B9D0378}" type="parTrans" cxnId="{A2E3F5A1-63A2-4BCB-A5AC-008C7F0456E3}">
      <dgm:prSet/>
      <dgm:spPr/>
      <dgm:t>
        <a:bodyPr/>
        <a:lstStyle/>
        <a:p>
          <a:endParaRPr lang="en-US"/>
        </a:p>
      </dgm:t>
    </dgm:pt>
    <dgm:pt modelId="{3E9AB17D-7F19-414E-9DD8-185400C56343}" type="sibTrans" cxnId="{A2E3F5A1-63A2-4BCB-A5AC-008C7F0456E3}">
      <dgm:prSet/>
      <dgm:spPr/>
      <dgm:t>
        <a:bodyPr/>
        <a:lstStyle/>
        <a:p>
          <a:endParaRPr lang="en-US"/>
        </a:p>
      </dgm:t>
    </dgm:pt>
    <dgm:pt modelId="{014AA036-17A6-4ADA-B985-DC86C6247726}">
      <dgm:prSet/>
      <dgm:spPr>
        <a:solidFill>
          <a:srgbClr val="3366CC"/>
        </a:solidFill>
      </dgm:spPr>
      <dgm:t>
        <a:bodyPr/>
        <a:lstStyle/>
        <a:p>
          <a:r>
            <a:rPr lang="en-US" dirty="0"/>
            <a:t>Income Level Information</a:t>
          </a:r>
        </a:p>
      </dgm:t>
    </dgm:pt>
    <dgm:pt modelId="{3F269709-C655-4500-8DC2-E7FB88F69A8C}" type="parTrans" cxnId="{F3EFA3A2-958C-49BC-8AA6-5CF2762B8569}">
      <dgm:prSet/>
      <dgm:spPr/>
      <dgm:t>
        <a:bodyPr/>
        <a:lstStyle/>
        <a:p>
          <a:endParaRPr lang="en-US"/>
        </a:p>
      </dgm:t>
    </dgm:pt>
    <dgm:pt modelId="{1B2151DD-8408-47D8-979F-7678B4354D5E}" type="sibTrans" cxnId="{F3EFA3A2-958C-49BC-8AA6-5CF2762B8569}">
      <dgm:prSet/>
      <dgm:spPr/>
      <dgm:t>
        <a:bodyPr/>
        <a:lstStyle/>
        <a:p>
          <a:endParaRPr lang="en-US"/>
        </a:p>
      </dgm:t>
    </dgm:pt>
    <dgm:pt modelId="{51661D89-4D49-4810-95B0-C90117C1E90E}">
      <dgm:prSet/>
      <dgm:spPr>
        <a:solidFill>
          <a:srgbClr val="BDD3E9">
            <a:alpha val="89804"/>
          </a:srgbClr>
        </a:solidFill>
      </dgm:spPr>
      <dgm:t>
        <a:bodyPr/>
        <a:lstStyle/>
        <a:p>
          <a:pPr>
            <a:buFontTx/>
            <a:buBlip>
              <a:blip xmlns:r="http://schemas.openxmlformats.org/officeDocument/2006/relationships" r:embed="rId1">
                <a:extLst>
                  <a:ext uri="{96DAC541-7B7A-43D3-8B79-37D633B846F1}">
                    <asvg:svgBlip xmlns:asvg="http://schemas.microsoft.com/office/drawing/2016/SVG/main" r:embed="rId2"/>
                  </a:ext>
                </a:extLst>
              </a:blip>
            </a:buBlip>
          </a:pPr>
          <a:r>
            <a:rPr lang="en-US" dirty="0"/>
            <a:t>Collected this information from world bank</a:t>
          </a:r>
        </a:p>
      </dgm:t>
    </dgm:pt>
    <dgm:pt modelId="{DD69ECEA-2D65-4F7C-B0FD-4A9E3D00971A}" type="parTrans" cxnId="{C3443797-8345-418F-9AAE-A69086E5FE8E}">
      <dgm:prSet/>
      <dgm:spPr/>
      <dgm:t>
        <a:bodyPr/>
        <a:lstStyle/>
        <a:p>
          <a:endParaRPr lang="en-US"/>
        </a:p>
      </dgm:t>
    </dgm:pt>
    <dgm:pt modelId="{F0D03718-6DB0-46C2-8266-42BEC3DE91CF}" type="sibTrans" cxnId="{C3443797-8345-418F-9AAE-A69086E5FE8E}">
      <dgm:prSet/>
      <dgm:spPr/>
      <dgm:t>
        <a:bodyPr/>
        <a:lstStyle/>
        <a:p>
          <a:endParaRPr lang="en-US"/>
        </a:p>
      </dgm:t>
    </dgm:pt>
    <dgm:pt modelId="{14BDDD0D-C174-4091-B481-34C0E2850003}">
      <dgm:prSet/>
      <dgm:spPr>
        <a:solidFill>
          <a:srgbClr val="BDD3E9">
            <a:alpha val="89804"/>
          </a:srgbClr>
        </a:solidFill>
      </dgm:spPr>
      <dgm:t>
        <a:bodyPr/>
        <a:lstStyle/>
        <a:p>
          <a:pPr>
            <a:buFontTx/>
            <a:buBlip>
              <a:blip xmlns:r="http://schemas.openxmlformats.org/officeDocument/2006/relationships" r:embed="rId1">
                <a:extLst>
                  <a:ext uri="{96DAC541-7B7A-43D3-8B79-37D633B846F1}">
                    <asvg:svgBlip xmlns:asvg="http://schemas.microsoft.com/office/drawing/2016/SVG/main" r:embed="rId2"/>
                  </a:ext>
                </a:extLst>
              </a:blip>
            </a:buBlip>
          </a:pPr>
          <a:r>
            <a:rPr lang="en-US" dirty="0"/>
            <a:t>Net National Income per Capita</a:t>
          </a:r>
        </a:p>
      </dgm:t>
    </dgm:pt>
    <dgm:pt modelId="{E3814585-BADF-450A-9759-F76911C54407}" type="parTrans" cxnId="{EC9D93FF-2222-48FE-8C1E-52C7FB361D40}">
      <dgm:prSet/>
      <dgm:spPr/>
      <dgm:t>
        <a:bodyPr/>
        <a:lstStyle/>
        <a:p>
          <a:endParaRPr lang="en-US"/>
        </a:p>
      </dgm:t>
    </dgm:pt>
    <dgm:pt modelId="{E372F42B-1FBC-4514-823D-46F251E6B42B}" type="sibTrans" cxnId="{EC9D93FF-2222-48FE-8C1E-52C7FB361D40}">
      <dgm:prSet/>
      <dgm:spPr/>
      <dgm:t>
        <a:bodyPr/>
        <a:lstStyle/>
        <a:p>
          <a:endParaRPr lang="en-US"/>
        </a:p>
      </dgm:t>
    </dgm:pt>
    <dgm:pt modelId="{8EB97535-BF52-48DF-A2F6-6642978DC9F8}" type="pres">
      <dgm:prSet presAssocID="{37A5B4E2-F0D5-4583-AEFB-3E84AAC91452}" presName="Name0" presStyleCnt="0">
        <dgm:presLayoutVars>
          <dgm:dir/>
          <dgm:animLvl val="lvl"/>
          <dgm:resizeHandles val="exact"/>
        </dgm:presLayoutVars>
      </dgm:prSet>
      <dgm:spPr/>
    </dgm:pt>
    <dgm:pt modelId="{0D3870AF-64D2-4C2C-91FD-15F86B4D02A6}" type="pres">
      <dgm:prSet presAssocID="{FC4BB32D-3ED0-419A-BA84-A6CB8F13DB30}" presName="composite" presStyleCnt="0"/>
      <dgm:spPr/>
    </dgm:pt>
    <dgm:pt modelId="{A601B859-7ECC-4BE4-BC1D-BFCDB3470EA9}" type="pres">
      <dgm:prSet presAssocID="{FC4BB32D-3ED0-419A-BA84-A6CB8F13DB30}" presName="parTx" presStyleLbl="alignNode1" presStyleIdx="0" presStyleCnt="2">
        <dgm:presLayoutVars>
          <dgm:chMax val="0"/>
          <dgm:chPref val="0"/>
          <dgm:bulletEnabled val="1"/>
        </dgm:presLayoutVars>
      </dgm:prSet>
      <dgm:spPr/>
    </dgm:pt>
    <dgm:pt modelId="{D65AB6A0-5A6F-42D4-BE0E-342B76C2A892}" type="pres">
      <dgm:prSet presAssocID="{FC4BB32D-3ED0-419A-BA84-A6CB8F13DB30}" presName="desTx" presStyleLbl="alignAccFollowNode1" presStyleIdx="0" presStyleCnt="2">
        <dgm:presLayoutVars>
          <dgm:bulletEnabled val="1"/>
        </dgm:presLayoutVars>
      </dgm:prSet>
      <dgm:spPr/>
    </dgm:pt>
    <dgm:pt modelId="{179AA523-B016-49A7-827B-EA2798BD22EE}" type="pres">
      <dgm:prSet presAssocID="{6080F7ED-92D6-4D27-B233-A683EDF779D9}" presName="space" presStyleCnt="0"/>
      <dgm:spPr/>
    </dgm:pt>
    <dgm:pt modelId="{95BBBF5A-21EF-46F7-9057-018253E718E6}" type="pres">
      <dgm:prSet presAssocID="{014AA036-17A6-4ADA-B985-DC86C6247726}" presName="composite" presStyleCnt="0"/>
      <dgm:spPr/>
    </dgm:pt>
    <dgm:pt modelId="{FB7626A1-3A91-4314-AAAB-7C278B0C2C0C}" type="pres">
      <dgm:prSet presAssocID="{014AA036-17A6-4ADA-B985-DC86C6247726}" presName="parTx" presStyleLbl="alignNode1" presStyleIdx="1" presStyleCnt="2">
        <dgm:presLayoutVars>
          <dgm:chMax val="0"/>
          <dgm:chPref val="0"/>
          <dgm:bulletEnabled val="1"/>
        </dgm:presLayoutVars>
      </dgm:prSet>
      <dgm:spPr/>
    </dgm:pt>
    <dgm:pt modelId="{1165E2B3-0B15-4CE2-B8B4-DD0E6038AF9F}" type="pres">
      <dgm:prSet presAssocID="{014AA036-17A6-4ADA-B985-DC86C6247726}" presName="desTx" presStyleLbl="alignAccFollowNode1" presStyleIdx="1" presStyleCnt="2">
        <dgm:presLayoutVars>
          <dgm:bulletEnabled val="1"/>
        </dgm:presLayoutVars>
      </dgm:prSet>
      <dgm:spPr/>
    </dgm:pt>
  </dgm:ptLst>
  <dgm:cxnLst>
    <dgm:cxn modelId="{5358E502-F47E-4B0A-A21F-C43030529497}" srcId="{FC4BB32D-3ED0-419A-BA84-A6CB8F13DB30}" destId="{A5AE3A72-EDD5-4D56-86B6-FFE8B9ED5E0F}" srcOrd="0" destOrd="0" parTransId="{792169EC-E8AD-425B-BDE2-73A93635B113}" sibTransId="{BE203844-EDEC-492E-AE88-8B98B85698BC}"/>
    <dgm:cxn modelId="{6B0C4529-44A8-41E2-93D0-70443FA10EED}" srcId="{37A5B4E2-F0D5-4583-AEFB-3E84AAC91452}" destId="{FC4BB32D-3ED0-419A-BA84-A6CB8F13DB30}" srcOrd="0" destOrd="0" parTransId="{E1DF45A2-37E1-4C62-AC39-7EAB89B187E9}" sibTransId="{6080F7ED-92D6-4D27-B233-A683EDF779D9}"/>
    <dgm:cxn modelId="{4AB4F35A-13C1-4C4D-988A-77C1D8E42175}" type="presOf" srcId="{A5AE3A72-EDD5-4D56-86B6-FFE8B9ED5E0F}" destId="{D65AB6A0-5A6F-42D4-BE0E-342B76C2A892}" srcOrd="0" destOrd="0" presId="urn:microsoft.com/office/officeart/2005/8/layout/hList1"/>
    <dgm:cxn modelId="{C3443797-8345-418F-9AAE-A69086E5FE8E}" srcId="{014AA036-17A6-4ADA-B985-DC86C6247726}" destId="{51661D89-4D49-4810-95B0-C90117C1E90E}" srcOrd="0" destOrd="0" parTransId="{DD69ECEA-2D65-4F7C-B0FD-4A9E3D00971A}" sibTransId="{F0D03718-6DB0-46C2-8266-42BEC3DE91CF}"/>
    <dgm:cxn modelId="{A2E3F5A1-63A2-4BCB-A5AC-008C7F0456E3}" srcId="{FC4BB32D-3ED0-419A-BA84-A6CB8F13DB30}" destId="{C2CED131-1842-4092-90EE-8296A0EF48FD}" srcOrd="1" destOrd="0" parTransId="{D50676E6-97DD-4514-98C9-41EE4B9D0378}" sibTransId="{3E9AB17D-7F19-414E-9DD8-185400C56343}"/>
    <dgm:cxn modelId="{F3EFA3A2-958C-49BC-8AA6-5CF2762B8569}" srcId="{37A5B4E2-F0D5-4583-AEFB-3E84AAC91452}" destId="{014AA036-17A6-4ADA-B985-DC86C6247726}" srcOrd="1" destOrd="0" parTransId="{3F269709-C655-4500-8DC2-E7FB88F69A8C}" sibTransId="{1B2151DD-8408-47D8-979F-7678B4354D5E}"/>
    <dgm:cxn modelId="{ACAC0BB3-94AB-4A35-A965-C3A84246C1D4}" type="presOf" srcId="{14BDDD0D-C174-4091-B481-34C0E2850003}" destId="{1165E2B3-0B15-4CE2-B8B4-DD0E6038AF9F}" srcOrd="0" destOrd="1" presId="urn:microsoft.com/office/officeart/2005/8/layout/hList1"/>
    <dgm:cxn modelId="{25614FBD-8822-4E71-A688-8F491838F3F8}" type="presOf" srcId="{014AA036-17A6-4ADA-B985-DC86C6247726}" destId="{FB7626A1-3A91-4314-AAAB-7C278B0C2C0C}" srcOrd="0" destOrd="0" presId="urn:microsoft.com/office/officeart/2005/8/layout/hList1"/>
    <dgm:cxn modelId="{490012C8-C66B-4E73-AF51-BB9DC3236BB5}" type="presOf" srcId="{C2CED131-1842-4092-90EE-8296A0EF48FD}" destId="{D65AB6A0-5A6F-42D4-BE0E-342B76C2A892}" srcOrd="0" destOrd="1" presId="urn:microsoft.com/office/officeart/2005/8/layout/hList1"/>
    <dgm:cxn modelId="{8DCB2ACF-3C3B-4B5C-AECF-ACAF71FEB4F4}" type="presOf" srcId="{51661D89-4D49-4810-95B0-C90117C1E90E}" destId="{1165E2B3-0B15-4CE2-B8B4-DD0E6038AF9F}" srcOrd="0" destOrd="0" presId="urn:microsoft.com/office/officeart/2005/8/layout/hList1"/>
    <dgm:cxn modelId="{87EFDCE6-61DA-45B2-88D8-0DE5E85FC3AC}" type="presOf" srcId="{FC4BB32D-3ED0-419A-BA84-A6CB8F13DB30}" destId="{A601B859-7ECC-4BE4-BC1D-BFCDB3470EA9}" srcOrd="0" destOrd="0" presId="urn:microsoft.com/office/officeart/2005/8/layout/hList1"/>
    <dgm:cxn modelId="{89FB70FE-1AF9-4707-8A33-E79F0B2E69D5}" type="presOf" srcId="{37A5B4E2-F0D5-4583-AEFB-3E84AAC91452}" destId="{8EB97535-BF52-48DF-A2F6-6642978DC9F8}" srcOrd="0" destOrd="0" presId="urn:microsoft.com/office/officeart/2005/8/layout/hList1"/>
    <dgm:cxn modelId="{EC9D93FF-2222-48FE-8C1E-52C7FB361D40}" srcId="{014AA036-17A6-4ADA-B985-DC86C6247726}" destId="{14BDDD0D-C174-4091-B481-34C0E2850003}" srcOrd="1" destOrd="0" parTransId="{E3814585-BADF-450A-9759-F76911C54407}" sibTransId="{E372F42B-1FBC-4514-823D-46F251E6B42B}"/>
    <dgm:cxn modelId="{D549A58F-8E2F-4496-B7D4-618A61591114}" type="presParOf" srcId="{8EB97535-BF52-48DF-A2F6-6642978DC9F8}" destId="{0D3870AF-64D2-4C2C-91FD-15F86B4D02A6}" srcOrd="0" destOrd="0" presId="urn:microsoft.com/office/officeart/2005/8/layout/hList1"/>
    <dgm:cxn modelId="{72551B92-3446-421F-9FBB-BA1495819D65}" type="presParOf" srcId="{0D3870AF-64D2-4C2C-91FD-15F86B4D02A6}" destId="{A601B859-7ECC-4BE4-BC1D-BFCDB3470EA9}" srcOrd="0" destOrd="0" presId="urn:microsoft.com/office/officeart/2005/8/layout/hList1"/>
    <dgm:cxn modelId="{8F37D810-30BC-4F5C-AAD4-459807714CF3}" type="presParOf" srcId="{0D3870AF-64D2-4C2C-91FD-15F86B4D02A6}" destId="{D65AB6A0-5A6F-42D4-BE0E-342B76C2A892}" srcOrd="1" destOrd="0" presId="urn:microsoft.com/office/officeart/2005/8/layout/hList1"/>
    <dgm:cxn modelId="{51986234-9191-4D9A-8ADE-56FFE5CB708E}" type="presParOf" srcId="{8EB97535-BF52-48DF-A2F6-6642978DC9F8}" destId="{179AA523-B016-49A7-827B-EA2798BD22EE}" srcOrd="1" destOrd="0" presId="urn:microsoft.com/office/officeart/2005/8/layout/hList1"/>
    <dgm:cxn modelId="{29EA3F76-6E8B-4A36-8D58-C15FC19C08B4}" type="presParOf" srcId="{8EB97535-BF52-48DF-A2F6-6642978DC9F8}" destId="{95BBBF5A-21EF-46F7-9057-018253E718E6}" srcOrd="2" destOrd="0" presId="urn:microsoft.com/office/officeart/2005/8/layout/hList1"/>
    <dgm:cxn modelId="{CEE4EE65-A935-4608-9A05-D35651085944}" type="presParOf" srcId="{95BBBF5A-21EF-46F7-9057-018253E718E6}" destId="{FB7626A1-3A91-4314-AAAB-7C278B0C2C0C}" srcOrd="0" destOrd="0" presId="urn:microsoft.com/office/officeart/2005/8/layout/hList1"/>
    <dgm:cxn modelId="{884104E5-76B4-4C84-9D29-C8EC4FEAD7CF}" type="presParOf" srcId="{95BBBF5A-21EF-46F7-9057-018253E718E6}" destId="{1165E2B3-0B15-4CE2-B8B4-DD0E6038AF9F}"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01B859-7ECC-4BE4-BC1D-BFCDB3470EA9}">
      <dsp:nvSpPr>
        <dsp:cNvPr id="0" name=""/>
        <dsp:cNvSpPr/>
      </dsp:nvSpPr>
      <dsp:spPr>
        <a:xfrm>
          <a:off x="52" y="222577"/>
          <a:ext cx="4996125" cy="968357"/>
        </a:xfrm>
        <a:prstGeom prst="rect">
          <a:avLst/>
        </a:prstGeom>
        <a:solidFill>
          <a:schemeClr val="accent6">
            <a:lumMod val="7500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t>Life Expectancy &amp; Demographic Data</a:t>
          </a:r>
        </a:p>
      </dsp:txBody>
      <dsp:txXfrm>
        <a:off x="52" y="222577"/>
        <a:ext cx="4996125" cy="968357"/>
      </dsp:txXfrm>
    </dsp:sp>
    <dsp:sp modelId="{D65AB6A0-5A6F-42D4-BE0E-342B76C2A892}">
      <dsp:nvSpPr>
        <dsp:cNvPr id="0" name=""/>
        <dsp:cNvSpPr/>
      </dsp:nvSpPr>
      <dsp:spPr>
        <a:xfrm>
          <a:off x="52" y="1190935"/>
          <a:ext cx="4996125" cy="2223450"/>
        </a:xfrm>
        <a:prstGeom prst="rect">
          <a:avLst/>
        </a:prstGeom>
        <a:solidFill>
          <a:schemeClr val="accent6">
            <a:lumMod val="20000"/>
            <a:lumOff val="80000"/>
            <a:alpha val="9000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FontTx/>
            <a:buBlip>
              <a:blip xmlns:r="http://schemas.openxmlformats.org/officeDocument/2006/relationships" r:embed="rId1">
                <a:extLst>
                  <a:ext uri="{96DAC541-7B7A-43D3-8B79-37D633B846F1}">
                    <asvg:svgBlip xmlns:asvg="http://schemas.microsoft.com/office/drawing/2016/SVG/main" r:embed="rId2"/>
                  </a:ext>
                </a:extLst>
              </a:blip>
            </a:buBlip>
          </a:pPr>
          <a:r>
            <a:rPr lang="en-US" sz="2700" kern="1200" dirty="0"/>
            <a:t>Data collected by the World Health Organization (WHO) between 2000 – 2015 over numerous countries</a:t>
          </a:r>
        </a:p>
        <a:p>
          <a:pPr marL="228600" lvl="1" indent="-228600" algn="l" defTabSz="1200150">
            <a:lnSpc>
              <a:spcPct val="90000"/>
            </a:lnSpc>
            <a:spcBef>
              <a:spcPct val="0"/>
            </a:spcBef>
            <a:spcAft>
              <a:spcPct val="15000"/>
            </a:spcAft>
            <a:buFontTx/>
            <a:buNone/>
          </a:pPr>
          <a:endParaRPr lang="en-US" sz="2700" kern="1200" dirty="0"/>
        </a:p>
      </dsp:txBody>
      <dsp:txXfrm>
        <a:off x="52" y="1190935"/>
        <a:ext cx="4996125" cy="2223450"/>
      </dsp:txXfrm>
    </dsp:sp>
    <dsp:sp modelId="{FB7626A1-3A91-4314-AAAB-7C278B0C2C0C}">
      <dsp:nvSpPr>
        <dsp:cNvPr id="0" name=""/>
        <dsp:cNvSpPr/>
      </dsp:nvSpPr>
      <dsp:spPr>
        <a:xfrm>
          <a:off x="5695634" y="222577"/>
          <a:ext cx="4996125" cy="968357"/>
        </a:xfrm>
        <a:prstGeom prst="rect">
          <a:avLst/>
        </a:prstGeom>
        <a:solidFill>
          <a:srgbClr val="3366CC"/>
        </a:solidFill>
        <a:ln w="12700" cap="flat" cmpd="sng" algn="ctr">
          <a:solidFill>
            <a:schemeClr val="accent2">
              <a:hueOff val="1491723"/>
              <a:satOff val="-6539"/>
              <a:lumOff val="19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t>Income Level Information</a:t>
          </a:r>
        </a:p>
      </dsp:txBody>
      <dsp:txXfrm>
        <a:off x="5695634" y="222577"/>
        <a:ext cx="4996125" cy="968357"/>
      </dsp:txXfrm>
    </dsp:sp>
    <dsp:sp modelId="{1165E2B3-0B15-4CE2-B8B4-DD0E6038AF9F}">
      <dsp:nvSpPr>
        <dsp:cNvPr id="0" name=""/>
        <dsp:cNvSpPr/>
      </dsp:nvSpPr>
      <dsp:spPr>
        <a:xfrm>
          <a:off x="5695634" y="1190935"/>
          <a:ext cx="4996125" cy="2223450"/>
        </a:xfrm>
        <a:prstGeom prst="rect">
          <a:avLst/>
        </a:prstGeom>
        <a:solidFill>
          <a:srgbClr val="BDD3E9">
            <a:alpha val="89804"/>
          </a:srgbClr>
        </a:solidFill>
        <a:ln w="12700" cap="flat" cmpd="sng" algn="ctr">
          <a:solidFill>
            <a:schemeClr val="accent2">
              <a:tint val="40000"/>
              <a:alpha val="90000"/>
              <a:hueOff val="2086317"/>
              <a:satOff val="-3966"/>
              <a:lumOff val="-24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FontTx/>
            <a:buBlip>
              <a:blip xmlns:r="http://schemas.openxmlformats.org/officeDocument/2006/relationships" r:embed="rId1">
                <a:extLst>
                  <a:ext uri="{96DAC541-7B7A-43D3-8B79-37D633B846F1}">
                    <asvg:svgBlip xmlns:asvg="http://schemas.microsoft.com/office/drawing/2016/SVG/main" r:embed="rId2"/>
                  </a:ext>
                </a:extLst>
              </a:blip>
            </a:buBlip>
          </a:pPr>
          <a:r>
            <a:rPr lang="en-US" sz="2700" kern="1200" dirty="0"/>
            <a:t>Collected this information from world bank</a:t>
          </a:r>
        </a:p>
        <a:p>
          <a:pPr marL="228600" lvl="1" indent="-228600" algn="l" defTabSz="1200150">
            <a:lnSpc>
              <a:spcPct val="90000"/>
            </a:lnSpc>
            <a:spcBef>
              <a:spcPct val="0"/>
            </a:spcBef>
            <a:spcAft>
              <a:spcPct val="15000"/>
            </a:spcAft>
            <a:buFontTx/>
            <a:buBlip>
              <a:blip xmlns:r="http://schemas.openxmlformats.org/officeDocument/2006/relationships" r:embed="rId1">
                <a:extLst>
                  <a:ext uri="{96DAC541-7B7A-43D3-8B79-37D633B846F1}">
                    <asvg:svgBlip xmlns:asvg="http://schemas.microsoft.com/office/drawing/2016/SVG/main" r:embed="rId2"/>
                  </a:ext>
                </a:extLst>
              </a:blip>
            </a:buBlip>
          </a:pPr>
          <a:r>
            <a:rPr lang="en-US" sz="2700" kern="1200" dirty="0"/>
            <a:t>Net National Income per Capita</a:t>
          </a:r>
        </a:p>
      </dsp:txBody>
      <dsp:txXfrm>
        <a:off x="5695634" y="1190935"/>
        <a:ext cx="4996125" cy="222345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A86954-8E2F-42C6-A543-E9A53EF4337E}" type="datetimeFigureOut">
              <a:rPr lang="en-US" smtClean="0"/>
              <a:t>3/29/2021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F9CBE5-0280-4C99-98E9-4C6FF383F3BF}" type="slidenum">
              <a:rPr lang="en-US" smtClean="0"/>
              <a:t>‹#›</a:t>
            </a:fld>
            <a:endParaRPr lang="en-US"/>
          </a:p>
        </p:txBody>
      </p:sp>
    </p:spTree>
    <p:extLst>
      <p:ext uri="{BB962C8B-B14F-4D97-AF65-F5344CB8AC3E}">
        <p14:creationId xmlns:p14="http://schemas.microsoft.com/office/powerpoint/2010/main" val="13735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Clarence</a:t>
            </a:r>
          </a:p>
        </p:txBody>
      </p:sp>
      <p:sp>
        <p:nvSpPr>
          <p:cNvPr id="4" name="Slide Number Placeholder 3"/>
          <p:cNvSpPr>
            <a:spLocks noGrp="1"/>
          </p:cNvSpPr>
          <p:nvPr>
            <p:ph type="sldNum" sz="quarter" idx="5"/>
          </p:nvPr>
        </p:nvSpPr>
        <p:spPr/>
        <p:txBody>
          <a:bodyPr/>
          <a:lstStyle/>
          <a:p>
            <a:fld id="{3BF9CBE5-0280-4C99-98E9-4C6FF383F3BF}" type="slidenum">
              <a:rPr lang="en-US" smtClean="0"/>
              <a:t>1</a:t>
            </a:fld>
            <a:endParaRPr lang="en-US"/>
          </a:p>
        </p:txBody>
      </p:sp>
    </p:spTree>
    <p:extLst>
      <p:ext uri="{BB962C8B-B14F-4D97-AF65-F5344CB8AC3E}">
        <p14:creationId xmlns:p14="http://schemas.microsoft.com/office/powerpoint/2010/main" val="1911812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Clarence</a:t>
            </a:r>
          </a:p>
        </p:txBody>
      </p:sp>
      <p:sp>
        <p:nvSpPr>
          <p:cNvPr id="4" name="Slide Number Placeholder 3"/>
          <p:cNvSpPr>
            <a:spLocks noGrp="1"/>
          </p:cNvSpPr>
          <p:nvPr>
            <p:ph type="sldNum" sz="quarter" idx="5"/>
          </p:nvPr>
        </p:nvSpPr>
        <p:spPr/>
        <p:txBody>
          <a:bodyPr/>
          <a:lstStyle/>
          <a:p>
            <a:fld id="{3BF9CBE5-0280-4C99-98E9-4C6FF383F3BF}" type="slidenum">
              <a:rPr lang="en-US" smtClean="0"/>
              <a:t>2</a:t>
            </a:fld>
            <a:endParaRPr lang="en-US"/>
          </a:p>
        </p:txBody>
      </p:sp>
    </p:spTree>
    <p:extLst>
      <p:ext uri="{BB962C8B-B14F-4D97-AF65-F5344CB8AC3E}">
        <p14:creationId xmlns:p14="http://schemas.microsoft.com/office/powerpoint/2010/main" val="805478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Jim</a:t>
            </a:r>
          </a:p>
        </p:txBody>
      </p:sp>
      <p:sp>
        <p:nvSpPr>
          <p:cNvPr id="4" name="Slide Number Placeholder 3"/>
          <p:cNvSpPr>
            <a:spLocks noGrp="1"/>
          </p:cNvSpPr>
          <p:nvPr>
            <p:ph type="sldNum" sz="quarter" idx="5"/>
          </p:nvPr>
        </p:nvSpPr>
        <p:spPr/>
        <p:txBody>
          <a:bodyPr/>
          <a:lstStyle/>
          <a:p>
            <a:fld id="{3BF9CBE5-0280-4C99-98E9-4C6FF383F3BF}" type="slidenum">
              <a:rPr lang="en-US" smtClean="0"/>
              <a:t>3</a:t>
            </a:fld>
            <a:endParaRPr lang="en-US"/>
          </a:p>
        </p:txBody>
      </p:sp>
    </p:spTree>
    <p:extLst>
      <p:ext uri="{BB962C8B-B14F-4D97-AF65-F5344CB8AC3E}">
        <p14:creationId xmlns:p14="http://schemas.microsoft.com/office/powerpoint/2010/main" val="291659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Jim</a:t>
            </a:r>
          </a:p>
        </p:txBody>
      </p:sp>
      <p:sp>
        <p:nvSpPr>
          <p:cNvPr id="4" name="Slide Number Placeholder 3"/>
          <p:cNvSpPr>
            <a:spLocks noGrp="1"/>
          </p:cNvSpPr>
          <p:nvPr>
            <p:ph type="sldNum" sz="quarter" idx="5"/>
          </p:nvPr>
        </p:nvSpPr>
        <p:spPr/>
        <p:txBody>
          <a:bodyPr/>
          <a:lstStyle/>
          <a:p>
            <a:fld id="{3BF9CBE5-0280-4C99-98E9-4C6FF383F3BF}" type="slidenum">
              <a:rPr lang="en-US" smtClean="0"/>
              <a:t>4</a:t>
            </a:fld>
            <a:endParaRPr lang="en-US"/>
          </a:p>
        </p:txBody>
      </p:sp>
    </p:spTree>
    <p:extLst>
      <p:ext uri="{BB962C8B-B14F-4D97-AF65-F5344CB8AC3E}">
        <p14:creationId xmlns:p14="http://schemas.microsoft.com/office/powerpoint/2010/main" val="3946230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Abby</a:t>
            </a:r>
          </a:p>
        </p:txBody>
      </p:sp>
      <p:sp>
        <p:nvSpPr>
          <p:cNvPr id="4" name="Slide Number Placeholder 3"/>
          <p:cNvSpPr>
            <a:spLocks noGrp="1"/>
          </p:cNvSpPr>
          <p:nvPr>
            <p:ph type="sldNum" sz="quarter" idx="5"/>
          </p:nvPr>
        </p:nvSpPr>
        <p:spPr/>
        <p:txBody>
          <a:bodyPr/>
          <a:lstStyle/>
          <a:p>
            <a:fld id="{3BF9CBE5-0280-4C99-98E9-4C6FF383F3BF}" type="slidenum">
              <a:rPr lang="en-US" smtClean="0"/>
              <a:t>5</a:t>
            </a:fld>
            <a:endParaRPr lang="en-US"/>
          </a:p>
        </p:txBody>
      </p:sp>
    </p:spTree>
    <p:extLst>
      <p:ext uri="{BB962C8B-B14F-4D97-AF65-F5344CB8AC3E}">
        <p14:creationId xmlns:p14="http://schemas.microsoft.com/office/powerpoint/2010/main" val="2890652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Abby</a:t>
            </a:r>
          </a:p>
        </p:txBody>
      </p:sp>
      <p:sp>
        <p:nvSpPr>
          <p:cNvPr id="4" name="Slide Number Placeholder 3"/>
          <p:cNvSpPr>
            <a:spLocks noGrp="1"/>
          </p:cNvSpPr>
          <p:nvPr>
            <p:ph type="sldNum" sz="quarter" idx="10"/>
          </p:nvPr>
        </p:nvSpPr>
        <p:spPr/>
        <p:txBody>
          <a:bodyPr/>
          <a:lstStyle/>
          <a:p>
            <a:fld id="{3BF9CBE5-0280-4C99-98E9-4C6FF383F3BF}" type="slidenum">
              <a:rPr lang="en-US" smtClean="0"/>
              <a:t>6</a:t>
            </a:fld>
            <a:endParaRPr lang="en-US"/>
          </a:p>
        </p:txBody>
      </p:sp>
    </p:spTree>
    <p:extLst>
      <p:ext uri="{BB962C8B-B14F-4D97-AF65-F5344CB8AC3E}">
        <p14:creationId xmlns:p14="http://schemas.microsoft.com/office/powerpoint/2010/main" val="4123196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a:t>
            </a:r>
          </a:p>
        </p:txBody>
      </p:sp>
      <p:sp>
        <p:nvSpPr>
          <p:cNvPr id="4" name="Slide Number Placeholder 3"/>
          <p:cNvSpPr>
            <a:spLocks noGrp="1"/>
          </p:cNvSpPr>
          <p:nvPr>
            <p:ph type="sldNum" sz="quarter" idx="5"/>
          </p:nvPr>
        </p:nvSpPr>
        <p:spPr/>
        <p:txBody>
          <a:bodyPr/>
          <a:lstStyle/>
          <a:p>
            <a:fld id="{3BF9CBE5-0280-4C99-98E9-4C6FF383F3BF}" type="slidenum">
              <a:rPr lang="en-US" smtClean="0"/>
              <a:t>7</a:t>
            </a:fld>
            <a:endParaRPr lang="en-US"/>
          </a:p>
        </p:txBody>
      </p:sp>
    </p:spTree>
    <p:extLst>
      <p:ext uri="{BB962C8B-B14F-4D97-AF65-F5344CB8AC3E}">
        <p14:creationId xmlns:p14="http://schemas.microsoft.com/office/powerpoint/2010/main" val="3677747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a:t>
            </a:r>
          </a:p>
        </p:txBody>
      </p:sp>
      <p:sp>
        <p:nvSpPr>
          <p:cNvPr id="4" name="Slide Number Placeholder 3"/>
          <p:cNvSpPr>
            <a:spLocks noGrp="1"/>
          </p:cNvSpPr>
          <p:nvPr>
            <p:ph type="sldNum" sz="quarter" idx="5"/>
          </p:nvPr>
        </p:nvSpPr>
        <p:spPr/>
        <p:txBody>
          <a:bodyPr/>
          <a:lstStyle/>
          <a:p>
            <a:fld id="{3BF9CBE5-0280-4C99-98E9-4C6FF383F3BF}" type="slidenum">
              <a:rPr lang="en-US" smtClean="0"/>
              <a:t>8</a:t>
            </a:fld>
            <a:endParaRPr lang="en-US"/>
          </a:p>
        </p:txBody>
      </p:sp>
    </p:spTree>
    <p:extLst>
      <p:ext uri="{BB962C8B-B14F-4D97-AF65-F5344CB8AC3E}">
        <p14:creationId xmlns:p14="http://schemas.microsoft.com/office/powerpoint/2010/main" val="1363354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a:t>
            </a:r>
          </a:p>
        </p:txBody>
      </p:sp>
      <p:sp>
        <p:nvSpPr>
          <p:cNvPr id="4" name="Slide Number Placeholder 3"/>
          <p:cNvSpPr>
            <a:spLocks noGrp="1"/>
          </p:cNvSpPr>
          <p:nvPr>
            <p:ph type="sldNum" sz="quarter" idx="5"/>
          </p:nvPr>
        </p:nvSpPr>
        <p:spPr/>
        <p:txBody>
          <a:bodyPr/>
          <a:lstStyle/>
          <a:p>
            <a:fld id="{3BF9CBE5-0280-4C99-98E9-4C6FF383F3BF}" type="slidenum">
              <a:rPr lang="en-US" smtClean="0"/>
              <a:t>9</a:t>
            </a:fld>
            <a:endParaRPr lang="en-US"/>
          </a:p>
        </p:txBody>
      </p:sp>
    </p:spTree>
    <p:extLst>
      <p:ext uri="{BB962C8B-B14F-4D97-AF65-F5344CB8AC3E}">
        <p14:creationId xmlns:p14="http://schemas.microsoft.com/office/powerpoint/2010/main" val="541476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B248E717-C917-476B-8106-848595142F9D}" type="datetime1">
              <a:rPr lang="en-US" smtClean="0"/>
              <a:t>3/29/2021</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5081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55F453A9-D223-48DC-B7B4-7D3C4A4331D2}" type="datetime1">
              <a:rPr lang="en-US" smtClean="0"/>
              <a:t>3/29/2021</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009618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95A9072E-D8B2-4185-9321-00F0099B0726}" type="datetime1">
              <a:rPr lang="en-US" smtClean="0"/>
              <a:t>3/29/2021</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85717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CF135B42-8999-46A4-B16F-2677F65FC762}" type="datetime1">
              <a:rPr lang="en-US" smtClean="0"/>
              <a:t>3/29/2021</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38313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905B94EA-46D8-4EEC-81AC-C04603390D52}" type="datetime1">
              <a:rPr lang="en-US" smtClean="0"/>
              <a:t>3/29/2021</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26029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1D3CB67-54E0-435C-BCD6-43D870A2B5A7}" type="datetime1">
              <a:rPr lang="en-US" smtClean="0"/>
              <a:t>3/29/2021</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453787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699AFEEE-39A8-4694-A358-09DC41D5F3E6}" type="datetime1">
              <a:rPr lang="en-US" smtClean="0"/>
              <a:t>3/29/2021</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68416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3F03FE97-1BA8-4FF7-AC19-7B7FE3DE28E1}" type="datetime1">
              <a:rPr lang="en-US" smtClean="0"/>
              <a:t>3/29/2021</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338667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51C37FD0-C57E-435D-BC49-5491A08CBBBE}" type="datetime1">
              <a:rPr lang="en-US" smtClean="0"/>
              <a:t>3/29/2021</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95761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3B985810-8139-48FB-94A5-4172739812BD}" type="datetime1">
              <a:rPr lang="en-US" smtClean="0"/>
              <a:t>3/29/2021</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39999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B84A0E7E-BD04-472C-89E2-CA4638EBACD5}" type="datetime1">
              <a:rPr lang="en-US" smtClean="0"/>
              <a:t>3/29/2021</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187006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5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0F14B0A5-7F3B-44B1-84FB-4F674D5CB21F}" type="datetime1">
              <a:rPr lang="en-US" smtClean="0"/>
              <a:t>3/29/2021</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43519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hf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ata.worldbank.org/indicator/NY.ADJ.NNTY.PC.CD"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www.kaggle.com/augustus0498/life-expectancy-who"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6.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75180A-E7C3-4A5F-A87D-B9499B70B6A8}"/>
              </a:ext>
            </a:extLst>
          </p:cNvPr>
          <p:cNvSpPr>
            <a:spLocks noGrp="1"/>
          </p:cNvSpPr>
          <p:nvPr>
            <p:ph type="ctrTitle"/>
          </p:nvPr>
        </p:nvSpPr>
        <p:spPr>
          <a:xfrm>
            <a:off x="685800" y="908651"/>
            <a:ext cx="3620882" cy="3640345"/>
          </a:xfrm>
        </p:spPr>
        <p:txBody>
          <a:bodyPr anchor="t">
            <a:normAutofit/>
          </a:bodyPr>
          <a:lstStyle/>
          <a:p>
            <a:r>
              <a:rPr lang="en-US" sz="4000" dirty="0">
                <a:solidFill>
                  <a:schemeClr val="bg1"/>
                </a:solidFill>
              </a:rPr>
              <a:t>Life Expectancy Around the world</a:t>
            </a:r>
          </a:p>
        </p:txBody>
      </p:sp>
      <p:sp>
        <p:nvSpPr>
          <p:cNvPr id="3" name="Subtitle 2">
            <a:extLst>
              <a:ext uri="{FF2B5EF4-FFF2-40B4-BE49-F238E27FC236}">
                <a16:creationId xmlns:a16="http://schemas.microsoft.com/office/drawing/2014/main" id="{50FA9F4B-2FC1-4C63-A4D8-AE173EB4B12F}"/>
              </a:ext>
            </a:extLst>
          </p:cNvPr>
          <p:cNvSpPr>
            <a:spLocks noGrp="1"/>
          </p:cNvSpPr>
          <p:nvPr>
            <p:ph type="subTitle" idx="1"/>
          </p:nvPr>
        </p:nvSpPr>
        <p:spPr>
          <a:xfrm>
            <a:off x="705934" y="5220450"/>
            <a:ext cx="3380437" cy="570748"/>
          </a:xfrm>
        </p:spPr>
        <p:txBody>
          <a:bodyPr anchor="b">
            <a:normAutofit/>
          </a:bodyPr>
          <a:lstStyle/>
          <a:p>
            <a:pPr>
              <a:lnSpc>
                <a:spcPct val="110000"/>
              </a:lnSpc>
            </a:pPr>
            <a:r>
              <a:rPr lang="en-US" sz="1300">
                <a:solidFill>
                  <a:schemeClr val="bg1"/>
                </a:solidFill>
              </a:rPr>
              <a:t>Capstone Group 3: Abby Herrup, Mark Burton, Jim Worlein, &amp; Clarence Robinson</a:t>
            </a:r>
          </a:p>
        </p:txBody>
      </p:sp>
      <p:cxnSp>
        <p:nvCxnSpPr>
          <p:cNvPr id="13" name="Straight Connector 1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35CC33F-385A-4939-A877-1B3FA3BEEE24}"/>
              </a:ext>
            </a:extLst>
          </p:cNvPr>
          <p:cNvPicPr>
            <a:picLocks noChangeAspect="1"/>
          </p:cNvPicPr>
          <p:nvPr/>
        </p:nvPicPr>
        <p:blipFill rotWithShape="1">
          <a:blip r:embed="rId3"/>
          <a:srcRect t="2792" r="2" b="10499"/>
          <a:stretch/>
        </p:blipFill>
        <p:spPr>
          <a:xfrm>
            <a:off x="5454650" y="10"/>
            <a:ext cx="6737349" cy="6857990"/>
          </a:xfrm>
          <a:prstGeom prst="rect">
            <a:avLst/>
          </a:prstGeom>
          <a:solidFill>
            <a:srgbClr val="1C84A1"/>
          </a:solidFill>
        </p:spPr>
      </p:pic>
    </p:spTree>
    <p:extLst>
      <p:ext uri="{BB962C8B-B14F-4D97-AF65-F5344CB8AC3E}">
        <p14:creationId xmlns:p14="http://schemas.microsoft.com/office/powerpoint/2010/main" val="1740463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E5E0E-8E69-4131-82C8-90F885072E28}"/>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4894220B-3006-41CB-AB67-ECDCCCBD11FD}"/>
              </a:ext>
            </a:extLst>
          </p:cNvPr>
          <p:cNvSpPr>
            <a:spLocks noGrp="1"/>
          </p:cNvSpPr>
          <p:nvPr>
            <p:ph idx="1"/>
          </p:nvPr>
        </p:nvSpPr>
        <p:spPr/>
        <p:txBody>
          <a:bodyPr>
            <a:normAutofit/>
          </a:bodyPr>
          <a:lstStyle/>
          <a:p>
            <a:pPr marL="0" indent="0">
              <a:buNone/>
            </a:pPr>
            <a:r>
              <a:rPr lang="en-US" dirty="0">
                <a:hlinkClick r:id="rId3"/>
              </a:rPr>
              <a:t>https://data.worldbank.org/indicator/NY.ADJ.NNTY.PC.CD</a:t>
            </a:r>
            <a:endParaRPr lang="en-US" dirty="0"/>
          </a:p>
          <a:p>
            <a:pPr marL="0" indent="0">
              <a:buNone/>
            </a:pPr>
            <a:r>
              <a:rPr lang="en-US" dirty="0">
                <a:hlinkClick r:id="rId4"/>
              </a:rPr>
              <a:t>https://www.kaggle.com/augustus0498/life-expectancy-who</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ABC7499-85AA-4DA2-B917-15FAC1346B2C}"/>
              </a:ext>
            </a:extLst>
          </p:cNvPr>
          <p:cNvSpPr>
            <a:spLocks noGrp="1"/>
          </p:cNvSpPr>
          <p:nvPr>
            <p:ph type="sldNum" sz="quarter" idx="12"/>
          </p:nvPr>
        </p:nvSpPr>
        <p:spPr/>
        <p:txBody>
          <a:bodyPr/>
          <a:lstStyle/>
          <a:p>
            <a:fld id="{C3DB2ADC-AF19-4574-8C10-79B5B04FCA27}" type="slidenum">
              <a:rPr lang="en-US" sz="1200" smtClean="0"/>
              <a:t>10</a:t>
            </a:fld>
            <a:endParaRPr lang="en-US" dirty="0"/>
          </a:p>
        </p:txBody>
      </p:sp>
    </p:spTree>
    <p:extLst>
      <p:ext uri="{BB962C8B-B14F-4D97-AF65-F5344CB8AC3E}">
        <p14:creationId xmlns:p14="http://schemas.microsoft.com/office/powerpoint/2010/main" val="116082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mt="10000"/>
          </a:blip>
          <a:tile tx="0" ty="0" sx="100000" sy="100000" flip="none" algn="tl"/>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3F0BE0-3D2E-4A3C-AC0E-9A5FAC84339E}"/>
              </a:ext>
            </a:extLst>
          </p:cNvPr>
          <p:cNvSpPr>
            <a:spLocks noGrp="1"/>
          </p:cNvSpPr>
          <p:nvPr>
            <p:ph type="title"/>
          </p:nvPr>
        </p:nvSpPr>
        <p:spPr>
          <a:xfrm>
            <a:off x="700635" y="922096"/>
            <a:ext cx="10691265" cy="864072"/>
          </a:xfrm>
        </p:spPr>
        <p:txBody>
          <a:bodyPr>
            <a:normAutofit/>
          </a:bodyPr>
          <a:lstStyle/>
          <a:p>
            <a:r>
              <a:rPr lang="en-US" dirty="0"/>
              <a:t>Overview</a:t>
            </a:r>
          </a:p>
        </p:txBody>
      </p:sp>
      <p:cxnSp>
        <p:nvCxnSpPr>
          <p:cNvPr id="13" name="Straight Connector 12">
            <a:extLst>
              <a:ext uri="{FF2B5EF4-FFF2-40B4-BE49-F238E27FC236}">
                <a16:creationId xmlns:a16="http://schemas.microsoft.com/office/drawing/2014/main" id="{5EF1A8C6-8F60-4EF2-B4D7-A5A5E94F69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Graphic 5" descr="Group of people with solid fill">
            <a:extLst>
              <a:ext uri="{FF2B5EF4-FFF2-40B4-BE49-F238E27FC236}">
                <a16:creationId xmlns:a16="http://schemas.microsoft.com/office/drawing/2014/main" id="{1C651ED9-EECD-4525-93EC-573237A18B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p:blipFill>
        <p:spPr>
          <a:xfrm>
            <a:off x="800099" y="2130573"/>
            <a:ext cx="3398089" cy="3398089"/>
          </a:xfrm>
          <a:prstGeom prst="rect">
            <a:avLst/>
          </a:prstGeom>
        </p:spPr>
      </p:pic>
      <p:sp>
        <p:nvSpPr>
          <p:cNvPr id="3" name="Content Placeholder 2">
            <a:extLst>
              <a:ext uri="{FF2B5EF4-FFF2-40B4-BE49-F238E27FC236}">
                <a16:creationId xmlns:a16="http://schemas.microsoft.com/office/drawing/2014/main" id="{FAC3C201-C411-4C66-8301-98EF7C1E2827}"/>
              </a:ext>
            </a:extLst>
          </p:cNvPr>
          <p:cNvSpPr>
            <a:spLocks noGrp="1"/>
          </p:cNvSpPr>
          <p:nvPr>
            <p:ph idx="1"/>
          </p:nvPr>
        </p:nvSpPr>
        <p:spPr>
          <a:xfrm>
            <a:off x="4797971" y="1906418"/>
            <a:ext cx="6693941" cy="3923165"/>
          </a:xfrm>
        </p:spPr>
        <p:txBody>
          <a:bodyPr>
            <a:normAutofit/>
          </a:bodyPr>
          <a:lstStyle/>
          <a:p>
            <a:pPr>
              <a:buBlip>
                <a:blip r:embed="rId6">
                  <a:extLst>
                    <a:ext uri="{96DAC541-7B7A-43D3-8B79-37D633B846F1}">
                      <asvg:svgBlip xmlns:asvg="http://schemas.microsoft.com/office/drawing/2016/SVG/main" r:embed="rId7"/>
                    </a:ext>
                  </a:extLst>
                </a:blip>
              </a:buBlip>
            </a:pPr>
            <a:r>
              <a:rPr lang="en-US" dirty="0"/>
              <a:t>Overview of the Data Sets </a:t>
            </a:r>
          </a:p>
          <a:p>
            <a:pPr>
              <a:buBlip>
                <a:blip r:embed="rId6">
                  <a:extLst>
                    <a:ext uri="{96DAC541-7B7A-43D3-8B79-37D633B846F1}">
                      <asvg:svgBlip xmlns:asvg="http://schemas.microsoft.com/office/drawing/2016/SVG/main" r:embed="rId7"/>
                    </a:ext>
                  </a:extLst>
                </a:blip>
              </a:buBlip>
            </a:pPr>
            <a:r>
              <a:rPr lang="en-US" dirty="0"/>
              <a:t>Inspiration</a:t>
            </a:r>
          </a:p>
          <a:p>
            <a:pPr>
              <a:buBlip>
                <a:blip r:embed="rId6">
                  <a:extLst>
                    <a:ext uri="{96DAC541-7B7A-43D3-8B79-37D633B846F1}">
                      <asvg:svgBlip xmlns:asvg="http://schemas.microsoft.com/office/drawing/2016/SVG/main" r:embed="rId7"/>
                    </a:ext>
                  </a:extLst>
                </a:blip>
              </a:buBlip>
            </a:pPr>
            <a:r>
              <a:rPr lang="en-US" dirty="0"/>
              <a:t>Research Questions</a:t>
            </a:r>
          </a:p>
          <a:p>
            <a:pPr>
              <a:buBlip>
                <a:blip r:embed="rId6">
                  <a:extLst>
                    <a:ext uri="{96DAC541-7B7A-43D3-8B79-37D633B846F1}">
                      <asvg:svgBlip xmlns:asvg="http://schemas.microsoft.com/office/drawing/2016/SVG/main" r:embed="rId7"/>
                    </a:ext>
                  </a:extLst>
                </a:blip>
              </a:buBlip>
            </a:pPr>
            <a:r>
              <a:rPr lang="en-US" dirty="0"/>
              <a:t>Demo of Website</a:t>
            </a:r>
          </a:p>
          <a:p>
            <a:pPr>
              <a:buBlip>
                <a:blip r:embed="rId6">
                  <a:extLst>
                    <a:ext uri="{96DAC541-7B7A-43D3-8B79-37D633B846F1}">
                      <asvg:svgBlip xmlns:asvg="http://schemas.microsoft.com/office/drawing/2016/SVG/main" r:embed="rId7"/>
                    </a:ext>
                  </a:extLst>
                </a:blip>
              </a:buBlip>
            </a:pPr>
            <a:r>
              <a:rPr lang="en-US" dirty="0"/>
              <a:t>Our Conclusion</a:t>
            </a:r>
          </a:p>
          <a:p>
            <a:pPr>
              <a:buBlip>
                <a:blip r:embed="rId6">
                  <a:extLst>
                    <a:ext uri="{96DAC541-7B7A-43D3-8B79-37D633B846F1}">
                      <asvg:svgBlip xmlns:asvg="http://schemas.microsoft.com/office/drawing/2016/SVG/main" r:embed="rId7"/>
                    </a:ext>
                  </a:extLst>
                </a:blip>
              </a:buBlip>
            </a:pPr>
            <a:r>
              <a:rPr lang="en-US" dirty="0"/>
              <a:t>Possible Limitations or Biases</a:t>
            </a:r>
          </a:p>
          <a:p>
            <a:pPr>
              <a:buBlip>
                <a:blip r:embed="rId6">
                  <a:extLst>
                    <a:ext uri="{96DAC541-7B7A-43D3-8B79-37D633B846F1}">
                      <asvg:svgBlip xmlns:asvg="http://schemas.microsoft.com/office/drawing/2016/SVG/main" r:embed="rId7"/>
                    </a:ext>
                  </a:extLst>
                </a:blip>
              </a:buBlip>
            </a:pPr>
            <a:r>
              <a:rPr lang="en-US" dirty="0"/>
              <a:t>Future Work Recommendations</a:t>
            </a:r>
          </a:p>
          <a:p>
            <a:pPr>
              <a:buBlip>
                <a:blip r:embed="rId6">
                  <a:extLst>
                    <a:ext uri="{96DAC541-7B7A-43D3-8B79-37D633B846F1}">
                      <asvg:svgBlip xmlns:asvg="http://schemas.microsoft.com/office/drawing/2016/SVG/main" r:embed="rId7"/>
                    </a:ext>
                  </a:extLst>
                </a:blip>
              </a:buBlip>
            </a:pPr>
            <a:r>
              <a:rPr lang="en-US" dirty="0"/>
              <a:t>References</a:t>
            </a:r>
          </a:p>
        </p:txBody>
      </p:sp>
      <p:cxnSp>
        <p:nvCxnSpPr>
          <p:cNvPr id="15" name="Straight Connector 14">
            <a:extLst>
              <a:ext uri="{FF2B5EF4-FFF2-40B4-BE49-F238E27FC236}">
                <a16:creationId xmlns:a16="http://schemas.microsoft.com/office/drawing/2014/main" id="{FD9760AA-CA3F-4C65-B688-B44307731F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C8021E18-FB06-46F9-9EAE-2EF2557455DB}"/>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C3DB2ADC-AF19-4574-8C10-79B5B04FCA27}" type="slidenum">
              <a:rPr lang="en-US" sz="1200" smtClean="0"/>
              <a:pPr>
                <a:lnSpc>
                  <a:spcPct val="90000"/>
                </a:lnSpc>
                <a:spcAft>
                  <a:spcPts val="600"/>
                </a:spcAft>
              </a:pPr>
              <a:t>2</a:t>
            </a:fld>
            <a:endParaRPr lang="en-US" sz="1200" dirty="0"/>
          </a:p>
        </p:txBody>
      </p:sp>
    </p:spTree>
    <p:extLst>
      <p:ext uri="{BB962C8B-B14F-4D97-AF65-F5344CB8AC3E}">
        <p14:creationId xmlns:p14="http://schemas.microsoft.com/office/powerpoint/2010/main" val="3984554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blip>
          <a:srcRect/>
          <a:tile tx="0" ty="0" sx="100000" sy="100000" flip="none" algn="tl"/>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A4DE7F-0DCD-45AE-9ABF-3A70A5483492}"/>
              </a:ext>
            </a:extLst>
          </p:cNvPr>
          <p:cNvSpPr>
            <a:spLocks noGrp="1"/>
          </p:cNvSpPr>
          <p:nvPr>
            <p:ph type="title"/>
          </p:nvPr>
        </p:nvSpPr>
        <p:spPr>
          <a:xfrm>
            <a:off x="700087" y="909638"/>
            <a:ext cx="10691813" cy="1155618"/>
          </a:xfrm>
        </p:spPr>
        <p:txBody>
          <a:bodyPr>
            <a:normAutofit/>
          </a:bodyPr>
          <a:lstStyle/>
          <a:p>
            <a:r>
              <a:rPr lang="en-US" dirty="0"/>
              <a:t>Data Set Overview</a:t>
            </a:r>
          </a:p>
        </p:txBody>
      </p:sp>
      <p:cxnSp>
        <p:nvCxnSpPr>
          <p:cNvPr id="12" name="Straight Connector 11">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410EDD83-4818-4460-8FDE-507D9D63AFC0}"/>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r>
              <a:rPr lang="en-US" sz="1200" dirty="0"/>
              <a:t>3</a:t>
            </a:r>
          </a:p>
        </p:txBody>
      </p:sp>
      <p:graphicFrame>
        <p:nvGraphicFramePr>
          <p:cNvPr id="6" name="Content Placeholder 2">
            <a:extLst>
              <a:ext uri="{FF2B5EF4-FFF2-40B4-BE49-F238E27FC236}">
                <a16:creationId xmlns:a16="http://schemas.microsoft.com/office/drawing/2014/main" id="{39363E7B-7A32-4486-B752-1168088EA8B2}"/>
              </a:ext>
            </a:extLst>
          </p:cNvPr>
          <p:cNvGraphicFramePr>
            <a:graphicFrameLocks noGrp="1"/>
          </p:cNvGraphicFramePr>
          <p:nvPr>
            <p:ph idx="1"/>
            <p:extLst>
              <p:ext uri="{D42A27DB-BD31-4B8C-83A1-F6EECF244321}">
                <p14:modId xmlns:p14="http://schemas.microsoft.com/office/powerpoint/2010/main" val="1989510138"/>
              </p:ext>
            </p:extLst>
          </p:nvPr>
        </p:nvGraphicFramePr>
        <p:xfrm>
          <a:off x="700088" y="2292350"/>
          <a:ext cx="10691812" cy="36369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16551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8E965-F909-4532-AE73-7903E5B927C3}"/>
              </a:ext>
            </a:extLst>
          </p:cNvPr>
          <p:cNvSpPr>
            <a:spLocks noGrp="1"/>
          </p:cNvSpPr>
          <p:nvPr>
            <p:ph type="title"/>
          </p:nvPr>
        </p:nvSpPr>
        <p:spPr>
          <a:xfrm>
            <a:off x="750367" y="773999"/>
            <a:ext cx="10691265" cy="830504"/>
          </a:xfrm>
        </p:spPr>
        <p:txBody>
          <a:bodyPr/>
          <a:lstStyle/>
          <a:p>
            <a:r>
              <a:rPr lang="en-US" dirty="0"/>
              <a:t>Inspiration</a:t>
            </a:r>
          </a:p>
        </p:txBody>
      </p:sp>
      <p:sp>
        <p:nvSpPr>
          <p:cNvPr id="4" name="Slide Number Placeholder 3">
            <a:extLst>
              <a:ext uri="{FF2B5EF4-FFF2-40B4-BE49-F238E27FC236}">
                <a16:creationId xmlns:a16="http://schemas.microsoft.com/office/drawing/2014/main" id="{F0822906-1672-4810-8EAF-A54FB1CBBE53}"/>
              </a:ext>
            </a:extLst>
          </p:cNvPr>
          <p:cNvSpPr>
            <a:spLocks noGrp="1"/>
          </p:cNvSpPr>
          <p:nvPr>
            <p:ph type="sldNum" sz="quarter" idx="12"/>
          </p:nvPr>
        </p:nvSpPr>
        <p:spPr/>
        <p:txBody>
          <a:bodyPr/>
          <a:lstStyle/>
          <a:p>
            <a:fld id="{C3DB2ADC-AF19-4574-8C10-79B5B04FCA27}" type="slidenum">
              <a:rPr lang="en-US" sz="1200" smtClean="0"/>
              <a:t>4</a:t>
            </a:fld>
            <a:endParaRPr lang="en-US" sz="1200" dirty="0"/>
          </a:p>
        </p:txBody>
      </p:sp>
      <p:pic>
        <p:nvPicPr>
          <p:cNvPr id="5" name="Picture 4">
            <a:extLst>
              <a:ext uri="{FF2B5EF4-FFF2-40B4-BE49-F238E27FC236}">
                <a16:creationId xmlns:a16="http://schemas.microsoft.com/office/drawing/2014/main" id="{98EEA97C-F6B0-4FEA-90BD-C2CCE6A9F38B}"/>
              </a:ext>
            </a:extLst>
          </p:cNvPr>
          <p:cNvPicPr>
            <a:picLocks noChangeAspect="1"/>
          </p:cNvPicPr>
          <p:nvPr/>
        </p:nvPicPr>
        <p:blipFill>
          <a:blip r:embed="rId4"/>
          <a:stretch>
            <a:fillRect/>
          </a:stretch>
        </p:blipFill>
        <p:spPr>
          <a:xfrm>
            <a:off x="5122879" y="3205726"/>
            <a:ext cx="3180354" cy="2835496"/>
          </a:xfrm>
          <a:prstGeom prst="rect">
            <a:avLst/>
          </a:prstGeom>
        </p:spPr>
      </p:pic>
      <p:pic>
        <p:nvPicPr>
          <p:cNvPr id="7" name="Picture 6">
            <a:extLst>
              <a:ext uri="{FF2B5EF4-FFF2-40B4-BE49-F238E27FC236}">
                <a16:creationId xmlns:a16="http://schemas.microsoft.com/office/drawing/2014/main" id="{5BA18158-C8E5-4F60-AB54-98A8FAF36EA8}"/>
              </a:ext>
            </a:extLst>
          </p:cNvPr>
          <p:cNvPicPr>
            <a:picLocks noChangeAspect="1"/>
          </p:cNvPicPr>
          <p:nvPr/>
        </p:nvPicPr>
        <p:blipFill>
          <a:blip r:embed="rId5"/>
          <a:stretch>
            <a:fillRect/>
          </a:stretch>
        </p:blipFill>
        <p:spPr>
          <a:xfrm>
            <a:off x="8656270" y="3209678"/>
            <a:ext cx="3457743" cy="2733922"/>
          </a:xfrm>
          <a:prstGeom prst="rect">
            <a:avLst/>
          </a:prstGeom>
        </p:spPr>
      </p:pic>
      <p:pic>
        <p:nvPicPr>
          <p:cNvPr id="10" name="Picture 9">
            <a:extLst>
              <a:ext uri="{FF2B5EF4-FFF2-40B4-BE49-F238E27FC236}">
                <a16:creationId xmlns:a16="http://schemas.microsoft.com/office/drawing/2014/main" id="{EF7ACB25-49B6-4066-B59C-2E54ED98F188}"/>
              </a:ext>
            </a:extLst>
          </p:cNvPr>
          <p:cNvPicPr>
            <a:picLocks noChangeAspect="1"/>
          </p:cNvPicPr>
          <p:nvPr/>
        </p:nvPicPr>
        <p:blipFill>
          <a:blip r:embed="rId6"/>
          <a:stretch>
            <a:fillRect/>
          </a:stretch>
        </p:blipFill>
        <p:spPr>
          <a:xfrm>
            <a:off x="7346310" y="1002302"/>
            <a:ext cx="2547181" cy="2203424"/>
          </a:xfrm>
          <a:prstGeom prst="rect">
            <a:avLst/>
          </a:prstGeom>
        </p:spPr>
      </p:pic>
      <p:sp>
        <p:nvSpPr>
          <p:cNvPr id="11" name="TextBox 10">
            <a:extLst>
              <a:ext uri="{FF2B5EF4-FFF2-40B4-BE49-F238E27FC236}">
                <a16:creationId xmlns:a16="http://schemas.microsoft.com/office/drawing/2014/main" id="{2B036618-6EDD-4C1C-8270-D2794FB3060A}"/>
              </a:ext>
            </a:extLst>
          </p:cNvPr>
          <p:cNvSpPr txBox="1"/>
          <p:nvPr/>
        </p:nvSpPr>
        <p:spPr>
          <a:xfrm>
            <a:off x="750367" y="1981200"/>
            <a:ext cx="4055844" cy="2831544"/>
          </a:xfrm>
          <a:prstGeom prst="rect">
            <a:avLst/>
          </a:prstGeom>
          <a:noFill/>
        </p:spPr>
        <p:txBody>
          <a:bodyPr wrap="square" rtlCol="0">
            <a:spAutoFit/>
          </a:bodyPr>
          <a:lstStyle/>
          <a:p>
            <a:pPr algn="ctr"/>
            <a:r>
              <a:rPr lang="en-US" sz="2000" dirty="0"/>
              <a:t>We wanted to learn how a country could possibly increase their life expectancy! We were inspired by data visualizations about the connection between demographics and life expectancy.  We also were intrigued with how it could change over time</a:t>
            </a:r>
          </a:p>
          <a:p>
            <a:endParaRPr lang="en-US" dirty="0"/>
          </a:p>
        </p:txBody>
      </p:sp>
    </p:spTree>
    <p:extLst>
      <p:ext uri="{BB962C8B-B14F-4D97-AF65-F5344CB8AC3E}">
        <p14:creationId xmlns:p14="http://schemas.microsoft.com/office/powerpoint/2010/main" val="703114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mt="10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D9A39-897A-4733-A62B-58D3E4E5EF4D}"/>
              </a:ext>
            </a:extLst>
          </p:cNvPr>
          <p:cNvSpPr>
            <a:spLocks noGrp="1"/>
          </p:cNvSpPr>
          <p:nvPr>
            <p:ph type="title"/>
          </p:nvPr>
        </p:nvSpPr>
        <p:spPr/>
        <p:txBody>
          <a:bodyPr/>
          <a:lstStyle/>
          <a:p>
            <a:r>
              <a:rPr lang="en-US" dirty="0"/>
              <a:t>Our research questions</a:t>
            </a:r>
          </a:p>
        </p:txBody>
      </p:sp>
      <p:sp>
        <p:nvSpPr>
          <p:cNvPr id="3" name="Content Placeholder 2">
            <a:extLst>
              <a:ext uri="{FF2B5EF4-FFF2-40B4-BE49-F238E27FC236}">
                <a16:creationId xmlns:a16="http://schemas.microsoft.com/office/drawing/2014/main" id="{18D489E6-5B25-41A8-9629-14979BCE5716}"/>
              </a:ext>
            </a:extLst>
          </p:cNvPr>
          <p:cNvSpPr>
            <a:spLocks noGrp="1"/>
          </p:cNvSpPr>
          <p:nvPr>
            <p:ph idx="1"/>
          </p:nvPr>
        </p:nvSpPr>
        <p:spPr/>
        <p:txBody>
          <a:bodyPr>
            <a:normAutofit/>
          </a:bodyPr>
          <a:lstStyle/>
          <a:p>
            <a:pPr>
              <a:buBlip>
                <a:blip r:embed="rId4">
                  <a:extLst>
                    <a:ext uri="{96DAC541-7B7A-43D3-8B79-37D633B846F1}">
                      <asvg:svgBlip xmlns:asvg="http://schemas.microsoft.com/office/drawing/2016/SVG/main" r:embed="rId5"/>
                    </a:ext>
                  </a:extLst>
                </a:blip>
              </a:buBlip>
            </a:pPr>
            <a:r>
              <a:rPr lang="en-US" dirty="0"/>
              <a:t>What factors can influence the average life expectancy in a country?</a:t>
            </a:r>
          </a:p>
          <a:p>
            <a:pPr>
              <a:buBlip>
                <a:blip r:embed="rId4">
                  <a:extLst>
                    <a:ext uri="{96DAC541-7B7A-43D3-8B79-37D633B846F1}">
                      <asvg:svgBlip xmlns:asvg="http://schemas.microsoft.com/office/drawing/2016/SVG/main" r:embed="rId5"/>
                    </a:ext>
                  </a:extLst>
                </a:blip>
              </a:buBlip>
            </a:pPr>
            <a:r>
              <a:rPr lang="en-US" dirty="0"/>
              <a:t>Do wealthier countries have higher life expectancy?</a:t>
            </a:r>
          </a:p>
          <a:p>
            <a:pPr>
              <a:buBlip>
                <a:blip r:embed="rId4">
                  <a:extLst>
                    <a:ext uri="{96DAC541-7B7A-43D3-8B79-37D633B846F1}">
                      <asvg:svgBlip xmlns:asvg="http://schemas.microsoft.com/office/drawing/2016/SVG/main" r:embed="rId5"/>
                    </a:ext>
                  </a:extLst>
                </a:blip>
              </a:buBlip>
            </a:pPr>
            <a:r>
              <a:rPr lang="en-US" dirty="0"/>
              <a:t>How does life expectancy change if demographics change in a country?</a:t>
            </a:r>
          </a:p>
          <a:p>
            <a:pPr>
              <a:buBlip>
                <a:blip r:embed="rId4">
                  <a:extLst>
                    <a:ext uri="{96DAC541-7B7A-43D3-8B79-37D633B846F1}">
                      <asvg:svgBlip xmlns:asvg="http://schemas.microsoft.com/office/drawing/2016/SVG/main" r:embed="rId5"/>
                    </a:ext>
                  </a:extLst>
                </a:blip>
              </a:buBlip>
            </a:pPr>
            <a:r>
              <a:rPr lang="en-US" dirty="0"/>
              <a:t>What is the relationship between the health development index (HDI) and life expectancy?</a:t>
            </a:r>
          </a:p>
        </p:txBody>
      </p:sp>
      <p:sp>
        <p:nvSpPr>
          <p:cNvPr id="4" name="Slide Number Placeholder 3">
            <a:extLst>
              <a:ext uri="{FF2B5EF4-FFF2-40B4-BE49-F238E27FC236}">
                <a16:creationId xmlns:a16="http://schemas.microsoft.com/office/drawing/2014/main" id="{73FBE68B-D2FB-4C12-90FD-0FC781ADF2AF}"/>
              </a:ext>
            </a:extLst>
          </p:cNvPr>
          <p:cNvSpPr>
            <a:spLocks noGrp="1"/>
          </p:cNvSpPr>
          <p:nvPr>
            <p:ph type="sldNum" sz="quarter" idx="12"/>
          </p:nvPr>
        </p:nvSpPr>
        <p:spPr/>
        <p:txBody>
          <a:bodyPr/>
          <a:lstStyle/>
          <a:p>
            <a:fld id="{C3DB2ADC-AF19-4574-8C10-79B5B04FCA27}" type="slidenum">
              <a:rPr lang="en-US" sz="1200" smtClean="0"/>
              <a:t>5</a:t>
            </a:fld>
            <a:endParaRPr lang="en-US" sz="1200" dirty="0"/>
          </a:p>
        </p:txBody>
      </p:sp>
      <p:pic>
        <p:nvPicPr>
          <p:cNvPr id="7" name="Picture 6" descr="Shape&#10;&#10;Description automatically generated with low confidence">
            <a:extLst>
              <a:ext uri="{FF2B5EF4-FFF2-40B4-BE49-F238E27FC236}">
                <a16:creationId xmlns:a16="http://schemas.microsoft.com/office/drawing/2014/main" id="{10FC87DD-5C8D-42B6-ABCA-24B4E384B7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77400" y="4325768"/>
            <a:ext cx="1714500" cy="1714500"/>
          </a:xfrm>
          <a:prstGeom prst="rect">
            <a:avLst/>
          </a:prstGeom>
        </p:spPr>
      </p:pic>
    </p:spTree>
    <p:extLst>
      <p:ext uri="{BB962C8B-B14F-4D97-AF65-F5344CB8AC3E}">
        <p14:creationId xmlns:p14="http://schemas.microsoft.com/office/powerpoint/2010/main" val="3828146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mt="10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12161" y="2970673"/>
            <a:ext cx="11167677" cy="916653"/>
          </a:xfrm>
        </p:spPr>
        <p:txBody>
          <a:bodyPr/>
          <a:lstStyle/>
          <a:p>
            <a:pPr algn="ctr"/>
            <a:r>
              <a:rPr lang="en-US" b="1" dirty="0"/>
              <a:t>LET’S DIVE INTO THE WEBSITE</a:t>
            </a:r>
          </a:p>
        </p:txBody>
      </p:sp>
      <p:sp>
        <p:nvSpPr>
          <p:cNvPr id="3" name="Slide Number Placeholder 2">
            <a:extLst>
              <a:ext uri="{FF2B5EF4-FFF2-40B4-BE49-F238E27FC236}">
                <a16:creationId xmlns:a16="http://schemas.microsoft.com/office/drawing/2014/main" id="{D91B5F8A-5CCF-4793-B3D4-A30E37C76047}"/>
              </a:ext>
            </a:extLst>
          </p:cNvPr>
          <p:cNvSpPr>
            <a:spLocks noGrp="1"/>
          </p:cNvSpPr>
          <p:nvPr>
            <p:ph type="sldNum" sz="quarter" idx="12"/>
          </p:nvPr>
        </p:nvSpPr>
        <p:spPr/>
        <p:txBody>
          <a:bodyPr/>
          <a:lstStyle/>
          <a:p>
            <a:fld id="{C3DB2ADC-AF19-4574-8C10-79B5B04FCA27}" type="slidenum">
              <a:rPr lang="en-US" sz="1200" smtClean="0"/>
              <a:t>6</a:t>
            </a:fld>
            <a:endParaRPr lang="en-US" sz="1200" dirty="0"/>
          </a:p>
        </p:txBody>
      </p:sp>
    </p:spTree>
    <p:extLst>
      <p:ext uri="{BB962C8B-B14F-4D97-AF65-F5344CB8AC3E}">
        <p14:creationId xmlns:p14="http://schemas.microsoft.com/office/powerpoint/2010/main" val="167538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mt="10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D9A39-897A-4733-A62B-58D3E4E5EF4D}"/>
              </a:ext>
            </a:extLst>
          </p:cNvPr>
          <p:cNvSpPr>
            <a:spLocks noGrp="1"/>
          </p:cNvSpPr>
          <p:nvPr>
            <p:ph type="title"/>
          </p:nvPr>
        </p:nvSpPr>
        <p:spPr/>
        <p:txBody>
          <a:bodyPr/>
          <a:lstStyle/>
          <a:p>
            <a:r>
              <a:rPr lang="en-US" dirty="0"/>
              <a:t>Our conclusion(s)</a:t>
            </a:r>
          </a:p>
        </p:txBody>
      </p:sp>
      <p:sp>
        <p:nvSpPr>
          <p:cNvPr id="3" name="Content Placeholder 2">
            <a:extLst>
              <a:ext uri="{FF2B5EF4-FFF2-40B4-BE49-F238E27FC236}">
                <a16:creationId xmlns:a16="http://schemas.microsoft.com/office/drawing/2014/main" id="{18D489E6-5B25-41A8-9629-14979BCE5716}"/>
              </a:ext>
            </a:extLst>
          </p:cNvPr>
          <p:cNvSpPr>
            <a:spLocks noGrp="1"/>
          </p:cNvSpPr>
          <p:nvPr>
            <p:ph idx="1"/>
          </p:nvPr>
        </p:nvSpPr>
        <p:spPr/>
        <p:txBody>
          <a:bodyPr>
            <a:normAutofit/>
          </a:bodyPr>
          <a:lstStyle/>
          <a:p>
            <a:pPr>
              <a:buBlip>
                <a:blip r:embed="rId4">
                  <a:extLst>
                    <a:ext uri="{96DAC541-7B7A-43D3-8B79-37D633B846F1}">
                      <asvg:svgBlip xmlns:asvg="http://schemas.microsoft.com/office/drawing/2016/SVG/main" r:embed="rId5"/>
                    </a:ext>
                  </a:extLst>
                </a:blip>
              </a:buBlip>
            </a:pPr>
            <a:r>
              <a:rPr lang="en-US" dirty="0"/>
              <a:t>The strongest influence on life expectancy ended up being the prevalence of HIV/AIDs related deaths</a:t>
            </a:r>
          </a:p>
          <a:p>
            <a:pPr>
              <a:buBlip>
                <a:blip r:embed="rId4">
                  <a:extLst>
                    <a:ext uri="{96DAC541-7B7A-43D3-8B79-37D633B846F1}">
                      <asvg:svgBlip xmlns:asvg="http://schemas.microsoft.com/office/drawing/2016/SVG/main" r:embed="rId5"/>
                    </a:ext>
                  </a:extLst>
                </a:blip>
              </a:buBlip>
            </a:pPr>
            <a:r>
              <a:rPr lang="en-US" dirty="0"/>
              <a:t>Higher income countries did tend to have higher life expectancies</a:t>
            </a:r>
          </a:p>
          <a:p>
            <a:pPr>
              <a:buBlip>
                <a:blip r:embed="rId4">
                  <a:extLst>
                    <a:ext uri="{96DAC541-7B7A-43D3-8B79-37D633B846F1}">
                      <asvg:svgBlip xmlns:asvg="http://schemas.microsoft.com/office/drawing/2016/SVG/main" r:embed="rId5"/>
                    </a:ext>
                  </a:extLst>
                </a:blip>
              </a:buBlip>
            </a:pPr>
            <a:r>
              <a:rPr lang="en-US" dirty="0"/>
              <a:t>There is a strong correlation between life expectancy and the Human Development Index</a:t>
            </a:r>
          </a:p>
        </p:txBody>
      </p:sp>
      <p:sp>
        <p:nvSpPr>
          <p:cNvPr id="4" name="Slide Number Placeholder 3">
            <a:extLst>
              <a:ext uri="{FF2B5EF4-FFF2-40B4-BE49-F238E27FC236}">
                <a16:creationId xmlns:a16="http://schemas.microsoft.com/office/drawing/2014/main" id="{73FBE68B-D2FB-4C12-90FD-0FC781ADF2AF}"/>
              </a:ext>
            </a:extLst>
          </p:cNvPr>
          <p:cNvSpPr>
            <a:spLocks noGrp="1"/>
          </p:cNvSpPr>
          <p:nvPr>
            <p:ph type="sldNum" sz="quarter" idx="12"/>
          </p:nvPr>
        </p:nvSpPr>
        <p:spPr/>
        <p:txBody>
          <a:bodyPr/>
          <a:lstStyle/>
          <a:p>
            <a:fld id="{C3DB2ADC-AF19-4574-8C10-79B5B04FCA27}" type="slidenum">
              <a:rPr lang="en-US" sz="1200" smtClean="0"/>
              <a:t>7</a:t>
            </a:fld>
            <a:endParaRPr lang="en-US" sz="1200" dirty="0"/>
          </a:p>
        </p:txBody>
      </p:sp>
    </p:spTree>
    <p:extLst>
      <p:ext uri="{BB962C8B-B14F-4D97-AF65-F5344CB8AC3E}">
        <p14:creationId xmlns:p14="http://schemas.microsoft.com/office/powerpoint/2010/main" val="2121848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mt="10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4D487-1282-473F-ADD1-0FA8589F05A6}"/>
              </a:ext>
            </a:extLst>
          </p:cNvPr>
          <p:cNvSpPr>
            <a:spLocks noGrp="1"/>
          </p:cNvSpPr>
          <p:nvPr>
            <p:ph type="title"/>
          </p:nvPr>
        </p:nvSpPr>
        <p:spPr/>
        <p:txBody>
          <a:bodyPr/>
          <a:lstStyle/>
          <a:p>
            <a:r>
              <a:rPr lang="en-US" dirty="0"/>
              <a:t>Possible Limitations or Biases</a:t>
            </a:r>
          </a:p>
        </p:txBody>
      </p:sp>
      <p:sp>
        <p:nvSpPr>
          <p:cNvPr id="3" name="Content Placeholder 2">
            <a:extLst>
              <a:ext uri="{FF2B5EF4-FFF2-40B4-BE49-F238E27FC236}">
                <a16:creationId xmlns:a16="http://schemas.microsoft.com/office/drawing/2014/main" id="{AB4FD927-E506-4C7A-9244-4D62A5AFC4DD}"/>
              </a:ext>
            </a:extLst>
          </p:cNvPr>
          <p:cNvSpPr>
            <a:spLocks noGrp="1"/>
          </p:cNvSpPr>
          <p:nvPr>
            <p:ph idx="1"/>
          </p:nvPr>
        </p:nvSpPr>
        <p:spPr/>
        <p:txBody>
          <a:bodyPr/>
          <a:lstStyle/>
          <a:p>
            <a:pPr>
              <a:buBlip>
                <a:blip r:embed="rId4">
                  <a:extLst>
                    <a:ext uri="{96DAC541-7B7A-43D3-8B79-37D633B846F1}">
                      <asvg:svgBlip xmlns:asvg="http://schemas.microsoft.com/office/drawing/2016/SVG/main" r:embed="rId5"/>
                    </a:ext>
                  </a:extLst>
                </a:blip>
              </a:buBlip>
            </a:pPr>
            <a:r>
              <a:rPr lang="en-US" dirty="0"/>
              <a:t>Null values in the data</a:t>
            </a:r>
          </a:p>
          <a:p>
            <a:pPr>
              <a:buBlip>
                <a:blip r:embed="rId4">
                  <a:extLst>
                    <a:ext uri="{96DAC541-7B7A-43D3-8B79-37D633B846F1}">
                      <asvg:svgBlip xmlns:asvg="http://schemas.microsoft.com/office/drawing/2016/SVG/main" r:embed="rId5"/>
                    </a:ext>
                  </a:extLst>
                </a:blip>
              </a:buBlip>
            </a:pPr>
            <a:r>
              <a:rPr lang="en-US" dirty="0"/>
              <a:t>Lack of recent data (2015 was the latest year)</a:t>
            </a:r>
          </a:p>
          <a:p>
            <a:pPr>
              <a:buBlip>
                <a:blip r:embed="rId4">
                  <a:extLst>
                    <a:ext uri="{96DAC541-7B7A-43D3-8B79-37D633B846F1}">
                      <asvg:svgBlip xmlns:asvg="http://schemas.microsoft.com/office/drawing/2016/SVG/main" r:embed="rId5"/>
                    </a:ext>
                  </a:extLst>
                </a:blip>
              </a:buBlip>
            </a:pPr>
            <a:r>
              <a:rPr lang="en-US" dirty="0"/>
              <a:t>Data inconsistencies</a:t>
            </a:r>
          </a:p>
          <a:p>
            <a:pPr>
              <a:buBlip>
                <a:blip r:embed="rId4">
                  <a:extLst>
                    <a:ext uri="{96DAC541-7B7A-43D3-8B79-37D633B846F1}">
                      <asvg:svgBlip xmlns:asvg="http://schemas.microsoft.com/office/drawing/2016/SVG/main" r:embed="rId5"/>
                    </a:ext>
                  </a:extLst>
                </a:blip>
              </a:buBlip>
            </a:pPr>
            <a:r>
              <a:rPr lang="en-US" dirty="0"/>
              <a:t>Natural bias to assume wealthier countries have healthier people</a:t>
            </a:r>
          </a:p>
          <a:p>
            <a:pPr marL="0" indent="0">
              <a:buNone/>
            </a:pPr>
            <a:endParaRPr lang="en-US" dirty="0"/>
          </a:p>
        </p:txBody>
      </p:sp>
      <p:sp>
        <p:nvSpPr>
          <p:cNvPr id="4" name="Slide Number Placeholder 3">
            <a:extLst>
              <a:ext uri="{FF2B5EF4-FFF2-40B4-BE49-F238E27FC236}">
                <a16:creationId xmlns:a16="http://schemas.microsoft.com/office/drawing/2014/main" id="{BFA361B4-F1C5-4A89-82C7-1DA8AD88F508}"/>
              </a:ext>
            </a:extLst>
          </p:cNvPr>
          <p:cNvSpPr>
            <a:spLocks noGrp="1"/>
          </p:cNvSpPr>
          <p:nvPr>
            <p:ph type="sldNum" sz="quarter" idx="12"/>
          </p:nvPr>
        </p:nvSpPr>
        <p:spPr/>
        <p:txBody>
          <a:bodyPr/>
          <a:lstStyle/>
          <a:p>
            <a:fld id="{C3DB2ADC-AF19-4574-8C10-79B5B04FCA27}" type="slidenum">
              <a:rPr lang="en-US" sz="1200" smtClean="0"/>
              <a:t>8</a:t>
            </a:fld>
            <a:endParaRPr lang="en-US" sz="1200" dirty="0"/>
          </a:p>
        </p:txBody>
      </p:sp>
    </p:spTree>
    <p:extLst>
      <p:ext uri="{BB962C8B-B14F-4D97-AF65-F5344CB8AC3E}">
        <p14:creationId xmlns:p14="http://schemas.microsoft.com/office/powerpoint/2010/main" val="998685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mt="10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65685-71AD-4A5D-9CAB-BB869852585A}"/>
              </a:ext>
            </a:extLst>
          </p:cNvPr>
          <p:cNvSpPr>
            <a:spLocks noGrp="1"/>
          </p:cNvSpPr>
          <p:nvPr>
            <p:ph type="title"/>
          </p:nvPr>
        </p:nvSpPr>
        <p:spPr/>
        <p:txBody>
          <a:bodyPr/>
          <a:lstStyle/>
          <a:p>
            <a:r>
              <a:rPr lang="en-US" dirty="0"/>
              <a:t>Future work recommendations</a:t>
            </a:r>
          </a:p>
        </p:txBody>
      </p:sp>
      <p:sp>
        <p:nvSpPr>
          <p:cNvPr id="3" name="Content Placeholder 2">
            <a:extLst>
              <a:ext uri="{FF2B5EF4-FFF2-40B4-BE49-F238E27FC236}">
                <a16:creationId xmlns:a16="http://schemas.microsoft.com/office/drawing/2014/main" id="{D0729639-6FE5-4718-8703-69B3C091284B}"/>
              </a:ext>
            </a:extLst>
          </p:cNvPr>
          <p:cNvSpPr>
            <a:spLocks noGrp="1"/>
          </p:cNvSpPr>
          <p:nvPr>
            <p:ph idx="1"/>
          </p:nvPr>
        </p:nvSpPr>
        <p:spPr/>
        <p:txBody>
          <a:bodyPr/>
          <a:lstStyle/>
          <a:p>
            <a:pPr>
              <a:buBlip>
                <a:blip r:embed="rId4">
                  <a:extLst>
                    <a:ext uri="{96DAC541-7B7A-43D3-8B79-37D633B846F1}">
                      <asvg:svgBlip xmlns:asvg="http://schemas.microsoft.com/office/drawing/2016/SVG/main" r:embed="rId5"/>
                    </a:ext>
                  </a:extLst>
                </a:blip>
              </a:buBlip>
            </a:pPr>
            <a:endParaRPr lang="en-US" dirty="0"/>
          </a:p>
          <a:p>
            <a:pPr>
              <a:buBlip>
                <a:blip r:embed="rId4">
                  <a:extLst>
                    <a:ext uri="{96DAC541-7B7A-43D3-8B79-37D633B846F1}">
                      <asvg:svgBlip xmlns:asvg="http://schemas.microsoft.com/office/drawing/2016/SVG/main" r:embed="rId5"/>
                    </a:ext>
                  </a:extLst>
                </a:blip>
              </a:buBlip>
            </a:pPr>
            <a:r>
              <a:rPr lang="en-US" dirty="0"/>
              <a:t>Update the data set for more recent years (2015-2021)</a:t>
            </a:r>
          </a:p>
          <a:p>
            <a:pPr>
              <a:buBlip>
                <a:blip r:embed="rId4">
                  <a:extLst>
                    <a:ext uri="{96DAC541-7B7A-43D3-8B79-37D633B846F1}">
                      <asvg:svgBlip xmlns:asvg="http://schemas.microsoft.com/office/drawing/2016/SVG/main" r:embed="rId5"/>
                    </a:ext>
                  </a:extLst>
                </a:blip>
              </a:buBlip>
            </a:pPr>
            <a:r>
              <a:rPr lang="en-US" dirty="0"/>
              <a:t>Add gender into the analysis</a:t>
            </a:r>
          </a:p>
          <a:p>
            <a:pPr>
              <a:buBlip>
                <a:blip r:embed="rId4">
                  <a:extLst>
                    <a:ext uri="{96DAC541-7B7A-43D3-8B79-37D633B846F1}">
                      <asvg:svgBlip xmlns:asvg="http://schemas.microsoft.com/office/drawing/2016/SVG/main" r:embed="rId5"/>
                    </a:ext>
                  </a:extLst>
                </a:blip>
              </a:buBlip>
            </a:pPr>
            <a:r>
              <a:rPr lang="en-US" dirty="0"/>
              <a:t>Research access to healthcare and vaccines and how that impacts life expectancy</a:t>
            </a:r>
          </a:p>
          <a:p>
            <a:pPr>
              <a:buBlip>
                <a:blip r:embed="rId4">
                  <a:extLst>
                    <a:ext uri="{96DAC541-7B7A-43D3-8B79-37D633B846F1}">
                      <asvg:svgBlip xmlns:asvg="http://schemas.microsoft.com/office/drawing/2016/SVG/main" r:embed="rId5"/>
                    </a:ext>
                  </a:extLst>
                </a:blip>
              </a:buBlip>
            </a:pPr>
            <a:r>
              <a:rPr lang="en-US" dirty="0"/>
              <a:t>Research the affect COVID-19 has taken on life expectancy</a:t>
            </a:r>
          </a:p>
        </p:txBody>
      </p:sp>
      <p:sp>
        <p:nvSpPr>
          <p:cNvPr id="4" name="Slide Number Placeholder 3">
            <a:extLst>
              <a:ext uri="{FF2B5EF4-FFF2-40B4-BE49-F238E27FC236}">
                <a16:creationId xmlns:a16="http://schemas.microsoft.com/office/drawing/2014/main" id="{DFF65616-1E95-4366-82BB-EB3C14BEF125}"/>
              </a:ext>
            </a:extLst>
          </p:cNvPr>
          <p:cNvSpPr>
            <a:spLocks noGrp="1"/>
          </p:cNvSpPr>
          <p:nvPr>
            <p:ph type="sldNum" sz="quarter" idx="12"/>
          </p:nvPr>
        </p:nvSpPr>
        <p:spPr/>
        <p:txBody>
          <a:bodyPr/>
          <a:lstStyle/>
          <a:p>
            <a:fld id="{C3DB2ADC-AF19-4574-8C10-79B5B04FCA27}" type="slidenum">
              <a:rPr lang="en-US" sz="1200" smtClean="0"/>
              <a:t>9</a:t>
            </a:fld>
            <a:endParaRPr lang="en-US" dirty="0"/>
          </a:p>
        </p:txBody>
      </p:sp>
    </p:spTree>
    <p:extLst>
      <p:ext uri="{BB962C8B-B14F-4D97-AF65-F5344CB8AC3E}">
        <p14:creationId xmlns:p14="http://schemas.microsoft.com/office/powerpoint/2010/main" val="2582794001"/>
      </p:ext>
    </p:extLst>
  </p:cSld>
  <p:clrMapOvr>
    <a:masterClrMapping/>
  </p:clrMapOvr>
</p:sld>
</file>

<file path=ppt/theme/theme1.xml><?xml version="1.0" encoding="utf-8"?>
<a:theme xmlns:a="http://schemas.openxmlformats.org/drawingml/2006/main" name="ChronicleVTI">
  <a:themeElements>
    <a:clrScheme name="AnalogousFromRegularSeedRightStep">
      <a:dk1>
        <a:srgbClr val="000000"/>
      </a:dk1>
      <a:lt1>
        <a:srgbClr val="FFFFFF"/>
      </a:lt1>
      <a:dk2>
        <a:srgbClr val="3C3522"/>
      </a:dk2>
      <a:lt2>
        <a:srgbClr val="E2E6E8"/>
      </a:lt2>
      <a:accent1>
        <a:srgbClr val="C3704D"/>
      </a:accent1>
      <a:accent2>
        <a:srgbClr val="B18F3B"/>
      </a:accent2>
      <a:accent3>
        <a:srgbClr val="9DAA43"/>
      </a:accent3>
      <a:accent4>
        <a:srgbClr val="71B13B"/>
      </a:accent4>
      <a:accent5>
        <a:srgbClr val="4CB748"/>
      </a:accent5>
      <a:accent6>
        <a:srgbClr val="3BB168"/>
      </a:accent6>
      <a:hlink>
        <a:srgbClr val="3A8BAE"/>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6153</TotalTime>
  <Words>353</Words>
  <Application>Microsoft Office PowerPoint</Application>
  <PresentationFormat>Widescreen</PresentationFormat>
  <Paragraphs>70</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Calisto MT</vt:lpstr>
      <vt:lpstr>Univers Condensed</vt:lpstr>
      <vt:lpstr>ChronicleVTI</vt:lpstr>
      <vt:lpstr>Life Expectancy Around the world</vt:lpstr>
      <vt:lpstr>Overview</vt:lpstr>
      <vt:lpstr>Data Set Overview</vt:lpstr>
      <vt:lpstr>Inspiration</vt:lpstr>
      <vt:lpstr>Our research questions</vt:lpstr>
      <vt:lpstr>LET’S DIVE INTO THE WEBSITE</vt:lpstr>
      <vt:lpstr>Our conclusion(s)</vt:lpstr>
      <vt:lpstr>Possible Limitations or Biases</vt:lpstr>
      <vt:lpstr>Future work recommendations</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Relationship between Student Success and Alcohol Consumption</dc:title>
  <dc:creator>Abigail Herrup</dc:creator>
  <cp:lastModifiedBy>Abigail Herrup</cp:lastModifiedBy>
  <cp:revision>68</cp:revision>
  <dcterms:created xsi:type="dcterms:W3CDTF">2020-11-11T23:01:32Z</dcterms:created>
  <dcterms:modified xsi:type="dcterms:W3CDTF">2021-03-29T22:32:29Z</dcterms:modified>
</cp:coreProperties>
</file>