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handoutMasterIdLst>
    <p:handoutMasterId r:id="rId21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60"/>
  </p:normalViewPr>
  <p:slideViewPr>
    <p:cSldViewPr showGuides="1">
      <p:cViewPr varScale="1">
        <p:scale>
          <a:sx n="72" d="100"/>
          <a:sy n="72" d="100"/>
        </p:scale>
        <p:origin x="-390" y="-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10/15/2020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E43AD87-ACAA-407E-9101-252FB8C6F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43F54-6835-460F-9724-D9E138D9190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="" xmlns:a16="http://schemas.microsoft.com/office/drawing/2014/main" id="{7FD29174-D710-4934-A434-902F8C5F1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="" xmlns:a16="http://schemas.microsoft.com/office/drawing/2014/main" id="{83D1364E-F5D0-4D9A-90C9-CB9B0A9C7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3722B17D-531D-466F-B7C8-79C96FBD0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5272A-27E0-4E59-9F58-BE21329B60C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01F121EE-8C15-46A3-92C6-2D999CB0D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4C499FA7-5FCD-45E4-869F-7B6492F79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0C059F-C707-45E6-900E-B4606CF99CF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87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xmlns="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xmlns="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5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xmlns="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5.3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xmlns="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xmlns="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xmlns="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xmlns="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xmlns="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xmlns="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xmlns="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5.3-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xmlns="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xmlns="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xmlns="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xmlns="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="" xmlns:a16="http://schemas.microsoft.com/office/drawing/2014/main" id="{E60E4C6F-69D1-4989-86BC-6DBDDB99B5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Eigenvalues and Eigenvectors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="" xmlns:a16="http://schemas.microsoft.com/office/drawing/2014/main" id="{9EC89ED7-D3C1-40AB-A902-694D79FA14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DIAGONALIZATION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Copyright © 2021 Pearson Education, Inc.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7483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0BF20E76-C5EB-4413-8553-D64C339E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2402" name="Rectangle 2">
            <a:extLst>
              <a:ext uri="{FF2B5EF4-FFF2-40B4-BE49-F238E27FC236}">
                <a16:creationId xmlns="" xmlns:a16="http://schemas.microsoft.com/office/drawing/2014/main" id="{021FBEF0-7040-4552-A09D-CE1341209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DIAGONALIZING MATRICES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="" xmlns:a16="http://schemas.microsoft.com/office/drawing/2014/main" id="{AFA06B8D-1E5E-4304-AE2A-A70B1A109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Example 2: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Diagonalize</a:t>
            </a:r>
            <a:r>
              <a:rPr lang="en-US" altLang="en-US" sz="2800" dirty="0"/>
              <a:t> the following matrix, if possible.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That is, find an invertible matrix </a:t>
            </a:r>
            <a:r>
              <a:rPr lang="en-US" altLang="en-US" sz="2800" i="1" dirty="0"/>
              <a:t>P</a:t>
            </a:r>
            <a:r>
              <a:rPr lang="en-US" altLang="en-US" sz="2800" dirty="0"/>
              <a:t> and a diagonal matrix </a:t>
            </a:r>
            <a:r>
              <a:rPr lang="en-US" altLang="en-US" sz="2800" i="1" dirty="0"/>
              <a:t>D</a:t>
            </a:r>
            <a:r>
              <a:rPr lang="en-US" altLang="en-US" sz="2800" dirty="0"/>
              <a:t> such that                    .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Solution:</a:t>
            </a:r>
            <a:r>
              <a:rPr lang="en-US" altLang="en-US" sz="2800" dirty="0"/>
              <a:t> There are four steps to implement the description in Theorem 5.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Step 1. </a:t>
            </a:r>
            <a:r>
              <a:rPr lang="en-US" altLang="en-US" sz="2800" b="1" i="1" dirty="0"/>
              <a:t>Find the eigenvalues of A.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Here, the characteristic equation turns out to involve a cubic polynomial that can be factored:</a:t>
            </a:r>
          </a:p>
        </p:txBody>
      </p:sp>
      <p:graphicFrame>
        <p:nvGraphicFramePr>
          <p:cNvPr id="742404" name="Object 4">
            <a:extLst>
              <a:ext uri="{FF2B5EF4-FFF2-40B4-BE49-F238E27FC236}">
                <a16:creationId xmlns="" xmlns:a16="http://schemas.microsoft.com/office/drawing/2014/main" id="{CA98FF70-A064-44A8-9FFB-BA94178E9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676400"/>
          <a:ext cx="28956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3073320" imgH="1777680" progId="Equation.DSMT4">
                  <p:embed/>
                </p:oleObj>
              </mc:Choice>
              <mc:Fallback>
                <p:oleObj name="Equation" r:id="rId3" imgW="307332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28956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90165"/>
              </p:ext>
            </p:extLst>
          </p:nvPr>
        </p:nvGraphicFramePr>
        <p:xfrm>
          <a:off x="3686175" y="3781425"/>
          <a:ext cx="162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1625400" imgH="368280" progId="Equation.DSMT4">
                  <p:embed/>
                </p:oleObj>
              </mc:Choice>
              <mc:Fallback>
                <p:oleObj name="Equation" r:id="rId5" imgW="1625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3781425"/>
                        <a:ext cx="162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527105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8716361E-A095-4546-B3E1-248191C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4450" name="Rectangle 2">
            <a:extLst>
              <a:ext uri="{FF2B5EF4-FFF2-40B4-BE49-F238E27FC236}">
                <a16:creationId xmlns="" xmlns:a16="http://schemas.microsoft.com/office/drawing/2014/main" id="{8A46E1FD-A658-43E6-AE17-0B84491A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DIAGONALIZING MATRICES</a:t>
            </a:r>
          </a:p>
        </p:txBody>
      </p:sp>
      <p:sp>
        <p:nvSpPr>
          <p:cNvPr id="744451" name="Rectangle 3">
            <a:extLst>
              <a:ext uri="{FF2B5EF4-FFF2-40B4-BE49-F238E27FC236}">
                <a16:creationId xmlns="" xmlns:a16="http://schemas.microsoft.com/office/drawing/2014/main" id="{DE16BFF4-0690-440D-8E5E-47D5F534D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The eigenvalues are           and             .</a:t>
            </a:r>
          </a:p>
          <a:p>
            <a:r>
              <a:rPr lang="en-US" altLang="en-US" sz="2800" i="1" dirty="0"/>
              <a:t>Step 2. </a:t>
            </a:r>
            <a:r>
              <a:rPr lang="en-US" altLang="en-US" sz="2800" b="1" i="1" dirty="0"/>
              <a:t>Find three linearly independent eigenvectors of A.</a:t>
            </a:r>
          </a:p>
          <a:p>
            <a:r>
              <a:rPr lang="en-US" altLang="en-US" sz="2800" i="1" dirty="0"/>
              <a:t>Three</a:t>
            </a:r>
            <a:r>
              <a:rPr lang="en-US" altLang="en-US" sz="2800" dirty="0"/>
              <a:t> vectors are needed because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        matrix.</a:t>
            </a:r>
          </a:p>
          <a:p>
            <a:r>
              <a:rPr lang="en-US" altLang="en-US" sz="2800" dirty="0"/>
              <a:t>This is a critical step.</a:t>
            </a:r>
          </a:p>
          <a:p>
            <a:r>
              <a:rPr lang="en-US" altLang="en-US" sz="2800" dirty="0"/>
              <a:t>If it fails, then Theorem 5 says that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cannot be </a:t>
            </a:r>
            <a:r>
              <a:rPr lang="en-US" altLang="en-US" sz="2800" dirty="0" err="1"/>
              <a:t>diagonalized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44452" name="Object 4">
            <a:extLst>
              <a:ext uri="{FF2B5EF4-FFF2-40B4-BE49-F238E27FC236}">
                <a16:creationId xmlns="" xmlns:a16="http://schemas.microsoft.com/office/drawing/2014/main" id="{12D4E17A-80DD-4396-B08A-D327D1372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677015"/>
              </p:ext>
            </p:extLst>
          </p:nvPr>
        </p:nvGraphicFramePr>
        <p:xfrm>
          <a:off x="2349500" y="1403350"/>
          <a:ext cx="4597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4597200" imgH="1054080" progId="Equation.DSMT4">
                  <p:embed/>
                </p:oleObj>
              </mc:Choice>
              <mc:Fallback>
                <p:oleObj name="Equation" r:id="rId3" imgW="4597200" imgH="105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403350"/>
                        <a:ext cx="4597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3" name="Object 5">
            <a:extLst>
              <a:ext uri="{FF2B5EF4-FFF2-40B4-BE49-F238E27FC236}">
                <a16:creationId xmlns="" xmlns:a16="http://schemas.microsoft.com/office/drawing/2014/main" id="{7DC90B77-C7F4-460D-B83E-7A8D410A0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700" y="30353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5" imgW="761760" imgH="342720" progId="Equation.DSMT4">
                  <p:embed/>
                </p:oleObj>
              </mc:Choice>
              <mc:Fallback>
                <p:oleObj name="Equation" r:id="rId5" imgW="761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3035300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4" name="Object 6">
            <a:extLst>
              <a:ext uri="{FF2B5EF4-FFF2-40B4-BE49-F238E27FC236}">
                <a16:creationId xmlns="" xmlns:a16="http://schemas.microsoft.com/office/drawing/2014/main" id="{BBD08624-8DEF-4AEA-9B8C-C0AB81A15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3035300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7" imgW="1066680" imgH="342720" progId="Equation.DSMT4">
                  <p:embed/>
                </p:oleObj>
              </mc:Choice>
              <mc:Fallback>
                <p:oleObj name="Equation" r:id="rId7" imgW="1066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035300"/>
                        <a:ext cx="1066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5" name="Object 7">
            <a:extLst>
              <a:ext uri="{FF2B5EF4-FFF2-40B4-BE49-F238E27FC236}">
                <a16:creationId xmlns="" xmlns:a16="http://schemas.microsoft.com/office/drawing/2014/main" id="{C3AC07C8-0B53-4D39-AE0A-262BD34B5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0" y="4521200"/>
          <a:ext cx="66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9" imgW="711000" imgH="342720" progId="Equation.DSMT4">
                  <p:embed/>
                </p:oleObj>
              </mc:Choice>
              <mc:Fallback>
                <p:oleObj name="Equation" r:id="rId9" imgW="711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4521200"/>
                        <a:ext cx="66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44928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77F862F9-6036-4313-BA50-B1115AB1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5474" name="Rectangle 2">
            <a:extLst>
              <a:ext uri="{FF2B5EF4-FFF2-40B4-BE49-F238E27FC236}">
                <a16:creationId xmlns="" xmlns:a16="http://schemas.microsoft.com/office/drawing/2014/main" id="{7720FBAA-7962-4FC5-8865-6A0095B00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DIAGONALIZING MATRICES</a:t>
            </a:r>
          </a:p>
        </p:txBody>
      </p:sp>
      <p:sp>
        <p:nvSpPr>
          <p:cNvPr id="745475" name="Rectangle 3">
            <a:extLst>
              <a:ext uri="{FF2B5EF4-FFF2-40B4-BE49-F238E27FC236}">
                <a16:creationId xmlns="" xmlns:a16="http://schemas.microsoft.com/office/drawing/2014/main" id="{778365E8-1DC2-4461-BAD3-B28049C00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endParaRPr lang="en-US" altLang="en-US" sz="2800"/>
          </a:p>
          <a:p>
            <a:r>
              <a:rPr lang="en-US" altLang="en-US" sz="2800"/>
              <a:t>Basis for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Basis for                                  and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You can check that {</a:t>
            </a:r>
            <a:r>
              <a:rPr lang="en-US" altLang="en-US" sz="2800" b="1"/>
              <a:t>v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2</a:t>
            </a:r>
            <a:r>
              <a:rPr lang="en-US" altLang="en-US" sz="2800"/>
              <a:t>, </a:t>
            </a:r>
            <a:r>
              <a:rPr lang="en-US" altLang="en-US" sz="2800" b="1"/>
              <a:t>v</a:t>
            </a:r>
            <a:r>
              <a:rPr lang="en-US" altLang="en-US" sz="2800" baseline="-25000"/>
              <a:t>3</a:t>
            </a:r>
            <a:r>
              <a:rPr lang="en-US" altLang="en-US" sz="2800"/>
              <a:t>} is a linearly independent set.    </a:t>
            </a:r>
          </a:p>
        </p:txBody>
      </p:sp>
      <p:graphicFrame>
        <p:nvGraphicFramePr>
          <p:cNvPr id="745476" name="Object 4">
            <a:extLst>
              <a:ext uri="{FF2B5EF4-FFF2-40B4-BE49-F238E27FC236}">
                <a16:creationId xmlns="" xmlns:a16="http://schemas.microsoft.com/office/drawing/2014/main" id="{801653FD-8DBB-4DAF-852F-C52E44B54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41076"/>
              </p:ext>
            </p:extLst>
          </p:nvPr>
        </p:nvGraphicFramePr>
        <p:xfrm>
          <a:off x="2247900" y="1130300"/>
          <a:ext cx="2527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2527200" imgH="1777680" progId="Equation.DSMT4">
                  <p:embed/>
                </p:oleObj>
              </mc:Choice>
              <mc:Fallback>
                <p:oleObj name="Equation" r:id="rId3" imgW="252720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130300"/>
                        <a:ext cx="25273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7" name="Object 5">
            <a:extLst>
              <a:ext uri="{FF2B5EF4-FFF2-40B4-BE49-F238E27FC236}">
                <a16:creationId xmlns="" xmlns:a16="http://schemas.microsoft.com/office/drawing/2014/main" id="{231FDF86-4B20-4955-96F5-4569308F7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984784"/>
              </p:ext>
            </p:extLst>
          </p:nvPr>
        </p:nvGraphicFramePr>
        <p:xfrm>
          <a:off x="2216150" y="3175000"/>
          <a:ext cx="2857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2857320" imgH="1777680" progId="Equation.DSMT4">
                  <p:embed/>
                </p:oleObj>
              </mc:Choice>
              <mc:Fallback>
                <p:oleObj name="Equation" r:id="rId5" imgW="285732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175000"/>
                        <a:ext cx="2857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8" name="Object 6">
            <a:extLst>
              <a:ext uri="{FF2B5EF4-FFF2-40B4-BE49-F238E27FC236}">
                <a16:creationId xmlns="" xmlns:a16="http://schemas.microsoft.com/office/drawing/2014/main" id="{E7B8EB03-815F-4D3C-8A17-5F292C462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009202"/>
              </p:ext>
            </p:extLst>
          </p:nvPr>
        </p:nvGraphicFramePr>
        <p:xfrm>
          <a:off x="5816600" y="3175000"/>
          <a:ext cx="1574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7" imgW="1574640" imgH="1777680" progId="Equation.DSMT4">
                  <p:embed/>
                </p:oleObj>
              </mc:Choice>
              <mc:Fallback>
                <p:oleObj name="Equation" r:id="rId7" imgW="157464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3175000"/>
                        <a:ext cx="1574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5630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EF7F5DC4-C750-4FAE-B4F1-074AE14B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6498" name="Rectangle 2">
            <a:extLst>
              <a:ext uri="{FF2B5EF4-FFF2-40B4-BE49-F238E27FC236}">
                <a16:creationId xmlns="" xmlns:a16="http://schemas.microsoft.com/office/drawing/2014/main" id="{B8326158-72F9-45DF-9BB0-AC936A6E9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DIAGONALIZING MATRICES</a:t>
            </a:r>
          </a:p>
        </p:txBody>
      </p:sp>
      <p:sp>
        <p:nvSpPr>
          <p:cNvPr id="746499" name="Rectangle 3">
            <a:extLst>
              <a:ext uri="{FF2B5EF4-FFF2-40B4-BE49-F238E27FC236}">
                <a16:creationId xmlns="" xmlns:a16="http://schemas.microsoft.com/office/drawing/2014/main" id="{10C54465-5AC6-4DF6-98BC-0A42F2E6F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257800"/>
          </a:xfrm>
        </p:spPr>
        <p:txBody>
          <a:bodyPr/>
          <a:lstStyle/>
          <a:p>
            <a:r>
              <a:rPr lang="en-US" altLang="en-US" sz="2800" i="1"/>
              <a:t>Step 3. </a:t>
            </a:r>
            <a:r>
              <a:rPr lang="en-US" altLang="en-US" sz="2800" b="1" i="1"/>
              <a:t>Construct P from the vectors in step 2.</a:t>
            </a:r>
          </a:p>
          <a:p>
            <a:r>
              <a:rPr lang="en-US" altLang="en-US" sz="2800"/>
              <a:t>The order of the vectors is unimportant.</a:t>
            </a:r>
          </a:p>
          <a:p>
            <a:r>
              <a:rPr lang="en-US" altLang="en-US" sz="2800"/>
              <a:t>Using the order chosen in step 2, form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 i="1"/>
          </a:p>
          <a:p>
            <a:r>
              <a:rPr lang="en-US" altLang="en-US" sz="2800" i="1"/>
              <a:t>Step 4. </a:t>
            </a:r>
            <a:r>
              <a:rPr lang="en-US" altLang="en-US" sz="2800" b="1" i="1"/>
              <a:t>Construct D from the corresponding eigenvalues.</a:t>
            </a:r>
          </a:p>
          <a:p>
            <a:r>
              <a:rPr lang="en-US" altLang="en-US" sz="2800"/>
              <a:t>In this step, it is essential that the order of the eigenvalues matches the order chosen for the columns of </a:t>
            </a:r>
            <a:r>
              <a:rPr lang="en-US" altLang="en-US" sz="2800" i="1"/>
              <a:t>P</a:t>
            </a:r>
            <a:r>
              <a:rPr lang="en-US" altLang="en-US" sz="2800"/>
              <a:t>.</a:t>
            </a:r>
          </a:p>
        </p:txBody>
      </p:sp>
      <p:graphicFrame>
        <p:nvGraphicFramePr>
          <p:cNvPr id="746500" name="Object 4">
            <a:extLst>
              <a:ext uri="{FF2B5EF4-FFF2-40B4-BE49-F238E27FC236}">
                <a16:creationId xmlns="" xmlns:a16="http://schemas.microsoft.com/office/drawing/2014/main" id="{CB5BFBC1-5E45-41C0-9A0F-3CA50DC30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625476"/>
              </p:ext>
            </p:extLst>
          </p:nvPr>
        </p:nvGraphicFramePr>
        <p:xfrm>
          <a:off x="1792288" y="2819400"/>
          <a:ext cx="533082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5562360" imgH="1777680" progId="Equation.DSMT4">
                  <p:embed/>
                </p:oleObj>
              </mc:Choice>
              <mc:Fallback>
                <p:oleObj name="Equation" r:id="rId3" imgW="55623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2819400"/>
                        <a:ext cx="5330825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96166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A07FCF74-7C0F-46BD-99E2-FB8FE2FA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7522" name="Rectangle 2">
            <a:extLst>
              <a:ext uri="{FF2B5EF4-FFF2-40B4-BE49-F238E27FC236}">
                <a16:creationId xmlns="" xmlns:a16="http://schemas.microsoft.com/office/drawing/2014/main" id="{B606321C-4C3E-4BE8-88F0-C54146AE3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DIAGONALIZING MATRICES</a:t>
            </a:r>
          </a:p>
        </p:txBody>
      </p:sp>
      <p:sp>
        <p:nvSpPr>
          <p:cNvPr id="747523" name="Rectangle 3">
            <a:extLst>
              <a:ext uri="{FF2B5EF4-FFF2-40B4-BE49-F238E27FC236}">
                <a16:creationId xmlns="" xmlns:a16="http://schemas.microsoft.com/office/drawing/2014/main" id="{298EC48A-8615-4835-9E13-B4B100727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altLang="en-US" sz="2800" dirty="0"/>
              <a:t>Use the eigenvalue             twice, once for each of the eigenvectors corresponding to            :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To avoid computing      , simply verify that                  .</a:t>
            </a:r>
          </a:p>
          <a:p>
            <a:r>
              <a:rPr lang="en-US" altLang="en-US" sz="2800" dirty="0"/>
              <a:t>Compute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47524" name="Object 4">
            <a:extLst>
              <a:ext uri="{FF2B5EF4-FFF2-40B4-BE49-F238E27FC236}">
                <a16:creationId xmlns="" xmlns:a16="http://schemas.microsoft.com/office/drawing/2014/main" id="{562546EE-A39E-4A66-A89E-F824C0861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0300" y="1231900"/>
          <a:ext cx="990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1066680" imgH="342720" progId="Equation.DSMT4">
                  <p:embed/>
                </p:oleObj>
              </mc:Choice>
              <mc:Fallback>
                <p:oleObj name="Equation" r:id="rId3" imgW="1066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231900"/>
                        <a:ext cx="990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5" name="Object 5">
            <a:extLst>
              <a:ext uri="{FF2B5EF4-FFF2-40B4-BE49-F238E27FC236}">
                <a16:creationId xmlns="" xmlns:a16="http://schemas.microsoft.com/office/drawing/2014/main" id="{6DA6C050-0D3D-4722-98AF-9B7A96165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663700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5" imgW="1066680" imgH="342720" progId="Equation.DSMT4">
                  <p:embed/>
                </p:oleObj>
              </mc:Choice>
              <mc:Fallback>
                <p:oleObj name="Equation" r:id="rId5" imgW="1066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663700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6" name="Object 6">
            <a:extLst>
              <a:ext uri="{FF2B5EF4-FFF2-40B4-BE49-F238E27FC236}">
                <a16:creationId xmlns="" xmlns:a16="http://schemas.microsoft.com/office/drawing/2014/main" id="{6EF1CA11-0110-4CFA-85CE-7243C1C18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057400"/>
          <a:ext cx="26670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7" imgW="2920680" imgH="1777680" progId="Equation.DSMT4">
                  <p:embed/>
                </p:oleObj>
              </mc:Choice>
              <mc:Fallback>
                <p:oleObj name="Equation" r:id="rId7" imgW="292068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26670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7" name="Object 7">
            <a:extLst>
              <a:ext uri="{FF2B5EF4-FFF2-40B4-BE49-F238E27FC236}">
                <a16:creationId xmlns="" xmlns:a16="http://schemas.microsoft.com/office/drawing/2014/main" id="{0AA09659-8C8F-4CCC-9763-0EAD74E65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28598"/>
              </p:ext>
            </p:extLst>
          </p:nvPr>
        </p:nvGraphicFramePr>
        <p:xfrm>
          <a:off x="3848100" y="3673475"/>
          <a:ext cx="49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9" imgW="495000" imgH="368280" progId="Equation.DSMT4">
                  <p:embed/>
                </p:oleObj>
              </mc:Choice>
              <mc:Fallback>
                <p:oleObj name="Equation" r:id="rId9" imgW="495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673475"/>
                        <a:ext cx="495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8" name="Object 8">
            <a:extLst>
              <a:ext uri="{FF2B5EF4-FFF2-40B4-BE49-F238E27FC236}">
                <a16:creationId xmlns="" xmlns:a16="http://schemas.microsoft.com/office/drawing/2014/main" id="{825F91C3-AA3D-42C2-AA15-538E5416E4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934385"/>
              </p:ext>
            </p:extLst>
          </p:nvPr>
        </p:nvGraphicFramePr>
        <p:xfrm>
          <a:off x="7108825" y="3711575"/>
          <a:ext cx="148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11" imgW="1485720" imgH="317160" progId="Equation.DSMT4">
                  <p:embed/>
                </p:oleObj>
              </mc:Choice>
              <mc:Fallback>
                <p:oleObj name="Equation" r:id="rId11" imgW="14857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3711575"/>
                        <a:ext cx="148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9" name="Object 9">
            <a:extLst>
              <a:ext uri="{FF2B5EF4-FFF2-40B4-BE49-F238E27FC236}">
                <a16:creationId xmlns="" xmlns:a16="http://schemas.microsoft.com/office/drawing/2014/main" id="{C404D362-4F8B-4169-98D8-3C0D6E8C8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724400"/>
          <a:ext cx="7924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13" imgW="8458200" imgH="1777680" progId="Equation.DSMT4">
                  <p:embed/>
                </p:oleObj>
              </mc:Choice>
              <mc:Fallback>
                <p:oleObj name="Equation" r:id="rId13" imgW="845820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7924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82007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AFBFB98-F403-43CF-BB59-07C863D3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8546" name="Rectangle 2">
            <a:extLst>
              <a:ext uri="{FF2B5EF4-FFF2-40B4-BE49-F238E27FC236}">
                <a16:creationId xmlns="" xmlns:a16="http://schemas.microsoft.com/office/drawing/2014/main" id="{107BD8DF-6311-49C4-86E4-30648A67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DIAGONALIZING MATRICES</a:t>
            </a:r>
          </a:p>
        </p:txBody>
      </p:sp>
      <p:sp>
        <p:nvSpPr>
          <p:cNvPr id="748547" name="Rectangle 3">
            <a:extLst>
              <a:ext uri="{FF2B5EF4-FFF2-40B4-BE49-F238E27FC236}">
                <a16:creationId xmlns="" xmlns:a16="http://schemas.microsoft.com/office/drawing/2014/main" id="{BB869C6E-822F-44FB-8395-2930F633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Theorem 6:</a:t>
            </a:r>
            <a:r>
              <a:rPr lang="en-US" altLang="en-US" sz="2800" dirty="0"/>
              <a:t> An           matrix with </a:t>
            </a:r>
            <a:r>
              <a:rPr lang="en-US" altLang="en-US" sz="2800" i="1" dirty="0"/>
              <a:t>n</a:t>
            </a:r>
            <a:r>
              <a:rPr lang="en-US" altLang="en-US" sz="2800" dirty="0"/>
              <a:t> distinct eigenvalues is diagonalizable.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Proof:</a:t>
            </a:r>
            <a:r>
              <a:rPr lang="en-US" altLang="en-US" sz="2800" dirty="0"/>
              <a:t> Let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be eigenvectors corresponding to the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distinct eigenvalues of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} is linearly independent, by  Theorem 2 in Section 5.1.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Hence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diagonalizable, by Theorem 5.</a:t>
            </a:r>
          </a:p>
        </p:txBody>
      </p:sp>
      <p:graphicFrame>
        <p:nvGraphicFramePr>
          <p:cNvPr id="748548" name="Object 4">
            <a:extLst>
              <a:ext uri="{FF2B5EF4-FFF2-40B4-BE49-F238E27FC236}">
                <a16:creationId xmlns="" xmlns:a16="http://schemas.microsoft.com/office/drawing/2014/main" id="{475DCB91-3C7F-4995-BA35-C626AD32F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372220"/>
              </p:ext>
            </p:extLst>
          </p:nvPr>
        </p:nvGraphicFramePr>
        <p:xfrm>
          <a:off x="773113" y="1425575"/>
          <a:ext cx="73691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7785000" imgH="1663560" progId="Equation.DSMT4">
                  <p:embed/>
                </p:oleObj>
              </mc:Choice>
              <mc:Fallback>
                <p:oleObj name="Equation" r:id="rId3" imgW="778500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425575"/>
                        <a:ext cx="736917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49" name="Object 5">
            <a:extLst>
              <a:ext uri="{FF2B5EF4-FFF2-40B4-BE49-F238E27FC236}">
                <a16:creationId xmlns="" xmlns:a16="http://schemas.microsoft.com/office/drawing/2014/main" id="{75D36FE6-8272-4E93-986E-87ABCB729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75805"/>
              </p:ext>
            </p:extLst>
          </p:nvPr>
        </p:nvGraphicFramePr>
        <p:xfrm>
          <a:off x="3289300" y="3390900"/>
          <a:ext cx="723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5" imgW="723600" imgH="253800" progId="Equation.DSMT4">
                  <p:embed/>
                </p:oleObj>
              </mc:Choice>
              <mc:Fallback>
                <p:oleObj name="Equation" r:id="rId5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390900"/>
                        <a:ext cx="723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21722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E9A20212-476E-4D9C-B944-E0701E8E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9570" name="Rectangle 2">
            <a:extLst>
              <a:ext uri="{FF2B5EF4-FFF2-40B4-BE49-F238E27FC236}">
                <a16:creationId xmlns="" xmlns:a16="http://schemas.microsoft.com/office/drawing/2014/main" id="{6011AD1E-A0C7-4CB4-B95F-FC0DEA800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MATRICES WHOSE EIGENVALUES ARE NOT DISTINCT</a:t>
            </a:r>
          </a:p>
        </p:txBody>
      </p:sp>
      <p:sp>
        <p:nvSpPr>
          <p:cNvPr id="749571" name="Rectangle 3">
            <a:extLst>
              <a:ext uri="{FF2B5EF4-FFF2-40B4-BE49-F238E27FC236}">
                <a16:creationId xmlns="" xmlns:a16="http://schemas.microsoft.com/office/drawing/2014/main" id="{65CB426A-4C14-4B26-A8D8-BE5429CFF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 dirty="0"/>
              <a:t>It is not </a:t>
            </a:r>
            <a:r>
              <a:rPr lang="en-US" altLang="en-US" sz="2800" i="1" dirty="0"/>
              <a:t>necessary</a:t>
            </a:r>
            <a:r>
              <a:rPr lang="en-US" altLang="en-US" sz="2800" dirty="0"/>
              <a:t> for an          matrix to have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distinct eigenvalues in order to be diagonalizable.</a:t>
            </a:r>
          </a:p>
          <a:p>
            <a:r>
              <a:rPr lang="en-US" altLang="en-US" sz="2800" dirty="0"/>
              <a:t>Theorem 6 provides a </a:t>
            </a:r>
            <a:r>
              <a:rPr lang="en-US" altLang="en-US" sz="2800" i="1" dirty="0"/>
              <a:t>sufficient</a:t>
            </a:r>
            <a:r>
              <a:rPr lang="en-US" altLang="en-US" sz="2800" dirty="0"/>
              <a:t> condition for a matrix to be diagonalizable.</a:t>
            </a:r>
          </a:p>
          <a:p>
            <a:pPr marL="0" indent="0">
              <a:buNone/>
            </a:pPr>
            <a:endParaRPr lang="en-US" altLang="en-US" sz="800" dirty="0"/>
          </a:p>
          <a:p>
            <a:pPr>
              <a:spcBef>
                <a:spcPts val="0"/>
              </a:spcBef>
            </a:pPr>
            <a:r>
              <a:rPr lang="en-US" altLang="en-US" sz="2800" dirty="0"/>
              <a:t>If an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</a:t>
            </a:r>
            <a:r>
              <a:rPr lang="en-US" altLang="en-US" sz="2800" i="1" dirty="0"/>
              <a:t>n</a:t>
            </a:r>
            <a:r>
              <a:rPr lang="en-US" altLang="en-US" sz="2800" dirty="0"/>
              <a:t> distinct eigenvalues, with corresponding eigenvectors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, and if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, then </a:t>
            </a:r>
            <a:r>
              <a:rPr lang="en-US" altLang="en-US" sz="2800" i="1" dirty="0"/>
              <a:t>P</a:t>
            </a:r>
            <a:r>
              <a:rPr lang="en-US" altLang="en-US" sz="2800" dirty="0"/>
              <a:t> is automatically invertible because its columns are linearly independent, by Theorem 2. </a:t>
            </a:r>
          </a:p>
        </p:txBody>
      </p:sp>
      <p:graphicFrame>
        <p:nvGraphicFramePr>
          <p:cNvPr id="749572" name="Object 4">
            <a:extLst>
              <a:ext uri="{FF2B5EF4-FFF2-40B4-BE49-F238E27FC236}">
                <a16:creationId xmlns="" xmlns:a16="http://schemas.microsoft.com/office/drawing/2014/main" id="{07B3F368-7EA3-452B-A6EA-9D20B229C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578841"/>
              </p:ext>
            </p:extLst>
          </p:nvPr>
        </p:nvGraphicFramePr>
        <p:xfrm>
          <a:off x="4470400" y="1565275"/>
          <a:ext cx="723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565275"/>
                        <a:ext cx="723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3" name="Object 5">
            <a:extLst>
              <a:ext uri="{FF2B5EF4-FFF2-40B4-BE49-F238E27FC236}">
                <a16:creationId xmlns="" xmlns:a16="http://schemas.microsoft.com/office/drawing/2014/main" id="{272B88E8-436B-4AB7-985A-45766A346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506369"/>
              </p:ext>
            </p:extLst>
          </p:nvPr>
        </p:nvGraphicFramePr>
        <p:xfrm>
          <a:off x="1657350" y="3495675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495675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4" name="Object 6">
            <a:extLst>
              <a:ext uri="{FF2B5EF4-FFF2-40B4-BE49-F238E27FC236}">
                <a16:creationId xmlns="" xmlns:a16="http://schemas.microsoft.com/office/drawing/2014/main" id="{5A544CEB-279A-4F73-AEB7-F3A8F71A7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964478"/>
              </p:ext>
            </p:extLst>
          </p:nvPr>
        </p:nvGraphicFramePr>
        <p:xfrm>
          <a:off x="936625" y="4256088"/>
          <a:ext cx="2544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7" imgW="2641320" imgH="520560" progId="Equation.DSMT4">
                  <p:embed/>
                </p:oleObj>
              </mc:Choice>
              <mc:Fallback>
                <p:oleObj name="Equation" r:id="rId7" imgW="26413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256088"/>
                        <a:ext cx="25447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92679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1E43874B-412E-434E-BA4A-907CBCA4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50594" name="Rectangle 2">
            <a:extLst>
              <a:ext uri="{FF2B5EF4-FFF2-40B4-BE49-F238E27FC236}">
                <a16:creationId xmlns="" xmlns:a16="http://schemas.microsoft.com/office/drawing/2014/main" id="{862DC19F-EA5F-4653-B635-DB47451F1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MATRICES WHOSE EIGENVALUES ARE NOT DISTINCT</a:t>
            </a:r>
          </a:p>
        </p:txBody>
      </p:sp>
      <p:sp>
        <p:nvSpPr>
          <p:cNvPr id="750595" name="Rectangle 3">
            <a:extLst>
              <a:ext uri="{FF2B5EF4-FFF2-40B4-BE49-F238E27FC236}">
                <a16:creationId xmlns="" xmlns:a16="http://schemas.microsoft.com/office/drawing/2014/main" id="{F789ADE5-D2FF-4C30-994F-AEF1F7570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609600" indent="-609600"/>
            <a:r>
              <a:rPr lang="en-US" altLang="en-US" sz="2800" dirty="0"/>
              <a:t>When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 but has fewer than </a:t>
            </a:r>
            <a:r>
              <a:rPr lang="en-US" altLang="en-US" sz="2800" i="1" dirty="0"/>
              <a:t>n</a:t>
            </a:r>
            <a:r>
              <a:rPr lang="en-US" altLang="en-US" sz="2800" dirty="0"/>
              <a:t> distinct eigenvalues, it is still possible to build </a:t>
            </a:r>
            <a:r>
              <a:rPr lang="en-US" altLang="en-US" sz="2800" i="1" dirty="0"/>
              <a:t>P</a:t>
            </a:r>
            <a:r>
              <a:rPr lang="en-US" altLang="en-US" sz="2800" dirty="0"/>
              <a:t> in a way that makes </a:t>
            </a:r>
            <a:r>
              <a:rPr lang="en-US" altLang="en-US" sz="2800" i="1" dirty="0"/>
              <a:t>P</a:t>
            </a:r>
            <a:r>
              <a:rPr lang="en-US" altLang="en-US" sz="2800" dirty="0"/>
              <a:t> automatically invertible, as the next theorem shows.</a:t>
            </a:r>
          </a:p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b="1" dirty="0"/>
              <a:t>Theorem 7: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 an          matrix whose distinct eigenvalues are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For                , the dimension of the </a:t>
            </a:r>
            <a:r>
              <a:rPr lang="en-US" altLang="en-US" sz="2800" dirty="0" err="1">
                <a:cs typeface="Times New Roman" panose="02020603050405020304" pitchFamily="18" charset="0"/>
              </a:rPr>
              <a:t>eigenspace</a:t>
            </a:r>
            <a:r>
              <a:rPr lang="en-US" altLang="en-US" sz="2800" dirty="0">
                <a:cs typeface="Times New Roman" panose="02020603050405020304" pitchFamily="18" charset="0"/>
              </a:rPr>
              <a:t> for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 is less than or equal to the multiplicity of the eigenvalue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50596" name="Object 4">
            <a:extLst>
              <a:ext uri="{FF2B5EF4-FFF2-40B4-BE49-F238E27FC236}">
                <a16:creationId xmlns="" xmlns:a16="http://schemas.microsoft.com/office/drawing/2014/main" id="{AF5C4D04-36C8-4860-8CE7-73EF14762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381117"/>
              </p:ext>
            </p:extLst>
          </p:nvPr>
        </p:nvGraphicFramePr>
        <p:xfrm>
          <a:off x="2513013" y="4705350"/>
          <a:ext cx="12985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1346040" imgH="419040" progId="Equation.DSMT4">
                  <p:embed/>
                </p:oleObj>
              </mc:Choice>
              <mc:Fallback>
                <p:oleObj name="Equation" r:id="rId3" imgW="1346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4705350"/>
                        <a:ext cx="12985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597" name="Object 5">
            <a:extLst>
              <a:ext uri="{FF2B5EF4-FFF2-40B4-BE49-F238E27FC236}">
                <a16:creationId xmlns="" xmlns:a16="http://schemas.microsoft.com/office/drawing/2014/main" id="{93BEA001-592A-415E-AF24-4606D27A4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38481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8481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37074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3CB592A-A134-4514-A2CC-97949889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51618" name="Rectangle 2">
            <a:extLst>
              <a:ext uri="{FF2B5EF4-FFF2-40B4-BE49-F238E27FC236}">
                <a16:creationId xmlns="" xmlns:a16="http://schemas.microsoft.com/office/drawing/2014/main" id="{D6C7454E-B269-4664-9F0E-49D5673A9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MATRICES WHOSE EIGENVALUES ARE NOT DISTINCT</a:t>
            </a:r>
          </a:p>
        </p:txBody>
      </p:sp>
      <p:sp>
        <p:nvSpPr>
          <p:cNvPr id="751619" name="Rectangle 3">
            <a:extLst>
              <a:ext uri="{FF2B5EF4-FFF2-40B4-BE49-F238E27FC236}">
                <a16:creationId xmlns="" xmlns:a16="http://schemas.microsoft.com/office/drawing/2014/main" id="{05F14305-48D0-49B3-9C28-376E3B3BF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The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 if and only if the sum of the dimensions of the </a:t>
            </a:r>
            <a:r>
              <a:rPr lang="en-US" altLang="en-US" sz="2800" dirty="0" err="1"/>
              <a:t>eigenspaces</a:t>
            </a:r>
            <a:r>
              <a:rPr lang="en-US" altLang="en-US" sz="2800" dirty="0"/>
              <a:t> equals </a:t>
            </a:r>
            <a:r>
              <a:rPr lang="en-US" altLang="en-US" sz="2800" i="1" dirty="0"/>
              <a:t>n</a:t>
            </a:r>
            <a:r>
              <a:rPr lang="en-US" altLang="en-US" sz="2800" dirty="0"/>
              <a:t>, and this happens if and only if (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) the characteristic polynomial factors completely into linear factors and (</a:t>
            </a:r>
            <a:r>
              <a:rPr lang="en-US" altLang="en-US" sz="2800" i="1" dirty="0"/>
              <a:t>ii</a:t>
            </a:r>
            <a:r>
              <a:rPr lang="en-US" altLang="en-US" sz="2800" dirty="0"/>
              <a:t>) the dimension of the </a:t>
            </a:r>
            <a:r>
              <a:rPr lang="en-US" altLang="en-US" sz="2800" dirty="0" err="1"/>
              <a:t>eigenspace</a:t>
            </a:r>
            <a:r>
              <a:rPr lang="en-US" altLang="en-US" sz="2800" dirty="0"/>
              <a:t> for each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 equals the multiplicity of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pitchFamily="2" charset="2"/>
              <a:buAutoNum type="alphaLcPeriod" startAt="2"/>
            </a:pPr>
            <a:r>
              <a:rPr lang="en-US" altLang="en-US" sz="2800" dirty="0">
                <a:cs typeface="Times New Roman" panose="02020603050405020304" pitchFamily="18" charset="0"/>
              </a:rPr>
              <a:t>If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diagonalizable and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 is a basis for the </a:t>
            </a:r>
            <a:r>
              <a:rPr lang="en-US" altLang="en-US" sz="2800" dirty="0" err="1">
                <a:cs typeface="Times New Roman" panose="02020603050405020304" pitchFamily="18" charset="0"/>
              </a:rPr>
              <a:t>eigenspace</a:t>
            </a:r>
            <a:r>
              <a:rPr lang="en-US" altLang="en-US" sz="2800" dirty="0">
                <a:cs typeface="Times New Roman" panose="02020603050405020304" pitchFamily="18" charset="0"/>
              </a:rPr>
              <a:t> corresponding to </a:t>
            </a:r>
            <a:r>
              <a:rPr lang="el-GR" altLang="en-US" sz="2800" smtClean="0">
                <a:latin typeface="Cambria Math"/>
                <a:ea typeface="Cambria Math"/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smtClean="0">
                <a:cs typeface="Times New Roman" panose="02020603050405020304" pitchFamily="18" charset="0"/>
              </a:rPr>
              <a:t>k</a:t>
            </a:r>
            <a:r>
              <a:rPr lang="en-US" altLang="en-US" sz="2800" smtClean="0"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for each </a:t>
            </a:r>
            <a:r>
              <a:rPr lang="en-US" altLang="en-US" sz="2800" i="1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, then the total collection of vectors in the sets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dirty="0" err="1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 err="1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 forms an eigenvector basis for      .</a:t>
            </a:r>
          </a:p>
        </p:txBody>
      </p:sp>
      <p:graphicFrame>
        <p:nvGraphicFramePr>
          <p:cNvPr id="751620" name="Object 4">
            <a:extLst>
              <a:ext uri="{FF2B5EF4-FFF2-40B4-BE49-F238E27FC236}">
                <a16:creationId xmlns="" xmlns:a16="http://schemas.microsoft.com/office/drawing/2014/main" id="{B0E583C6-65E5-432A-8110-E197D995F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113641"/>
              </p:ext>
            </p:extLst>
          </p:nvPr>
        </p:nvGraphicFramePr>
        <p:xfrm>
          <a:off x="7810500" y="5648898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4" imgW="431640" imgH="368280" progId="Equation.DSMT4">
                  <p:embed/>
                </p:oleObj>
              </mc:Choice>
              <mc:Fallback>
                <p:oleObj name="Equation" r:id="rId4" imgW="4316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5648898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06427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BE86FAC5-E0B5-4B82-8D57-9E005AF6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02383AAF-323D-431A-B094-2A2C27819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DIAGONALIZATION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EC680145-A587-4491-842B-907F3CAA9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609600" indent="-609600"/>
            <a:endParaRPr lang="en-US" altLang="en-US" sz="280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800" b="1">
                <a:cs typeface="Times New Roman" panose="02020603050405020304" pitchFamily="18" charset="0"/>
              </a:rPr>
              <a:t>Example 1:</a:t>
            </a:r>
            <a:r>
              <a:rPr lang="en-US" altLang="en-US" sz="2800">
                <a:cs typeface="Times New Roman" panose="02020603050405020304" pitchFamily="18" charset="0"/>
              </a:rPr>
              <a:t> Let                       . Find a formula for </a:t>
            </a:r>
          </a:p>
          <a:p>
            <a:pPr marL="609600" indent="-609600"/>
            <a:endParaRPr lang="en-US" altLang="en-US" sz="2800"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</a:t>
            </a:r>
            <a:r>
              <a:rPr lang="en-US" altLang="en-US" sz="2800" i="1">
                <a:cs typeface="Times New Roman" panose="02020603050405020304" pitchFamily="18" charset="0"/>
              </a:rPr>
              <a:t>A</a:t>
            </a:r>
            <a:r>
              <a:rPr lang="en-US" altLang="en-US" sz="2800" i="1" baseline="30000">
                <a:cs typeface="Times New Roman" panose="02020603050405020304" pitchFamily="18" charset="0"/>
              </a:rPr>
              <a:t>k</a:t>
            </a:r>
            <a:r>
              <a:rPr lang="en-US" altLang="en-US" sz="2800">
                <a:cs typeface="Times New Roman" panose="02020603050405020304" pitchFamily="18" charset="0"/>
              </a:rPr>
              <a:t>, given that                    , where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                         and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800" b="1">
                <a:cs typeface="Times New Roman" panose="02020603050405020304" pitchFamily="18" charset="0"/>
              </a:rPr>
              <a:t>Solution:</a:t>
            </a:r>
            <a:r>
              <a:rPr lang="en-US" altLang="en-US" sz="2800">
                <a:cs typeface="Times New Roman" panose="02020603050405020304" pitchFamily="18" charset="0"/>
              </a:rPr>
              <a:t> The standard formula for the inverse of a 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                matrix yields   </a:t>
            </a:r>
            <a:endParaRPr lang="el-GR" altLang="en-US" sz="2800">
              <a:cs typeface="Times New Roman" panose="02020603050405020304" pitchFamily="18" charset="0"/>
            </a:endParaRPr>
          </a:p>
        </p:txBody>
      </p:sp>
      <p:graphicFrame>
        <p:nvGraphicFramePr>
          <p:cNvPr id="316467" name="Object 51">
            <a:extLst>
              <a:ext uri="{FF2B5EF4-FFF2-40B4-BE49-F238E27FC236}">
                <a16:creationId xmlns="" xmlns:a16="http://schemas.microsoft.com/office/drawing/2014/main" id="{97DC0860-3B0C-4B06-84AF-764500AA1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397000"/>
          <a:ext cx="1981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2082600" imgH="1143000" progId="Equation.DSMT4">
                  <p:embed/>
                </p:oleObj>
              </mc:Choice>
              <mc:Fallback>
                <p:oleObj name="Equation" r:id="rId4" imgW="20826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397000"/>
                        <a:ext cx="19812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8" name="Object 52">
            <a:extLst>
              <a:ext uri="{FF2B5EF4-FFF2-40B4-BE49-F238E27FC236}">
                <a16:creationId xmlns="" xmlns:a16="http://schemas.microsoft.com/office/drawing/2014/main" id="{E8A61A95-967F-4E40-B6BB-2DD7C7A89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269240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1726920" imgH="393480" progId="Equation.DSMT4">
                  <p:embed/>
                </p:oleObj>
              </mc:Choice>
              <mc:Fallback>
                <p:oleObj name="Equation" r:id="rId6" imgW="1726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692400"/>
                        <a:ext cx="172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9" name="Object 53">
            <a:extLst>
              <a:ext uri="{FF2B5EF4-FFF2-40B4-BE49-F238E27FC236}">
                <a16:creationId xmlns="" xmlns:a16="http://schemas.microsoft.com/office/drawing/2014/main" id="{51B749E3-ED7C-49AB-A5E0-D02B1B0FC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3429000"/>
          <a:ext cx="22098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8" imgW="2273040" imgH="1143000" progId="Equation.DSMT4">
                  <p:embed/>
                </p:oleObj>
              </mc:Choice>
              <mc:Fallback>
                <p:oleObj name="Equation" r:id="rId8" imgW="22730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429000"/>
                        <a:ext cx="22098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70" name="Object 54">
            <a:extLst>
              <a:ext uri="{FF2B5EF4-FFF2-40B4-BE49-F238E27FC236}">
                <a16:creationId xmlns="" xmlns:a16="http://schemas.microsoft.com/office/drawing/2014/main" id="{185BCE23-3F8A-4CEB-8375-A56C17731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0" y="3441700"/>
          <a:ext cx="1828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0" imgW="1892160" imgH="1143000" progId="Equation.DSMT4">
                  <p:embed/>
                </p:oleObj>
              </mc:Choice>
              <mc:Fallback>
                <p:oleObj name="Equation" r:id="rId10" imgW="1892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441700"/>
                        <a:ext cx="1828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71" name="Object 55">
            <a:extLst>
              <a:ext uri="{FF2B5EF4-FFF2-40B4-BE49-F238E27FC236}">
                <a16:creationId xmlns="" xmlns:a16="http://schemas.microsoft.com/office/drawing/2014/main" id="{F03F51DE-4699-4AD2-8DA9-8FDB819E7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5359400"/>
          <a:ext cx="6858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2" imgW="761760" imgH="330120" progId="Equation.DSMT4">
                  <p:embed/>
                </p:oleObj>
              </mc:Choice>
              <mc:Fallback>
                <p:oleObj name="Equation" r:id="rId12" imgW="761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359400"/>
                        <a:ext cx="6858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72" name="Object 56">
            <a:extLst>
              <a:ext uri="{FF2B5EF4-FFF2-40B4-BE49-F238E27FC236}">
                <a16:creationId xmlns="" xmlns:a16="http://schemas.microsoft.com/office/drawing/2014/main" id="{D41A116E-DDE5-44DF-BA8A-65A3D4BE0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486400"/>
          <a:ext cx="23622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4" imgW="2489040" imgH="1143000" progId="Equation.DSMT4">
                  <p:embed/>
                </p:oleObj>
              </mc:Choice>
              <mc:Fallback>
                <p:oleObj name="Equation" r:id="rId14" imgW="24890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86400"/>
                        <a:ext cx="23622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44255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9F587AB1-3668-49DD-BCDB-4C8B5576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5234" name="Rectangle 2">
            <a:extLst>
              <a:ext uri="{FF2B5EF4-FFF2-40B4-BE49-F238E27FC236}">
                <a16:creationId xmlns="" xmlns:a16="http://schemas.microsoft.com/office/drawing/2014/main" id="{70A30ED5-69B5-429F-9F3D-52C8070EE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DIAGONALIZATION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="" xmlns:a16="http://schemas.microsoft.com/office/drawing/2014/main" id="{7F13F4F5-182A-46C3-9BFD-53B1EFEA4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953000"/>
          </a:xfrm>
        </p:spPr>
        <p:txBody>
          <a:bodyPr/>
          <a:lstStyle/>
          <a:p>
            <a:r>
              <a:rPr lang="en-US" altLang="en-US" sz="2800" dirty="0"/>
              <a:t>Then, by associativity of matrix multiplication,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Again, </a:t>
            </a:r>
          </a:p>
        </p:txBody>
      </p:sp>
      <p:graphicFrame>
        <p:nvGraphicFramePr>
          <p:cNvPr id="735236" name="Object 4">
            <a:extLst>
              <a:ext uri="{FF2B5EF4-FFF2-40B4-BE49-F238E27FC236}">
                <a16:creationId xmlns="" xmlns:a16="http://schemas.microsoft.com/office/drawing/2014/main" id="{7863B16C-0EB4-4E10-A61F-BF221A7B6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440318"/>
              </p:ext>
            </p:extLst>
          </p:nvPr>
        </p:nvGraphicFramePr>
        <p:xfrm>
          <a:off x="609600" y="2133600"/>
          <a:ext cx="7721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7721280" imgH="2070000" progId="Equation.DSMT4">
                  <p:embed/>
                </p:oleObj>
              </mc:Choice>
              <mc:Fallback>
                <p:oleObj name="Equation" r:id="rId3" imgW="772128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7721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7" name="Object 5">
            <a:extLst>
              <a:ext uri="{FF2B5EF4-FFF2-40B4-BE49-F238E27FC236}">
                <a16:creationId xmlns="" xmlns:a16="http://schemas.microsoft.com/office/drawing/2014/main" id="{CB5A975F-ACA1-4C52-9225-F06ADA6E2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788234"/>
              </p:ext>
            </p:extLst>
          </p:nvPr>
        </p:nvGraphicFramePr>
        <p:xfrm>
          <a:off x="381000" y="5334000"/>
          <a:ext cx="82311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5" imgW="8712000" imgH="799920" progId="Equation.DSMT4">
                  <p:embed/>
                </p:oleObj>
              </mc:Choice>
              <mc:Fallback>
                <p:oleObj name="Equation" r:id="rId5" imgW="87120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0"/>
                        <a:ext cx="82311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47213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E5E627-1794-445E-856F-A1CB8CCF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="" xmlns:a16="http://schemas.microsoft.com/office/drawing/2014/main" id="{40391131-0FD8-47B8-9091-5C91ED894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DIAGONALIZATION</a:t>
            </a:r>
          </a:p>
        </p:txBody>
      </p:sp>
      <p:sp>
        <p:nvSpPr>
          <p:cNvPr id="736259" name="Rectangle 3">
            <a:extLst>
              <a:ext uri="{FF2B5EF4-FFF2-40B4-BE49-F238E27FC236}">
                <a16:creationId xmlns="" xmlns:a16="http://schemas.microsoft.com/office/drawing/2014/main" id="{8FC1F787-7F45-420B-A458-9E82C2FE8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/>
              <a:t>In general, for         ,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A square matrix </a:t>
            </a:r>
            <a:r>
              <a:rPr lang="en-US" altLang="en-US" sz="2800" i="1"/>
              <a:t>A</a:t>
            </a:r>
            <a:r>
              <a:rPr lang="en-US" altLang="en-US" sz="2800"/>
              <a:t> is said to be </a:t>
            </a:r>
            <a:r>
              <a:rPr lang="en-US" altLang="en-US" sz="2800" b="1"/>
              <a:t>diagonalizable</a:t>
            </a:r>
            <a:r>
              <a:rPr lang="en-US" altLang="en-US" sz="2800"/>
              <a:t> if </a:t>
            </a:r>
            <a:r>
              <a:rPr lang="en-US" altLang="en-US" sz="2800" i="1"/>
              <a:t>A</a:t>
            </a:r>
            <a:r>
              <a:rPr lang="en-US" altLang="en-US" sz="2800"/>
              <a:t> is similar to a diagonal matrix, that is, if                      for some invertible matrix </a:t>
            </a:r>
            <a:r>
              <a:rPr lang="en-US" altLang="en-US" sz="2800" i="1"/>
              <a:t>P</a:t>
            </a:r>
            <a:r>
              <a:rPr lang="en-US" altLang="en-US" sz="2800"/>
              <a:t> and some diagonal, matrix </a:t>
            </a:r>
            <a:r>
              <a:rPr lang="en-US" altLang="en-US" sz="2800" i="1"/>
              <a:t>D</a:t>
            </a:r>
            <a:r>
              <a:rPr lang="en-US" altLang="en-US" sz="2800"/>
              <a:t>.</a:t>
            </a:r>
          </a:p>
        </p:txBody>
      </p:sp>
      <p:graphicFrame>
        <p:nvGraphicFramePr>
          <p:cNvPr id="736260" name="Object 4">
            <a:extLst>
              <a:ext uri="{FF2B5EF4-FFF2-40B4-BE49-F238E27FC236}">
                <a16:creationId xmlns="" xmlns:a16="http://schemas.microsoft.com/office/drawing/2014/main" id="{8417C868-89AA-4275-8B72-C28A4E41F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435100"/>
          <a:ext cx="76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761760" imgH="355320" progId="Equation.DSMT4">
                  <p:embed/>
                </p:oleObj>
              </mc:Choice>
              <mc:Fallback>
                <p:oleObj name="Equation" r:id="rId3" imgW="761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35100"/>
                        <a:ext cx="76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1" name="Object 5">
            <a:extLst>
              <a:ext uri="{FF2B5EF4-FFF2-40B4-BE49-F238E27FC236}">
                <a16:creationId xmlns="" xmlns:a16="http://schemas.microsoft.com/office/drawing/2014/main" id="{3F29BC5D-1F4D-41A1-8FB1-AE50F9239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3616"/>
              </p:ext>
            </p:extLst>
          </p:nvPr>
        </p:nvGraphicFramePr>
        <p:xfrm>
          <a:off x="1187450" y="1871940"/>
          <a:ext cx="67056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6705360" imgH="2323800" progId="Equation.DSMT4">
                  <p:embed/>
                </p:oleObj>
              </mc:Choice>
              <mc:Fallback>
                <p:oleObj name="Equation" r:id="rId5" imgW="6705360" imgH="232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71940"/>
                        <a:ext cx="67056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2" name="Object 6">
            <a:extLst>
              <a:ext uri="{FF2B5EF4-FFF2-40B4-BE49-F238E27FC236}">
                <a16:creationId xmlns="" xmlns:a16="http://schemas.microsoft.com/office/drawing/2014/main" id="{00BAF4BB-7451-43B8-B5A7-8A7939921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525715"/>
              </p:ext>
            </p:extLst>
          </p:nvPr>
        </p:nvGraphicFramePr>
        <p:xfrm>
          <a:off x="6375400" y="4923220"/>
          <a:ext cx="162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1625400" imgH="368280" progId="Equation.DSMT4">
                  <p:embed/>
                </p:oleObj>
              </mc:Choice>
              <mc:Fallback>
                <p:oleObj name="Equation" r:id="rId7" imgW="1625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923220"/>
                        <a:ext cx="162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63169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2166CCFE-0959-4B43-809A-17417433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7282" name="Rectangle 2">
            <a:extLst>
              <a:ext uri="{FF2B5EF4-FFF2-40B4-BE49-F238E27FC236}">
                <a16:creationId xmlns="" xmlns:a16="http://schemas.microsoft.com/office/drawing/2014/main" id="{60DB7A50-E07F-4293-B93B-E2CFFFC58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DIAGONALIZATION THEOREM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="" xmlns:a16="http://schemas.microsoft.com/office/drawing/2014/main" id="{9BE2C7E3-9D66-4025-B0DA-B32DDEE89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altLang="en-US" sz="2800" b="1" dirty="0"/>
              <a:t>Theorem 5:</a:t>
            </a:r>
            <a:r>
              <a:rPr lang="en-US" altLang="en-US" sz="2800" dirty="0"/>
              <a:t> An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 if and only 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</a:t>
            </a:r>
            <a:r>
              <a:rPr lang="en-US" altLang="en-US" sz="2800" i="1" dirty="0"/>
              <a:t>n</a:t>
            </a:r>
            <a:r>
              <a:rPr lang="en-US" altLang="en-US" sz="2800" dirty="0"/>
              <a:t> linearly independent eigenvectors.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In </a:t>
            </a:r>
            <a:r>
              <a:rPr lang="en-US" altLang="en-US" sz="2800" dirty="0"/>
              <a:t>fact,                    , with </a:t>
            </a:r>
            <a:r>
              <a:rPr lang="en-US" altLang="en-US" sz="2800" i="1" dirty="0"/>
              <a:t>D</a:t>
            </a:r>
            <a:r>
              <a:rPr lang="en-US" altLang="en-US" sz="2800" dirty="0"/>
              <a:t> a diagonal matrix, if and only if the columns of </a:t>
            </a:r>
            <a:r>
              <a:rPr lang="en-US" altLang="en-US" sz="2800" i="1" dirty="0"/>
              <a:t>P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are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linearly independent eigenvectors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In this case, the diagonal entries of </a:t>
            </a:r>
            <a:r>
              <a:rPr lang="en-US" altLang="en-US" sz="2800" i="1" dirty="0"/>
              <a:t>D</a:t>
            </a:r>
            <a:r>
              <a:rPr lang="en-US" altLang="en-US" sz="2800" dirty="0"/>
              <a:t> are eigenvalues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that correspond, respectively, to the eigenvectors in </a:t>
            </a:r>
            <a:r>
              <a:rPr lang="en-US" altLang="en-US" sz="2800" i="1" dirty="0"/>
              <a:t>P</a:t>
            </a:r>
            <a:r>
              <a:rPr lang="en-US" altLang="en-US" sz="2800" dirty="0"/>
              <a:t>.</a:t>
            </a:r>
          </a:p>
          <a:p>
            <a:pPr marL="0">
              <a:lnSpc>
                <a:spcPts val="126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050" dirty="0"/>
              <a:t>	</a:t>
            </a: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In </a:t>
            </a:r>
            <a:r>
              <a:rPr lang="en-US" altLang="en-US" sz="2800" dirty="0"/>
              <a:t>other words,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 if and only if there are enough eigenvectors to form a basis of      . We call such a basis an </a:t>
            </a:r>
            <a:r>
              <a:rPr lang="en-US" altLang="en-US" sz="2800" b="1" dirty="0"/>
              <a:t>eigenvector basis</a:t>
            </a:r>
            <a:r>
              <a:rPr lang="en-US" altLang="en-US" sz="2800" dirty="0"/>
              <a:t> of      .</a:t>
            </a:r>
          </a:p>
        </p:txBody>
      </p:sp>
      <p:graphicFrame>
        <p:nvGraphicFramePr>
          <p:cNvPr id="737284" name="Object 4">
            <a:extLst>
              <a:ext uri="{FF2B5EF4-FFF2-40B4-BE49-F238E27FC236}">
                <a16:creationId xmlns="" xmlns:a16="http://schemas.microsoft.com/office/drawing/2014/main" id="{4FAB64F1-8335-4DDA-BFF9-3FD933B27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81093"/>
              </p:ext>
            </p:extLst>
          </p:nvPr>
        </p:nvGraphicFramePr>
        <p:xfrm>
          <a:off x="3251200" y="1479550"/>
          <a:ext cx="723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479550"/>
                        <a:ext cx="723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6" name="Object 6">
            <a:extLst>
              <a:ext uri="{FF2B5EF4-FFF2-40B4-BE49-F238E27FC236}">
                <a16:creationId xmlns="" xmlns:a16="http://schemas.microsoft.com/office/drawing/2014/main" id="{AB73E6BC-32AD-4101-A234-5A8B76187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713289"/>
              </p:ext>
            </p:extLst>
          </p:nvPr>
        </p:nvGraphicFramePr>
        <p:xfrm>
          <a:off x="7073348" y="5143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348" y="5143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7" name="Object 7">
            <a:extLst>
              <a:ext uri="{FF2B5EF4-FFF2-40B4-BE49-F238E27FC236}">
                <a16:creationId xmlns="" xmlns:a16="http://schemas.microsoft.com/office/drawing/2014/main" id="{9CDE667F-C216-4E61-A396-8F00F4D99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820386"/>
              </p:ext>
            </p:extLst>
          </p:nvPr>
        </p:nvGraphicFramePr>
        <p:xfrm>
          <a:off x="6781800" y="5575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575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977421"/>
              </p:ext>
            </p:extLst>
          </p:nvPr>
        </p:nvGraphicFramePr>
        <p:xfrm>
          <a:off x="1981200" y="2343150"/>
          <a:ext cx="162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9" imgW="1625400" imgH="368280" progId="Equation.DSMT4">
                  <p:embed/>
                </p:oleObj>
              </mc:Choice>
              <mc:Fallback>
                <p:oleObj name="Equation" r:id="rId9" imgW="1625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43150"/>
                        <a:ext cx="162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12413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501CDF7B-01E4-49EB-86DF-985F91C1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="" xmlns:a16="http://schemas.microsoft.com/office/drawing/2014/main" id="{C039EA49-4413-4445-A83B-640B62E98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DIAGONALIZATION THEOREM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="" xmlns:a16="http://schemas.microsoft.com/office/drawing/2014/main" id="{B7FABC69-103E-46FE-8CB4-AC84F0D69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Proof:</a:t>
            </a:r>
            <a:r>
              <a:rPr lang="en-US" altLang="en-US" sz="2800" dirty="0"/>
              <a:t> First, observe that if </a:t>
            </a:r>
            <a:r>
              <a:rPr lang="en-US" altLang="en-US" sz="2800" i="1" dirty="0"/>
              <a:t>P</a:t>
            </a:r>
            <a:r>
              <a:rPr lang="en-US" altLang="en-US" sz="2800" dirty="0"/>
              <a:t> is any           matrix with columns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, and if </a:t>
            </a:r>
            <a:r>
              <a:rPr lang="en-US" altLang="en-US" sz="2800" i="1" dirty="0"/>
              <a:t>D</a:t>
            </a:r>
            <a:r>
              <a:rPr lang="en-US" altLang="en-US" sz="2800" dirty="0"/>
              <a:t> is any diagonal matrix with diagonal entries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then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800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800" dirty="0" smtClean="0">
                <a:cs typeface="Times New Roman" panose="02020603050405020304" pitchFamily="18" charset="0"/>
              </a:rPr>
              <a:t>while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38308" name="Object 4">
            <a:extLst>
              <a:ext uri="{FF2B5EF4-FFF2-40B4-BE49-F238E27FC236}">
                <a16:creationId xmlns="" xmlns:a16="http://schemas.microsoft.com/office/drawing/2014/main" id="{A8D83399-CE79-4F51-884D-7A488D280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13589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13589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09" name="Object 5">
            <a:extLst>
              <a:ext uri="{FF2B5EF4-FFF2-40B4-BE49-F238E27FC236}">
                <a16:creationId xmlns="" xmlns:a16="http://schemas.microsoft.com/office/drawing/2014/main" id="{A5932420-CEBE-49EC-9BCD-0E8FE99F3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789894"/>
              </p:ext>
            </p:extLst>
          </p:nvPr>
        </p:nvGraphicFramePr>
        <p:xfrm>
          <a:off x="422275" y="2533650"/>
          <a:ext cx="76152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7746840" imgH="520560" progId="Equation.DSMT4">
                  <p:embed/>
                </p:oleObj>
              </mc:Choice>
              <mc:Fallback>
                <p:oleObj name="Equation" r:id="rId5" imgW="77468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533650"/>
                        <a:ext cx="76152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0" name="Object 6">
            <a:extLst>
              <a:ext uri="{FF2B5EF4-FFF2-40B4-BE49-F238E27FC236}">
                <a16:creationId xmlns="" xmlns:a16="http://schemas.microsoft.com/office/drawing/2014/main" id="{D8943113-7E21-4239-B558-CD5170ACD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73266"/>
              </p:ext>
            </p:extLst>
          </p:nvPr>
        </p:nvGraphicFramePr>
        <p:xfrm>
          <a:off x="431800" y="3879850"/>
          <a:ext cx="7747000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8001000" imgH="2222280" progId="Equation.DSMT4">
                  <p:embed/>
                </p:oleObj>
              </mc:Choice>
              <mc:Fallback>
                <p:oleObj name="Equation" r:id="rId7" imgW="8001000" imgH="222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879850"/>
                        <a:ext cx="7747000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4066" y="255774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+mn-lt"/>
                <a:cs typeface="Times New Roman" panose="02020603050405020304" pitchFamily="18" charset="0"/>
              </a:rPr>
              <a:t> (1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8200" y="4726632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+mn-lt"/>
                <a:cs typeface="Times New Roman" panose="02020603050405020304" pitchFamily="18" charset="0"/>
              </a:rPr>
              <a:t>(2)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708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3BA73A5F-8F5F-4CAB-A3EC-ACE1BACA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39330" name="Rectangle 2">
            <a:extLst>
              <a:ext uri="{FF2B5EF4-FFF2-40B4-BE49-F238E27FC236}">
                <a16:creationId xmlns="" xmlns:a16="http://schemas.microsoft.com/office/drawing/2014/main" id="{6DB99666-FD90-4B9B-9BA6-DB3FA47F7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DIAGONALIZATION THEOREM</a:t>
            </a:r>
          </a:p>
        </p:txBody>
      </p:sp>
      <p:sp>
        <p:nvSpPr>
          <p:cNvPr id="739331" name="Rectangle 3">
            <a:extLst>
              <a:ext uri="{FF2B5EF4-FFF2-40B4-BE49-F238E27FC236}">
                <a16:creationId xmlns="" xmlns:a16="http://schemas.microsoft.com/office/drawing/2014/main" id="{691EDCE5-A793-4FDA-B4E7-C29307955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93366" cy="5181600"/>
          </a:xfrm>
        </p:spPr>
        <p:txBody>
          <a:bodyPr/>
          <a:lstStyle/>
          <a:p>
            <a:r>
              <a:rPr lang="en-US" altLang="en-US" sz="2800" dirty="0"/>
              <a:t>Now suppose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 and                    </a:t>
            </a:r>
            <a:r>
              <a:rPr lang="en-US" altLang="en-US" sz="2800" dirty="0" smtClean="0"/>
              <a:t>. </a:t>
            </a:r>
            <a:r>
              <a:rPr lang="en-US" altLang="en-US" sz="2800" dirty="0"/>
              <a:t>Then right-multiplying this relation by </a:t>
            </a:r>
            <a:r>
              <a:rPr lang="en-US" altLang="en-US" sz="2800" i="1" dirty="0"/>
              <a:t>P</a:t>
            </a:r>
            <a:r>
              <a:rPr lang="en-US" altLang="en-US" sz="2800" dirty="0"/>
              <a:t>, we have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r>
              <a:rPr lang="en-US" altLang="en-US" sz="2800" dirty="0"/>
              <a:t>In this case, equations (1) and (2) imply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							         </a:t>
            </a:r>
            <a:endParaRPr lang="en-US" altLang="en-US" sz="2800" dirty="0"/>
          </a:p>
          <a:p>
            <a:pPr>
              <a:spcBef>
                <a:spcPts val="2400"/>
              </a:spcBef>
            </a:pPr>
            <a:r>
              <a:rPr lang="en-US" altLang="en-US" sz="2800" dirty="0"/>
              <a:t>Equating columns, we find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							          (</a:t>
            </a:r>
            <a:r>
              <a:rPr lang="en-US" altLang="en-US" sz="2800" dirty="0"/>
              <a:t>4)</a:t>
            </a:r>
          </a:p>
          <a:p>
            <a:pPr>
              <a:spcBef>
                <a:spcPts val="1800"/>
              </a:spcBef>
            </a:pPr>
            <a:r>
              <a:rPr lang="en-US" altLang="en-US" sz="2800" dirty="0"/>
              <a:t>Since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is invertible, its columns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must be linearly independent.</a:t>
            </a:r>
          </a:p>
        </p:txBody>
      </p:sp>
      <p:graphicFrame>
        <p:nvGraphicFramePr>
          <p:cNvPr id="739332" name="Object 4">
            <a:extLst>
              <a:ext uri="{FF2B5EF4-FFF2-40B4-BE49-F238E27FC236}">
                <a16:creationId xmlns="" xmlns:a16="http://schemas.microsoft.com/office/drawing/2014/main" id="{F80337D5-8296-404F-A939-7FB7803C7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060861"/>
              </p:ext>
            </p:extLst>
          </p:nvPr>
        </p:nvGraphicFramePr>
        <p:xfrm>
          <a:off x="6118225" y="1330325"/>
          <a:ext cx="162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1625400" imgH="368280" progId="Equation.DSMT4">
                  <p:embed/>
                </p:oleObj>
              </mc:Choice>
              <mc:Fallback>
                <p:oleObj name="Equation" r:id="rId3" imgW="1625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1330325"/>
                        <a:ext cx="162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3" name="Object 5">
            <a:extLst>
              <a:ext uri="{FF2B5EF4-FFF2-40B4-BE49-F238E27FC236}">
                <a16:creationId xmlns="" xmlns:a16="http://schemas.microsoft.com/office/drawing/2014/main" id="{8995990B-8DBD-4C7E-913B-28BCA0B38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78092"/>
              </p:ext>
            </p:extLst>
          </p:nvPr>
        </p:nvGraphicFramePr>
        <p:xfrm>
          <a:off x="682625" y="2292350"/>
          <a:ext cx="144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1447560" imgH="317160" progId="Equation.DSMT4">
                  <p:embed/>
                </p:oleObj>
              </mc:Choice>
              <mc:Fallback>
                <p:oleObj name="Equation" r:id="rId5" imgW="1447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292350"/>
                        <a:ext cx="1447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4" name="Object 6">
            <a:extLst>
              <a:ext uri="{FF2B5EF4-FFF2-40B4-BE49-F238E27FC236}">
                <a16:creationId xmlns="" xmlns:a16="http://schemas.microsoft.com/office/drawing/2014/main" id="{09C0B9C0-D753-43BA-812D-1683B6F6D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216894"/>
              </p:ext>
            </p:extLst>
          </p:nvPr>
        </p:nvGraphicFramePr>
        <p:xfrm>
          <a:off x="406400" y="3276600"/>
          <a:ext cx="7975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7" imgW="7975440" imgH="558720" progId="Equation.DSMT4">
                  <p:embed/>
                </p:oleObj>
              </mc:Choice>
              <mc:Fallback>
                <p:oleObj name="Equation" r:id="rId7" imgW="79754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276600"/>
                        <a:ext cx="7975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5" name="Object 7">
            <a:extLst>
              <a:ext uri="{FF2B5EF4-FFF2-40B4-BE49-F238E27FC236}">
                <a16:creationId xmlns="" xmlns:a16="http://schemas.microsoft.com/office/drawing/2014/main" id="{4449A798-71DA-4658-A79A-329337CB7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08986"/>
              </p:ext>
            </p:extLst>
          </p:nvPr>
        </p:nvGraphicFramePr>
        <p:xfrm>
          <a:off x="876300" y="4572000"/>
          <a:ext cx="570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9" imgW="5702040" imgH="444240" progId="Equation.DSMT4">
                  <p:embed/>
                </p:oleObj>
              </mc:Choice>
              <mc:Fallback>
                <p:oleObj name="Equation" r:id="rId9" imgW="570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572000"/>
                        <a:ext cx="570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12124" y="333969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+mn-lt"/>
              </a:rPr>
              <a:t>(3)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590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6682C8-11D9-4B06-BAAD-41DBF58F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="" xmlns:a16="http://schemas.microsoft.com/office/drawing/2014/main" id="{1D0E55EB-4B45-4DB0-BBCE-C81230C73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DIAGONALIZATION THEOREM</a:t>
            </a:r>
          </a:p>
        </p:txBody>
      </p:sp>
      <p:sp>
        <p:nvSpPr>
          <p:cNvPr id="740355" name="Rectangle 3">
            <a:extLst>
              <a:ext uri="{FF2B5EF4-FFF2-40B4-BE49-F238E27FC236}">
                <a16:creationId xmlns="" xmlns:a16="http://schemas.microsoft.com/office/drawing/2014/main" id="{66EAA437-9786-4B3E-8C2C-F85F8DD52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Also, since these columns are nonzero, the equations in (4) show that 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l-GR" altLang="en-US" sz="2800">
                <a:cs typeface="Times New Roman" panose="02020603050405020304" pitchFamily="18" charset="0"/>
              </a:rPr>
              <a:t>λ</a:t>
            </a:r>
            <a:r>
              <a:rPr lang="en-US" altLang="en-US" sz="2800" baseline="-25000">
                <a:cs typeface="Times New Roman" panose="02020603050405020304" pitchFamily="18" charset="0"/>
              </a:rPr>
              <a:t>1</a:t>
            </a:r>
            <a:r>
              <a:rPr lang="en-US" altLang="en-US" sz="2800">
                <a:cs typeface="Times New Roman" panose="02020603050405020304" pitchFamily="18" charset="0"/>
              </a:rPr>
              <a:t>, …, </a:t>
            </a:r>
            <a:r>
              <a:rPr lang="el-GR" altLang="en-US" sz="280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>
                <a:cs typeface="Times New Roman" panose="02020603050405020304" pitchFamily="18" charset="0"/>
              </a:rPr>
              <a:t>n</a:t>
            </a:r>
            <a:r>
              <a:rPr lang="en-US" altLang="en-US" sz="2800">
                <a:cs typeface="Times New Roman" panose="02020603050405020304" pitchFamily="18" charset="0"/>
              </a:rPr>
              <a:t> are eigenvalues and </a:t>
            </a:r>
            <a:r>
              <a:rPr lang="en-US" altLang="en-US" sz="2800" b="1">
                <a:cs typeface="Times New Roman" panose="02020603050405020304" pitchFamily="18" charset="0"/>
              </a:rPr>
              <a:t>v</a:t>
            </a:r>
            <a:r>
              <a:rPr lang="en-US" altLang="en-US" sz="2800" baseline="-25000">
                <a:cs typeface="Times New Roman" panose="02020603050405020304" pitchFamily="18" charset="0"/>
              </a:rPr>
              <a:t>1</a:t>
            </a:r>
            <a:r>
              <a:rPr lang="en-US" altLang="en-US" sz="2800">
                <a:cs typeface="Times New Roman" panose="02020603050405020304" pitchFamily="18" charset="0"/>
              </a:rPr>
              <a:t>, …, </a:t>
            </a:r>
            <a:r>
              <a:rPr lang="en-US" altLang="en-US" sz="2800" b="1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>
                <a:cs typeface="Times New Roman" panose="02020603050405020304" pitchFamily="18" charset="0"/>
              </a:rPr>
              <a:t>n</a:t>
            </a:r>
            <a:r>
              <a:rPr lang="en-US" altLang="en-US" sz="2800">
                <a:cs typeface="Times New Roman" panose="02020603050405020304" pitchFamily="18" charset="0"/>
              </a:rPr>
              <a:t> are corresponding eigenvectors.</a:t>
            </a:r>
          </a:p>
          <a:p>
            <a:pPr>
              <a:lnSpc>
                <a:spcPct val="90000"/>
              </a:lnSpc>
            </a:pPr>
            <a:endParaRPr lang="en-US" altLang="en-US" sz="2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This argument proves the “only if ” parts of the first and second statements, along with the third statement, of the theorem.</a:t>
            </a:r>
          </a:p>
          <a:p>
            <a:pPr>
              <a:lnSpc>
                <a:spcPct val="90000"/>
              </a:lnSpc>
            </a:pPr>
            <a:endParaRPr lang="en-US" altLang="en-US" sz="2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Finally, given any </a:t>
            </a:r>
            <a:r>
              <a:rPr lang="en-US" altLang="en-US" sz="2800" i="1">
                <a:cs typeface="Times New Roman" panose="02020603050405020304" pitchFamily="18" charset="0"/>
              </a:rPr>
              <a:t>n</a:t>
            </a:r>
            <a:r>
              <a:rPr lang="en-US" altLang="en-US" sz="2800">
                <a:cs typeface="Times New Roman" panose="02020603050405020304" pitchFamily="18" charset="0"/>
              </a:rPr>
              <a:t> eigenvectors </a:t>
            </a:r>
            <a:r>
              <a:rPr lang="en-US" altLang="en-US" sz="2800" b="1">
                <a:cs typeface="Times New Roman" panose="02020603050405020304" pitchFamily="18" charset="0"/>
              </a:rPr>
              <a:t>v</a:t>
            </a:r>
            <a:r>
              <a:rPr lang="en-US" altLang="en-US" sz="2800" baseline="-25000">
                <a:cs typeface="Times New Roman" panose="02020603050405020304" pitchFamily="18" charset="0"/>
              </a:rPr>
              <a:t>1</a:t>
            </a:r>
            <a:r>
              <a:rPr lang="en-US" altLang="en-US" sz="2800">
                <a:cs typeface="Times New Roman" panose="02020603050405020304" pitchFamily="18" charset="0"/>
              </a:rPr>
              <a:t>, …, </a:t>
            </a:r>
            <a:r>
              <a:rPr lang="en-US" altLang="en-US" sz="2800" b="1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>
                <a:cs typeface="Times New Roman" panose="02020603050405020304" pitchFamily="18" charset="0"/>
              </a:rPr>
              <a:t>n</a:t>
            </a:r>
            <a:r>
              <a:rPr lang="en-US" altLang="en-US" sz="2800">
                <a:cs typeface="Times New Roman" panose="02020603050405020304" pitchFamily="18" charset="0"/>
              </a:rPr>
              <a:t>, use them to construct the columns of </a:t>
            </a:r>
            <a:r>
              <a:rPr lang="en-US" altLang="en-US" sz="2800" i="1">
                <a:cs typeface="Times New Roman" panose="02020603050405020304" pitchFamily="18" charset="0"/>
              </a:rPr>
              <a:t>P</a:t>
            </a:r>
            <a:r>
              <a:rPr lang="en-US" altLang="en-US" sz="2800">
                <a:cs typeface="Times New Roman" panose="02020603050405020304" pitchFamily="18" charset="0"/>
              </a:rPr>
              <a:t> and use corresponding eigenvalues </a:t>
            </a:r>
            <a:r>
              <a:rPr lang="el-GR" altLang="en-US" sz="2800">
                <a:cs typeface="Times New Roman" panose="02020603050405020304" pitchFamily="18" charset="0"/>
              </a:rPr>
              <a:t>λ</a:t>
            </a:r>
            <a:r>
              <a:rPr lang="en-US" altLang="en-US" sz="2800" baseline="-25000">
                <a:cs typeface="Times New Roman" panose="02020603050405020304" pitchFamily="18" charset="0"/>
              </a:rPr>
              <a:t>1</a:t>
            </a:r>
            <a:r>
              <a:rPr lang="en-US" altLang="en-US" sz="2800">
                <a:cs typeface="Times New Roman" panose="02020603050405020304" pitchFamily="18" charset="0"/>
              </a:rPr>
              <a:t>, …, </a:t>
            </a:r>
            <a:r>
              <a:rPr lang="el-GR" altLang="en-US" sz="280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>
                <a:cs typeface="Times New Roman" panose="02020603050405020304" pitchFamily="18" charset="0"/>
              </a:rPr>
              <a:t>n</a:t>
            </a:r>
            <a:r>
              <a:rPr lang="en-US" altLang="en-US" sz="2800">
                <a:cs typeface="Times New Roman" panose="02020603050405020304" pitchFamily="18" charset="0"/>
              </a:rPr>
              <a:t> to construct </a:t>
            </a:r>
            <a:r>
              <a:rPr lang="en-US" altLang="en-US" sz="2800" i="1">
                <a:cs typeface="Times New Roman" panose="02020603050405020304" pitchFamily="18" charset="0"/>
              </a:rPr>
              <a:t>D</a:t>
            </a:r>
            <a:r>
              <a:rPr lang="en-US" altLang="en-US" sz="2800"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88705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A50C49A8-AF70-431E-B25F-90036692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741378" name="Rectangle 2">
            <a:extLst>
              <a:ext uri="{FF2B5EF4-FFF2-40B4-BE49-F238E27FC236}">
                <a16:creationId xmlns="" xmlns:a16="http://schemas.microsoft.com/office/drawing/2014/main" id="{E2591BCE-BAB4-4EAF-97A5-011064A7B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DIAGONALIZATION THEOREM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="" xmlns:a16="http://schemas.microsoft.com/office/drawing/2014/main" id="{61ECB4B3-0052-4A6E-9621-5153D6C88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By equation (1)–(3),                  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This is true without any condition on the eigenvectors.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If, in fact, the eigenvectors are linearly independent, then </a:t>
            </a:r>
            <a:r>
              <a:rPr lang="en-US" altLang="en-US" sz="2800" i="1" dirty="0"/>
              <a:t>P</a:t>
            </a:r>
            <a:r>
              <a:rPr lang="en-US" altLang="en-US" sz="2800" dirty="0"/>
              <a:t> is invertible (by the Invertible Matrix Theorem), and                  </a:t>
            </a:r>
            <a:r>
              <a:rPr lang="en-US" altLang="en-US" sz="2800" dirty="0" smtClean="0"/>
              <a:t>implies </a:t>
            </a:r>
            <a:r>
              <a:rPr lang="en-US" altLang="en-US" sz="2800" dirty="0"/>
              <a:t>that                    .</a:t>
            </a:r>
          </a:p>
        </p:txBody>
      </p:sp>
      <p:graphicFrame>
        <p:nvGraphicFramePr>
          <p:cNvPr id="741381" name="Object 5">
            <a:extLst>
              <a:ext uri="{FF2B5EF4-FFF2-40B4-BE49-F238E27FC236}">
                <a16:creationId xmlns="" xmlns:a16="http://schemas.microsoft.com/office/drawing/2014/main" id="{69867935-7C62-4C2F-ADC0-E3734C89B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31614"/>
              </p:ext>
            </p:extLst>
          </p:nvPr>
        </p:nvGraphicFramePr>
        <p:xfrm>
          <a:off x="6419850" y="4483100"/>
          <a:ext cx="162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1625400" imgH="368280" progId="Equation.DSMT4">
                  <p:embed/>
                </p:oleObj>
              </mc:Choice>
              <mc:Fallback>
                <p:oleObj name="Equation" r:id="rId3" imgW="1625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4483100"/>
                        <a:ext cx="162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2" name="Object 6">
            <a:extLst>
              <a:ext uri="{FF2B5EF4-FFF2-40B4-BE49-F238E27FC236}">
                <a16:creationId xmlns="" xmlns:a16="http://schemas.microsoft.com/office/drawing/2014/main" id="{CF96655F-6D81-4C14-9AED-98E97D43A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986696"/>
              </p:ext>
            </p:extLst>
          </p:nvPr>
        </p:nvGraphicFramePr>
        <p:xfrm>
          <a:off x="3854450" y="1530350"/>
          <a:ext cx="144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1447560" imgH="317160" progId="Equation.DSMT4">
                  <p:embed/>
                </p:oleObj>
              </mc:Choice>
              <mc:Fallback>
                <p:oleObj name="Equation" r:id="rId5" imgW="1447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530350"/>
                        <a:ext cx="1447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64498"/>
              </p:ext>
            </p:extLst>
          </p:nvPr>
        </p:nvGraphicFramePr>
        <p:xfrm>
          <a:off x="3057525" y="4543425"/>
          <a:ext cx="144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1447560" imgH="317160" progId="Equation.DSMT4">
                  <p:embed/>
                </p:oleObj>
              </mc:Choice>
              <mc:Fallback>
                <p:oleObj name="Equation" r:id="rId7" imgW="1447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543425"/>
                        <a:ext cx="1447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62421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12496</TotalTime>
  <Words>1061</Words>
  <Application>Microsoft Office PowerPoint</Application>
  <PresentationFormat>On-screen Show (4:3)</PresentationFormat>
  <Paragraphs>167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Blends</vt:lpstr>
      <vt:lpstr>Equation</vt:lpstr>
      <vt:lpstr>Eigenvalues and Eigenvectors</vt:lpstr>
      <vt:lpstr>DIAGONALIZATION</vt:lpstr>
      <vt:lpstr>DIAGONALIZATION</vt:lpstr>
      <vt:lpstr>DIAGONALIZATION</vt:lpstr>
      <vt:lpstr>THE DIAGONALIZATION THEOREM</vt:lpstr>
      <vt:lpstr>THE DIAGONALIZATION THEOREM</vt:lpstr>
      <vt:lpstr>THE DIAGONALIZATION THEOREM</vt:lpstr>
      <vt:lpstr>THE DIAGONALIZATION THEOREM</vt:lpstr>
      <vt:lpstr>THE DIAGONALIZATION THEOREM</vt:lpstr>
      <vt:lpstr>DIAGONALIZING MATRICES</vt:lpstr>
      <vt:lpstr>DIAGONALIZING MATRICES</vt:lpstr>
      <vt:lpstr>DIAGONALIZING MATRICES</vt:lpstr>
      <vt:lpstr>DIAGONALIZING MATRICES</vt:lpstr>
      <vt:lpstr>DIAGONALIZING MATRICES</vt:lpstr>
      <vt:lpstr>DIAGONALIZING MATRICES</vt:lpstr>
      <vt:lpstr>MATRICES WHOSE EIGENVALUES ARE NOT DISTINCT</vt:lpstr>
      <vt:lpstr>MATRICES WHOSE EIGENVALUES ARE NOT DISTINCT</vt:lpstr>
      <vt:lpstr>MATRICES WHOSE EIGENVALUES ARE NOT DISTINCT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1058</cp:revision>
  <dcterms:created xsi:type="dcterms:W3CDTF">2005-10-22T18:34:54Z</dcterms:created>
  <dcterms:modified xsi:type="dcterms:W3CDTF">2020-10-16T01:25:06Z</dcterms:modified>
</cp:coreProperties>
</file>