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9"/>
  </p:notesMasterIdLst>
  <p:handoutMasterIdLst>
    <p:handoutMasterId r:id="rId10"/>
  </p:handoutMasterIdLst>
  <p:sldIdLst>
    <p:sldId id="475" r:id="rId2"/>
    <p:sldId id="476" r:id="rId3"/>
    <p:sldId id="477" r:id="rId4"/>
    <p:sldId id="478" r:id="rId5"/>
    <p:sldId id="479" r:id="rId6"/>
    <p:sldId id="480" r:id="rId7"/>
    <p:sldId id="481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60"/>
  </p:normalViewPr>
  <p:slideViewPr>
    <p:cSldViewPr showGuides="1">
      <p:cViewPr varScale="1">
        <p:scale>
          <a:sx n="68" d="100"/>
          <a:sy n="68" d="100"/>
        </p:scale>
        <p:origin x="-90" y="-19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A9C20A67-9360-415D-8A66-BED502C09899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49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3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830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267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864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878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819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=""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=""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3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=""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3.2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=""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=""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=""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=""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=""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=""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=""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3.2-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=""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=""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=""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=""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3.2-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=""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=""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=""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=""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10"/>
          </p:nvPr>
        </p:nvSpPr>
        <p:spPr bwMode="auto">
          <a:xfrm>
            <a:off x="1828800" y="6305550"/>
            <a:ext cx="6934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Determinants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819400"/>
            <a:ext cx="50292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PROPERTIES OF DETERMINANTS</a:t>
            </a:r>
          </a:p>
        </p:txBody>
      </p:sp>
    </p:spTree>
    <p:extLst>
      <p:ext uri="{BB962C8B-B14F-4D97-AF65-F5344CB8AC3E}">
        <p14:creationId xmlns:p14="http://schemas.microsoft.com/office/powerpoint/2010/main" val="4067129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PROPERTIES OF DETERMINANTS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77C97"/>
                </a:solidFill>
                <a:cs typeface="Times New Roman" panose="02020603050405020304" pitchFamily="18" charset="0"/>
              </a:rPr>
              <a:t>Theorem 3</a:t>
            </a:r>
            <a:r>
              <a:rPr lang="en-US" altLang="en-US" sz="2800" dirty="0">
                <a:cs typeface="Times New Roman" panose="02020603050405020304" pitchFamily="18" charset="0"/>
              </a:rPr>
              <a:t>: Let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be a square matrix</a:t>
            </a:r>
          </a:p>
          <a:p>
            <a:pPr marL="914400" lvl="1" indent="-514350" eaLnBrk="1" hangingPunct="1">
              <a:buFont typeface="+mj-lt"/>
              <a:buAutoNum type="alphaLcParenR"/>
            </a:pPr>
            <a:r>
              <a:rPr lang="en-US" altLang="en-US" sz="2700" dirty="0">
                <a:cs typeface="Times New Roman" panose="02020603050405020304" pitchFamily="18" charset="0"/>
              </a:rPr>
              <a:t>If a multiple of one row of </a:t>
            </a:r>
            <a:r>
              <a:rPr lang="en-US" altLang="en-US" sz="2700" i="1" dirty="0">
                <a:cs typeface="Times New Roman" panose="02020603050405020304" pitchFamily="18" charset="0"/>
              </a:rPr>
              <a:t>A</a:t>
            </a:r>
            <a:r>
              <a:rPr lang="en-US" altLang="en-US" sz="2700" dirty="0">
                <a:cs typeface="Times New Roman" panose="02020603050405020304" pitchFamily="18" charset="0"/>
              </a:rPr>
              <a:t> is added to another row to produce a matrix </a:t>
            </a:r>
            <a:r>
              <a:rPr lang="en-US" altLang="en-US" sz="2700" i="1" dirty="0">
                <a:cs typeface="Times New Roman" panose="02020603050405020304" pitchFamily="18" charset="0"/>
              </a:rPr>
              <a:t>B</a:t>
            </a:r>
            <a:r>
              <a:rPr lang="en-US" altLang="en-US" sz="2700" dirty="0">
                <a:cs typeface="Times New Roman" panose="02020603050405020304" pitchFamily="18" charset="0"/>
              </a:rPr>
              <a:t>, then det </a:t>
            </a:r>
            <a:r>
              <a:rPr lang="en-US" altLang="en-US" sz="2700" i="1" dirty="0">
                <a:cs typeface="Times New Roman" panose="02020603050405020304" pitchFamily="18" charset="0"/>
              </a:rPr>
              <a:t>B</a:t>
            </a:r>
            <a:r>
              <a:rPr lang="en-US" altLang="en-US" sz="2700" dirty="0">
                <a:cs typeface="Times New Roman" panose="02020603050405020304" pitchFamily="18" charset="0"/>
              </a:rPr>
              <a:t> = det </a:t>
            </a:r>
            <a:r>
              <a:rPr lang="en-US" altLang="en-US" sz="2700" i="1" dirty="0">
                <a:cs typeface="Times New Roman" panose="02020603050405020304" pitchFamily="18" charset="0"/>
              </a:rPr>
              <a:t>A</a:t>
            </a:r>
            <a:r>
              <a:rPr lang="en-US" altLang="en-US" sz="2700" dirty="0">
                <a:cs typeface="Times New Roman" panose="02020603050405020304" pitchFamily="18" charset="0"/>
              </a:rPr>
              <a:t>.</a:t>
            </a:r>
          </a:p>
          <a:p>
            <a:pPr marL="914400" lvl="1" indent="-514350" eaLnBrk="1" hangingPunct="1">
              <a:buFont typeface="+mj-lt"/>
              <a:buAutoNum type="alphaLcParenR"/>
            </a:pPr>
            <a:r>
              <a:rPr lang="en-US" altLang="en-US" sz="2700" dirty="0">
                <a:cs typeface="Times New Roman" panose="02020603050405020304" pitchFamily="18" charset="0"/>
              </a:rPr>
              <a:t>If two rows of </a:t>
            </a:r>
            <a:r>
              <a:rPr lang="en-US" altLang="en-US" sz="2700" i="1" dirty="0">
                <a:cs typeface="Times New Roman" panose="02020603050405020304" pitchFamily="18" charset="0"/>
              </a:rPr>
              <a:t>A</a:t>
            </a:r>
            <a:r>
              <a:rPr lang="en-US" altLang="en-US" sz="2700" dirty="0">
                <a:cs typeface="Times New Roman" panose="02020603050405020304" pitchFamily="18" charset="0"/>
              </a:rPr>
              <a:t> are interchanged to produce </a:t>
            </a:r>
            <a:r>
              <a:rPr lang="en-US" altLang="en-US" sz="2700" i="1" dirty="0">
                <a:cs typeface="Times New Roman" panose="02020603050405020304" pitchFamily="18" charset="0"/>
              </a:rPr>
              <a:t>B</a:t>
            </a:r>
            <a:r>
              <a:rPr lang="en-US" altLang="en-US" sz="2700" dirty="0">
                <a:cs typeface="Times New Roman" panose="02020603050405020304" pitchFamily="18" charset="0"/>
              </a:rPr>
              <a:t>, then det </a:t>
            </a:r>
            <a:r>
              <a:rPr lang="en-US" altLang="en-US" sz="2700" i="1" dirty="0">
                <a:cs typeface="Times New Roman" panose="02020603050405020304" pitchFamily="18" charset="0"/>
              </a:rPr>
              <a:t>B</a:t>
            </a:r>
            <a:r>
              <a:rPr lang="en-US" altLang="en-US" sz="2700" dirty="0">
                <a:cs typeface="Times New Roman" panose="02020603050405020304" pitchFamily="18" charset="0"/>
              </a:rPr>
              <a:t> =    det </a:t>
            </a:r>
            <a:r>
              <a:rPr lang="en-US" altLang="en-US" sz="2700" i="1" dirty="0">
                <a:cs typeface="Times New Roman" panose="02020603050405020304" pitchFamily="18" charset="0"/>
              </a:rPr>
              <a:t>A</a:t>
            </a:r>
            <a:r>
              <a:rPr lang="en-US" altLang="en-US" sz="2700" dirty="0">
                <a:cs typeface="Times New Roman" panose="02020603050405020304" pitchFamily="18" charset="0"/>
              </a:rPr>
              <a:t>.</a:t>
            </a:r>
          </a:p>
          <a:p>
            <a:pPr marL="914400" lvl="1" indent="-514350" eaLnBrk="1" hangingPunct="1">
              <a:buFont typeface="+mj-lt"/>
              <a:buAutoNum type="alphaLcParenR"/>
            </a:pPr>
            <a:r>
              <a:rPr lang="en-US" altLang="en-US" sz="2700" dirty="0">
                <a:cs typeface="Times New Roman" panose="02020603050405020304" pitchFamily="18" charset="0"/>
              </a:rPr>
              <a:t>If one row of </a:t>
            </a:r>
            <a:r>
              <a:rPr lang="en-US" altLang="en-US" sz="2700" i="1" dirty="0">
                <a:cs typeface="Times New Roman" panose="02020603050405020304" pitchFamily="18" charset="0"/>
              </a:rPr>
              <a:t>A</a:t>
            </a:r>
            <a:r>
              <a:rPr lang="en-US" altLang="en-US" sz="2700" dirty="0">
                <a:cs typeface="Times New Roman" panose="02020603050405020304" pitchFamily="18" charset="0"/>
              </a:rPr>
              <a:t> is multiplied by </a:t>
            </a:r>
            <a:r>
              <a:rPr lang="en-US" altLang="en-US" sz="2700" i="1" dirty="0">
                <a:cs typeface="Times New Roman" panose="02020603050405020304" pitchFamily="18" charset="0"/>
              </a:rPr>
              <a:t>k</a:t>
            </a:r>
            <a:r>
              <a:rPr lang="en-US" altLang="en-US" sz="2700" dirty="0">
                <a:cs typeface="Times New Roman" panose="02020603050405020304" pitchFamily="18" charset="0"/>
              </a:rPr>
              <a:t> to produce </a:t>
            </a:r>
            <a:r>
              <a:rPr lang="en-US" altLang="en-US" sz="2700" i="1" dirty="0">
                <a:cs typeface="Times New Roman" panose="02020603050405020304" pitchFamily="18" charset="0"/>
              </a:rPr>
              <a:t>B</a:t>
            </a:r>
            <a:r>
              <a:rPr lang="en-US" altLang="en-US" sz="2700" dirty="0">
                <a:cs typeface="Times New Roman" panose="02020603050405020304" pitchFamily="18" charset="0"/>
              </a:rPr>
              <a:t>, then det </a:t>
            </a:r>
            <a:r>
              <a:rPr lang="en-US" altLang="en-US" sz="2700" i="1" dirty="0">
                <a:cs typeface="Times New Roman" panose="02020603050405020304" pitchFamily="18" charset="0"/>
              </a:rPr>
              <a:t>B</a:t>
            </a:r>
            <a:r>
              <a:rPr lang="en-US" altLang="en-US" sz="2700" dirty="0">
                <a:cs typeface="Times New Roman" panose="02020603050405020304" pitchFamily="18" charset="0"/>
              </a:rPr>
              <a:t> = </a:t>
            </a:r>
            <a:r>
              <a:rPr lang="en-US" altLang="en-US" sz="2700" i="1" dirty="0">
                <a:cs typeface="Times New Roman" panose="02020603050405020304" pitchFamily="18" charset="0"/>
              </a:rPr>
              <a:t>k</a:t>
            </a:r>
            <a:r>
              <a:rPr lang="en-US" altLang="en-US" sz="2700" dirty="0">
                <a:cs typeface="Times New Roman" panose="02020603050405020304" pitchFamily="18" charset="0"/>
              </a:rPr>
              <a:t> </a:t>
            </a:r>
            <a:r>
              <a:rPr lang="en-US" altLang="en-US" sz="2700" dirty="0" err="1" smtClean="0">
                <a:cs typeface="Times New Roman" panose="02020603050405020304" pitchFamily="18" charset="0"/>
              </a:rPr>
              <a:t>det</a:t>
            </a:r>
            <a:r>
              <a:rPr lang="en-US" altLang="en-US" sz="27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700" i="1" dirty="0" smtClean="0">
                <a:cs typeface="Times New Roman" panose="02020603050405020304" pitchFamily="18" charset="0"/>
              </a:rPr>
              <a:t>A.</a:t>
            </a:r>
            <a:endParaRPr lang="en-US" altLang="en-US" sz="2700" i="1" dirty="0">
              <a:cs typeface="Times New Roman" panose="02020603050405020304" pitchFamily="18" charset="0"/>
            </a:endParaRP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DBBE03E3-D5F2-431D-B11E-C2390501D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349645"/>
              </p:ext>
            </p:extLst>
          </p:nvPr>
        </p:nvGraphicFramePr>
        <p:xfrm>
          <a:off x="3203405" y="3657600"/>
          <a:ext cx="228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228600" imgH="152280" progId="Equation.DSMT4">
                  <p:embed/>
                </p:oleObj>
              </mc:Choice>
              <mc:Fallback>
                <p:oleObj name="Equation" r:id="rId6" imgW="2286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3405" y="3657600"/>
                        <a:ext cx="2286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3.2- </a:t>
            </a:r>
            <a:fld id="{CE90E932-D1B3-4534-813D-FD4EBE5E39C2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16803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PROPERTIES OF DETERMINANTS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876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 smtClean="0">
                    <a:cs typeface="Times New Roman" panose="02020603050405020304" pitchFamily="18" charset="0"/>
                  </a:rPr>
                  <a:t>Example 1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Compute 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dirty="0" err="1" smtClean="0">
                    <a:cs typeface="Times New Roman" panose="02020603050405020304" pitchFamily="18" charset="0"/>
                  </a:rPr>
                  <a:t>where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5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500" b="0" i="1" smtClean="0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5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5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500" i="1" dirty="0"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The strategy is to reduce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to echelon form and then to use the fact that the determinant of a triangular matrix is the product of the diagonal entries. The first two row replacements in column 1 do not change the determinant:</a:t>
                </a: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det</m:t>
                      </m:r>
                      <m:r>
                        <a:rPr lang="en-US" altLang="en-US" sz="2400" b="0" i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2400" i="1">
                          <a:latin typeface="Cambria Math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4876800"/>
              </a:xfrm>
              <a:blipFill rotWithShape="1">
                <a:blip r:embed="rId4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50018"/>
              </p:ext>
            </p:extLst>
          </p:nvPr>
        </p:nvGraphicFramePr>
        <p:xfrm>
          <a:off x="2959100" y="21844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1844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3.2- </a:t>
            </a:r>
            <a:fld id="{CE90E932-D1B3-4534-813D-FD4EBE5E39C2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87934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PROPERTIES OF DETERMINANTS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495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An interchange of rows 2 and 3 reverses the sign of the determinant, so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700" i="0" smtClean="0">
                          <a:cs typeface="Times New Roman" panose="02020603050405020304" pitchFamily="18" charset="0"/>
                        </a:rPr>
                        <m:t>det</m:t>
                      </m:r>
                      <m:r>
                        <m:rPr>
                          <m:nor/>
                        </m:rPr>
                        <a:rPr lang="en-US" altLang="en-US" sz="2700" b="0" i="0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700" i="1"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27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7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en-US" sz="2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</m:t>
                      </m:r>
                    </m:oMath>
                  </m:oMathPara>
                </a14:m>
                <a:endParaRPr lang="en-US" altLang="en-US" sz="2700" b="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495800"/>
              </a:xfrm>
              <a:blipFill rotWithShape="1">
                <a:blip r:embed="rId3"/>
                <a:stretch>
                  <a:fillRect l="-1185" t="-122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3.2- </a:t>
            </a:r>
            <a:fld id="{CE90E932-D1B3-4534-813D-FD4EBE5E39C2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10190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PROPERTIES OF DETERMINANTS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066800"/>
                <a:ext cx="8458200" cy="4800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4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 A square matrix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invertible if and only if 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≠ 0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r>
                  <a:rPr lang="en-US" altLang="en-US" sz="2600" b="1" dirty="0">
                    <a:cs typeface="Times New Roman" panose="02020603050405020304" pitchFamily="18" charset="0"/>
                  </a:rPr>
                  <a:t>Example 3   </a:t>
                </a:r>
                <a:r>
                  <a:rPr lang="en-US" altLang="en-US" sz="2600" b="0" dirty="0">
                    <a:cs typeface="Times New Roman" panose="02020603050405020304" pitchFamily="18" charset="0"/>
                  </a:rPr>
                  <a:t>Compute det</a:t>
                </a:r>
                <a:r>
                  <a:rPr lang="en-US" altLang="en-US" sz="2600" b="0" i="1" dirty="0">
                    <a:cs typeface="Times New Roman" panose="02020603050405020304" pitchFamily="18" charset="0"/>
                  </a:rPr>
                  <a:t> A</a:t>
                </a:r>
                <a:r>
                  <a:rPr lang="en-US" altLang="en-US" sz="2600" b="0" dirty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2   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sz="22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2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2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alt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−7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en-US" sz="22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−6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600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   Add 2 times row 1 to row 3, then add       times row 2 to row 3 to obtain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600" i="0"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en-US" sz="2600" b="0" i="0" smtClean="0">
                        <a:cs typeface="Times New Roman" panose="020206030504050203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en-US" altLang="en-US" sz="2600" b="0" i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600" b="0" i="1" smtClean="0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6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6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2   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sz="26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6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6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6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en-US" sz="26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−6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−6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9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6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2   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sz="26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6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6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6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en-US" sz="26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−6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9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en-US" sz="26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066800"/>
                <a:ext cx="8458200" cy="4800600"/>
              </a:xfrm>
              <a:blipFill rotWithShape="1">
                <a:blip r:embed="rId4"/>
                <a:stretch>
                  <a:fillRect l="-1153" t="-1142" r="-937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B53AA91C-BEE1-4AFC-B7E1-E65C73518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507848"/>
              </p:ext>
            </p:extLst>
          </p:nvPr>
        </p:nvGraphicFramePr>
        <p:xfrm>
          <a:off x="7239000" y="3565634"/>
          <a:ext cx="368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368280" imgH="291960" progId="Equation.DSMT4">
                  <p:embed/>
                </p:oleObj>
              </mc:Choice>
              <mc:Fallback>
                <p:oleObj name="Equation" r:id="rId5" imgW="368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0" y="3565634"/>
                        <a:ext cx="368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3.2- </a:t>
            </a:r>
            <a:fld id="{CE90E932-D1B3-4534-813D-FD4EBE5E39C2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09583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COLUMN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4800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600" b="1" dirty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5: 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600" dirty="0">
                    <a:cs typeface="Times New Roman" panose="02020603050405020304" pitchFamily="18" charset="0"/>
                  </a:rPr>
                  <a:t>matrix, then det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00" i="1" baseline="30000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600" baseline="30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= det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r>
                  <a:rPr lang="en-US" altLang="en-US" sz="2600" b="1" dirty="0">
                    <a:cs typeface="Times New Roman" panose="02020603050405020304" pitchFamily="18" charset="0"/>
                  </a:rPr>
                  <a:t>Proof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: The theorem is obvious for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= 1. Suppose the theorem is true for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en-US" sz="2600" dirty="0">
                    <a:cs typeface="Times New Roman" panose="02020603050405020304" pitchFamily="18" charset="0"/>
                  </a:rPr>
                  <a:t> determinants and let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+ 1. </a:t>
                </a:r>
              </a:p>
              <a:p>
                <a:pPr eaLnBrk="1" hangingPunct="1"/>
                <a:r>
                  <a:rPr lang="en-US" altLang="en-US" sz="2600" dirty="0">
                    <a:cs typeface="Times New Roman" panose="02020603050405020304" pitchFamily="18" charset="0"/>
                  </a:rPr>
                  <a:t>Then the cofactor of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600" i="1" baseline="-25000" dirty="0">
                    <a:cs typeface="Times New Roman" panose="02020603050405020304" pitchFamily="18" charset="0"/>
                  </a:rPr>
                  <a:t>j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in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equals the cofactor of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00" i="1" baseline="-25000" dirty="0">
                    <a:cs typeface="Times New Roman" panose="02020603050405020304" pitchFamily="18" charset="0"/>
                  </a:rPr>
                  <a:t>j</a:t>
                </a:r>
                <a:r>
                  <a:rPr lang="en-US" altLang="en-US" sz="26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in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00" i="1" baseline="30000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, because the cofactors involve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en-US" sz="2600" dirty="0">
                    <a:cs typeface="Times New Roman" panose="02020603050405020304" pitchFamily="18" charset="0"/>
                  </a:rPr>
                  <a:t> determinants.</a:t>
                </a:r>
              </a:p>
              <a:p>
                <a:pPr eaLnBrk="1" hangingPunct="1"/>
                <a:r>
                  <a:rPr lang="en-US" altLang="en-US" sz="2600" dirty="0">
                    <a:cs typeface="Times New Roman" panose="02020603050405020304" pitchFamily="18" charset="0"/>
                  </a:rPr>
                  <a:t>Hence the cofactor expansion of det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along the first row equals the cofactor expansion of det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00" i="1" baseline="30000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down the first column. That is,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600" i="1" baseline="30000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have equal determinants.</a:t>
                </a:r>
              </a:p>
              <a:p>
                <a:pPr eaLnBrk="1" hangingPunct="1"/>
                <a:r>
                  <a:rPr lang="en-US" altLang="en-US" sz="2600" dirty="0">
                    <a:cs typeface="Times New Roman" panose="02020603050405020304" pitchFamily="18" charset="0"/>
                  </a:rPr>
                  <a:t>Thus the theorem is true for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= 1, and the truth of the theorem for one value of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implies its truth for the next value of </a:t>
                </a:r>
                <a:r>
                  <a:rPr lang="en-US" altLang="en-US" sz="26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. By the principle of induction, the theorem is true for all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≥1.</m:t>
                    </m:r>
                  </m:oMath>
                </a14:m>
                <a:endParaRPr lang="en-US" alt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4800600"/>
              </a:xfrm>
              <a:blipFill rotWithShape="1">
                <a:blip r:embed="rId3"/>
                <a:stretch>
                  <a:fillRect l="-1081" t="-1144" r="-2161" b="-10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3.2- </a:t>
            </a:r>
            <a:fld id="{CE90E932-D1B3-4534-813D-FD4EBE5E39C2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04264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Reserved.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DETERMINANTS AND MATRIX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143000"/>
                <a:ext cx="8458200" cy="4800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 smtClean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6: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and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B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are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i="1" dirty="0"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en-US" sz="27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en-US" sz="2700" i="1" dirty="0"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en-US" sz="27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matrices, then 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AB</a:t>
                </a:r>
                <a:r>
                  <a:rPr lang="en-US" altLang="en-US" sz="2700" baseline="30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= (det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)(det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).</a:t>
                </a:r>
              </a:p>
              <a:p>
                <a:pPr eaLnBrk="1" hangingPunct="1"/>
                <a:r>
                  <a:rPr lang="en-US" altLang="en-US" sz="2700" b="1" dirty="0" smtClean="0">
                    <a:cs typeface="Times New Roman" panose="02020603050405020304" pitchFamily="18" charset="0"/>
                  </a:rPr>
                  <a:t>Example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5</a:t>
                </a:r>
                <a:r>
                  <a:rPr lang="en-US" altLang="en-US" sz="2600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sz="2300" dirty="0">
                    <a:cs typeface="Times New Roman" panose="02020603050405020304" pitchFamily="18" charset="0"/>
                  </a:rPr>
                  <a:t>Verify Theorem 6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300" b="0" i="1" smtClean="0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3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3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3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300" b="0" i="1" smtClean="0"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en-US" sz="23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3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3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3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en-US" sz="23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600" dirty="0">
                    <a:cs typeface="Times New Roman" panose="02020603050405020304" pitchFamily="18" charset="0"/>
                  </a:rPr>
                  <a:t>Solution   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en-US" sz="2700" b="0" i="1" smtClean="0"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So det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AB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=25(13)−20(14)=325−280=45</m:t>
                    </m:r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Since 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9 and det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5, 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(det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b="0" i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i="1"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d>
                      <m:dPr>
                        <m:ctrlPr>
                          <a:rPr lang="en-US" altLang="en-US" sz="27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700" b="0" i="0" smtClean="0"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m:rPr>
                            <m:nor/>
                          </m:rPr>
                          <a:rPr lang="en-US" altLang="en-US" sz="2700" b="0" i="0" smtClean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700" b="0" i="1" smtClean="0"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d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d>
                      <m:dPr>
                        <m:ctrlPr>
                          <a:rPr lang="en-US" altLang="en-US" sz="27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45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700" i="1" dirty="0">
                        <a:latin typeface="Cambria Math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US" altLang="en-US" sz="2700" b="0" i="1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700" i="1" dirty="0">
                        <a:latin typeface="Cambria Math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143000"/>
                <a:ext cx="8458200" cy="4800600"/>
              </a:xfrm>
              <a:blipFill rotWithShape="1">
                <a:blip r:embed="rId3"/>
                <a:stretch>
                  <a:fillRect l="-1153" t="-1144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3.2- </a:t>
            </a:r>
            <a:fld id="{CE90E932-D1B3-4534-813D-FD4EBE5E39C2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97215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12486</TotalTime>
  <Words>831</Words>
  <Application>Microsoft Office PowerPoint</Application>
  <PresentationFormat>On-screen Show (4:3)</PresentationFormat>
  <Paragraphs>54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Blends</vt:lpstr>
      <vt:lpstr>Equation</vt:lpstr>
      <vt:lpstr>Determinants</vt:lpstr>
      <vt:lpstr>PROPERTIES OF DETERMINANTS</vt:lpstr>
      <vt:lpstr>PROPERTIES OF DETERMINANTS</vt:lpstr>
      <vt:lpstr>PROPERTIES OF DETERMINANTS</vt:lpstr>
      <vt:lpstr>PROPERTIES OF DETERMINANTS</vt:lpstr>
      <vt:lpstr>COLUMN OPERATIONS</vt:lpstr>
      <vt:lpstr>DETERMINANTS AND MATRIX PRODUCTS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1058</cp:revision>
  <dcterms:created xsi:type="dcterms:W3CDTF">2005-10-22T18:34:54Z</dcterms:created>
  <dcterms:modified xsi:type="dcterms:W3CDTF">2020-10-12T16:16:55Z</dcterms:modified>
</cp:coreProperties>
</file>