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3"/>
  </p:notesMasterIdLst>
  <p:handoutMasterIdLst>
    <p:handoutMasterId r:id="rId14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FF"/>
    <a:srgbClr val="077C97"/>
    <a:srgbClr val="D7791B"/>
    <a:srgbClr val="4C7816"/>
    <a:srgbClr val="528218"/>
    <a:srgbClr val="B6CEAA"/>
    <a:srgbClr val="ADC8A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1" autoAdjust="0"/>
    <p:restoredTop sz="94660"/>
  </p:normalViewPr>
  <p:slideViewPr>
    <p:cSldViewPr showGuides="1">
      <p:cViewPr varScale="1">
        <p:scale>
          <a:sx n="72" d="100"/>
          <a:sy n="72" d="100"/>
        </p:scale>
        <p:origin x="-396" y="-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95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711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105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34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305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140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37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104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6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5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5.4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5.4-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5.4-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xfrm>
            <a:off x="1828800" y="6305550"/>
            <a:ext cx="6934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Eigenvalues and Eigenvectors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EIGENVECTORS AND 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674262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 ON </a:t>
            </a:r>
            <a:r>
              <a:rPr lang="en-US" alt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en-US" sz="36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altLang="en-US" sz="3600" i="1" dirty="0"/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700" b="1" dirty="0"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700" b="1" dirty="0"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700" b="1" dirty="0"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 in</a:t>
            </a:r>
            <a:r>
              <a:rPr lang="en-US" altLang="en-US" sz="2700" b="1" dirty="0">
                <a:solidFill>
                  <a:srgbClr val="077C97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en-US" sz="2800" i="1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ea typeface="Cambria Math" panose="02040503050406030204" pitchFamily="18" charset="0"/>
                <a:cs typeface="Times New Roman" panose="02020603050405020304" pitchFamily="18" charset="0"/>
              </a:rPr>
              <a:t> , then</a:t>
            </a:r>
          </a:p>
          <a:p>
            <a:pPr eaLnBrk="1" hangingPunct="1"/>
            <a:endParaRPr lang="en-US" alt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700" dirty="0">
                <a:cs typeface="Times New Roman" panose="02020603050405020304" pitchFamily="18" charset="0"/>
              </a:rPr>
              <a:t>              </a:t>
            </a:r>
            <a:r>
              <a:rPr lang="en-US" altLang="en-US" sz="2700" dirty="0" smtClean="0">
                <a:cs typeface="Times New Roman" panose="02020603050405020304" pitchFamily="18" charset="0"/>
              </a:rPr>
              <a:t>     </a:t>
            </a:r>
            <a:r>
              <a:rPr lang="en-US" altLang="en-US" sz="2700" dirty="0">
                <a:cs typeface="Times New Roman" panose="02020603050405020304" pitchFamily="18" charset="0"/>
              </a:rPr>
              <a:t>[</a:t>
            </a:r>
            <a:r>
              <a:rPr lang="en-US" altLang="en-US" sz="2700" i="1" dirty="0" smtClean="0">
                <a:cs typeface="Times New Roman" panose="02020603050405020304" pitchFamily="18" charset="0"/>
              </a:rPr>
              <a:t>T</a:t>
            </a:r>
            <a:r>
              <a:rPr lang="en-US" altLang="en-US" sz="2700" dirty="0" smtClean="0"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altLang="en-US" sz="28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 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= [[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700" b="1" dirty="0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baseline="-25000" dirty="0"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)]</a:t>
            </a:r>
            <a:r>
              <a:rPr lang="en-US" altLang="en-US" sz="2400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altLang="en-US" sz="2700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…    [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700" b="1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i="1" baseline="-25000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)]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  <a:endParaRPr lang="en-US" altLang="en-US" sz="27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= [[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700" b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altLang="en-US" sz="2700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… [</a:t>
            </a:r>
            <a:r>
              <a:rPr lang="en-US" altLang="en-US" sz="2700" i="1" dirty="0" err="1" smtClean="0"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700" b="1" dirty="0" err="1" smtClean="0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i="1" baseline="-25000" dirty="0" err="1" smtClean="0"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  <a:endParaRPr lang="en-US" altLang="en-US" sz="27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= [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700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700" b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…      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700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700" b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i="1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eaLnBrk="1" hangingPunct="1">
              <a:buNone/>
            </a:pP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700" baseline="30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700" b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…      </a:t>
            </a:r>
            <a:r>
              <a:rPr lang="en-US" altLang="en-US" sz="2700" b="1" dirty="0"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700" i="1" baseline="-25000" dirty="0"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eaLnBrk="1" hangingPunct="1">
              <a:buNone/>
            </a:pP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700" baseline="30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AP</a:t>
            </a:r>
            <a:endParaRPr lang="en-US" altLang="en-US" sz="2700" i="1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7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Since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 A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PDP</a:t>
            </a:r>
            <a:r>
              <a:rPr lang="en-US" altLang="en-US" sz="2700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we have </a:t>
            </a:r>
            <a:r>
              <a:rPr lang="en-US" altLang="en-US" sz="2700" dirty="0">
                <a:cs typeface="Times New Roman" panose="02020603050405020304" pitchFamily="18" charset="0"/>
              </a:rPr>
              <a:t>[</a:t>
            </a:r>
            <a:r>
              <a:rPr lang="en-US" altLang="en-US" sz="2700" i="1" dirty="0" smtClean="0">
                <a:cs typeface="Times New Roman" panose="02020603050405020304" pitchFamily="18" charset="0"/>
              </a:rPr>
              <a:t>T</a:t>
            </a:r>
            <a:r>
              <a:rPr lang="en-US" altLang="en-US" sz="2700" dirty="0" smtClean="0"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altLang="en-US" sz="2700" baseline="-250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700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700" i="1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AP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en-US" sz="2700" i="1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700" i="1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700" i="1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700" i="1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9400" y="2358479"/>
            <a:ext cx="2133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99FF"/>
                </a:solidFill>
                <a:latin typeface="+mn-lt"/>
              </a:rPr>
              <a:t>Definition of </a:t>
            </a:r>
            <a:r>
              <a:rPr lang="en-US" altLang="en-US" sz="1900" dirty="0">
                <a:solidFill>
                  <a:srgbClr val="0099FF"/>
                </a:solidFill>
                <a:latin typeface="+mn-lt"/>
                <a:cs typeface="Times New Roman" panose="02020603050405020304" pitchFamily="18" charset="0"/>
              </a:rPr>
              <a:t>[</a:t>
            </a:r>
            <a:r>
              <a:rPr lang="en-US" altLang="en-US" sz="1900" i="1" dirty="0" smtClean="0">
                <a:solidFill>
                  <a:srgbClr val="007FFF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US" altLang="en-US" sz="1900" dirty="0" smtClean="0">
                <a:solidFill>
                  <a:srgbClr val="007FFF"/>
                </a:solidFill>
                <a:latin typeface="+mn-lt"/>
                <a:cs typeface="Times New Roman" panose="02020603050405020304" pitchFamily="18" charset="0"/>
              </a:rPr>
              <a:t>]</a:t>
            </a:r>
            <a:r>
              <a:rPr lang="en-US" altLang="en-US" sz="2000" baseline="-25000" dirty="0" smtClean="0">
                <a:solidFill>
                  <a:srgbClr val="007FFF"/>
                </a:solidFill>
                <a:latin typeface="Euclid Math One" panose="05050601010101010101" pitchFamily="18" charset="2"/>
              </a:rPr>
              <a:t>B</a:t>
            </a:r>
            <a:endParaRPr lang="en-US" sz="1900" baseline="-25000" dirty="0">
              <a:solidFill>
                <a:srgbClr val="007FFF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820322"/>
            <a:ext cx="2133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99FF"/>
                </a:solidFill>
                <a:latin typeface="+mn-lt"/>
              </a:rPr>
              <a:t>Since </a:t>
            </a:r>
            <a:r>
              <a:rPr lang="en-US" sz="1900" i="1" dirty="0">
                <a:solidFill>
                  <a:srgbClr val="0099FF"/>
                </a:solidFill>
                <a:latin typeface="+mn-lt"/>
              </a:rPr>
              <a:t>T</a:t>
            </a:r>
            <a:r>
              <a:rPr lang="en-US" sz="1900" dirty="0">
                <a:solidFill>
                  <a:srgbClr val="0099FF"/>
                </a:solidFill>
                <a:latin typeface="+mn-lt"/>
              </a:rPr>
              <a:t>(</a:t>
            </a:r>
            <a:r>
              <a:rPr lang="en-US" sz="1900" b="1" dirty="0">
                <a:solidFill>
                  <a:srgbClr val="0099FF"/>
                </a:solidFill>
                <a:latin typeface="+mn-lt"/>
              </a:rPr>
              <a:t>x</a:t>
            </a:r>
            <a:r>
              <a:rPr lang="en-US" sz="1900" dirty="0">
                <a:solidFill>
                  <a:srgbClr val="0099FF"/>
                </a:solidFill>
                <a:latin typeface="+mn-lt"/>
              </a:rPr>
              <a:t>) = </a:t>
            </a:r>
            <a:r>
              <a:rPr lang="en-US" sz="1900" i="1" dirty="0">
                <a:solidFill>
                  <a:srgbClr val="0099FF"/>
                </a:solidFill>
                <a:latin typeface="+mn-lt"/>
              </a:rPr>
              <a:t>A</a:t>
            </a:r>
            <a:r>
              <a:rPr lang="en-US" sz="1900" b="1" dirty="0">
                <a:solidFill>
                  <a:srgbClr val="0099FF"/>
                </a:solidFill>
                <a:latin typeface="+mn-lt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3349078"/>
            <a:ext cx="23730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99FF"/>
                </a:solidFill>
                <a:latin typeface="+mn-lt"/>
              </a:rPr>
              <a:t>Change of coordinates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3566" y="3882479"/>
            <a:ext cx="23404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99FF"/>
                </a:solidFill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690977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 ON </a:t>
            </a:r>
            <a:r>
              <a:rPr lang="en-US" alt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en-US" sz="36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altLang="en-U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09949"/>
                <a:ext cx="88392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3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Define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: ℝ</a:t>
                </a:r>
                <a:r>
                  <a:rPr lang="en-US" altLang="en-US" sz="2700" baseline="30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en-US" sz="27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en-US" altLang="en-US" sz="2700" b="0" i="0" baseline="30000" dirty="0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where</a:t>
                </a:r>
              </a:p>
              <a:p>
                <a:pPr marL="347472" indent="0" eaLnBrk="1" hangingPunct="1">
                  <a:buNone/>
                </a:pP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 Find a basis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ℝ</a:t>
                </a:r>
                <a:r>
                  <a:rPr lang="en-US" altLang="en-US" sz="2700" baseline="30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with the property </a:t>
                </a: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–matrix 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diagonal matrix.</a:t>
                </a:r>
              </a:p>
              <a:p>
                <a:pPr eaLnBrk="1" hangingPunct="1"/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From Example 2 in Section 5.3 we know that </a:t>
                </a:r>
              </a:p>
              <a:p>
                <a:pPr marL="347472" indent="0" eaLnBrk="1" hangingPunct="1">
                  <a:buNone/>
                </a:pP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i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PDP</a:t>
                </a:r>
                <a:r>
                  <a:rPr lang="en-US" altLang="en-US" sz="2700" baseline="300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–1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where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7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columns of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 call them 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 are eigenvectors of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 By Theorem 8,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-matrix 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when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bg1"/>
                  </a:buClr>
                </a:pP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mappings 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⟼</m:t>
                    </m:r>
                  </m:oMath>
                </a14:m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and 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⟼</m:t>
                    </m:r>
                  </m:oMath>
                </a14:m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describe the same linear transformation, relative to different </a:t>
                </a: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bases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700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09949"/>
                <a:ext cx="8839200" cy="5181600"/>
              </a:xfrm>
              <a:blipFill rotWithShape="1">
                <a:blip r:embed="rId3"/>
                <a:stretch>
                  <a:fillRect l="-1103" t="-1176" r="-1034" b="-5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937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V</a:t>
            </a:r>
            <a:r>
              <a:rPr lang="en-US" dirty="0"/>
              <a:t> be a vector space. An </a:t>
            </a:r>
            <a:r>
              <a:rPr lang="en-US" b="1" dirty="0"/>
              <a:t>eigenvector </a:t>
            </a:r>
            <a:r>
              <a:rPr lang="en-US" dirty="0"/>
              <a:t>of a linear transformation </a:t>
            </a:r>
            <a:r>
              <a:rPr lang="en-US" i="1" dirty="0"/>
              <a:t>T</a:t>
            </a:r>
            <a:r>
              <a:rPr lang="en-US" dirty="0"/>
              <a:t>: </a:t>
            </a:r>
            <a:r>
              <a:rPr lang="en-US" i="1" dirty="0"/>
              <a:t>V</a:t>
            </a:r>
            <a:r>
              <a:rPr lang="en-US" i="1" dirty="0">
                <a:sym typeface="Euclid 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is a nonzero vector </a:t>
            </a:r>
            <a:r>
              <a:rPr lang="en-US" b="1" dirty="0"/>
              <a:t>x </a:t>
            </a:r>
            <a:r>
              <a:rPr lang="en-US" dirty="0"/>
              <a:t>in </a:t>
            </a:r>
            <a:r>
              <a:rPr lang="en-US" i="1" dirty="0"/>
              <a:t>V</a:t>
            </a:r>
            <a:r>
              <a:rPr lang="en-US" dirty="0"/>
              <a:t> such that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="1" dirty="0"/>
              <a:t>=</a:t>
            </a:r>
            <a:r>
              <a:rPr lang="en-US" dirty="0">
                <a:sym typeface="Euclid Symbol" panose="05050102010706020507" pitchFamily="18" charset="2"/>
              </a:rPr>
              <a:t></a:t>
            </a:r>
            <a:r>
              <a:rPr lang="en-US" b="1" dirty="0"/>
              <a:t>x </a:t>
            </a:r>
            <a:r>
              <a:rPr lang="en-US" dirty="0"/>
              <a:t>for some scalar </a:t>
            </a:r>
            <a:r>
              <a:rPr lang="en-US" dirty="0">
                <a:sym typeface="Euclid Symbol" panose="05050102010706020507" pitchFamily="18" charset="2"/>
              </a:rPr>
              <a:t>.</a:t>
            </a:r>
            <a:r>
              <a:rPr lang="en-US" dirty="0"/>
              <a:t> </a:t>
            </a:r>
          </a:p>
          <a:p>
            <a:r>
              <a:rPr lang="en-US" dirty="0"/>
              <a:t>A scalar </a:t>
            </a:r>
            <a:r>
              <a:rPr lang="en-US" dirty="0">
                <a:sym typeface="Euclid Symbol" panose="05050102010706020507" pitchFamily="18" charset="2"/>
              </a:rPr>
              <a:t></a:t>
            </a:r>
            <a:r>
              <a:rPr lang="en-US" dirty="0"/>
              <a:t> is called an </a:t>
            </a:r>
            <a:r>
              <a:rPr lang="en-US" b="1" dirty="0"/>
              <a:t>eigenvalue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 if there is a nontrivial solution </a:t>
            </a:r>
            <a:r>
              <a:rPr lang="en-US" b="1" dirty="0"/>
              <a:t>x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="1" dirty="0"/>
              <a:t>=</a:t>
            </a:r>
            <a:r>
              <a:rPr lang="en-US" dirty="0">
                <a:sym typeface="Euclid Symbol" panose="05050102010706020507" pitchFamily="18" charset="2"/>
              </a:rPr>
              <a:t>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Such a pair is referred to as an eigenvector </a:t>
            </a:r>
            <a:r>
              <a:rPr lang="en-US" b="1" dirty="0"/>
              <a:t>x</a:t>
            </a:r>
            <a:r>
              <a:rPr lang="en-US" dirty="0"/>
              <a:t> corresponding to the eigenvalue </a:t>
            </a:r>
            <a:r>
              <a:rPr lang="en-US" dirty="0">
                <a:sym typeface="Euclid Symbol" panose="05050102010706020507" pitchFamily="18" charset="2"/>
              </a:rPr>
              <a:t></a:t>
            </a:r>
            <a:r>
              <a:rPr lang="en-US" dirty="0"/>
              <a:t>.</a:t>
            </a:r>
            <a:endParaRPr lang="en-US" altLang="en-US" sz="2500" dirty="0">
              <a:cs typeface="Times New Roman" panose="02020603050405020304" pitchFamily="18" charset="0"/>
            </a:endParaRP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750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MATRIX OF A LINEAR TRANSFORMATION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i="1" dirty="0"/>
              <a:t>V</a:t>
            </a:r>
            <a:r>
              <a:rPr lang="en-US" dirty="0"/>
              <a:t> be an </a:t>
            </a:r>
            <a:r>
              <a:rPr lang="en-US" i="1" dirty="0"/>
              <a:t>n</a:t>
            </a:r>
            <a:r>
              <a:rPr lang="en-US" dirty="0"/>
              <a:t>-dimensional vector space and let </a:t>
            </a:r>
            <a:r>
              <a:rPr lang="en-US" i="1" dirty="0"/>
              <a:t>T</a:t>
            </a:r>
            <a:r>
              <a:rPr lang="en-US" dirty="0"/>
              <a:t> be any linear transformation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/>
              <a:t>To associate a matrix with </a:t>
            </a:r>
            <a:r>
              <a:rPr lang="en-US" i="1" dirty="0"/>
              <a:t>T</a:t>
            </a:r>
            <a:r>
              <a:rPr lang="en-US" dirty="0"/>
              <a:t>, choose any basis </a:t>
            </a:r>
            <a:r>
              <a:rPr lang="en-US" altLang="en-US" dirty="0" smtClean="0">
                <a:latin typeface="Euclid Math One" panose="05050601010101010101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i="1" dirty="0"/>
              <a:t>V</a:t>
            </a:r>
            <a:r>
              <a:rPr lang="en-US" dirty="0"/>
              <a:t>.  </a:t>
            </a:r>
          </a:p>
          <a:p>
            <a:pPr eaLnBrk="1" hangingPunct="1"/>
            <a:r>
              <a:rPr lang="en-US" dirty="0"/>
              <a:t>For any </a:t>
            </a:r>
            <a:r>
              <a:rPr lang="en-US" b="1" dirty="0"/>
              <a:t>x</a:t>
            </a:r>
            <a:r>
              <a:rPr lang="en-US" dirty="0"/>
              <a:t> in </a:t>
            </a:r>
            <a:r>
              <a:rPr lang="en-US" i="1" dirty="0"/>
              <a:t>V</a:t>
            </a:r>
            <a:r>
              <a:rPr lang="en-US" dirty="0"/>
              <a:t>, the coordinate vector [</a:t>
            </a:r>
            <a:r>
              <a:rPr lang="en-US" b="1" dirty="0" smtClean="0"/>
              <a:t>x</a:t>
            </a:r>
            <a:r>
              <a:rPr lang="en-US" dirty="0" smtClean="0"/>
              <a:t>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baseline="-25000" dirty="0" smtClean="0"/>
              <a:t> </a:t>
            </a:r>
            <a:r>
              <a:rPr lang="en-US" dirty="0"/>
              <a:t>is in </a:t>
            </a:r>
            <a:r>
              <a:rPr lang="en-US" dirty="0">
                <a:sym typeface="Euclid Extra" panose="02050502000505020303" pitchFamily="18" charset="2"/>
              </a:rPr>
              <a:t></a:t>
            </a:r>
            <a:r>
              <a:rPr lang="en-US" i="1" baseline="30000" dirty="0"/>
              <a:t>n</a:t>
            </a:r>
            <a:r>
              <a:rPr lang="en-US" dirty="0"/>
              <a:t>, as is the image [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 smtClean="0"/>
              <a:t>)]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/>
              <a:t>. </a:t>
            </a:r>
            <a:endParaRPr lang="en-US" baseline="-25000" dirty="0"/>
          </a:p>
          <a:p>
            <a:r>
              <a:rPr lang="en-US" dirty="0"/>
              <a:t>Moreover, [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 smtClean="0"/>
              <a:t>)]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i="1" dirty="0" smtClean="0"/>
              <a:t>M</a:t>
            </a:r>
            <a:r>
              <a:rPr lang="en-US" dirty="0" smtClean="0"/>
              <a:t>[</a:t>
            </a:r>
            <a:r>
              <a:rPr lang="en-US" b="1" dirty="0" smtClean="0"/>
              <a:t>x</a:t>
            </a:r>
            <a:r>
              <a:rPr lang="en-US" dirty="0" smtClean="0"/>
              <a:t>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/>
              <a:t>where </a:t>
            </a:r>
          </a:p>
          <a:p>
            <a:pPr marL="0" indent="0" algn="ctr">
              <a:buNone/>
            </a:pPr>
            <a:r>
              <a:rPr lang="en-US" i="1" dirty="0"/>
              <a:t>M </a:t>
            </a:r>
            <a:r>
              <a:rPr lang="en-US" dirty="0"/>
              <a:t>= </a:t>
            </a:r>
            <a:r>
              <a:rPr lang="fr-FR" dirty="0"/>
              <a:t>[[</a:t>
            </a:r>
            <a:r>
              <a:rPr lang="fr-FR" i="1" dirty="0"/>
              <a:t>T</a:t>
            </a:r>
            <a:r>
              <a:rPr lang="fr-FR" dirty="0"/>
              <a:t>(</a:t>
            </a:r>
            <a:r>
              <a:rPr lang="fr-FR" b="1" dirty="0"/>
              <a:t>b</a:t>
            </a:r>
            <a:r>
              <a:rPr lang="fr-FR" baseline="-25000" dirty="0"/>
              <a:t>1</a:t>
            </a:r>
            <a:r>
              <a:rPr lang="fr-FR" dirty="0" smtClean="0"/>
              <a:t>)]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fr-FR" baseline="-25000" dirty="0" smtClean="0"/>
              <a:t>,  </a:t>
            </a:r>
            <a:r>
              <a:rPr lang="fr-FR" dirty="0"/>
              <a:t>[</a:t>
            </a:r>
            <a:r>
              <a:rPr lang="fr-FR" i="1" dirty="0"/>
              <a:t>T</a:t>
            </a:r>
            <a:r>
              <a:rPr lang="fr-FR" dirty="0"/>
              <a:t>(</a:t>
            </a:r>
            <a:r>
              <a:rPr lang="fr-FR" b="1" dirty="0"/>
              <a:t>b</a:t>
            </a:r>
            <a:r>
              <a:rPr lang="fr-FR" baseline="-25000" dirty="0"/>
              <a:t>2</a:t>
            </a:r>
            <a:r>
              <a:rPr lang="fr-FR" dirty="0" smtClean="0"/>
              <a:t>)]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fr-FR" baseline="-25000" dirty="0" smtClean="0"/>
              <a:t>,  </a:t>
            </a:r>
            <a:r>
              <a:rPr lang="fr-FR" dirty="0"/>
              <a:t>⋯ </a:t>
            </a:r>
            <a:r>
              <a:rPr lang="fr-FR" baseline="-25000" dirty="0"/>
              <a:t>,  </a:t>
            </a:r>
            <a:r>
              <a:rPr lang="fr-FR" dirty="0"/>
              <a:t>[</a:t>
            </a:r>
            <a:r>
              <a:rPr lang="fr-FR" i="1" dirty="0"/>
              <a:t>T</a:t>
            </a:r>
            <a:r>
              <a:rPr lang="fr-FR" dirty="0"/>
              <a:t>(</a:t>
            </a:r>
            <a:r>
              <a:rPr lang="fr-FR" b="1" dirty="0" err="1"/>
              <a:t>b</a:t>
            </a:r>
            <a:r>
              <a:rPr lang="fr-FR" i="1" baseline="-25000" dirty="0" err="1"/>
              <a:t>n</a:t>
            </a:r>
            <a:r>
              <a:rPr lang="fr-FR" dirty="0" smtClean="0"/>
              <a:t>)]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fr-FR" dirty="0" smtClean="0"/>
              <a:t>]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444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MATRIX OF A LINEAR TRANSFORMATION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/>
              <a:t>The matrix, </a:t>
            </a:r>
            <a:r>
              <a:rPr lang="en-US" i="1" dirty="0"/>
              <a:t>M</a:t>
            </a:r>
            <a:r>
              <a:rPr lang="en-US" dirty="0"/>
              <a:t>, is a matrix representation of </a:t>
            </a:r>
            <a:r>
              <a:rPr lang="en-US" i="1" dirty="0"/>
              <a:t>T</a:t>
            </a:r>
            <a:r>
              <a:rPr lang="en-US" dirty="0"/>
              <a:t>, called the </a:t>
            </a:r>
            <a:r>
              <a:rPr lang="en-US" b="1" dirty="0"/>
              <a:t>matrix for </a:t>
            </a:r>
            <a:r>
              <a:rPr lang="en-US" b="1" i="1" dirty="0"/>
              <a:t>T</a:t>
            </a:r>
            <a:r>
              <a:rPr lang="en-US" b="1" dirty="0"/>
              <a:t> relative to the </a:t>
            </a:r>
            <a:r>
              <a:rPr lang="en-US" b="1" dirty="0" smtClean="0"/>
              <a:t>basis </a:t>
            </a:r>
            <a:r>
              <a:rPr lang="en-US" altLang="en-US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denoted by [</a:t>
            </a:r>
            <a:r>
              <a:rPr lang="en-US" i="1" dirty="0" smtClean="0"/>
              <a:t>T</a:t>
            </a:r>
            <a:r>
              <a:rPr lang="en-US" dirty="0" smtClean="0"/>
              <a:t>]</a:t>
            </a:r>
            <a:r>
              <a:rPr lang="en-US" altLang="en-US" baseline="-25000" dirty="0" smtClean="0">
                <a:solidFill>
                  <a:srgbClr val="000000"/>
                </a:solidFill>
                <a:latin typeface="Euclid Math One" panose="05050601010101010101" pitchFamily="18" charset="2"/>
              </a:rPr>
              <a:t>B</a:t>
            </a:r>
            <a:r>
              <a:rPr lang="en-US" baseline="-25000" dirty="0" smtClean="0"/>
              <a:t> </a:t>
            </a:r>
            <a:r>
              <a:rPr lang="en-US" dirty="0"/>
              <a:t>.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3903096" cy="269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835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 FROM </a:t>
            </a:r>
            <a:r>
              <a:rPr lang="en-US" altLang="en-US" i="1" dirty="0"/>
              <a:t>V</a:t>
            </a:r>
            <a:r>
              <a:rPr lang="en-US" altLang="en-US" dirty="0"/>
              <a:t> INTO </a:t>
            </a:r>
            <a:r>
              <a:rPr lang="en-US" altLang="en-US" i="1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mapping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: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ℙ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defined by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7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7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en-US" sz="27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en-US" sz="2700" b="0" i="1" smtClean="0"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en-US" sz="2700" b="0" i="1" baseline="30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700" b="0" i="1" smtClean="0"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en-US" altLang="en-US" sz="2700" i="1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457200" indent="0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is a linear transformation.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514350" indent="-514350" eaLnBrk="1" hangingPunct="1">
                  <a:buFont typeface="+mj-lt"/>
                  <a:buAutoNum type="alphaLcParenR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Find the </a:t>
                </a:r>
                <a:r>
                  <a:rPr lang="en-US" altLang="en-US" sz="2800" dirty="0"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–matrix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when </a:t>
                </a:r>
                <a:r>
                  <a:rPr lang="en-US" altLang="en-US" sz="2800" dirty="0" smtClean="0"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is the basis {1,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baseline="30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}.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514350" indent="-514350" eaLnBrk="1" hangingPunct="1">
                  <a:buFont typeface="+mj-lt"/>
                  <a:buAutoNum type="alphaLcParenR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Verify that 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p</a:t>
                </a:r>
                <a:r>
                  <a:rPr lang="fr-FR" sz="2800" dirty="0" smtClean="0"/>
                  <a:t>)]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fr-FR" sz="2800" baseline="-25000" dirty="0" smtClean="0"/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=[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fr-FR" sz="2800" dirty="0"/>
                  <a:t> </a:t>
                </a:r>
                <a:r>
                  <a:rPr lang="fr-FR" sz="2800" dirty="0" smtClean="0"/>
                  <a:t>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fr-FR" sz="2800" baseline="-25000" dirty="0" smtClean="0"/>
                  <a:t> 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en-US" sz="27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r-FR" sz="2800" dirty="0" smtClean="0"/>
                  <a:t>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endParaRPr lang="en-US" altLang="en-US" baseline="-25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5181600"/>
              </a:xfrm>
              <a:blipFill rotWithShape="1">
                <a:blip r:embed="rId3"/>
                <a:stretch>
                  <a:fillRect l="-1164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683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 FROM </a:t>
            </a:r>
            <a:r>
              <a:rPr lang="en-US" altLang="en-US" i="1" dirty="0"/>
              <a:t>V</a:t>
            </a:r>
            <a:r>
              <a:rPr lang="en-US" altLang="en-US" dirty="0"/>
              <a:t> INTO </a:t>
            </a:r>
            <a:r>
              <a:rPr lang="en-US" altLang="en-US" i="1" dirty="0"/>
              <a:t>V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700" b="1" dirty="0">
                <a:cs typeface="Times New Roman" panose="02020603050405020304" pitchFamily="18" charset="0"/>
              </a:rPr>
              <a:t>Solution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altLang="en-US" sz="2700" dirty="0">
                <a:cs typeface="Times New Roman" panose="02020603050405020304" pitchFamily="18" charset="0"/>
              </a:rPr>
              <a:t>Compute the images of the basis vectors:</a:t>
            </a:r>
          </a:p>
          <a:p>
            <a:pPr marL="0" indent="0" algn="ctr" eaLnBrk="1" hangingPunct="1">
              <a:buNone/>
            </a:pPr>
            <a:r>
              <a:rPr lang="en-US" altLang="en-US" sz="2700" i="1" dirty="0"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cs typeface="Times New Roman" panose="02020603050405020304" pitchFamily="18" charset="0"/>
              </a:rPr>
              <a:t>(1) = 0</a:t>
            </a:r>
          </a:p>
          <a:p>
            <a:pPr marL="0" indent="0" algn="ctr" eaLnBrk="1" hangingPunct="1">
              <a:buNone/>
            </a:pPr>
            <a:r>
              <a:rPr lang="en-US" altLang="en-US" sz="2700" i="1" dirty="0"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cs typeface="Times New Roman" panose="02020603050405020304" pitchFamily="18" charset="0"/>
              </a:rPr>
              <a:t>(</a:t>
            </a:r>
            <a:r>
              <a:rPr lang="en-US" altLang="en-US" sz="2700" i="1" dirty="0"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cs typeface="Times New Roman" panose="02020603050405020304" pitchFamily="18" charset="0"/>
              </a:rPr>
              <a:t>) = 1</a:t>
            </a:r>
          </a:p>
          <a:p>
            <a:pPr marL="0" indent="0" algn="ctr" eaLnBrk="1" hangingPunct="1">
              <a:buNone/>
            </a:pPr>
            <a:r>
              <a:rPr lang="en-US" altLang="en-US" sz="2700" i="1" dirty="0"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cs typeface="Times New Roman" panose="02020603050405020304" pitchFamily="18" charset="0"/>
              </a:rPr>
              <a:t>(</a:t>
            </a:r>
            <a:r>
              <a:rPr lang="en-US" altLang="en-US" sz="2700" i="1" dirty="0">
                <a:cs typeface="Times New Roman" panose="02020603050405020304" pitchFamily="18" charset="0"/>
              </a:rPr>
              <a:t>t</a:t>
            </a:r>
            <a:r>
              <a:rPr lang="en-US" altLang="en-US" sz="27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cs typeface="Times New Roman" panose="02020603050405020304" pitchFamily="18" charset="0"/>
              </a:rPr>
              <a:t>) = 2</a:t>
            </a:r>
            <a:r>
              <a:rPr lang="en-US" altLang="en-US" sz="2700" i="1" dirty="0">
                <a:cs typeface="Times New Roman" panose="02020603050405020304" pitchFamily="18" charset="0"/>
              </a:rPr>
              <a:t>t</a:t>
            </a:r>
          </a:p>
          <a:p>
            <a:pPr marL="0" indent="0" eaLnBrk="1" hangingPunct="1">
              <a:buNone/>
            </a:pPr>
            <a:endParaRPr lang="en-US" altLang="en-US" sz="27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700" dirty="0">
                <a:cs typeface="Times New Roman" panose="02020603050405020304" pitchFamily="18" charset="0"/>
              </a:rPr>
              <a:t>Then write the </a:t>
            </a:r>
            <a:r>
              <a:rPr lang="en-US" altLang="en-US" sz="2800" dirty="0" smtClean="0">
                <a:latin typeface="Euclid Math One" panose="05050601010101010101" pitchFamily="18" charset="2"/>
              </a:rPr>
              <a:t>B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-coordinate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vectors of 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(1), 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), and 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700" baseline="30000" dirty="0"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) and place them together as the </a:t>
            </a:r>
            <a:r>
              <a:rPr lang="en-US" altLang="en-US" sz="2800" dirty="0" smtClean="0">
                <a:latin typeface="Euclid Math One" panose="05050601010101010101" pitchFamily="18" charset="2"/>
              </a:rPr>
              <a:t>B</a:t>
            </a:r>
            <a:r>
              <a:rPr lang="en-US" altLang="en-US" sz="2700" dirty="0" smtClean="0">
                <a:ea typeface="Cambria Math" panose="02040503050406030204" pitchFamily="18" charset="0"/>
                <a:cs typeface="Times New Roman" panose="02020603050405020304" pitchFamily="18" charset="0"/>
              </a:rPr>
              <a:t>-matrix </a:t>
            </a:r>
            <a:r>
              <a:rPr lang="en-US" altLang="en-US" sz="2700" dirty="0">
                <a:ea typeface="Cambria Math" panose="020405030504060302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7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T.</a:t>
            </a:r>
            <a:endParaRPr lang="en-US" altLang="en-US" sz="2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76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 FROM </a:t>
            </a:r>
            <a:r>
              <a:rPr lang="en-US" altLang="en-US" i="1" dirty="0"/>
              <a:t>V</a:t>
            </a:r>
            <a:r>
              <a:rPr lang="en-US" altLang="en-US" dirty="0"/>
              <a:t> INTO </a:t>
            </a:r>
            <a:r>
              <a:rPr lang="en-US" altLang="en-US" i="1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5181600"/>
              </a:xfrm>
            </p:spPr>
            <p:txBody>
              <a:bodyPr/>
              <a:lstStyle/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(1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)]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400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 </a:t>
                </a:r>
                <a:r>
                  <a:rPr lang="fr-FR" sz="2400" baseline="-25000" dirty="0" smtClean="0"/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7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   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)]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fr-FR" sz="2800" baseline="-25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7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     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)]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7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[</a:t>
                </a: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fr-FR" sz="2400" baseline="-25000" dirty="0" smtClean="0"/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514350" indent="-514350" eaLnBrk="1" hangingPunct="1">
                  <a:buFont typeface="+mj-lt"/>
                  <a:buAutoNum type="alphaLcParenR" startAt="2"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For a general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en-US" sz="27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)]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800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=[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i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baseline="-250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i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en-US" baseline="-250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fr-FR" sz="2400" baseline="-25000" dirty="0" smtClean="0"/>
                  <a:t>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5181600"/>
              </a:xfrm>
              <a:blipFill rotWithShape="1">
                <a:blip r:embed="rId3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667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 FROM </a:t>
            </a:r>
            <a:r>
              <a:rPr lang="en-US" altLang="en-US" i="1" dirty="0"/>
              <a:t>V</a:t>
            </a:r>
            <a:r>
              <a:rPr lang="en-US" altLang="en-US" dirty="0"/>
              <a:t> INTO </a:t>
            </a:r>
            <a:r>
              <a:rPr lang="en-US" altLang="en-US" i="1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5181600"/>
              </a:xfrm>
            </p:spPr>
            <p:txBody>
              <a:bodyPr/>
              <a:lstStyle/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en-US" sz="2700" i="1"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en-US" sz="2700" i="1"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en-US" sz="2700" i="1"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[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1" i="0" dirty="0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endParaRPr lang="en-US" altLang="en-US" sz="2700" baseline="-25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5181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52436"/>
            <a:ext cx="5083350" cy="35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372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5.4-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TRANSFORMATIONS ON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ℝ</a:t>
            </a:r>
            <a:r>
              <a:rPr lang="en-US" altLang="en-US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Theorem 8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 Suppose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i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PDP</a:t>
                </a:r>
                <a:r>
                  <a:rPr lang="en-US" altLang="en-US" sz="2700" baseline="300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a diagonal </a:t>
                </a:r>
                <a14:m>
                  <m:oMath xmlns:m="http://schemas.openxmlformats.org/officeDocument/2006/math"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7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matrix. If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basis for </a:t>
                </a:r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en-US" altLang="en-US" sz="28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formed from the columns of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altLang="en-US" sz="270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-matrix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the transformation </a:t>
                </a:r>
                <a:r>
                  <a:rPr lang="en-US" altLang="en-US" sz="28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⟼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Proof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Denote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so that</a:t>
                </a:r>
              </a:p>
              <a:p>
                <a:pPr marL="347472" indent="0" eaLnBrk="1" hangingPunct="1">
                  <a:spcBef>
                    <a:spcPts val="0"/>
                  </a:spcBef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and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. . .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]. In this case,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change-of-coordinates matrix </a:t>
                </a:r>
                <a:r>
                  <a:rPr lang="en-US" altLang="en-US" sz="27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Euclid Math One" panose="05050601010101010101" pitchFamily="18" charset="2"/>
                  </a:rPr>
                  <a:t>B</a:t>
                </a:r>
                <a:r>
                  <a:rPr lang="en-US" altLang="en-US" sz="27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discussed in Section 4.4, where</a:t>
                </a:r>
                <a:endParaRPr lang="en-US" altLang="en-US" sz="2700" baseline="-25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en-US" sz="2800" baseline="-25000" dirty="0">
                        <a:solidFill>
                          <a:srgbClr val="000000"/>
                        </a:solidFill>
                        <a:latin typeface="Euclid Math One" panose="05050601010101010101" pitchFamily="18" charset="2"/>
                      </a:rPr>
                      <m:t>B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en-US" sz="2800" baseline="-25000" dirty="0">
                        <a:solidFill>
                          <a:srgbClr val="000000"/>
                        </a:solidFill>
                        <a:latin typeface="Euclid Math One" panose="05050601010101010101" pitchFamily="18" charset="2"/>
                      </a:rPr>
                      <m:t>B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baseline="30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2700" baseline="30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x</a:t>
                </a:r>
                <a:endParaRPr lang="en-US" altLang="en-US" sz="2700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5181600"/>
              </a:xfrm>
              <a:blipFill rotWithShape="1">
                <a:blip r:embed="rId3"/>
                <a:stretch>
                  <a:fillRect l="-1164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516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12496</TotalTime>
  <Words>937</Words>
  <Application>Microsoft Office PowerPoint</Application>
  <PresentationFormat>On-screen Show (4:3)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Blends</vt:lpstr>
      <vt:lpstr>Equation</vt:lpstr>
      <vt:lpstr>Eigenvalues and Eigenvectors</vt:lpstr>
      <vt:lpstr>LINEAR TRANSFORMATIONS</vt:lpstr>
      <vt:lpstr>THE MATRIX OF A LINEAR TRANSFORMATION</vt:lpstr>
      <vt:lpstr>THE MATRIX OF A LINEAR TRANSFORMATION</vt:lpstr>
      <vt:lpstr>LINEAR TRANSFORMATIONS FROM V INTO V</vt:lpstr>
      <vt:lpstr>LINEAR TRANSFORMATIONS FROM V INTO V</vt:lpstr>
      <vt:lpstr>LINEAR TRANSFORMATIONS FROM V INTO V</vt:lpstr>
      <vt:lpstr>LINEAR TRANSFORMATIONS FROM V INTO V</vt:lpstr>
      <vt:lpstr>LINEAR TRANSFORMATIONS ON ℝn </vt:lpstr>
      <vt:lpstr>LINEAR TRANSFORMATIONS ON ℝn </vt:lpstr>
      <vt:lpstr>LINEAR TRANSFORMATIONS ON ℝn 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1055</cp:revision>
  <dcterms:created xsi:type="dcterms:W3CDTF">2005-10-22T18:34:54Z</dcterms:created>
  <dcterms:modified xsi:type="dcterms:W3CDTF">2020-10-16T01:08:08Z</dcterms:modified>
</cp:coreProperties>
</file>