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0"/>
  </p:notesMasterIdLst>
  <p:handoutMasterIdLst>
    <p:handoutMasterId r:id="rId21"/>
  </p:handoutMasterIdLst>
  <p:sldIdLst>
    <p:sldId id="477" r:id="rId2"/>
    <p:sldId id="478" r:id="rId3"/>
    <p:sldId id="479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3" r:id="rId18"/>
    <p:sldId id="494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C97"/>
    <a:srgbClr val="D7791B"/>
    <a:srgbClr val="4C7816"/>
    <a:srgbClr val="528218"/>
    <a:srgbClr val="B6CEAA"/>
    <a:srgbClr val="ADC8A0"/>
    <a:srgbClr val="007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4660"/>
  </p:normalViewPr>
  <p:slideViewPr>
    <p:cSldViewPr showGuides="1">
      <p:cViewPr varScale="1">
        <p:scale>
          <a:sx n="72" d="100"/>
          <a:sy n="72" d="100"/>
        </p:scale>
        <p:origin x="-390" y="-102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2.wmf"/><Relationship Id="rId7" Type="http://schemas.openxmlformats.org/officeDocument/2006/relationships/image" Target="../media/image64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54A79F7-0D57-4CDD-B304-D03B681CF4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176B24-C323-445C-B0D2-522FB92C13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40936C8-C03C-449C-93C6-A9BC652B053F}" type="datetimeFigureOut">
              <a:rPr lang="en-US" altLang="en-US"/>
              <a:pPr>
                <a:defRPr/>
              </a:pPr>
              <a:t>10/15/2020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E54569-52F8-43BD-B404-5CB1A3BC22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864CC04-B7F4-4A9E-B17B-03C03BC5D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7EC46F-5A9F-4DE2-BB4C-874D5BAC45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145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1B0B9DE2-22D3-4711-AE76-7F664188E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195821BF-E2E9-4273-9771-D6FBACB1E1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D00A4E5B-9647-442D-BF98-0CD763FFCD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E7898680-F50D-481D-A047-F4EB4A55C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="" xmlns:a16="http://schemas.microsoft.com/office/drawing/2014/main" id="{80FB1D72-7532-421E-B942-CECDC28139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="" xmlns:a16="http://schemas.microsoft.com/office/drawing/2014/main" id="{B56F892F-FC74-4B8C-91FB-EF7EEB167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0C059F-C707-45E6-900E-B4606CF99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34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A08EAAEC-2309-42F0-A240-A5FF6AA8FA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22F6DB-76C4-4BB5-A1CD-2CDEC57E714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xmlns="" id="{2FD40E95-AC52-4E80-948C-D59375C81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xmlns="" id="{FD5EF2A6-6E2F-46F0-A3BF-AB6922296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>
            <a:extLst>
              <a:ext uri="{FF2B5EF4-FFF2-40B4-BE49-F238E27FC236}">
                <a16:creationId xmlns="" xmlns:a16="http://schemas.microsoft.com/office/drawing/2014/main" id="{32862AC4-6A41-48B8-BE1D-81AC9810ED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14" descr="Pink tissue paper">
            <a:extLst>
              <a:ext uri="{FF2B5EF4-FFF2-40B4-BE49-F238E27FC236}">
                <a16:creationId xmlns="" xmlns:a16="http://schemas.microsoft.com/office/drawing/2014/main" id="{032A4514-26CB-49AF-ADF8-1E49424608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 dirty="0" smtClean="0">
                <a:solidFill>
                  <a:srgbClr val="4C7816"/>
                </a:solidFill>
                <a:latin typeface="Arial" panose="020B0604020202020204" pitchFamily="34" charset="0"/>
                <a:ea typeface="+mn-ea"/>
              </a:rPr>
              <a:t>6</a:t>
            </a:r>
            <a:endParaRPr lang="en-US" altLang="en-US" sz="4200" b="1" dirty="0">
              <a:solidFill>
                <a:srgbClr val="4C7816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Text Box 15" descr="Pink tissue paper">
            <a:extLst>
              <a:ext uri="{FF2B5EF4-FFF2-40B4-BE49-F238E27FC236}">
                <a16:creationId xmlns="" xmlns:a16="http://schemas.microsoft.com/office/drawing/2014/main" id="{C62599FA-CAA0-45A4-BCEC-DB2CA5BD92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 dirty="0" smtClean="0">
                <a:solidFill>
                  <a:srgbClr val="CD8019"/>
                </a:solidFill>
                <a:latin typeface="Arial" panose="020B0604020202020204" pitchFamily="34" charset="0"/>
                <a:ea typeface="+mn-ea"/>
              </a:rPr>
              <a:t>6.2</a:t>
            </a:r>
            <a:endParaRPr lang="en-US" altLang="en-US" sz="3200" b="1" dirty="0">
              <a:solidFill>
                <a:srgbClr val="CD8019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7" name="Line 21">
            <a:extLst>
              <a:ext uri="{FF2B5EF4-FFF2-40B4-BE49-F238E27FC236}">
                <a16:creationId xmlns="" xmlns:a16="http://schemas.microsoft.com/office/drawing/2014/main" id="{78033545-443D-42C9-903A-7276EB91EE89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>
            <a:extLst>
              <a:ext uri="{FF2B5EF4-FFF2-40B4-BE49-F238E27FC236}">
                <a16:creationId xmlns="" xmlns:a16="http://schemas.microsoft.com/office/drawing/2014/main" id="{BF932F74-A41D-4807-9315-3994AABCE316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4">
            <a:extLst>
              <a:ext uri="{FF2B5EF4-FFF2-40B4-BE49-F238E27FC236}">
                <a16:creationId xmlns="" xmlns:a16="http://schemas.microsoft.com/office/drawing/2014/main" id="{1A6AA106-0457-4981-8351-3388B0A9470E}"/>
              </a:ext>
            </a:extLst>
          </p:cNvPr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31">
            <a:extLst>
              <a:ext uri="{FF2B5EF4-FFF2-40B4-BE49-F238E27FC236}">
                <a16:creationId xmlns="" xmlns:a16="http://schemas.microsoft.com/office/drawing/2014/main" id="{66AA791A-71B8-4871-B335-2F474010A252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5" descr="Pearson Logo">
            <a:extLst>
              <a:ext uri="{FF2B5EF4-FFF2-40B4-BE49-F238E27FC236}">
                <a16:creationId xmlns="" xmlns:a16="http://schemas.microsoft.com/office/drawing/2014/main" id="{C80A7C7F-827F-489C-8EC4-D404C5B5C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Lay Linear Algebra 6e cover.png">
            <a:extLst>
              <a:ext uri="{FF2B5EF4-FFF2-40B4-BE49-F238E27FC236}">
                <a16:creationId xmlns="" xmlns:a16="http://schemas.microsoft.com/office/drawing/2014/main" id="{1B9A7D2E-8FA5-4083-B405-14651D3737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Row Reduction and Echelon Forms</a:t>
            </a:r>
          </a:p>
        </p:txBody>
      </p:sp>
      <p:sp>
        <p:nvSpPr>
          <p:cNvPr id="13" name="Footer Placeholder 9">
            <a:extLst>
              <a:ext uri="{FF2B5EF4-FFF2-40B4-BE49-F238E27FC236}">
                <a16:creationId xmlns="" xmlns:a16="http://schemas.microsoft.com/office/drawing/2014/main" id="{6D640E4E-3DC8-4088-B6DD-2F737DED12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690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D799E24B-8B6E-4B43-ADFF-FCD7DFDA4D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5A033D27-E327-42A3-9746-8A207BC85F3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29F723F1-4E22-4D81-A9FE-D2E5F8A8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1659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0DB6F84-7DA6-477F-BEB9-FA65C2BF4B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D79D73D-2508-4B68-8208-CFE0C734340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5A0EFB30-14FB-466A-B471-261979D7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56005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C83398FE-4112-4789-ACA6-7A9A82CBEE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3BAD3DB-055A-40B1-A4D9-C05F99E3475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="" xmlns:a16="http://schemas.microsoft.com/office/drawing/2014/main" id="{376A483A-0A24-4E8C-BD78-FC9D8062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9783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B85B59A2-63DD-42E4-9F3B-BE640F1D05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4448BBAC-BE64-457F-86C7-F045323587B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2DCCD288-D79B-4C55-AE70-8F418F5D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3451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B1B84D0A-FCC8-4AA6-AB00-DDFAD47CAF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0632A9B-4C5B-4EC9-842F-C03C877E4966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01EFFD70-1862-419F-A3C4-55BB3D30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4052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74D347A7-1292-434F-985E-F0CCE65665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3D818566-A512-450D-B405-9C43AE8B701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="" xmlns:a16="http://schemas.microsoft.com/office/drawing/2014/main" id="{97EFE43B-F70C-4E2A-AD84-886BE4F8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2256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CAFD7CEA-7F9C-4DA6-8D41-013BB68FCE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832BD945-4FDE-4F89-AD9F-67F4F463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9863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5FD745D5-B93A-445A-AE88-94C29DE7A5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13E5C302-AB48-41F0-9BB0-E9FBDD96393E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1ED4B8F2-9790-44C9-A688-67C1E102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3066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30B8EEDB-35CC-4CE1-B350-23616945FD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B5B7004E-FF89-4ACE-944C-09A5FC52B85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8BFEBB7B-1F08-459A-BD0A-BF9CEF79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5632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E2466A1E-CBA8-48BF-A684-539C50C39E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3047EB2-A262-45A5-ACC9-E158AD4CB85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="" xmlns:a16="http://schemas.microsoft.com/office/drawing/2014/main" id="{E6246698-B59B-43F7-AD47-D72ADE48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77285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536C7A3-2810-4DBF-A90B-6955018A44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8BA14E9D-B97E-47E6-A7B7-2965A278019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="" xmlns:a16="http://schemas.microsoft.com/office/drawing/2014/main" id="{587669E9-8B86-4CD5-A650-87F30F49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7132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E4FD6BC2-DE2E-4F3C-9350-975EB5210A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E42163C8-B72B-4DB5-8E3B-FE3E352D394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3" name="Footer Placeholder 9">
            <a:extLst>
              <a:ext uri="{FF2B5EF4-FFF2-40B4-BE49-F238E27FC236}">
                <a16:creationId xmlns="" xmlns:a16="http://schemas.microsoft.com/office/drawing/2014/main" id="{252663BB-A9A9-44C2-B73A-AC469794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968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84192647-EFC3-4861-9C79-942783939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77D77682-A72A-439C-92B9-08BF9F1C7A2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8227C173-777A-40D5-946E-7489D6F4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54110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53752A0F-4269-4FF4-B5B6-AF5938DE7D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C49DDCE-4702-40F9-8F58-19E5EE9F3FB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AA4E05BA-8F43-4BEB-8904-5EC6A5B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8697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="" xmlns:a16="http://schemas.microsoft.com/office/drawing/2014/main" id="{9F2B5A77-6BB4-4768-8D29-9C473494F4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6.2- </a:t>
            </a:r>
            <a:fld id="{9CACAE2B-D194-4FD7-8D49-2453B9E4AFC9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7" name="Rectangle 5">
            <a:extLst>
              <a:ext uri="{FF2B5EF4-FFF2-40B4-BE49-F238E27FC236}">
                <a16:creationId xmlns="" xmlns:a16="http://schemas.microsoft.com/office/drawing/2014/main" id="{69BF9965-EB80-4604-AA6E-BBD05A27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="" xmlns:a16="http://schemas.microsoft.com/office/drawing/2014/main" id="{DD345F53-FB5B-4223-856C-10612F853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CE7EF3A0-73B5-4FDC-8957-A72BCED8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1030" name="Line 13">
            <a:extLst>
              <a:ext uri="{FF2B5EF4-FFF2-40B4-BE49-F238E27FC236}">
                <a16:creationId xmlns="" xmlns:a16="http://schemas.microsoft.com/office/drawing/2014/main" id="{F389010D-C9EC-432C-AD53-9014BC08ACE1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1" name="Picture 6" descr="Pearson Logo">
            <a:extLst>
              <a:ext uri="{FF2B5EF4-FFF2-40B4-BE49-F238E27FC236}">
                <a16:creationId xmlns="" xmlns:a16="http://schemas.microsoft.com/office/drawing/2014/main" id="{3F02607B-4AED-4A78-B7FC-1D856CCF1B3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11" Type="http://schemas.openxmlformats.org/officeDocument/2006/relationships/image" Target="../media/image42.png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76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image" Target="../media/image22.png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>
            <a:extLst>
              <a:ext uri="{FF2B5EF4-FFF2-40B4-BE49-F238E27FC236}">
                <a16:creationId xmlns:a16="http://schemas.microsoft.com/office/drawing/2014/main" xmlns="" id="{7368DA93-6C50-4526-9985-37A81B9E6C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Orthogonality and Least Squares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:a16="http://schemas.microsoft.com/office/drawing/2014/main" xmlns="" id="{6533B368-4AF5-4DCD-AF73-1EAEBA7DA8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ORTHOGONAL SETS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828800" y="6305550"/>
            <a:ext cx="69342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Copyright © 2021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703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AFDE8D58-B755-4064-9DF2-923128B0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51618" name="Rectangle 2">
            <a:extLst>
              <a:ext uri="{FF2B5EF4-FFF2-40B4-BE49-F238E27FC236}">
                <a16:creationId xmlns:a16="http://schemas.microsoft.com/office/drawing/2014/main" xmlns="" id="{31242523-C2A9-4145-9411-74F9309B6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ORTHOGONAL PROJECTION</a:t>
            </a:r>
          </a:p>
        </p:txBody>
      </p:sp>
      <p:sp>
        <p:nvSpPr>
          <p:cNvPr id="751619" name="Rectangle 3">
            <a:extLst>
              <a:ext uri="{FF2B5EF4-FFF2-40B4-BE49-F238E27FC236}">
                <a16:creationId xmlns:a16="http://schemas.microsoft.com/office/drawing/2014/main" xmlns="" id="{3631099E-D778-4E0A-8264-169C5A73E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dirty="0"/>
              <a:t>That is,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The decomposition of </a:t>
            </a:r>
            <a:r>
              <a:rPr lang="en-US" altLang="en-US" sz="2800" b="1" dirty="0"/>
              <a:t>y</a:t>
            </a:r>
            <a:r>
              <a:rPr lang="en-US" altLang="en-US" sz="2800" dirty="0"/>
              <a:t> is illustrated in the following figure.</a:t>
            </a:r>
          </a:p>
        </p:txBody>
      </p:sp>
      <p:graphicFrame>
        <p:nvGraphicFramePr>
          <p:cNvPr id="751620" name="Object 4">
            <a:extLst>
              <a:ext uri="{FF2B5EF4-FFF2-40B4-BE49-F238E27FC236}">
                <a16:creationId xmlns:a16="http://schemas.microsoft.com/office/drawing/2014/main" xmlns="" id="{DD214240-2ECE-4A38-988F-7C9D568686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447800"/>
          <a:ext cx="2692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3" imgW="2692080" imgH="1143000" progId="Equation.DSMT4">
                  <p:embed/>
                </p:oleObj>
              </mc:Choice>
              <mc:Fallback>
                <p:oleObj name="Equation" r:id="rId3" imgW="269208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447800"/>
                        <a:ext cx="2692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21" name="Line 5">
            <a:extLst>
              <a:ext uri="{FF2B5EF4-FFF2-40B4-BE49-F238E27FC236}">
                <a16:creationId xmlns:a16="http://schemas.microsoft.com/office/drawing/2014/main" xmlns="" id="{03594D28-E25B-4CCC-8F34-3A7AB43575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2667000"/>
            <a:ext cx="0" cy="3810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1622" name="Line 6">
            <a:extLst>
              <a:ext uri="{FF2B5EF4-FFF2-40B4-BE49-F238E27FC236}">
                <a16:creationId xmlns:a16="http://schemas.microsoft.com/office/drawing/2014/main" xmlns="" id="{4C4550A1-00E8-4C38-BF2B-09A2821ACC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667000"/>
            <a:ext cx="0" cy="3810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1623" name="Line 7">
            <a:extLst>
              <a:ext uri="{FF2B5EF4-FFF2-40B4-BE49-F238E27FC236}">
                <a16:creationId xmlns:a16="http://schemas.microsoft.com/office/drawing/2014/main" xmlns="" id="{1AF8C887-E317-4FEF-A47B-4006950F88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667000"/>
            <a:ext cx="0" cy="3810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51626" name="Object 10">
            <a:extLst>
              <a:ext uri="{FF2B5EF4-FFF2-40B4-BE49-F238E27FC236}">
                <a16:creationId xmlns:a16="http://schemas.microsoft.com/office/drawing/2014/main" xmlns="" id="{17B16693-33D5-4477-958A-1EA1CF58A1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4200" y="3098800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5" imgW="253800" imgH="444240" progId="Equation.DSMT4">
                  <p:embed/>
                </p:oleObj>
              </mc:Choice>
              <mc:Fallback>
                <p:oleObj name="Equation" r:id="rId5" imgW="253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3098800"/>
                        <a:ext cx="190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27" name="Object 11">
            <a:extLst>
              <a:ext uri="{FF2B5EF4-FFF2-40B4-BE49-F238E27FC236}">
                <a16:creationId xmlns:a16="http://schemas.microsoft.com/office/drawing/2014/main" xmlns="" id="{FA5D2F5F-8031-42DF-89CC-9FAFE0F003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3600" y="3124200"/>
          <a:ext cx="17621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7" imgW="253800" imgH="330120" progId="Equation.DSMT4">
                  <p:embed/>
                </p:oleObj>
              </mc:Choice>
              <mc:Fallback>
                <p:oleObj name="Equation" r:id="rId7" imgW="253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3124200"/>
                        <a:ext cx="176213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28" name="Object 12">
            <a:extLst>
              <a:ext uri="{FF2B5EF4-FFF2-40B4-BE49-F238E27FC236}">
                <a16:creationId xmlns:a16="http://schemas.microsoft.com/office/drawing/2014/main" xmlns="" id="{B3C397B7-3155-4CE6-B8B9-EC7E7108D1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2700" y="3048000"/>
          <a:ext cx="8382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9" imgW="1117440" imgH="444240" progId="Equation.DSMT4">
                  <p:embed/>
                </p:oleObj>
              </mc:Choice>
              <mc:Fallback>
                <p:oleObj name="Equation" r:id="rId9" imgW="1117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3048000"/>
                        <a:ext cx="8382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1646" name="Picture 3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267200"/>
            <a:ext cx="3124200" cy="223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205146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2E8E6AC9-2470-4247-9BA2-F10AD8F8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52642" name="Rectangle 2">
            <a:extLst>
              <a:ext uri="{FF2B5EF4-FFF2-40B4-BE49-F238E27FC236}">
                <a16:creationId xmlns:a16="http://schemas.microsoft.com/office/drawing/2014/main" xmlns="" id="{5C031B00-72E6-46F9-BDDC-CD45842AC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ORTHOGONAL PROJECTION</a:t>
            </a:r>
          </a:p>
        </p:txBody>
      </p:sp>
      <p:sp>
        <p:nvSpPr>
          <p:cNvPr id="752643" name="Rectangle 3">
            <a:extLst>
              <a:ext uri="{FF2B5EF4-FFF2-40B4-BE49-F238E27FC236}">
                <a16:creationId xmlns:a16="http://schemas.microsoft.com/office/drawing/2014/main" xmlns="" id="{3B81A025-81A7-46DC-B5B2-4BA8C925A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r>
              <a:rPr lang="en-US" altLang="en-US" sz="2800" i="1" dirty="0"/>
              <a:t>Note:</a:t>
            </a:r>
            <a:r>
              <a:rPr lang="en-US" altLang="en-US" sz="2800" dirty="0"/>
              <a:t> If the calculations above are correct, then                 will be an orthogonal set.</a:t>
            </a:r>
          </a:p>
          <a:p>
            <a:pPr marL="0" indent="0">
              <a:buNone/>
            </a:pPr>
            <a:endParaRPr lang="en-US" altLang="en-US" sz="2800" dirty="0"/>
          </a:p>
          <a:p>
            <a:r>
              <a:rPr lang="en-US" altLang="en-US" sz="2800" dirty="0"/>
              <a:t>As a check, compute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Since the line segment in the figure on the previous slide between </a:t>
            </a:r>
            <a:r>
              <a:rPr lang="en-US" altLang="en-US" sz="2800" b="1" dirty="0"/>
              <a:t>y</a:t>
            </a:r>
            <a:r>
              <a:rPr lang="en-US" altLang="en-US" sz="2800" dirty="0"/>
              <a:t> and    is perpendicular to </a:t>
            </a:r>
            <a:r>
              <a:rPr lang="en-US" altLang="en-US" sz="2800" i="1" dirty="0"/>
              <a:t>L</a:t>
            </a:r>
            <a:r>
              <a:rPr lang="en-US" altLang="en-US" sz="2800" dirty="0"/>
              <a:t>, by construction   of    , the point identified with    is the closest point of </a:t>
            </a:r>
            <a:r>
              <a:rPr lang="en-US" altLang="en-US" sz="2800" i="1" dirty="0"/>
              <a:t>L</a:t>
            </a:r>
            <a:r>
              <a:rPr lang="en-US" altLang="en-US" sz="2800" dirty="0"/>
              <a:t> to </a:t>
            </a:r>
            <a:r>
              <a:rPr lang="en-US" altLang="en-US" sz="2800" b="1" dirty="0"/>
              <a:t>y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752644" name="Object 4">
            <a:extLst>
              <a:ext uri="{FF2B5EF4-FFF2-40B4-BE49-F238E27FC236}">
                <a16:creationId xmlns:a16="http://schemas.microsoft.com/office/drawing/2014/main" xmlns="" id="{F2A5A68B-B355-472F-8C33-596FFC2B6D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522655"/>
              </p:ext>
            </p:extLst>
          </p:nvPr>
        </p:nvGraphicFramePr>
        <p:xfrm>
          <a:off x="7461250" y="1193800"/>
          <a:ext cx="1498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3" imgW="1498320" imgH="444240" progId="Equation.DSMT4">
                  <p:embed/>
                </p:oleObj>
              </mc:Choice>
              <mc:Fallback>
                <p:oleObj name="Equation" r:id="rId3" imgW="1498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0" y="1193800"/>
                        <a:ext cx="1498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45" name="Object 5">
            <a:extLst>
              <a:ext uri="{FF2B5EF4-FFF2-40B4-BE49-F238E27FC236}">
                <a16:creationId xmlns:a16="http://schemas.microsoft.com/office/drawing/2014/main" xmlns="" id="{0ABA454A-54DE-4F57-A512-2A1C29309B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164605"/>
              </p:ext>
            </p:extLst>
          </p:nvPr>
        </p:nvGraphicFramePr>
        <p:xfrm>
          <a:off x="1803400" y="3048000"/>
          <a:ext cx="5334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5" imgW="5333760" imgH="1143000" progId="Equation.DSMT4">
                  <p:embed/>
                </p:oleObj>
              </mc:Choice>
              <mc:Fallback>
                <p:oleObj name="Equation" r:id="rId5" imgW="53337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3048000"/>
                        <a:ext cx="5334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46" name="Object 6">
            <a:extLst>
              <a:ext uri="{FF2B5EF4-FFF2-40B4-BE49-F238E27FC236}">
                <a16:creationId xmlns:a16="http://schemas.microsoft.com/office/drawing/2014/main" xmlns="" id="{B6E95D15-3C35-43B2-B757-5938F99F7E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75528"/>
              </p:ext>
            </p:extLst>
          </p:nvPr>
        </p:nvGraphicFramePr>
        <p:xfrm>
          <a:off x="2743200" y="5143500"/>
          <a:ext cx="25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7" imgW="253800" imgH="444240" progId="Equation.DSMT4">
                  <p:embed/>
                </p:oleObj>
              </mc:Choice>
              <mc:Fallback>
                <p:oleObj name="Equation" r:id="rId7" imgW="253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43500"/>
                        <a:ext cx="25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47" name="Object 7">
            <a:extLst>
              <a:ext uri="{FF2B5EF4-FFF2-40B4-BE49-F238E27FC236}">
                <a16:creationId xmlns:a16="http://schemas.microsoft.com/office/drawing/2014/main" xmlns="" id="{E4216365-76E8-472F-B340-EF62E16598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725326"/>
              </p:ext>
            </p:extLst>
          </p:nvPr>
        </p:nvGraphicFramePr>
        <p:xfrm>
          <a:off x="1041400" y="5562600"/>
          <a:ext cx="25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9" imgW="253800" imgH="444240" progId="Equation.DSMT4">
                  <p:embed/>
                </p:oleObj>
              </mc:Choice>
              <mc:Fallback>
                <p:oleObj name="Equation" r:id="rId9" imgW="253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5562600"/>
                        <a:ext cx="25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48" name="Object 8">
            <a:extLst>
              <a:ext uri="{FF2B5EF4-FFF2-40B4-BE49-F238E27FC236}">
                <a16:creationId xmlns:a16="http://schemas.microsoft.com/office/drawing/2014/main" xmlns="" id="{4F95425F-BCFD-4061-8C05-299CE6D1DE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071527"/>
              </p:ext>
            </p:extLst>
          </p:nvPr>
        </p:nvGraphicFramePr>
        <p:xfrm>
          <a:off x="4953000" y="5562600"/>
          <a:ext cx="25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11" imgW="253800" imgH="444240" progId="Equation.DSMT4">
                  <p:embed/>
                </p:oleObj>
              </mc:Choice>
              <mc:Fallback>
                <p:oleObj name="Equation" r:id="rId11" imgW="253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562600"/>
                        <a:ext cx="25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19674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CBD081E7-B825-43A7-AD2D-A8D90308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53666" name="Rectangle 2">
            <a:extLst>
              <a:ext uri="{FF2B5EF4-FFF2-40B4-BE49-F238E27FC236}">
                <a16:creationId xmlns:a16="http://schemas.microsoft.com/office/drawing/2014/main" xmlns="" id="{B45F6CF2-E8DB-4C44-8205-AFDA09608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ORTHONORMAL SETS</a:t>
            </a:r>
          </a:p>
        </p:txBody>
      </p:sp>
      <p:sp>
        <p:nvSpPr>
          <p:cNvPr id="753667" name="Rectangle 3">
            <a:extLst>
              <a:ext uri="{FF2B5EF4-FFF2-40B4-BE49-F238E27FC236}">
                <a16:creationId xmlns:a16="http://schemas.microsoft.com/office/drawing/2014/main" xmlns="" id="{9FF4C992-E7AE-46D6-87FA-4DDECA288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410200"/>
          </a:xfrm>
        </p:spPr>
        <p:txBody>
          <a:bodyPr/>
          <a:lstStyle/>
          <a:p>
            <a:r>
              <a:rPr lang="en-US" altLang="en-US" sz="2800"/>
              <a:t>A set {</a:t>
            </a:r>
            <a:r>
              <a:rPr lang="en-US" altLang="en-US" sz="2800" b="1"/>
              <a:t>u</a:t>
            </a:r>
            <a:r>
              <a:rPr lang="en-US" altLang="en-US" sz="2800" baseline="-25000"/>
              <a:t>1</a:t>
            </a:r>
            <a:r>
              <a:rPr lang="en-US" altLang="en-US" sz="2800"/>
              <a:t>,…,</a:t>
            </a:r>
            <a:r>
              <a:rPr lang="en-US" altLang="en-US" sz="2800" b="1"/>
              <a:t>u</a:t>
            </a:r>
            <a:r>
              <a:rPr lang="en-US" altLang="en-US" sz="2800" baseline="-25000"/>
              <a:t>p</a:t>
            </a:r>
            <a:r>
              <a:rPr lang="en-US" altLang="en-US" sz="2800"/>
              <a:t>} is an </a:t>
            </a:r>
            <a:r>
              <a:rPr lang="en-US" altLang="en-US" sz="2800" b="1"/>
              <a:t>orthonormal set</a:t>
            </a:r>
            <a:r>
              <a:rPr lang="en-US" altLang="en-US" sz="2800"/>
              <a:t> if it is an orthogonal set of unit vectors.</a:t>
            </a:r>
          </a:p>
          <a:p>
            <a:endParaRPr lang="en-US" altLang="en-US" sz="2800"/>
          </a:p>
          <a:p>
            <a:r>
              <a:rPr lang="en-US" altLang="en-US" sz="2800"/>
              <a:t>If </a:t>
            </a:r>
            <a:r>
              <a:rPr lang="en-US" altLang="en-US" sz="2800" i="1"/>
              <a:t>W</a:t>
            </a:r>
            <a:r>
              <a:rPr lang="en-US" altLang="en-US" sz="2800"/>
              <a:t> is the subspace spanned by such a set, then {</a:t>
            </a:r>
            <a:r>
              <a:rPr lang="en-US" altLang="en-US" sz="2800" b="1"/>
              <a:t>u</a:t>
            </a:r>
            <a:r>
              <a:rPr lang="en-US" altLang="en-US" sz="2800" baseline="-25000"/>
              <a:t>1</a:t>
            </a:r>
            <a:r>
              <a:rPr lang="en-US" altLang="en-US" sz="2800"/>
              <a:t>,…,</a:t>
            </a:r>
            <a:r>
              <a:rPr lang="en-US" altLang="en-US" sz="2800" b="1"/>
              <a:t>u</a:t>
            </a:r>
            <a:r>
              <a:rPr lang="en-US" altLang="en-US" sz="2800" baseline="-25000"/>
              <a:t>p</a:t>
            </a:r>
            <a:r>
              <a:rPr lang="en-US" altLang="en-US" sz="2800"/>
              <a:t>} is an </a:t>
            </a:r>
            <a:r>
              <a:rPr lang="en-US" altLang="en-US" sz="2800" b="1"/>
              <a:t>orthonormal basis</a:t>
            </a:r>
            <a:r>
              <a:rPr lang="en-US" altLang="en-US" sz="2800"/>
              <a:t> for </a:t>
            </a:r>
            <a:r>
              <a:rPr lang="en-US" altLang="en-US" sz="2800" i="1"/>
              <a:t>W</a:t>
            </a:r>
            <a:r>
              <a:rPr lang="en-US" altLang="en-US" sz="2800"/>
              <a:t>, since the set is automatically linearly independent, by Theorem 4. </a:t>
            </a:r>
          </a:p>
          <a:p>
            <a:endParaRPr lang="en-US" altLang="en-US" sz="2800"/>
          </a:p>
          <a:p>
            <a:r>
              <a:rPr lang="en-US" altLang="en-US" sz="2800"/>
              <a:t>The simplest example of an orthonormal set is the standard basis {</a:t>
            </a:r>
            <a:r>
              <a:rPr lang="en-US" altLang="en-US" sz="2800" b="1"/>
              <a:t>e</a:t>
            </a:r>
            <a:r>
              <a:rPr lang="en-US" altLang="en-US" sz="2800" baseline="-25000"/>
              <a:t>1</a:t>
            </a:r>
            <a:r>
              <a:rPr lang="en-US" altLang="en-US" sz="2800"/>
              <a:t>,…,</a:t>
            </a:r>
            <a:r>
              <a:rPr lang="en-US" altLang="en-US" sz="2800" b="1"/>
              <a:t>e</a:t>
            </a:r>
            <a:r>
              <a:rPr lang="en-US" altLang="en-US" sz="2800" i="1" baseline="-25000"/>
              <a:t>n</a:t>
            </a:r>
            <a:r>
              <a:rPr lang="en-US" altLang="en-US" sz="2800"/>
              <a:t>} for     .</a:t>
            </a:r>
          </a:p>
          <a:p>
            <a:endParaRPr lang="en-US" altLang="en-US" sz="2800"/>
          </a:p>
          <a:p>
            <a:r>
              <a:rPr lang="en-US" altLang="en-US" sz="2800"/>
              <a:t>Any nonempty subset of {</a:t>
            </a:r>
            <a:r>
              <a:rPr lang="en-US" altLang="en-US" sz="2800" b="1"/>
              <a:t>e</a:t>
            </a:r>
            <a:r>
              <a:rPr lang="en-US" altLang="en-US" sz="2800" baseline="-25000"/>
              <a:t>1</a:t>
            </a:r>
            <a:r>
              <a:rPr lang="en-US" altLang="en-US" sz="2800"/>
              <a:t>,…,</a:t>
            </a:r>
            <a:r>
              <a:rPr lang="en-US" altLang="en-US" sz="2800" b="1"/>
              <a:t>e</a:t>
            </a:r>
            <a:r>
              <a:rPr lang="en-US" altLang="en-US" sz="2800" i="1" baseline="-25000"/>
              <a:t>n</a:t>
            </a:r>
            <a:r>
              <a:rPr lang="en-US" altLang="en-US" sz="2800"/>
              <a:t>} is orthonormal, too.</a:t>
            </a:r>
          </a:p>
        </p:txBody>
      </p:sp>
      <p:graphicFrame>
        <p:nvGraphicFramePr>
          <p:cNvPr id="753668" name="Object 4">
            <a:extLst>
              <a:ext uri="{FF2B5EF4-FFF2-40B4-BE49-F238E27FC236}">
                <a16:creationId xmlns:a16="http://schemas.microsoft.com/office/drawing/2014/main" xmlns="" id="{10B312C6-1F54-439F-8A34-DD9F09D1A5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9500" y="49149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49149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657451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1FA460DA-C318-4645-ABC0-D6D19687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54690" name="Rectangle 2">
            <a:extLst>
              <a:ext uri="{FF2B5EF4-FFF2-40B4-BE49-F238E27FC236}">
                <a16:creationId xmlns:a16="http://schemas.microsoft.com/office/drawing/2014/main" xmlns="" id="{7704EA2D-231A-484E-806E-D22FE24A1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ORTHONORMAL SETS</a:t>
            </a:r>
          </a:p>
        </p:txBody>
      </p:sp>
      <p:sp>
        <p:nvSpPr>
          <p:cNvPr id="754691" name="Rectangle 3">
            <a:extLst>
              <a:ext uri="{FF2B5EF4-FFF2-40B4-BE49-F238E27FC236}">
                <a16:creationId xmlns:a16="http://schemas.microsoft.com/office/drawing/2014/main" xmlns="" id="{07E5C921-A185-4568-900C-E2F64AB82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altLang="en-US" sz="2800" b="1" dirty="0"/>
              <a:t>Example 2:</a:t>
            </a:r>
            <a:r>
              <a:rPr lang="en-US" altLang="en-US" sz="2800" dirty="0"/>
              <a:t> Show that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} is an orthonormal basis of      , where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,                           ,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r>
              <a:rPr lang="en-US" altLang="en-US" sz="2800" b="1" dirty="0"/>
              <a:t>Solution:</a:t>
            </a:r>
            <a:r>
              <a:rPr lang="en-US" altLang="en-US" sz="2800" dirty="0"/>
              <a:t> Compute</a:t>
            </a:r>
          </a:p>
        </p:txBody>
      </p:sp>
      <p:graphicFrame>
        <p:nvGraphicFramePr>
          <p:cNvPr id="754692" name="Object 4">
            <a:extLst>
              <a:ext uri="{FF2B5EF4-FFF2-40B4-BE49-F238E27FC236}">
                <a16:creationId xmlns:a16="http://schemas.microsoft.com/office/drawing/2014/main" xmlns="" id="{F1046E8F-07E7-4765-A9C0-4F9EA43A96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2800" y="1587500"/>
          <a:ext cx="44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3" imgW="444240" imgH="393480" progId="Equation.DSMT4">
                  <p:embed/>
                </p:oleObj>
              </mc:Choice>
              <mc:Fallback>
                <p:oleObj name="Equation" r:id="rId3" imgW="444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587500"/>
                        <a:ext cx="44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693" name="Object 5">
            <a:extLst>
              <a:ext uri="{FF2B5EF4-FFF2-40B4-BE49-F238E27FC236}">
                <a16:creationId xmlns:a16="http://schemas.microsoft.com/office/drawing/2014/main" xmlns="" id="{CFEB0548-3244-4019-80CF-D29A1986A8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583188"/>
              </p:ext>
            </p:extLst>
          </p:nvPr>
        </p:nvGraphicFramePr>
        <p:xfrm>
          <a:off x="896938" y="2362200"/>
          <a:ext cx="2170112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5" imgW="2247840" imgH="2133360" progId="Equation.DSMT4">
                  <p:embed/>
                </p:oleObj>
              </mc:Choice>
              <mc:Fallback>
                <p:oleObj name="Equation" r:id="rId5" imgW="2247840" imgH="2133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2362200"/>
                        <a:ext cx="2170112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694" name="Object 6">
            <a:extLst>
              <a:ext uri="{FF2B5EF4-FFF2-40B4-BE49-F238E27FC236}">
                <a16:creationId xmlns:a16="http://schemas.microsoft.com/office/drawing/2014/main" xmlns="" id="{8C430E23-C4F7-4CDC-95C9-CDF3F37B9B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997429"/>
              </p:ext>
            </p:extLst>
          </p:nvPr>
        </p:nvGraphicFramePr>
        <p:xfrm>
          <a:off x="3219450" y="2349500"/>
          <a:ext cx="23241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7" imgW="2374560" imgH="2133360" progId="Equation.DSMT4">
                  <p:embed/>
                </p:oleObj>
              </mc:Choice>
              <mc:Fallback>
                <p:oleObj name="Equation" r:id="rId7" imgW="2374560" imgH="2133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2349500"/>
                        <a:ext cx="23241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695" name="Object 7">
            <a:extLst>
              <a:ext uri="{FF2B5EF4-FFF2-40B4-BE49-F238E27FC236}">
                <a16:creationId xmlns:a16="http://schemas.microsoft.com/office/drawing/2014/main" xmlns="" id="{014806E4-A5F4-4253-B684-890D90EB74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110309"/>
              </p:ext>
            </p:extLst>
          </p:nvPr>
        </p:nvGraphicFramePr>
        <p:xfrm>
          <a:off x="5735638" y="2374900"/>
          <a:ext cx="2474912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9" imgW="2590560" imgH="2133360" progId="Equation.DSMT4">
                  <p:embed/>
                </p:oleObj>
              </mc:Choice>
              <mc:Fallback>
                <p:oleObj name="Equation" r:id="rId9" imgW="2590560" imgH="2133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2374900"/>
                        <a:ext cx="2474912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696" name="Object 8">
            <a:extLst>
              <a:ext uri="{FF2B5EF4-FFF2-40B4-BE49-F238E27FC236}">
                <a16:creationId xmlns:a16="http://schemas.microsoft.com/office/drawing/2014/main" xmlns="" id="{AFB0FADF-C688-4563-8DC7-A42151B8F7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961976"/>
              </p:ext>
            </p:extLst>
          </p:nvPr>
        </p:nvGraphicFramePr>
        <p:xfrm>
          <a:off x="1246188" y="5105400"/>
          <a:ext cx="6880225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11" imgW="7048440" imgH="1269720" progId="Equation.DSMT4">
                  <p:embed/>
                </p:oleObj>
              </mc:Choice>
              <mc:Fallback>
                <p:oleObj name="Equation" r:id="rId11" imgW="704844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5105400"/>
                        <a:ext cx="6880225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1300963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A0D6D2DC-3162-4A27-B88B-323D717C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55714" name="Rectangle 2">
            <a:extLst>
              <a:ext uri="{FF2B5EF4-FFF2-40B4-BE49-F238E27FC236}">
                <a16:creationId xmlns:a16="http://schemas.microsoft.com/office/drawing/2014/main" xmlns="" id="{1592ECBB-8CEC-4A2F-855E-B68817407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ORTHONORMAL SETS</a:t>
            </a:r>
          </a:p>
        </p:txBody>
      </p:sp>
      <p:sp>
        <p:nvSpPr>
          <p:cNvPr id="755715" name="Rectangle 3">
            <a:extLst>
              <a:ext uri="{FF2B5EF4-FFF2-40B4-BE49-F238E27FC236}">
                <a16:creationId xmlns:a16="http://schemas.microsoft.com/office/drawing/2014/main" xmlns="" id="{C9B69627-C388-46D2-BD0C-D716B72CC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Thus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} is an orthogonal set.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Also,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which shows that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and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are unit vectors.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 Thus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} is an orthonormal set.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Since the set is linearly independent, its three vectors form a basis for     . See the figure on the next slide.  </a:t>
            </a:r>
          </a:p>
        </p:txBody>
      </p:sp>
      <p:graphicFrame>
        <p:nvGraphicFramePr>
          <p:cNvPr id="755716" name="Object 4">
            <a:extLst>
              <a:ext uri="{FF2B5EF4-FFF2-40B4-BE49-F238E27FC236}">
                <a16:creationId xmlns:a16="http://schemas.microsoft.com/office/drawing/2014/main" xmlns="" id="{BE88608E-8A80-4DE6-881B-64A9B6A666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315433"/>
              </p:ext>
            </p:extLst>
          </p:nvPr>
        </p:nvGraphicFramePr>
        <p:xfrm>
          <a:off x="939800" y="1295400"/>
          <a:ext cx="6743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3" imgW="6743520" imgH="571320" progId="Equation.DSMT4">
                  <p:embed/>
                </p:oleObj>
              </mc:Choice>
              <mc:Fallback>
                <p:oleObj name="Equation" r:id="rId3" imgW="674352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1295400"/>
                        <a:ext cx="6743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17" name="Object 5">
            <a:extLst>
              <a:ext uri="{FF2B5EF4-FFF2-40B4-BE49-F238E27FC236}">
                <a16:creationId xmlns:a16="http://schemas.microsoft.com/office/drawing/2014/main" xmlns="" id="{BED589B5-6F96-42DA-9106-74465D03C2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288400"/>
              </p:ext>
            </p:extLst>
          </p:nvPr>
        </p:nvGraphicFramePr>
        <p:xfrm>
          <a:off x="2006600" y="2590800"/>
          <a:ext cx="55118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5" imgW="5562360" imgH="1726920" progId="Equation.DSMT4">
                  <p:embed/>
                </p:oleObj>
              </mc:Choice>
              <mc:Fallback>
                <p:oleObj name="Equation" r:id="rId5" imgW="5562360" imgH="1726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2590800"/>
                        <a:ext cx="5511800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18" name="Object 6">
            <a:extLst>
              <a:ext uri="{FF2B5EF4-FFF2-40B4-BE49-F238E27FC236}">
                <a16:creationId xmlns:a16="http://schemas.microsoft.com/office/drawing/2014/main" xmlns="" id="{F391370D-C46D-48B0-B315-F58FC1C466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740400"/>
          <a:ext cx="44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7" imgW="444240" imgH="393480" progId="Equation.DSMT4">
                  <p:embed/>
                </p:oleObj>
              </mc:Choice>
              <mc:Fallback>
                <p:oleObj name="Equation" r:id="rId7" imgW="444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740400"/>
                        <a:ext cx="44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5863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B0C968-8DB8-49B2-AFF3-3C055569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56738" name="Rectangle 2">
            <a:extLst>
              <a:ext uri="{FF2B5EF4-FFF2-40B4-BE49-F238E27FC236}">
                <a16:creationId xmlns:a16="http://schemas.microsoft.com/office/drawing/2014/main" xmlns="" id="{6C4A8B9F-984C-49F5-8567-2990C575C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ORTHONORMAL SETS</a:t>
            </a:r>
          </a:p>
        </p:txBody>
      </p:sp>
      <p:sp>
        <p:nvSpPr>
          <p:cNvPr id="756741" name="Rectangle 5">
            <a:extLst>
              <a:ext uri="{FF2B5EF4-FFF2-40B4-BE49-F238E27FC236}">
                <a16:creationId xmlns:a16="http://schemas.microsoft.com/office/drawing/2014/main" xmlns="" id="{78CCF79B-317D-4208-A3F2-3CACA984CD8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038600"/>
            <a:ext cx="8229600" cy="2362200"/>
          </a:xfrm>
        </p:spPr>
        <p:txBody>
          <a:bodyPr/>
          <a:lstStyle/>
          <a:p>
            <a:r>
              <a:rPr lang="en-US" altLang="en-US" sz="2800"/>
              <a:t>When the vectors in an orthogonal set of nonzero vectors are </a:t>
            </a:r>
            <a:r>
              <a:rPr lang="en-US" altLang="en-US" sz="2800" i="1"/>
              <a:t>normalized</a:t>
            </a:r>
            <a:r>
              <a:rPr lang="en-US" altLang="en-US" sz="2800"/>
              <a:t> to have unit length, the new vectors will still be orthogonal, and hence the new set will be an orthonormal set.</a:t>
            </a:r>
          </a:p>
        </p:txBody>
      </p:sp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8" y="1204913"/>
            <a:ext cx="2024062" cy="287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1.2- </a:t>
            </a:r>
            <a:fld id="{4448BBAC-BE64-457F-86C7-F045323587B1}" type="slidenum">
              <a:rPr lang="en-US" altLang="en-US" smtClean="0"/>
              <a:pPr>
                <a:defRPr/>
              </a:pPr>
              <a:t>15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4485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A07600B3-FC7E-4E1A-9D52-75CD0528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58786" name="Rectangle 2">
            <a:extLst>
              <a:ext uri="{FF2B5EF4-FFF2-40B4-BE49-F238E27FC236}">
                <a16:creationId xmlns:a16="http://schemas.microsoft.com/office/drawing/2014/main" xmlns="" id="{0DEFEAD9-1C3B-4147-8E4E-0610B1646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ORTHONORMAL SETS</a:t>
            </a:r>
          </a:p>
        </p:txBody>
      </p:sp>
      <p:sp>
        <p:nvSpPr>
          <p:cNvPr id="758787" name="Rectangle 3">
            <a:extLst>
              <a:ext uri="{FF2B5EF4-FFF2-40B4-BE49-F238E27FC236}">
                <a16:creationId xmlns:a16="http://schemas.microsoft.com/office/drawing/2014/main" xmlns="" id="{F61A1032-7A73-4314-A0B6-19FF759D8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/>
              <a:t>Theorem 6:</a:t>
            </a:r>
            <a:r>
              <a:rPr lang="en-US" altLang="en-US" sz="2800" dirty="0"/>
              <a:t> An           matrix </a:t>
            </a:r>
            <a:r>
              <a:rPr lang="en-US" altLang="en-US" sz="2800" i="1" dirty="0"/>
              <a:t>U</a:t>
            </a:r>
            <a:r>
              <a:rPr lang="en-US" altLang="en-US" sz="2800" dirty="0"/>
              <a:t> has orthonormal columns if and only if                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Proof:</a:t>
            </a:r>
            <a:r>
              <a:rPr lang="en-US" altLang="en-US" sz="2800" dirty="0"/>
              <a:t> To simplify notation, we suppose that </a:t>
            </a:r>
            <a:r>
              <a:rPr lang="en-US" altLang="en-US" sz="2800" i="1" dirty="0"/>
              <a:t>U</a:t>
            </a:r>
            <a:r>
              <a:rPr lang="en-US" altLang="en-US" sz="2800" dirty="0"/>
              <a:t> has only three columns, each a vector in      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Let                                   and compute </a:t>
            </a:r>
            <a:endParaRPr lang="en-US" altLang="en-US" sz="2800" dirty="0" smtClean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 smtClean="0"/>
              <a:t>								        (3)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      </a:t>
            </a:r>
            <a:r>
              <a:rPr lang="en-US" altLang="en-US" sz="2800" dirty="0" smtClean="0"/>
              <a:t>     </a:t>
            </a:r>
            <a:endParaRPr lang="en-US" altLang="en-US" sz="2800" dirty="0"/>
          </a:p>
        </p:txBody>
      </p:sp>
      <p:graphicFrame>
        <p:nvGraphicFramePr>
          <p:cNvPr id="758788" name="Object 4">
            <a:extLst>
              <a:ext uri="{FF2B5EF4-FFF2-40B4-BE49-F238E27FC236}">
                <a16:creationId xmlns:a16="http://schemas.microsoft.com/office/drawing/2014/main" xmlns="" id="{72B699CF-FA29-483D-A152-1D63D9C5CC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7200" y="15113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3" imgW="863280" imgH="253800" progId="Equation.DSMT4">
                  <p:embed/>
                </p:oleObj>
              </mc:Choice>
              <mc:Fallback>
                <p:oleObj name="Equation" r:id="rId3" imgW="863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15113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789" name="Object 5">
            <a:extLst>
              <a:ext uri="{FF2B5EF4-FFF2-40B4-BE49-F238E27FC236}">
                <a16:creationId xmlns:a16="http://schemas.microsoft.com/office/drawing/2014/main" xmlns="" id="{E7E13955-45DD-4228-9C9E-FEC6091413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1739900"/>
          <a:ext cx="139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5" imgW="1396800" imgH="406080" progId="Equation.DSMT4">
                  <p:embed/>
                </p:oleObj>
              </mc:Choice>
              <mc:Fallback>
                <p:oleObj name="Equation" r:id="rId5" imgW="1396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39900"/>
                        <a:ext cx="1397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790" name="Object 6">
            <a:extLst>
              <a:ext uri="{FF2B5EF4-FFF2-40B4-BE49-F238E27FC236}">
                <a16:creationId xmlns:a16="http://schemas.microsoft.com/office/drawing/2014/main" xmlns="" id="{E1216230-BD12-4EA2-82D8-AA0A1125DF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6200" y="3060700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7" imgW="507960" imgH="393480" progId="Equation.DSMT4">
                  <p:embed/>
                </p:oleObj>
              </mc:Choice>
              <mc:Fallback>
                <p:oleObj name="Equation" r:id="rId7" imgW="507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3060700"/>
                        <a:ext cx="50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791" name="Object 7">
            <a:extLst>
              <a:ext uri="{FF2B5EF4-FFF2-40B4-BE49-F238E27FC236}">
                <a16:creationId xmlns:a16="http://schemas.microsoft.com/office/drawing/2014/main" xmlns="" id="{94F07D37-CF4B-4EF1-977D-C8D749BB08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181108"/>
              </p:ext>
            </p:extLst>
          </p:nvPr>
        </p:nvGraphicFramePr>
        <p:xfrm>
          <a:off x="1263650" y="3517900"/>
          <a:ext cx="2857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9" imgW="2857320" imgH="558720" progId="Equation.DSMT4">
                  <p:embed/>
                </p:oleObj>
              </mc:Choice>
              <mc:Fallback>
                <p:oleObj name="Equation" r:id="rId9" imgW="285732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517900"/>
                        <a:ext cx="2857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792" name="Object 8">
            <a:extLst>
              <a:ext uri="{FF2B5EF4-FFF2-40B4-BE49-F238E27FC236}">
                <a16:creationId xmlns:a16="http://schemas.microsoft.com/office/drawing/2014/main" xmlns="" id="{31923ECE-6F97-47CE-9442-5548537D06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566327"/>
              </p:ext>
            </p:extLst>
          </p:nvPr>
        </p:nvGraphicFramePr>
        <p:xfrm>
          <a:off x="329649" y="4191000"/>
          <a:ext cx="79248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11" imgW="7924680" imgH="1828800" progId="Equation.DSMT4">
                  <p:embed/>
                </p:oleObj>
              </mc:Choice>
              <mc:Fallback>
                <p:oleObj name="Equation" r:id="rId11" imgW="7924680" imgH="182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649" y="4191000"/>
                        <a:ext cx="79248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862888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A7F3B718-BCAF-4AB0-B6D1-0C0F78A7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59810" name="Rectangle 2">
            <a:extLst>
              <a:ext uri="{FF2B5EF4-FFF2-40B4-BE49-F238E27FC236}">
                <a16:creationId xmlns:a16="http://schemas.microsoft.com/office/drawing/2014/main" xmlns="" id="{B7A6FC8F-E1A5-44D1-94C7-EA980C7A1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ORTHONORMAL SETS</a:t>
            </a:r>
          </a:p>
        </p:txBody>
      </p:sp>
      <p:sp>
        <p:nvSpPr>
          <p:cNvPr id="759811" name="Rectangle 3">
            <a:extLst>
              <a:ext uri="{FF2B5EF4-FFF2-40B4-BE49-F238E27FC236}">
                <a16:creationId xmlns:a16="http://schemas.microsoft.com/office/drawing/2014/main" xmlns="" id="{90E369EF-0232-4082-B677-87984339F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r>
              <a:rPr lang="en-US" altLang="en-US" sz="2800" dirty="0"/>
              <a:t>The entries in the matrix at the right are inner products, using transpose notation.</a:t>
            </a:r>
          </a:p>
          <a:p>
            <a:r>
              <a:rPr lang="en-US" altLang="en-US" sz="2800" dirty="0"/>
              <a:t>The columns of </a:t>
            </a:r>
            <a:r>
              <a:rPr lang="en-US" altLang="en-US" sz="2800" i="1" dirty="0"/>
              <a:t>U</a:t>
            </a:r>
            <a:r>
              <a:rPr lang="en-US" altLang="en-US" sz="2800" dirty="0"/>
              <a:t> are orthogonal if and only if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,                            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 </a:t>
            </a:r>
            <a:r>
              <a:rPr lang="en-US" altLang="en-US" sz="2800" dirty="0" smtClean="0"/>
              <a:t>  (</a:t>
            </a:r>
            <a:r>
              <a:rPr lang="en-US" altLang="en-US" sz="2800" dirty="0"/>
              <a:t>4)</a:t>
            </a:r>
          </a:p>
          <a:p>
            <a:r>
              <a:rPr lang="en-US" altLang="en-US" sz="2800" dirty="0"/>
              <a:t>The columns of </a:t>
            </a:r>
            <a:r>
              <a:rPr lang="en-US" altLang="en-US" sz="2800" i="1" dirty="0"/>
              <a:t>U</a:t>
            </a:r>
            <a:r>
              <a:rPr lang="en-US" altLang="en-US" sz="2800" dirty="0"/>
              <a:t> all have unit length if and only if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,                , 	</a:t>
            </a:r>
            <a:r>
              <a:rPr lang="en-US" altLang="en-US" sz="2800" dirty="0" smtClean="0"/>
              <a:t>		                     (</a:t>
            </a:r>
            <a:r>
              <a:rPr lang="en-US" altLang="en-US" sz="2800" dirty="0"/>
              <a:t>5)</a:t>
            </a:r>
          </a:p>
          <a:p>
            <a:r>
              <a:rPr lang="en-US" altLang="en-US" sz="2800" dirty="0"/>
              <a:t>The theorem follows immediately from (3)</a:t>
            </a:r>
            <a:r>
              <a:rPr lang="en-US" altLang="en-US" sz="2800" dirty="0">
                <a:cs typeface="Times New Roman" panose="02020603050405020304" pitchFamily="18" charset="0"/>
              </a:rPr>
              <a:t>–(5).</a:t>
            </a:r>
          </a:p>
        </p:txBody>
      </p:sp>
      <p:graphicFrame>
        <p:nvGraphicFramePr>
          <p:cNvPr id="759812" name="Object 4">
            <a:extLst>
              <a:ext uri="{FF2B5EF4-FFF2-40B4-BE49-F238E27FC236}">
                <a16:creationId xmlns:a16="http://schemas.microsoft.com/office/drawing/2014/main" xmlns="" id="{89218350-FAA6-408D-9E7E-F36AB60765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541151"/>
              </p:ext>
            </p:extLst>
          </p:nvPr>
        </p:nvGraphicFramePr>
        <p:xfrm>
          <a:off x="819150" y="2997200"/>
          <a:ext cx="2527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3" imgW="2527200" imgH="507960" progId="Equation.DSMT4">
                  <p:embed/>
                </p:oleObj>
              </mc:Choice>
              <mc:Fallback>
                <p:oleObj name="Equation" r:id="rId3" imgW="25272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2997200"/>
                        <a:ext cx="2527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13" name="Object 5">
            <a:extLst>
              <a:ext uri="{FF2B5EF4-FFF2-40B4-BE49-F238E27FC236}">
                <a16:creationId xmlns:a16="http://schemas.microsoft.com/office/drawing/2014/main" xmlns="" id="{0E0CDC9B-660F-48EF-9A91-868C00DA4E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9100" y="1917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5" imgW="914400" imgH="371520" progId="Equation.DSMT4">
                  <p:embed/>
                </p:oleObj>
              </mc:Choice>
              <mc:Fallback>
                <p:oleObj name="Equation" r:id="rId5" imgW="914400" imgH="37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19177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14" name="Object 6">
            <a:extLst>
              <a:ext uri="{FF2B5EF4-FFF2-40B4-BE49-F238E27FC236}">
                <a16:creationId xmlns:a16="http://schemas.microsoft.com/office/drawing/2014/main" xmlns="" id="{38C10847-2E42-440C-965C-641207F94B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548492"/>
              </p:ext>
            </p:extLst>
          </p:nvPr>
        </p:nvGraphicFramePr>
        <p:xfrm>
          <a:off x="3384550" y="2997200"/>
          <a:ext cx="251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7" imgW="2514600" imgH="507960" progId="Equation.DSMT4">
                  <p:embed/>
                </p:oleObj>
              </mc:Choice>
              <mc:Fallback>
                <p:oleObj name="Equation" r:id="rId7" imgW="25146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997200"/>
                        <a:ext cx="2514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15" name="Object 7">
            <a:extLst>
              <a:ext uri="{FF2B5EF4-FFF2-40B4-BE49-F238E27FC236}">
                <a16:creationId xmlns:a16="http://schemas.microsoft.com/office/drawing/2014/main" xmlns="" id="{1366C655-0D06-4C65-8D77-B5E2778551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283040"/>
              </p:ext>
            </p:extLst>
          </p:nvPr>
        </p:nvGraphicFramePr>
        <p:xfrm>
          <a:off x="5962650" y="2997200"/>
          <a:ext cx="2552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Equation" r:id="rId9" imgW="2552400" imgH="507960" progId="Equation.DSMT4">
                  <p:embed/>
                </p:oleObj>
              </mc:Choice>
              <mc:Fallback>
                <p:oleObj name="Equation" r:id="rId9" imgW="25524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2997200"/>
                        <a:ext cx="2552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16" name="Object 8">
            <a:extLst>
              <a:ext uri="{FF2B5EF4-FFF2-40B4-BE49-F238E27FC236}">
                <a16:creationId xmlns:a16="http://schemas.microsoft.com/office/drawing/2014/main" xmlns="" id="{350F617E-6B06-41DF-B4FE-C36BBD9699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280954"/>
              </p:ext>
            </p:extLst>
          </p:nvPr>
        </p:nvGraphicFramePr>
        <p:xfrm>
          <a:off x="977900" y="4533900"/>
          <a:ext cx="1295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11" imgW="1295280" imgH="507960" progId="Equation.DSMT4">
                  <p:embed/>
                </p:oleObj>
              </mc:Choice>
              <mc:Fallback>
                <p:oleObj name="Equation" r:id="rId11" imgW="12952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4533900"/>
                        <a:ext cx="1295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17" name="Object 9">
            <a:extLst>
              <a:ext uri="{FF2B5EF4-FFF2-40B4-BE49-F238E27FC236}">
                <a16:creationId xmlns:a16="http://schemas.microsoft.com/office/drawing/2014/main" xmlns="" id="{9C25458C-F42F-4405-AAE6-4D80D0C223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579315"/>
              </p:ext>
            </p:extLst>
          </p:nvPr>
        </p:nvGraphicFramePr>
        <p:xfrm>
          <a:off x="2425700" y="4533900"/>
          <a:ext cx="1333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Equation" r:id="rId13" imgW="1333440" imgH="507960" progId="Equation.DSMT4">
                  <p:embed/>
                </p:oleObj>
              </mc:Choice>
              <mc:Fallback>
                <p:oleObj name="Equation" r:id="rId13" imgW="13334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4533900"/>
                        <a:ext cx="1333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18" name="Object 10">
            <a:extLst>
              <a:ext uri="{FF2B5EF4-FFF2-40B4-BE49-F238E27FC236}">
                <a16:creationId xmlns:a16="http://schemas.microsoft.com/office/drawing/2014/main" xmlns="" id="{0B82D1F7-CADF-4390-973A-6C9F5442BB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133124"/>
              </p:ext>
            </p:extLst>
          </p:nvPr>
        </p:nvGraphicFramePr>
        <p:xfrm>
          <a:off x="3949700" y="4533900"/>
          <a:ext cx="132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Equation" r:id="rId15" imgW="1320480" imgH="507960" progId="Equation.DSMT4">
                  <p:embed/>
                </p:oleObj>
              </mc:Choice>
              <mc:Fallback>
                <p:oleObj name="Equation" r:id="rId15" imgW="13204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4533900"/>
                        <a:ext cx="1320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70714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1E8F1820-3AA5-40CD-B577-A63C46E2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60834" name="Rectangle 2">
            <a:extLst>
              <a:ext uri="{FF2B5EF4-FFF2-40B4-BE49-F238E27FC236}">
                <a16:creationId xmlns:a16="http://schemas.microsoft.com/office/drawing/2014/main" xmlns="" id="{076759B7-C928-4DFB-9654-26040F26C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ORTHONORMAL SETS</a:t>
            </a:r>
          </a:p>
        </p:txBody>
      </p:sp>
      <p:sp>
        <p:nvSpPr>
          <p:cNvPr id="760835" name="Rectangle 3">
            <a:extLst>
              <a:ext uri="{FF2B5EF4-FFF2-40B4-BE49-F238E27FC236}">
                <a16:creationId xmlns:a16="http://schemas.microsoft.com/office/drawing/2014/main" xmlns="" id="{8F872DB0-450A-4F0E-96A8-B0E028703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marL="609600" indent="-609600"/>
            <a:r>
              <a:rPr lang="en-US" altLang="en-US" sz="2800" b="1" dirty="0"/>
              <a:t>Theorem 7:</a:t>
            </a:r>
            <a:r>
              <a:rPr lang="en-US" altLang="en-US" sz="2800" dirty="0"/>
              <a:t> Let </a:t>
            </a:r>
            <a:r>
              <a:rPr lang="en-US" altLang="en-US" sz="2800" i="1" dirty="0"/>
              <a:t>U</a:t>
            </a:r>
            <a:r>
              <a:rPr lang="en-US" altLang="en-US" sz="2800" dirty="0"/>
              <a:t> be an           matrix with orthonormal columns, and let </a:t>
            </a:r>
            <a:r>
              <a:rPr lang="en-US" altLang="en-US" sz="2800" b="1" dirty="0"/>
              <a:t>x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y</a:t>
            </a:r>
            <a:r>
              <a:rPr lang="en-US" altLang="en-US" sz="2800" dirty="0"/>
              <a:t> be in      .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 dirty="0"/>
              <a:t>	Then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      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                          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                        if and only if</a:t>
            </a:r>
          </a:p>
          <a:p>
            <a:pPr marL="609600" indent="-609600"/>
            <a:endParaRPr lang="en-US" altLang="en-US" sz="2800" dirty="0"/>
          </a:p>
          <a:p>
            <a:pPr marL="609600" indent="-609600"/>
            <a:r>
              <a:rPr lang="en-US" altLang="en-US" sz="2800" dirty="0"/>
              <a:t>Properties (a) and (c) say that the linear       mapping                 preserves lengths and orthogonality.      </a:t>
            </a:r>
          </a:p>
        </p:txBody>
      </p:sp>
      <p:graphicFrame>
        <p:nvGraphicFramePr>
          <p:cNvPr id="760836" name="Object 4">
            <a:extLst>
              <a:ext uri="{FF2B5EF4-FFF2-40B4-BE49-F238E27FC236}">
                <a16:creationId xmlns:a16="http://schemas.microsoft.com/office/drawing/2014/main" xmlns="" id="{36156313-50EB-4D04-AB16-D6D788F613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13843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Equation" r:id="rId3" imgW="863280" imgH="253800" progId="Equation.DSMT4">
                  <p:embed/>
                </p:oleObj>
              </mc:Choice>
              <mc:Fallback>
                <p:oleObj name="Equation" r:id="rId3" imgW="863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13843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37" name="Object 5">
            <a:extLst>
              <a:ext uri="{FF2B5EF4-FFF2-40B4-BE49-F238E27FC236}">
                <a16:creationId xmlns:a16="http://schemas.microsoft.com/office/drawing/2014/main" xmlns="" id="{6C1C1336-4F11-4CC1-81DB-5191FD1495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40600" y="16637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Equation" r:id="rId5" imgW="457200" imgH="393480" progId="Equation.DSMT4">
                  <p:embed/>
                </p:oleObj>
              </mc:Choice>
              <mc:Fallback>
                <p:oleObj name="Equation" r:id="rId5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600" y="16637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38" name="Object 6">
            <a:extLst>
              <a:ext uri="{FF2B5EF4-FFF2-40B4-BE49-F238E27FC236}">
                <a16:creationId xmlns:a16="http://schemas.microsoft.com/office/drawing/2014/main" xmlns="" id="{40E52250-2E1A-4315-AE77-81C7C59F88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754674"/>
              </p:ext>
            </p:extLst>
          </p:nvPr>
        </p:nvGraphicFramePr>
        <p:xfrm>
          <a:off x="1911350" y="2679700"/>
          <a:ext cx="1600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Equation" r:id="rId7" imgW="1600200" imgH="558720" progId="Equation.DSMT4">
                  <p:embed/>
                </p:oleObj>
              </mc:Choice>
              <mc:Fallback>
                <p:oleObj name="Equation" r:id="rId7" imgW="16002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2679700"/>
                        <a:ext cx="1600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39" name="Object 7">
            <a:extLst>
              <a:ext uri="{FF2B5EF4-FFF2-40B4-BE49-F238E27FC236}">
                <a16:creationId xmlns:a16="http://schemas.microsoft.com/office/drawing/2014/main" xmlns="" id="{DECD7366-6EB0-456F-9086-8F349700FE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914216"/>
              </p:ext>
            </p:extLst>
          </p:nvPr>
        </p:nvGraphicFramePr>
        <p:xfrm>
          <a:off x="1854200" y="3251200"/>
          <a:ext cx="262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9" imgW="2628720" imgH="431640" progId="Equation.DSMT4">
                  <p:embed/>
                </p:oleObj>
              </mc:Choice>
              <mc:Fallback>
                <p:oleObj name="Equation" r:id="rId9" imgW="2628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3251200"/>
                        <a:ext cx="262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40" name="Object 8">
            <a:extLst>
              <a:ext uri="{FF2B5EF4-FFF2-40B4-BE49-F238E27FC236}">
                <a16:creationId xmlns:a16="http://schemas.microsoft.com/office/drawing/2014/main" xmlns="" id="{108EED03-E4A1-4735-8487-252FC0AD0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191656"/>
              </p:ext>
            </p:extLst>
          </p:nvPr>
        </p:nvGraphicFramePr>
        <p:xfrm>
          <a:off x="1809750" y="3759200"/>
          <a:ext cx="227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11" imgW="2273040" imgH="431640" progId="Equation.DSMT4">
                  <p:embed/>
                </p:oleObj>
              </mc:Choice>
              <mc:Fallback>
                <p:oleObj name="Equation" r:id="rId11" imgW="2273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3759200"/>
                        <a:ext cx="2273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41" name="Object 9">
            <a:extLst>
              <a:ext uri="{FF2B5EF4-FFF2-40B4-BE49-F238E27FC236}">
                <a16:creationId xmlns:a16="http://schemas.microsoft.com/office/drawing/2014/main" xmlns="" id="{07814CC5-F4A5-4417-81D4-26F479910D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525987"/>
              </p:ext>
            </p:extLst>
          </p:nvPr>
        </p:nvGraphicFramePr>
        <p:xfrm>
          <a:off x="6096000" y="3760304"/>
          <a:ext cx="120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13" imgW="1206360" imgH="419040" progId="Equation.DSMT4">
                  <p:embed/>
                </p:oleObj>
              </mc:Choice>
              <mc:Fallback>
                <p:oleObj name="Equation" r:id="rId13" imgW="1206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760304"/>
                        <a:ext cx="1206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43" name="Object 11">
            <a:extLst>
              <a:ext uri="{FF2B5EF4-FFF2-40B4-BE49-F238E27FC236}">
                <a16:creationId xmlns:a16="http://schemas.microsoft.com/office/drawing/2014/main" xmlns="" id="{9446E39B-3DA5-47FA-BC6C-B00D937FC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9100" y="1917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Equation" r:id="rId15" imgW="914400" imgH="371520" progId="Equation.DSMT4">
                  <p:embed/>
                </p:oleObj>
              </mc:Choice>
              <mc:Fallback>
                <p:oleObj name="Equation" r:id="rId15" imgW="914400" imgH="37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19177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44" name="Object 12">
            <a:extLst>
              <a:ext uri="{FF2B5EF4-FFF2-40B4-BE49-F238E27FC236}">
                <a16:creationId xmlns:a16="http://schemas.microsoft.com/office/drawing/2014/main" xmlns="" id="{46F614D0-D046-4213-A517-0D4FB0762C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630950"/>
              </p:ext>
            </p:extLst>
          </p:nvPr>
        </p:nvGraphicFramePr>
        <p:xfrm>
          <a:off x="2501900" y="5232400"/>
          <a:ext cx="1295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Equation" r:id="rId17" imgW="1295280" imgH="342720" progId="Equation.DSMT4">
                  <p:embed/>
                </p:oleObj>
              </mc:Choice>
              <mc:Fallback>
                <p:oleObj name="Equation" r:id="rId17" imgW="12952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5232400"/>
                        <a:ext cx="1295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88869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9D55DC3E-516D-44FC-921F-CFE4A8F9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62882" name="Rectangle 2">
            <a:extLst>
              <a:ext uri="{FF2B5EF4-FFF2-40B4-BE49-F238E27FC236}">
                <a16:creationId xmlns:a16="http://schemas.microsoft.com/office/drawing/2014/main" xmlns="" id="{43807062-37F7-46DA-90B7-A5EA8A76D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ORTHOGONAL SETS</a:t>
            </a:r>
          </a:p>
        </p:txBody>
      </p:sp>
      <p:sp>
        <p:nvSpPr>
          <p:cNvPr id="762883" name="Rectangle 3">
            <a:extLst>
              <a:ext uri="{FF2B5EF4-FFF2-40B4-BE49-F238E27FC236}">
                <a16:creationId xmlns:a16="http://schemas.microsoft.com/office/drawing/2014/main" xmlns="" id="{4F1212CE-7837-4D23-926B-A5DCCA737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>
                <a:cs typeface="Times New Roman" panose="02020603050405020304" pitchFamily="18" charset="0"/>
              </a:rPr>
              <a:t>A set of vectors {</a:t>
            </a:r>
            <a:r>
              <a:rPr lang="en-US" altLang="en-US" sz="2800" b="1" dirty="0">
                <a:cs typeface="Times New Roman" panose="02020603050405020304" pitchFamily="18" charset="0"/>
              </a:rPr>
              <a:t>u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,…,</a:t>
            </a:r>
            <a:r>
              <a:rPr lang="en-US" altLang="en-US" sz="2800" b="1" dirty="0">
                <a:cs typeface="Times New Roman" panose="02020603050405020304" pitchFamily="18" charset="0"/>
              </a:rPr>
              <a:t>u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p</a:t>
            </a:r>
            <a:r>
              <a:rPr lang="en-US" altLang="en-US" sz="2800" dirty="0">
                <a:cs typeface="Times New Roman" panose="02020603050405020304" pitchFamily="18" charset="0"/>
              </a:rPr>
              <a:t>} in       is said to be an </a:t>
            </a:r>
            <a:r>
              <a:rPr lang="en-US" altLang="en-US" sz="2800" b="1" dirty="0">
                <a:cs typeface="Times New Roman" panose="02020603050405020304" pitchFamily="18" charset="0"/>
              </a:rPr>
              <a:t>orthogonal set</a:t>
            </a:r>
            <a:r>
              <a:rPr lang="en-US" altLang="en-US" sz="2800" dirty="0">
                <a:cs typeface="Times New Roman" panose="02020603050405020304" pitchFamily="18" charset="0"/>
              </a:rPr>
              <a:t> if each pair of distinct vectors from the set is orthogonal, that is, if                  whenever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          .</a:t>
            </a:r>
          </a:p>
          <a:p>
            <a:pPr marL="0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r>
              <a:rPr lang="en-US" altLang="en-US" sz="2800" b="1" dirty="0">
                <a:cs typeface="Times New Roman" panose="02020603050405020304" pitchFamily="18" charset="0"/>
              </a:rPr>
              <a:t>Theorem 4:</a:t>
            </a:r>
            <a:r>
              <a:rPr lang="en-US" altLang="en-US" sz="2800" dirty="0">
                <a:cs typeface="Times New Roman" panose="02020603050405020304" pitchFamily="18" charset="0"/>
              </a:rPr>
              <a:t> If                            is an orthogonal set of nonzero vectors in      , then </a:t>
            </a:r>
            <a:r>
              <a:rPr lang="en-US" altLang="en-US" sz="2800" i="1" dirty="0">
                <a:cs typeface="Times New Roman" panose="02020603050405020304" pitchFamily="18" charset="0"/>
              </a:rPr>
              <a:t>S</a:t>
            </a:r>
            <a:r>
              <a:rPr lang="en-US" altLang="en-US" sz="2800" dirty="0">
                <a:cs typeface="Times New Roman" panose="02020603050405020304" pitchFamily="18" charset="0"/>
              </a:rPr>
              <a:t> is linearly independent and hence is a basis for the subspace spanned by </a:t>
            </a:r>
            <a:r>
              <a:rPr lang="en-US" altLang="en-US" sz="2800" i="1" dirty="0">
                <a:cs typeface="Times New Roman" panose="02020603050405020304" pitchFamily="18" charset="0"/>
              </a:rPr>
              <a:t>S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  <a:p>
            <a:endParaRPr lang="en-US" altLang="en-US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762886" name="Object 6">
            <a:extLst>
              <a:ext uri="{FF2B5EF4-FFF2-40B4-BE49-F238E27FC236}">
                <a16:creationId xmlns:a16="http://schemas.microsoft.com/office/drawing/2014/main" xmlns="" id="{66923134-30C3-4F00-AA45-0A56F10686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16129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6129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887" name="Object 7">
            <a:extLst>
              <a:ext uri="{FF2B5EF4-FFF2-40B4-BE49-F238E27FC236}">
                <a16:creationId xmlns:a16="http://schemas.microsoft.com/office/drawing/2014/main" xmlns="" id="{93E170A5-8C51-4F94-895E-CBDCDF8BED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78680"/>
              </p:ext>
            </p:extLst>
          </p:nvPr>
        </p:nvGraphicFramePr>
        <p:xfrm>
          <a:off x="5251450" y="2501900"/>
          <a:ext cx="1485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5" imgW="1485720" imgH="520560" progId="Equation.DSMT4">
                  <p:embed/>
                </p:oleObj>
              </mc:Choice>
              <mc:Fallback>
                <p:oleObj name="Equation" r:id="rId5" imgW="14857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2501900"/>
                        <a:ext cx="1485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888" name="Object 8">
            <a:extLst>
              <a:ext uri="{FF2B5EF4-FFF2-40B4-BE49-F238E27FC236}">
                <a16:creationId xmlns:a16="http://schemas.microsoft.com/office/drawing/2014/main" xmlns="" id="{282CD261-A16D-41E4-85E0-CDCD0691B2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0900" y="3073400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7" imgW="761760" imgH="393480" progId="Equation.DSMT4">
                  <p:embed/>
                </p:oleObj>
              </mc:Choice>
              <mc:Fallback>
                <p:oleObj name="Equation" r:id="rId7" imgW="761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3073400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889" name="Object 9">
            <a:extLst>
              <a:ext uri="{FF2B5EF4-FFF2-40B4-BE49-F238E27FC236}">
                <a16:creationId xmlns:a16="http://schemas.microsoft.com/office/drawing/2014/main" xmlns="" id="{D4BAE9C8-D500-4950-ACFC-5BE1563F54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443462"/>
              </p:ext>
            </p:extLst>
          </p:nvPr>
        </p:nvGraphicFramePr>
        <p:xfrm>
          <a:off x="3035300" y="4038600"/>
          <a:ext cx="2387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9" imgW="2387520" imgH="520560" progId="Equation.DSMT4">
                  <p:embed/>
                </p:oleObj>
              </mc:Choice>
              <mc:Fallback>
                <p:oleObj name="Equation" r:id="rId9" imgW="23875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4038600"/>
                        <a:ext cx="2387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890" name="Object 10">
            <a:extLst>
              <a:ext uri="{FF2B5EF4-FFF2-40B4-BE49-F238E27FC236}">
                <a16:creationId xmlns:a16="http://schemas.microsoft.com/office/drawing/2014/main" xmlns="" id="{7AB3E706-6E51-4DC3-BF9A-E773D57E0A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5900" y="44323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11" imgW="457200" imgH="393480" progId="Equation.DSMT4">
                  <p:embed/>
                </p:oleObj>
              </mc:Choice>
              <mc:Fallback>
                <p:oleObj name="Equation" r:id="rId11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44323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778958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6310452A-8013-4023-84FC-F39D2BA9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44450" name="Rectangle 2">
            <a:extLst>
              <a:ext uri="{FF2B5EF4-FFF2-40B4-BE49-F238E27FC236}">
                <a16:creationId xmlns:a16="http://schemas.microsoft.com/office/drawing/2014/main" xmlns="" id="{DCB67431-5E5C-4D00-9E19-B80FE0EF0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ORTHOGONAL SETS</a:t>
            </a:r>
          </a:p>
        </p:txBody>
      </p:sp>
      <p:sp>
        <p:nvSpPr>
          <p:cNvPr id="744451" name="Rectangle 3">
            <a:extLst>
              <a:ext uri="{FF2B5EF4-FFF2-40B4-BE49-F238E27FC236}">
                <a16:creationId xmlns:a16="http://schemas.microsoft.com/office/drawing/2014/main" xmlns="" id="{B9BF9087-525C-4A37-88C9-C0A2B0486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5181600"/>
          </a:xfrm>
        </p:spPr>
        <p:txBody>
          <a:bodyPr/>
          <a:lstStyle/>
          <a:p>
            <a:r>
              <a:rPr lang="en-US" altLang="en-US" sz="2800" b="1" dirty="0"/>
              <a:t>Definition:</a:t>
            </a:r>
            <a:r>
              <a:rPr lang="en-US" altLang="en-US" sz="2800" dirty="0"/>
              <a:t> An </a:t>
            </a:r>
            <a:r>
              <a:rPr lang="en-US" altLang="en-US" sz="2800" b="1" dirty="0"/>
              <a:t>orthogonal basis</a:t>
            </a:r>
            <a:r>
              <a:rPr lang="en-US" altLang="en-US" sz="2800" dirty="0"/>
              <a:t> for a subspace </a:t>
            </a:r>
            <a:r>
              <a:rPr lang="en-US" altLang="en-US" sz="2800" i="1" dirty="0"/>
              <a:t>W</a:t>
            </a:r>
            <a:r>
              <a:rPr lang="en-US" altLang="en-US" sz="2800" dirty="0"/>
              <a:t> of    is a basis for </a:t>
            </a:r>
            <a:r>
              <a:rPr lang="en-US" altLang="en-US" sz="2800" i="1" dirty="0"/>
              <a:t>W</a:t>
            </a:r>
            <a:r>
              <a:rPr lang="en-US" altLang="en-US" sz="2800" dirty="0"/>
              <a:t> that is also an orthogonal set.</a:t>
            </a:r>
          </a:p>
          <a:p>
            <a:endParaRPr lang="en-US" altLang="en-US" sz="2800" dirty="0"/>
          </a:p>
          <a:p>
            <a:r>
              <a:rPr lang="en-US" altLang="en-US" sz="2800" b="1" dirty="0"/>
              <a:t>Theorem 5:</a:t>
            </a:r>
            <a:r>
              <a:rPr lang="en-US" altLang="en-US" sz="2800" dirty="0"/>
              <a:t> Let {</a:t>
            </a:r>
            <a:r>
              <a:rPr lang="en-US" altLang="en-US" sz="2800" b="1" dirty="0"/>
              <a:t>u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</a:t>
            </a:r>
            <a:r>
              <a:rPr lang="en-US" altLang="en-US" sz="2800" b="1" dirty="0"/>
              <a:t>u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} be an orthogonal basis for a subspace </a:t>
            </a:r>
            <a:r>
              <a:rPr lang="en-US" altLang="en-US" sz="2800" i="1" dirty="0"/>
              <a:t>W</a:t>
            </a:r>
            <a:r>
              <a:rPr lang="en-US" altLang="en-US" sz="2800" dirty="0"/>
              <a:t> of      . For each </a:t>
            </a:r>
            <a:r>
              <a:rPr lang="en-US" altLang="en-US" sz="2800" b="1" dirty="0"/>
              <a:t>y</a:t>
            </a:r>
            <a:r>
              <a:rPr lang="en-US" altLang="en-US" sz="2800" dirty="0"/>
              <a:t> in </a:t>
            </a:r>
            <a:r>
              <a:rPr lang="en-US" altLang="en-US" sz="2800" i="1" dirty="0"/>
              <a:t>W</a:t>
            </a:r>
            <a:r>
              <a:rPr lang="en-US" altLang="en-US" sz="2800" dirty="0"/>
              <a:t>, the weights in the linear combination are given by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pPr marL="347472" indent="0">
              <a:buNone/>
            </a:pPr>
            <a:r>
              <a:rPr lang="en-US" altLang="en-US" sz="2800" dirty="0"/>
              <a:t>where</a:t>
            </a:r>
          </a:p>
        </p:txBody>
      </p:sp>
      <p:graphicFrame>
        <p:nvGraphicFramePr>
          <p:cNvPr id="744452" name="Object 4">
            <a:extLst>
              <a:ext uri="{FF2B5EF4-FFF2-40B4-BE49-F238E27FC236}">
                <a16:creationId xmlns:a16="http://schemas.microsoft.com/office/drawing/2014/main" xmlns="" id="{367FBA8F-4C08-40C9-8760-75C606349E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346698"/>
              </p:ext>
            </p:extLst>
          </p:nvPr>
        </p:nvGraphicFramePr>
        <p:xfrm>
          <a:off x="8458200" y="13716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13716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3" name="Object 5">
            <a:extLst>
              <a:ext uri="{FF2B5EF4-FFF2-40B4-BE49-F238E27FC236}">
                <a16:creationId xmlns:a16="http://schemas.microsoft.com/office/drawing/2014/main" xmlns="" id="{B31F10CD-7D55-42EA-8427-4F7338D9D7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756965"/>
              </p:ext>
            </p:extLst>
          </p:nvPr>
        </p:nvGraphicFramePr>
        <p:xfrm>
          <a:off x="2882900" y="32639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5" imgW="457200" imgH="393480" progId="Equation.DSMT4">
                  <p:embed/>
                </p:oleObj>
              </mc:Choice>
              <mc:Fallback>
                <p:oleObj name="Equation" r:id="rId5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32639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4" name="Object 6">
            <a:extLst>
              <a:ext uri="{FF2B5EF4-FFF2-40B4-BE49-F238E27FC236}">
                <a16:creationId xmlns:a16="http://schemas.microsoft.com/office/drawing/2014/main" xmlns="" id="{4D70F157-90F8-4475-99DB-A4D5A6F46F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125466"/>
              </p:ext>
            </p:extLst>
          </p:nvPr>
        </p:nvGraphicFramePr>
        <p:xfrm>
          <a:off x="2876550" y="4267200"/>
          <a:ext cx="304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7" imgW="3047760" imgH="520560" progId="Equation.DSMT4">
                  <p:embed/>
                </p:oleObj>
              </mc:Choice>
              <mc:Fallback>
                <p:oleObj name="Equation" r:id="rId7" imgW="30477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4267200"/>
                        <a:ext cx="3048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5" name="Object 7">
            <a:extLst>
              <a:ext uri="{FF2B5EF4-FFF2-40B4-BE49-F238E27FC236}">
                <a16:creationId xmlns:a16="http://schemas.microsoft.com/office/drawing/2014/main" xmlns="" id="{96C24FA6-1895-4B2A-AA26-280C5F4ABE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013834"/>
              </p:ext>
            </p:extLst>
          </p:nvPr>
        </p:nvGraphicFramePr>
        <p:xfrm>
          <a:off x="2730500" y="5022850"/>
          <a:ext cx="1727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9" imgW="1726920" imgH="1143000" progId="Equation.DSMT4">
                  <p:embed/>
                </p:oleObj>
              </mc:Choice>
              <mc:Fallback>
                <p:oleObj name="Equation" r:id="rId9" imgW="172692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5022850"/>
                        <a:ext cx="1727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6" name="Object 8">
            <a:extLst>
              <a:ext uri="{FF2B5EF4-FFF2-40B4-BE49-F238E27FC236}">
                <a16:creationId xmlns:a16="http://schemas.microsoft.com/office/drawing/2014/main" xmlns="" id="{5CB37E87-8601-4259-8261-CC306346A2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085978"/>
              </p:ext>
            </p:extLst>
          </p:nvPr>
        </p:nvGraphicFramePr>
        <p:xfrm>
          <a:off x="4953000" y="5359400"/>
          <a:ext cx="196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11" imgW="1968480" imgH="431640" progId="Equation.DSMT4">
                  <p:embed/>
                </p:oleObj>
              </mc:Choice>
              <mc:Fallback>
                <p:oleObj name="Equation" r:id="rId11" imgW="1968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359400"/>
                        <a:ext cx="1968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7385841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99896B92-344B-4B86-9E4A-F678CB0C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45474" name="Rectangle 2">
            <a:extLst>
              <a:ext uri="{FF2B5EF4-FFF2-40B4-BE49-F238E27FC236}">
                <a16:creationId xmlns:a16="http://schemas.microsoft.com/office/drawing/2014/main" xmlns="" id="{D49E8759-15F7-4647-BB94-AD9B0E312B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ORTHOGONAL SETS</a:t>
            </a:r>
          </a:p>
        </p:txBody>
      </p:sp>
      <p:sp>
        <p:nvSpPr>
          <p:cNvPr id="745475" name="Rectangle 3">
            <a:extLst>
              <a:ext uri="{FF2B5EF4-FFF2-40B4-BE49-F238E27FC236}">
                <a16:creationId xmlns:a16="http://schemas.microsoft.com/office/drawing/2014/main" xmlns="" id="{3033B32E-DA48-4ABD-A076-BE1E3C20EE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r>
              <a:rPr lang="en-US" altLang="en-US" sz="2800" b="1" dirty="0"/>
              <a:t>Proof:</a:t>
            </a:r>
            <a:r>
              <a:rPr lang="en-US" altLang="en-US" sz="2800" dirty="0"/>
              <a:t> The orthogonality of {</a:t>
            </a:r>
            <a:r>
              <a:rPr lang="en-US" altLang="en-US" sz="2800" b="1" dirty="0"/>
              <a:t>u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</a:t>
            </a:r>
            <a:r>
              <a:rPr lang="en-US" altLang="en-US" sz="2800" b="1" dirty="0"/>
              <a:t>u</a:t>
            </a:r>
            <a:r>
              <a:rPr lang="en-US" altLang="en-US" sz="2800" baseline="-25000" dirty="0"/>
              <a:t>p</a:t>
            </a:r>
            <a:r>
              <a:rPr lang="en-US" altLang="en-US" sz="2800" dirty="0"/>
              <a:t>} shows that 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Since           is not zero, the equation above can be solved for </a:t>
            </a:r>
            <a:r>
              <a:rPr lang="en-US" altLang="en-US" sz="2800" i="1" dirty="0"/>
              <a:t>c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.</a:t>
            </a:r>
          </a:p>
          <a:p>
            <a:pPr marL="0" indent="0">
              <a:buNone/>
            </a:pPr>
            <a:endParaRPr lang="en-US" altLang="en-US" sz="2800" dirty="0"/>
          </a:p>
          <a:p>
            <a:r>
              <a:rPr lang="en-US" altLang="en-US" sz="2800" dirty="0"/>
              <a:t>To find </a:t>
            </a:r>
            <a:r>
              <a:rPr lang="en-US" altLang="en-US" sz="2800" i="1" dirty="0" err="1"/>
              <a:t>c</a:t>
            </a:r>
            <a:r>
              <a:rPr lang="en-US" altLang="en-US" sz="2800" i="1" baseline="-25000" dirty="0" err="1"/>
              <a:t>j</a:t>
            </a:r>
            <a:r>
              <a:rPr lang="en-US" altLang="en-US" sz="2800" dirty="0"/>
              <a:t> for                    , compute          and solve for </a:t>
            </a:r>
            <a:r>
              <a:rPr lang="en-US" altLang="en-US" sz="2800" i="1" dirty="0" err="1"/>
              <a:t>c</a:t>
            </a:r>
            <a:r>
              <a:rPr lang="en-US" altLang="en-US" sz="2800" i="1" baseline="-25000" dirty="0" err="1"/>
              <a:t>j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745476" name="Object 4">
            <a:extLst>
              <a:ext uri="{FF2B5EF4-FFF2-40B4-BE49-F238E27FC236}">
                <a16:creationId xmlns:a16="http://schemas.microsoft.com/office/drawing/2014/main" xmlns="" id="{9066AE89-6CCA-474E-88A1-4680BAF5A2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488317"/>
              </p:ext>
            </p:extLst>
          </p:nvPr>
        </p:nvGraphicFramePr>
        <p:xfrm>
          <a:off x="1244600" y="2286000"/>
          <a:ext cx="7175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3" imgW="7175160" imgH="520560" progId="Equation.DSMT4">
                  <p:embed/>
                </p:oleObj>
              </mc:Choice>
              <mc:Fallback>
                <p:oleObj name="Equation" r:id="rId3" imgW="71751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2286000"/>
                        <a:ext cx="7175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477" name="Object 5">
            <a:extLst>
              <a:ext uri="{FF2B5EF4-FFF2-40B4-BE49-F238E27FC236}">
                <a16:creationId xmlns:a16="http://schemas.microsoft.com/office/drawing/2014/main" xmlns="" id="{A9ECE520-0A9B-4ABC-BA4B-F6C62028C3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873298"/>
              </p:ext>
            </p:extLst>
          </p:nvPr>
        </p:nvGraphicFramePr>
        <p:xfrm>
          <a:off x="1720850" y="3619500"/>
          <a:ext cx="901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5" imgW="901440" imgH="482400" progId="Equation.DSMT4">
                  <p:embed/>
                </p:oleObj>
              </mc:Choice>
              <mc:Fallback>
                <p:oleObj name="Equation" r:id="rId5" imgW="901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3619500"/>
                        <a:ext cx="901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478" name="Object 6">
            <a:extLst>
              <a:ext uri="{FF2B5EF4-FFF2-40B4-BE49-F238E27FC236}">
                <a16:creationId xmlns:a16="http://schemas.microsoft.com/office/drawing/2014/main" xmlns="" id="{5250AD88-2F83-4681-A339-A5E3259502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6700" y="5105400"/>
          <a:ext cx="176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7" imgW="1765080" imgH="419040" progId="Equation.DSMT4">
                  <p:embed/>
                </p:oleObj>
              </mc:Choice>
              <mc:Fallback>
                <p:oleObj name="Equation" r:id="rId7" imgW="1765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5105400"/>
                        <a:ext cx="1765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479" name="Object 7">
            <a:extLst>
              <a:ext uri="{FF2B5EF4-FFF2-40B4-BE49-F238E27FC236}">
                <a16:creationId xmlns:a16="http://schemas.microsoft.com/office/drawing/2014/main" xmlns="" id="{8A124192-CF18-462E-B99B-AD16CC824A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285586"/>
              </p:ext>
            </p:extLst>
          </p:nvPr>
        </p:nvGraphicFramePr>
        <p:xfrm>
          <a:off x="6019800" y="5067300"/>
          <a:ext cx="736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9" imgW="736560" imgH="520560" progId="Equation.DSMT4">
                  <p:embed/>
                </p:oleObj>
              </mc:Choice>
              <mc:Fallback>
                <p:oleObj name="Equation" r:id="rId9" imgW="7365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067300"/>
                        <a:ext cx="736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4518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C4BDF56F-3CB3-4825-B5A2-5304421A5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46498" name="Rectangle 2">
            <a:extLst>
              <a:ext uri="{FF2B5EF4-FFF2-40B4-BE49-F238E27FC236}">
                <a16:creationId xmlns:a16="http://schemas.microsoft.com/office/drawing/2014/main" xmlns="" id="{3C67FFB5-E68F-47AE-9C6C-38BBADFD0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ORTHOGONAL PROJECTION</a:t>
            </a:r>
          </a:p>
        </p:txBody>
      </p:sp>
      <p:sp>
        <p:nvSpPr>
          <p:cNvPr id="746499" name="Rectangle 3">
            <a:extLst>
              <a:ext uri="{FF2B5EF4-FFF2-40B4-BE49-F238E27FC236}">
                <a16:creationId xmlns:a16="http://schemas.microsoft.com/office/drawing/2014/main" xmlns="" id="{1AAEA713-ABD5-4751-A797-3C9EAA6E6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US" altLang="en-US" sz="2800" dirty="0"/>
              <a:t>Given a nonzero vector</a:t>
            </a:r>
            <a:r>
              <a:rPr lang="en-US" altLang="en-US" sz="2800" b="1" dirty="0"/>
              <a:t> u</a:t>
            </a:r>
            <a:r>
              <a:rPr lang="en-US" altLang="en-US" sz="2800" dirty="0"/>
              <a:t> in     , consider the problem of decomposing a vector </a:t>
            </a:r>
            <a:r>
              <a:rPr lang="en-US" altLang="en-US" sz="2800" b="1" dirty="0"/>
              <a:t>y</a:t>
            </a:r>
            <a:r>
              <a:rPr lang="en-US" altLang="en-US" sz="2800" dirty="0"/>
              <a:t> in      into the sum of two vectors, one a multiple of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the other orthogonal to </a:t>
            </a:r>
            <a:r>
              <a:rPr lang="en-US" altLang="en-US" sz="2800" b="1" dirty="0"/>
              <a:t>u</a:t>
            </a:r>
            <a:r>
              <a:rPr lang="en-US" altLang="en-US" sz="2800" dirty="0" smtClean="0"/>
              <a:t>.</a:t>
            </a:r>
          </a:p>
          <a:p>
            <a:pPr lvl="0"/>
            <a:r>
              <a:rPr lang="en-US" altLang="en-US" sz="2800" dirty="0">
                <a:solidFill>
                  <a:srgbClr val="000000"/>
                </a:solidFill>
              </a:rPr>
              <a:t>We wish to write</a:t>
            </a:r>
          </a:p>
          <a:p>
            <a:pPr lvl="0"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                                                                             </a:t>
            </a:r>
            <a:r>
              <a:rPr lang="en-US" altLang="en-US" sz="2800" dirty="0" smtClean="0">
                <a:solidFill>
                  <a:srgbClr val="000000"/>
                </a:solidFill>
              </a:rPr>
              <a:t>(</a:t>
            </a:r>
            <a:r>
              <a:rPr lang="en-US" altLang="en-US" sz="2800" dirty="0">
                <a:solidFill>
                  <a:srgbClr val="000000"/>
                </a:solidFill>
              </a:rPr>
              <a:t>1)</a:t>
            </a:r>
          </a:p>
          <a:p>
            <a:pPr lvl="0"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	where </a:t>
            </a:r>
            <a:r>
              <a:rPr lang="en-US" altLang="en-US" sz="2800" dirty="0" smtClean="0">
                <a:solidFill>
                  <a:srgbClr val="000000"/>
                </a:solidFill>
              </a:rPr>
              <a:t>             for </a:t>
            </a:r>
            <a:r>
              <a:rPr lang="en-US" altLang="en-US" sz="2800" dirty="0">
                <a:solidFill>
                  <a:srgbClr val="000000"/>
                </a:solidFill>
              </a:rPr>
              <a:t>some scalar </a:t>
            </a:r>
            <a:r>
              <a:rPr lang="el-GR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α</a:t>
            </a:r>
            <a:r>
              <a:rPr lang="en-US" altLang="en-US" sz="2800" dirty="0">
                <a:solidFill>
                  <a:srgbClr val="000000"/>
                </a:solidFill>
              </a:rPr>
              <a:t> and </a:t>
            </a:r>
            <a:r>
              <a:rPr lang="en-US" altLang="en-US" sz="2800" b="1" dirty="0">
                <a:solidFill>
                  <a:srgbClr val="000000"/>
                </a:solidFill>
              </a:rPr>
              <a:t>z</a:t>
            </a:r>
            <a:r>
              <a:rPr lang="en-US" altLang="en-US" sz="2800" dirty="0">
                <a:solidFill>
                  <a:srgbClr val="000000"/>
                </a:solidFill>
              </a:rPr>
              <a:t> is some vector orthogonal to </a:t>
            </a:r>
            <a:r>
              <a:rPr lang="en-US" altLang="en-US" sz="2800" b="1" dirty="0">
                <a:solidFill>
                  <a:srgbClr val="000000"/>
                </a:solidFill>
              </a:rPr>
              <a:t>u</a:t>
            </a:r>
            <a:r>
              <a:rPr lang="en-US" altLang="en-US" sz="2800" dirty="0">
                <a:solidFill>
                  <a:srgbClr val="000000"/>
                </a:solidFill>
              </a:rPr>
              <a:t>. See the following figure</a:t>
            </a:r>
            <a:endParaRPr lang="en-US" altLang="en-US" sz="2800" dirty="0" smtClean="0"/>
          </a:p>
          <a:p>
            <a:endParaRPr lang="en-US" altLang="en-US" sz="2800" dirty="0" smtClean="0"/>
          </a:p>
          <a:p>
            <a:endParaRPr lang="en-US" altLang="en-US" sz="2800" dirty="0"/>
          </a:p>
        </p:txBody>
      </p:sp>
      <p:graphicFrame>
        <p:nvGraphicFramePr>
          <p:cNvPr id="746500" name="Object 4">
            <a:extLst>
              <a:ext uri="{FF2B5EF4-FFF2-40B4-BE49-F238E27FC236}">
                <a16:creationId xmlns:a16="http://schemas.microsoft.com/office/drawing/2014/main" xmlns="" id="{FEFDC93E-99FF-44DD-B74D-AD7B9C2931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11557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11557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01" name="Object 5">
            <a:extLst>
              <a:ext uri="{FF2B5EF4-FFF2-40B4-BE49-F238E27FC236}">
                <a16:creationId xmlns:a16="http://schemas.microsoft.com/office/drawing/2014/main" xmlns="" id="{C3B5261D-B8F2-42DC-9430-8C62D8A3DA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7300" y="15875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5" imgW="457200" imgH="393480" progId="Equation.DSMT4">
                  <p:embed/>
                </p:oleObj>
              </mc:Choice>
              <mc:Fallback>
                <p:oleObj name="Equation" r:id="rId5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15875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093302"/>
              </p:ext>
            </p:extLst>
          </p:nvPr>
        </p:nvGraphicFramePr>
        <p:xfrm>
          <a:off x="3505200" y="3465444"/>
          <a:ext cx="144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7" imgW="1447560" imgH="444240" progId="Equation.DSMT4">
                  <p:embed/>
                </p:oleObj>
              </mc:Choice>
              <mc:Fallback>
                <p:oleObj name="Equation" r:id="rId7" imgW="1447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65444"/>
                        <a:ext cx="144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849678"/>
              </p:ext>
            </p:extLst>
          </p:nvPr>
        </p:nvGraphicFramePr>
        <p:xfrm>
          <a:off x="1812234" y="3959088"/>
          <a:ext cx="114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9" imgW="1143000" imgH="444240" progId="Equation.DSMT4">
                  <p:embed/>
                </p:oleObj>
              </mc:Choice>
              <mc:Fallback>
                <p:oleObj name="Equation" r:id="rId9" imgW="1143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234" y="3959088"/>
                        <a:ext cx="1143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6530" name="Picture 3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779518"/>
            <a:ext cx="2438400" cy="1546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6531" name="Picture 3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929" y="5181600"/>
            <a:ext cx="1905000" cy="74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2726491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A69746BE-DB99-4ED4-9DBD-29A54EB0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47522" name="Rectangle 2">
            <a:extLst>
              <a:ext uri="{FF2B5EF4-FFF2-40B4-BE49-F238E27FC236}">
                <a16:creationId xmlns:a16="http://schemas.microsoft.com/office/drawing/2014/main" xmlns="" id="{344B8C87-8628-4149-87CE-E4F1F7F66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ORTHOGONAL PROJECTION</a:t>
            </a:r>
          </a:p>
        </p:txBody>
      </p:sp>
      <p:sp>
        <p:nvSpPr>
          <p:cNvPr id="747523" name="Rectangle 3">
            <a:extLst>
              <a:ext uri="{FF2B5EF4-FFF2-40B4-BE49-F238E27FC236}">
                <a16:creationId xmlns:a16="http://schemas.microsoft.com/office/drawing/2014/main" xmlns="" id="{27696E94-4026-46B4-A8A2-4556C0FEB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dirty="0"/>
              <a:t>Given any scalar </a:t>
            </a:r>
            <a:r>
              <a:rPr lang="el-GR" altLang="en-US" sz="2800" dirty="0">
                <a:cs typeface="Times New Roman" panose="02020603050405020304" pitchFamily="18" charset="0"/>
              </a:rPr>
              <a:t>α</a:t>
            </a:r>
            <a:r>
              <a:rPr lang="en-US" altLang="en-US" sz="2800" dirty="0"/>
              <a:t>, let                    , so that (1) is satisfied.</a:t>
            </a:r>
          </a:p>
          <a:p>
            <a:r>
              <a:rPr lang="en-US" altLang="en-US" sz="2800" dirty="0"/>
              <a:t>Then           is orthogonal to </a:t>
            </a:r>
            <a:r>
              <a:rPr lang="en-US" altLang="en-US" sz="2800" b="1" dirty="0"/>
              <a:t>u</a:t>
            </a:r>
            <a:r>
              <a:rPr lang="en-US" altLang="en-US" sz="2800" dirty="0"/>
              <a:t> if an only if</a:t>
            </a:r>
          </a:p>
          <a:p>
            <a:endParaRPr lang="en-US" altLang="en-US" sz="2800" dirty="0"/>
          </a:p>
          <a:p>
            <a:r>
              <a:rPr lang="en-US" altLang="en-US" sz="2800" dirty="0"/>
              <a:t>That is, (1) is satisfied with </a:t>
            </a:r>
            <a:r>
              <a:rPr lang="en-US" altLang="en-US" sz="2800" b="1" dirty="0"/>
              <a:t>z</a:t>
            </a:r>
            <a:r>
              <a:rPr lang="en-US" altLang="en-US" sz="2800" dirty="0"/>
              <a:t> orthogonal to </a:t>
            </a:r>
            <a:r>
              <a:rPr lang="en-US" altLang="en-US" sz="2800" b="1" dirty="0"/>
              <a:t>u</a:t>
            </a:r>
            <a:r>
              <a:rPr lang="en-US" altLang="en-US" sz="2800" dirty="0"/>
              <a:t> if and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only if                  and                  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r>
              <a:rPr lang="en-US" altLang="en-US" sz="2800" dirty="0"/>
              <a:t>The vector     is called the </a:t>
            </a:r>
            <a:r>
              <a:rPr lang="en-US" altLang="en-US" sz="2800" b="1" dirty="0"/>
              <a:t>orthogonal projection of y onto u</a:t>
            </a:r>
            <a:r>
              <a:rPr lang="en-US" altLang="en-US" sz="2800" dirty="0"/>
              <a:t>, and the vector </a:t>
            </a:r>
            <a:r>
              <a:rPr lang="en-US" altLang="en-US" sz="2800" b="1" dirty="0"/>
              <a:t>z</a:t>
            </a:r>
            <a:r>
              <a:rPr lang="en-US" altLang="en-US" sz="2800" dirty="0"/>
              <a:t> is called the </a:t>
            </a:r>
            <a:r>
              <a:rPr lang="en-US" altLang="en-US" sz="2800" b="1" dirty="0"/>
              <a:t>component of y orthogonal to u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747525" name="Object 5">
            <a:extLst>
              <a:ext uri="{FF2B5EF4-FFF2-40B4-BE49-F238E27FC236}">
                <a16:creationId xmlns:a16="http://schemas.microsoft.com/office/drawing/2014/main" xmlns="" id="{64EFF58C-6D42-481B-B718-C4BD01200F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542117"/>
              </p:ext>
            </p:extLst>
          </p:nvPr>
        </p:nvGraphicFramePr>
        <p:xfrm>
          <a:off x="4152900" y="1308100"/>
          <a:ext cx="1714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3" imgW="1714320" imgH="330120" progId="Equation.DSMT4">
                  <p:embed/>
                </p:oleObj>
              </mc:Choice>
              <mc:Fallback>
                <p:oleObj name="Equation" r:id="rId3" imgW="1714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1308100"/>
                        <a:ext cx="1714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26" name="Object 6">
            <a:extLst>
              <a:ext uri="{FF2B5EF4-FFF2-40B4-BE49-F238E27FC236}">
                <a16:creationId xmlns:a16="http://schemas.microsoft.com/office/drawing/2014/main" xmlns="" id="{93EAED44-35AF-4745-A5A8-D8E9A0EAF0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133600"/>
          <a:ext cx="83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5" imgW="838080" imgH="444240" progId="Equation.DSMT4">
                  <p:embed/>
                </p:oleObj>
              </mc:Choice>
              <mc:Fallback>
                <p:oleObj name="Equation" r:id="rId5" imgW="838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33600"/>
                        <a:ext cx="838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27" name="Object 7">
            <a:extLst>
              <a:ext uri="{FF2B5EF4-FFF2-40B4-BE49-F238E27FC236}">
                <a16:creationId xmlns:a16="http://schemas.microsoft.com/office/drawing/2014/main" xmlns="" id="{90561EFF-AFAF-43A2-B194-AD34D2DEF3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062512"/>
              </p:ext>
            </p:extLst>
          </p:nvPr>
        </p:nvGraphicFramePr>
        <p:xfrm>
          <a:off x="882650" y="2667000"/>
          <a:ext cx="732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7" imgW="7327800" imgH="431640" progId="Equation.DSMT4">
                  <p:embed/>
                </p:oleObj>
              </mc:Choice>
              <mc:Fallback>
                <p:oleObj name="Equation" r:id="rId7" imgW="7327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2667000"/>
                        <a:ext cx="7327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28" name="Object 8">
            <a:extLst>
              <a:ext uri="{FF2B5EF4-FFF2-40B4-BE49-F238E27FC236}">
                <a16:creationId xmlns:a16="http://schemas.microsoft.com/office/drawing/2014/main" xmlns="" id="{6D1E7ED1-859B-43E3-96D6-D25BD1C725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144622"/>
              </p:ext>
            </p:extLst>
          </p:nvPr>
        </p:nvGraphicFramePr>
        <p:xfrm>
          <a:off x="1911350" y="3924300"/>
          <a:ext cx="1358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9" imgW="1358640" imgH="952200" progId="Equation.DSMT4">
                  <p:embed/>
                </p:oleObj>
              </mc:Choice>
              <mc:Fallback>
                <p:oleObj name="Equation" r:id="rId9" imgW="135864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3924300"/>
                        <a:ext cx="1358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29" name="Object 9">
            <a:extLst>
              <a:ext uri="{FF2B5EF4-FFF2-40B4-BE49-F238E27FC236}">
                <a16:creationId xmlns:a16="http://schemas.microsoft.com/office/drawing/2014/main" xmlns="" id="{86F83E5B-2108-4A37-9184-4FC2235D53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959042"/>
              </p:ext>
            </p:extLst>
          </p:nvPr>
        </p:nvGraphicFramePr>
        <p:xfrm>
          <a:off x="4000500" y="3924300"/>
          <a:ext cx="1562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11" imgW="1562040" imgH="952200" progId="Equation.DSMT4">
                  <p:embed/>
                </p:oleObj>
              </mc:Choice>
              <mc:Fallback>
                <p:oleObj name="Equation" r:id="rId11" imgW="156204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3924300"/>
                        <a:ext cx="1562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30" name="Object 10">
            <a:extLst>
              <a:ext uri="{FF2B5EF4-FFF2-40B4-BE49-F238E27FC236}">
                <a16:creationId xmlns:a16="http://schemas.microsoft.com/office/drawing/2014/main" xmlns="" id="{CC3054A5-0E14-4CC1-AA5D-784742873B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323180"/>
              </p:ext>
            </p:extLst>
          </p:nvPr>
        </p:nvGraphicFramePr>
        <p:xfrm>
          <a:off x="2514600" y="5231295"/>
          <a:ext cx="25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13" imgW="253800" imgH="444240" progId="Equation.DSMT4">
                  <p:embed/>
                </p:oleObj>
              </mc:Choice>
              <mc:Fallback>
                <p:oleObj name="Equation" r:id="rId13" imgW="253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231295"/>
                        <a:ext cx="25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069241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0F99D9DA-45F5-4E80-9895-C88116F1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48546" name="Rectangle 2">
            <a:extLst>
              <a:ext uri="{FF2B5EF4-FFF2-40B4-BE49-F238E27FC236}">
                <a16:creationId xmlns:a16="http://schemas.microsoft.com/office/drawing/2014/main" xmlns="" id="{6B205D2A-DA8B-4BE5-9519-9EB29F513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ORTHOGONAL PROJECTION</a:t>
            </a:r>
          </a:p>
        </p:txBody>
      </p:sp>
      <p:sp>
        <p:nvSpPr>
          <p:cNvPr id="748547" name="Rectangle 3">
            <a:extLst>
              <a:ext uri="{FF2B5EF4-FFF2-40B4-BE49-F238E27FC236}">
                <a16:creationId xmlns:a16="http://schemas.microsoft.com/office/drawing/2014/main" xmlns="" id="{08E0F9A7-C007-420C-A8A7-D7997DA0B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altLang="en-US" sz="2800" dirty="0"/>
              <a:t>If </a:t>
            </a:r>
            <a:r>
              <a:rPr lang="en-US" altLang="en-US" sz="2800" i="1" dirty="0"/>
              <a:t>c</a:t>
            </a:r>
            <a:r>
              <a:rPr lang="en-US" altLang="en-US" sz="2800" dirty="0"/>
              <a:t> is any nonzero scalar and if </a:t>
            </a:r>
            <a:r>
              <a:rPr lang="en-US" altLang="en-US" sz="2800" b="1" dirty="0"/>
              <a:t>u</a:t>
            </a:r>
            <a:r>
              <a:rPr lang="en-US" altLang="en-US" sz="2800" dirty="0"/>
              <a:t> is replaced by </a:t>
            </a:r>
            <a:r>
              <a:rPr lang="en-US" altLang="en-US" sz="2800" i="1" dirty="0"/>
              <a:t>c</a:t>
            </a:r>
            <a:r>
              <a:rPr lang="en-US" altLang="en-US" sz="2800" b="1" dirty="0"/>
              <a:t>u</a:t>
            </a:r>
            <a:r>
              <a:rPr lang="en-US" altLang="en-US" sz="2800" dirty="0"/>
              <a:t> in the definition of    , then the orthogonal projection of </a:t>
            </a:r>
            <a:r>
              <a:rPr lang="en-US" altLang="en-US" sz="2800" b="1" dirty="0"/>
              <a:t>y</a:t>
            </a:r>
            <a:r>
              <a:rPr lang="en-US" altLang="en-US" sz="2800" dirty="0"/>
              <a:t> onto </a:t>
            </a:r>
            <a:r>
              <a:rPr lang="en-US" altLang="en-US" sz="2800" i="1" dirty="0"/>
              <a:t>c</a:t>
            </a:r>
            <a:r>
              <a:rPr lang="en-US" altLang="en-US" sz="2800" b="1" dirty="0"/>
              <a:t>u</a:t>
            </a:r>
            <a:r>
              <a:rPr lang="en-US" altLang="en-US" sz="2800" dirty="0"/>
              <a:t> is exactly the same as the orthogonal projection of </a:t>
            </a:r>
            <a:r>
              <a:rPr lang="en-US" altLang="en-US" sz="2800" b="1" dirty="0"/>
              <a:t>y</a:t>
            </a:r>
            <a:r>
              <a:rPr lang="en-US" altLang="en-US" sz="2800" dirty="0"/>
              <a:t> onto </a:t>
            </a:r>
            <a:r>
              <a:rPr lang="en-US" altLang="en-US" sz="2800" b="1" dirty="0"/>
              <a:t>u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Hence this projection is determined by the </a:t>
            </a:r>
            <a:r>
              <a:rPr lang="en-US" altLang="en-US" sz="2800" i="1" dirty="0"/>
              <a:t>subspace</a:t>
            </a:r>
            <a:r>
              <a:rPr lang="en-US" altLang="en-US" sz="2800" dirty="0"/>
              <a:t> </a:t>
            </a:r>
            <a:r>
              <a:rPr lang="en-US" altLang="en-US" sz="2800" i="1" dirty="0"/>
              <a:t>L</a:t>
            </a:r>
            <a:r>
              <a:rPr lang="en-US" altLang="en-US" sz="2800" dirty="0"/>
              <a:t> spanned by </a:t>
            </a:r>
            <a:r>
              <a:rPr lang="en-US" altLang="en-US" sz="2800" b="1" dirty="0"/>
              <a:t>u</a:t>
            </a:r>
            <a:r>
              <a:rPr lang="en-US" altLang="en-US" sz="2800" dirty="0"/>
              <a:t> (the line through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0</a:t>
            </a:r>
            <a:r>
              <a:rPr lang="en-US" altLang="en-US" sz="2800" dirty="0"/>
              <a:t>).</a:t>
            </a:r>
          </a:p>
          <a:p>
            <a:r>
              <a:rPr lang="en-US" altLang="en-US" sz="2800" dirty="0"/>
              <a:t>Sometimes    is denoted by </a:t>
            </a:r>
            <a:r>
              <a:rPr lang="en-US" altLang="en-US" sz="2800" dirty="0" err="1"/>
              <a:t>proj</a:t>
            </a:r>
            <a:r>
              <a:rPr lang="en-US" altLang="en-US" sz="2800" i="1" baseline="-25000" dirty="0" err="1"/>
              <a:t>L</a:t>
            </a:r>
            <a:r>
              <a:rPr lang="en-US" altLang="en-US" sz="2800" b="1" dirty="0" err="1"/>
              <a:t>y</a:t>
            </a:r>
            <a:r>
              <a:rPr lang="en-US" altLang="en-US" sz="2800" dirty="0"/>
              <a:t> and is called the </a:t>
            </a:r>
            <a:r>
              <a:rPr lang="en-US" altLang="en-US" sz="2800" b="1" dirty="0"/>
              <a:t>orthogonal projection of y onto</a:t>
            </a:r>
            <a:r>
              <a:rPr lang="en-US" altLang="en-US" sz="2800" dirty="0"/>
              <a:t> </a:t>
            </a:r>
            <a:r>
              <a:rPr lang="en-US" altLang="en-US" sz="2800" i="1" dirty="0"/>
              <a:t>L</a:t>
            </a:r>
            <a:r>
              <a:rPr lang="en-US" altLang="en-US" sz="2800" dirty="0"/>
              <a:t>. </a:t>
            </a:r>
          </a:p>
          <a:p>
            <a:r>
              <a:rPr lang="en-US" altLang="en-US" sz="2800" dirty="0"/>
              <a:t>That is,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</a:t>
            </a:r>
            <a:r>
              <a:rPr lang="en-US" altLang="en-US" sz="2800" dirty="0" smtClean="0"/>
              <a:t>     (</a:t>
            </a:r>
            <a:r>
              <a:rPr lang="en-US" altLang="en-US" sz="2800" dirty="0"/>
              <a:t>2)</a:t>
            </a:r>
          </a:p>
          <a:p>
            <a:endParaRPr lang="en-US" altLang="en-US" sz="2800" dirty="0"/>
          </a:p>
        </p:txBody>
      </p:sp>
      <p:graphicFrame>
        <p:nvGraphicFramePr>
          <p:cNvPr id="748548" name="Object 4">
            <a:extLst>
              <a:ext uri="{FF2B5EF4-FFF2-40B4-BE49-F238E27FC236}">
                <a16:creationId xmlns:a16="http://schemas.microsoft.com/office/drawing/2014/main" xmlns="" id="{8FBCE397-9CC7-4809-84BB-FCD8BADA3A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298881"/>
              </p:ext>
            </p:extLst>
          </p:nvPr>
        </p:nvGraphicFramePr>
        <p:xfrm>
          <a:off x="3276600" y="1854200"/>
          <a:ext cx="25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3" imgW="253800" imgH="444240" progId="Equation.DSMT4">
                  <p:embed/>
                </p:oleObj>
              </mc:Choice>
              <mc:Fallback>
                <p:oleObj name="Equation" r:id="rId3" imgW="253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854200"/>
                        <a:ext cx="25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49" name="Object 5">
            <a:extLst>
              <a:ext uri="{FF2B5EF4-FFF2-40B4-BE49-F238E27FC236}">
                <a16:creationId xmlns:a16="http://schemas.microsoft.com/office/drawing/2014/main" xmlns="" id="{DBFEB91C-69B6-4E7B-ACB5-323518913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257799"/>
              </p:ext>
            </p:extLst>
          </p:nvPr>
        </p:nvGraphicFramePr>
        <p:xfrm>
          <a:off x="2501900" y="4178300"/>
          <a:ext cx="25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5" imgW="253800" imgH="444240" progId="Equation.DSMT4">
                  <p:embed/>
                </p:oleObj>
              </mc:Choice>
              <mc:Fallback>
                <p:oleObj name="Equation" r:id="rId5" imgW="253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4178300"/>
                        <a:ext cx="25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50" name="Object 6">
            <a:extLst>
              <a:ext uri="{FF2B5EF4-FFF2-40B4-BE49-F238E27FC236}">
                <a16:creationId xmlns:a16="http://schemas.microsoft.com/office/drawing/2014/main" xmlns="" id="{7ED255F9-E2E6-4FB7-ACCE-2427F78A4E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781075"/>
              </p:ext>
            </p:extLst>
          </p:nvPr>
        </p:nvGraphicFramePr>
        <p:xfrm>
          <a:off x="3187700" y="5346700"/>
          <a:ext cx="2984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7" imgW="2984400" imgH="952200" progId="Equation.DSMT4">
                  <p:embed/>
                </p:oleObj>
              </mc:Choice>
              <mc:Fallback>
                <p:oleObj name="Equation" r:id="rId7" imgW="298440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5346700"/>
                        <a:ext cx="2984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67035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0A04683E-4790-41D9-BEAC-7E776163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49570" name="Rectangle 2">
            <a:extLst>
              <a:ext uri="{FF2B5EF4-FFF2-40B4-BE49-F238E27FC236}">
                <a16:creationId xmlns:a16="http://schemas.microsoft.com/office/drawing/2014/main" xmlns="" id="{146BD4E5-1FFA-4D14-9D0A-D0E8552B3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ORTHOGONAL PROJECTION</a:t>
            </a:r>
          </a:p>
        </p:txBody>
      </p:sp>
      <p:sp>
        <p:nvSpPr>
          <p:cNvPr id="749571" name="Rectangle 3">
            <a:extLst>
              <a:ext uri="{FF2B5EF4-FFF2-40B4-BE49-F238E27FC236}">
                <a16:creationId xmlns:a16="http://schemas.microsoft.com/office/drawing/2014/main" xmlns="" id="{CEAB82AA-B772-4EB8-9855-5F3A8E3F6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endParaRPr lang="en-US" altLang="en-US" sz="2800" dirty="0"/>
          </a:p>
          <a:p>
            <a:r>
              <a:rPr lang="en-US" altLang="en-US" sz="2800" b="1" dirty="0"/>
              <a:t>Example 1:</a:t>
            </a:r>
            <a:r>
              <a:rPr lang="en-US" altLang="en-US" sz="2800" dirty="0"/>
              <a:t> Let               and               . Find the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orthogonal projection of </a:t>
            </a:r>
            <a:r>
              <a:rPr lang="en-US" altLang="en-US" sz="2800" b="1" dirty="0"/>
              <a:t>y</a:t>
            </a:r>
            <a:r>
              <a:rPr lang="en-US" altLang="en-US" sz="2800" dirty="0"/>
              <a:t> onto </a:t>
            </a:r>
            <a:r>
              <a:rPr lang="en-US" altLang="en-US" sz="2800" b="1" dirty="0"/>
              <a:t>u</a:t>
            </a:r>
            <a:r>
              <a:rPr lang="en-US" altLang="en-US" sz="2800" dirty="0"/>
              <a:t>. Then write </a:t>
            </a:r>
            <a:r>
              <a:rPr lang="en-US" altLang="en-US" sz="2800" b="1" dirty="0"/>
              <a:t>y</a:t>
            </a:r>
            <a:r>
              <a:rPr lang="en-US" altLang="en-US" sz="2800" dirty="0"/>
              <a:t> as the sum of two orthogonal vectors, one in Span {</a:t>
            </a:r>
            <a:r>
              <a:rPr lang="en-US" altLang="en-US" sz="2800" b="1" dirty="0"/>
              <a:t>u</a:t>
            </a:r>
            <a:r>
              <a:rPr lang="en-US" altLang="en-US" sz="2800" dirty="0"/>
              <a:t>} and one orthogonal to </a:t>
            </a:r>
            <a:r>
              <a:rPr lang="en-US" altLang="en-US" sz="2800" b="1" dirty="0"/>
              <a:t>u</a:t>
            </a:r>
            <a:r>
              <a:rPr lang="en-US" altLang="en-US" sz="2800" dirty="0"/>
              <a:t>.</a:t>
            </a:r>
          </a:p>
          <a:p>
            <a:r>
              <a:rPr lang="en-US" altLang="en-US" sz="2800" b="1" dirty="0"/>
              <a:t>Solution:</a:t>
            </a:r>
            <a:r>
              <a:rPr lang="en-US" altLang="en-US" sz="2800" dirty="0"/>
              <a:t> Compute</a:t>
            </a:r>
          </a:p>
        </p:txBody>
      </p:sp>
      <p:graphicFrame>
        <p:nvGraphicFramePr>
          <p:cNvPr id="749572" name="Object 4">
            <a:extLst>
              <a:ext uri="{FF2B5EF4-FFF2-40B4-BE49-F238E27FC236}">
                <a16:creationId xmlns:a16="http://schemas.microsoft.com/office/drawing/2014/main" xmlns="" id="{5149271E-076B-4817-8877-8B54791DCC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966281"/>
              </p:ext>
            </p:extLst>
          </p:nvPr>
        </p:nvGraphicFramePr>
        <p:xfrm>
          <a:off x="3224213" y="1384300"/>
          <a:ext cx="12319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3" imgW="1231560" imgH="1143000" progId="Equation.DSMT4">
                  <p:embed/>
                </p:oleObj>
              </mc:Choice>
              <mc:Fallback>
                <p:oleObj name="Equation" r:id="rId3" imgW="12315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1384300"/>
                        <a:ext cx="12319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573" name="Object 5">
            <a:extLst>
              <a:ext uri="{FF2B5EF4-FFF2-40B4-BE49-F238E27FC236}">
                <a16:creationId xmlns:a16="http://schemas.microsoft.com/office/drawing/2014/main" xmlns="" id="{68CABCED-6559-4E25-994B-A686ECD6ED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515336"/>
              </p:ext>
            </p:extLst>
          </p:nvPr>
        </p:nvGraphicFramePr>
        <p:xfrm>
          <a:off x="5118100" y="1371600"/>
          <a:ext cx="12319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5" imgW="1231560" imgH="1143000" progId="Equation.DSMT4">
                  <p:embed/>
                </p:oleObj>
              </mc:Choice>
              <mc:Fallback>
                <p:oleObj name="Equation" r:id="rId5" imgW="12315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1371600"/>
                        <a:ext cx="12319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574" name="Object 6">
            <a:extLst>
              <a:ext uri="{FF2B5EF4-FFF2-40B4-BE49-F238E27FC236}">
                <a16:creationId xmlns:a16="http://schemas.microsoft.com/office/drawing/2014/main" xmlns="" id="{A7865818-B193-404A-8E79-3C701AD7A2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337492"/>
              </p:ext>
            </p:extLst>
          </p:nvPr>
        </p:nvGraphicFramePr>
        <p:xfrm>
          <a:off x="3422650" y="4191000"/>
          <a:ext cx="30988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7" imgW="3098520" imgH="2438280" progId="Equation.DSMT4">
                  <p:embed/>
                </p:oleObj>
              </mc:Choice>
              <mc:Fallback>
                <p:oleObj name="Equation" r:id="rId7" imgW="3098520" imgH="243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4191000"/>
                        <a:ext cx="30988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62943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949AC10C-6B50-4589-B777-723BD1B5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750594" name="Rectangle 2">
            <a:extLst>
              <a:ext uri="{FF2B5EF4-FFF2-40B4-BE49-F238E27FC236}">
                <a16:creationId xmlns:a16="http://schemas.microsoft.com/office/drawing/2014/main" xmlns="" id="{D2AAFC7F-C179-441D-A79B-942A65C29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ORTHOGONAL PROJECTION</a:t>
            </a:r>
          </a:p>
        </p:txBody>
      </p:sp>
      <p:sp>
        <p:nvSpPr>
          <p:cNvPr id="750595" name="Rectangle 3">
            <a:extLst>
              <a:ext uri="{FF2B5EF4-FFF2-40B4-BE49-F238E27FC236}">
                <a16:creationId xmlns:a16="http://schemas.microsoft.com/office/drawing/2014/main" xmlns="" id="{785AF599-B247-4163-A69E-92E927763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en-US" sz="2800"/>
              <a:t>The orthogonal projection of </a:t>
            </a:r>
            <a:r>
              <a:rPr lang="en-US" altLang="en-US" sz="2800" b="1"/>
              <a:t>y</a:t>
            </a:r>
            <a:r>
              <a:rPr lang="en-US" altLang="en-US" sz="2800"/>
              <a:t> onto </a:t>
            </a:r>
            <a:r>
              <a:rPr lang="en-US" altLang="en-US" sz="2800" b="1"/>
              <a:t>u</a:t>
            </a:r>
            <a:r>
              <a:rPr lang="en-US" altLang="en-US" sz="2800"/>
              <a:t> is</a:t>
            </a:r>
          </a:p>
          <a:p>
            <a:endParaRPr lang="en-US" altLang="en-US" sz="2800"/>
          </a:p>
          <a:p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and the component of </a:t>
            </a:r>
            <a:r>
              <a:rPr lang="en-US" altLang="en-US" sz="2800" b="1"/>
              <a:t>y</a:t>
            </a:r>
            <a:r>
              <a:rPr lang="en-US" altLang="en-US" sz="2800"/>
              <a:t> orthogonal to </a:t>
            </a:r>
            <a:r>
              <a:rPr lang="en-US" altLang="en-US" sz="2800" b="1"/>
              <a:t>u</a:t>
            </a:r>
            <a:r>
              <a:rPr lang="en-US" altLang="en-US" sz="2800"/>
              <a:t> is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r>
              <a:rPr lang="en-US" altLang="en-US" sz="2800"/>
              <a:t>The sum of these two vectors is </a:t>
            </a:r>
            <a:r>
              <a:rPr lang="en-US" altLang="en-US" sz="2800" b="1"/>
              <a:t>y</a:t>
            </a:r>
            <a:r>
              <a:rPr lang="en-US" altLang="en-US" sz="2800"/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</p:txBody>
      </p:sp>
      <p:graphicFrame>
        <p:nvGraphicFramePr>
          <p:cNvPr id="750596" name="Object 4">
            <a:extLst>
              <a:ext uri="{FF2B5EF4-FFF2-40B4-BE49-F238E27FC236}">
                <a16:creationId xmlns:a16="http://schemas.microsoft.com/office/drawing/2014/main" xmlns="" id="{B4411FDA-8B9C-4889-ADBE-B27F8972EA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312775"/>
              </p:ext>
            </p:extLst>
          </p:nvPr>
        </p:nvGraphicFramePr>
        <p:xfrm>
          <a:off x="2114550" y="1981200"/>
          <a:ext cx="4902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3" imgW="4902120" imgH="1143000" progId="Equation.DSMT4">
                  <p:embed/>
                </p:oleObj>
              </mc:Choice>
              <mc:Fallback>
                <p:oleObj name="Equation" r:id="rId3" imgW="490212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981200"/>
                        <a:ext cx="4902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597" name="Object 5">
            <a:extLst>
              <a:ext uri="{FF2B5EF4-FFF2-40B4-BE49-F238E27FC236}">
                <a16:creationId xmlns:a16="http://schemas.microsoft.com/office/drawing/2014/main" xmlns="" id="{0985D428-C51B-468E-A8F0-D47C5B44D2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652236"/>
              </p:ext>
            </p:extLst>
          </p:nvPr>
        </p:nvGraphicFramePr>
        <p:xfrm>
          <a:off x="2571750" y="4191000"/>
          <a:ext cx="39243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5" imgW="3924000" imgH="1143000" progId="Equation.DSMT4">
                  <p:embed/>
                </p:oleObj>
              </mc:Choice>
              <mc:Fallback>
                <p:oleObj name="Equation" r:id="rId5" imgW="39240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4191000"/>
                        <a:ext cx="39243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6.2- </a:t>
            </a:r>
            <a:fld id="{3C68F6FB-E98E-46B9-BF9E-8028EC4926D7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58853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12491</TotalTime>
  <Words>996</Words>
  <Application>Microsoft Office PowerPoint</Application>
  <PresentationFormat>On-screen Show (4:3)</PresentationFormat>
  <Paragraphs>166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Blends</vt:lpstr>
      <vt:lpstr>Equation</vt:lpstr>
      <vt:lpstr>MathType 6.0 Equation</vt:lpstr>
      <vt:lpstr>Orthogonality and Least Squares</vt:lpstr>
      <vt:lpstr>ORTHOGONAL SETS</vt:lpstr>
      <vt:lpstr>ORTHOGONAL SETS</vt:lpstr>
      <vt:lpstr>ORTHOGONAL SETS</vt:lpstr>
      <vt:lpstr>AN ORTHOGONAL PROJECTION</vt:lpstr>
      <vt:lpstr>AN ORTHOGONAL PROJECTION</vt:lpstr>
      <vt:lpstr>AN ORTHOGONAL PROJECTION</vt:lpstr>
      <vt:lpstr>AN ORTHOGONAL PROJECTION</vt:lpstr>
      <vt:lpstr>AN ORTHOGONAL PROJECTION</vt:lpstr>
      <vt:lpstr>AN ORTHOGONAL PROJECTION</vt:lpstr>
      <vt:lpstr>AN ORTHOGONAL PROJECTION</vt:lpstr>
      <vt:lpstr>ORTHONORMAL SETS</vt:lpstr>
      <vt:lpstr>ORTHONORMAL SETS</vt:lpstr>
      <vt:lpstr>ORTHONORMAL SETS</vt:lpstr>
      <vt:lpstr>ORTHONORMAL SETS</vt:lpstr>
      <vt:lpstr>ORTHONORMAL SETS</vt:lpstr>
      <vt:lpstr>ORTHONORMAL SETS</vt:lpstr>
      <vt:lpstr>ORTHONORMAL SETS</vt:lpstr>
    </vt:vector>
  </TitlesOfParts>
  <Company>© 2012 Pearson Education, Inc. All rights reserved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Dennis Jarvis</cp:lastModifiedBy>
  <cp:revision>1061</cp:revision>
  <dcterms:created xsi:type="dcterms:W3CDTF">2005-10-22T18:34:54Z</dcterms:created>
  <dcterms:modified xsi:type="dcterms:W3CDTF">2020-10-16T01:38:25Z</dcterms:modified>
</cp:coreProperties>
</file>