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handoutMasterIdLst>
    <p:handoutMasterId r:id="rId21"/>
  </p:handoutMasterIdLst>
  <p:sldIdLst>
    <p:sldId id="424" r:id="rId2"/>
    <p:sldId id="362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91B"/>
    <a:srgbClr val="4C7816"/>
    <a:srgbClr val="528218"/>
    <a:srgbClr val="B6CEAA"/>
    <a:srgbClr val="ADC8A0"/>
    <a:srgbClr val="077C97"/>
    <a:srgbClr val="CD801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2" autoAdjust="0"/>
    <p:restoredTop sz="98725" autoAdjust="0"/>
  </p:normalViewPr>
  <p:slideViewPr>
    <p:cSldViewPr showGuides="1">
      <p:cViewPr>
        <p:scale>
          <a:sx n="84" d="100"/>
          <a:sy n="84" d="100"/>
        </p:scale>
        <p:origin x="-210" y="-24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w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emf"/><Relationship Id="rId10" Type="http://schemas.openxmlformats.org/officeDocument/2006/relationships/image" Target="../media/image42.emf"/><Relationship Id="rId4" Type="http://schemas.openxmlformats.org/officeDocument/2006/relationships/image" Target="../media/image36.emf"/><Relationship Id="rId9" Type="http://schemas.openxmlformats.org/officeDocument/2006/relationships/image" Target="../media/image4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4CCA1-B033-2344-920B-5CB60CF1345F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4C551-C465-D44C-9B5F-146FCA14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194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E4F2E50A-7E9C-4E44-BB23-71D7DB2E29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F4EA6756-26DD-4C91-8B36-D585CBADA0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94E61114-44B8-4154-8948-C78290AA4B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38324717-08E6-43C8-8D8D-6C2139A3C2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2B0D5448-577F-4364-917D-C1BED68322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921DFE6E-C4CA-44FB-917A-3BA4AAA7A9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E1D8A40-115B-4C93-9085-9F0E83F9A5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604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CBF6B29-78CF-4F4C-B513-D83D2A0C47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18083-AB17-474E-A0EB-1B1BFEDC18F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xmlns="" id="{D256FF0B-ABD7-4852-A5F0-EE0A40B5FC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xmlns="" id="{767E628D-10A0-4037-9B60-39E340F1C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1C91C3EE-E408-470C-A890-874906BD3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6DC5C-A0C9-4366-8BEB-33902E60F2E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xmlns="" id="{EE651DB5-0752-403A-8BD6-B372C803A5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xmlns="" id="{C945C94B-85E0-4D20-A07A-CE524EA18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42C57C2C-8788-420B-AF58-C6314DF64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605196" name="Line 12">
            <a:extLst>
              <a:ext uri="{FF2B5EF4-FFF2-40B4-BE49-F238E27FC236}">
                <a16:creationId xmlns:a16="http://schemas.microsoft.com/office/drawing/2014/main" xmlns="" id="{0F81C68C-A5E3-4FF6-A5BC-FBF392D93AE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8" name="Text Box 14">
            <a:extLst>
              <a:ext uri="{FF2B5EF4-FFF2-40B4-BE49-F238E27FC236}">
                <a16:creationId xmlns:a16="http://schemas.microsoft.com/office/drawing/2014/main" xmlns="" id="{A5DEF025-2219-4C26-8EA1-DBFBBAE693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5199" name="Text Box 15">
            <a:extLst>
              <a:ext uri="{FF2B5EF4-FFF2-40B4-BE49-F238E27FC236}">
                <a16:creationId xmlns:a16="http://schemas.microsoft.com/office/drawing/2014/main" xmlns="" id="{C53DE684-D111-4824-ABD3-2310032ECE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1.3</a:t>
            </a:r>
          </a:p>
        </p:txBody>
      </p:sp>
      <p:sp>
        <p:nvSpPr>
          <p:cNvPr id="605200" name="Rectangle 16">
            <a:extLst>
              <a:ext uri="{FF2B5EF4-FFF2-40B4-BE49-F238E27FC236}">
                <a16:creationId xmlns:a16="http://schemas.microsoft.com/office/drawing/2014/main" xmlns="" id="{58F071A8-6234-4BA9-BB3E-D831D9C65A12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>
            <a:extLst>
              <a:ext uri="{FF2B5EF4-FFF2-40B4-BE49-F238E27FC236}">
                <a16:creationId xmlns:a16="http://schemas.microsoft.com/office/drawing/2014/main" xmlns="" id="{03C1459D-1F62-48B2-94A6-287DBB19F0D0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05205" name="Line 21">
            <a:extLst>
              <a:ext uri="{FF2B5EF4-FFF2-40B4-BE49-F238E27FC236}">
                <a16:creationId xmlns:a16="http://schemas.microsoft.com/office/drawing/2014/main" xmlns="" id="{28D88830-10EC-43E2-9900-68561B3B7090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Line 23">
            <a:extLst>
              <a:ext uri="{FF2B5EF4-FFF2-40B4-BE49-F238E27FC236}">
                <a16:creationId xmlns:a16="http://schemas.microsoft.com/office/drawing/2014/main" xmlns="" id="{425E21A1-2C3E-408B-9FB9-6B6ECDC8867B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8" name="Line 24">
            <a:extLst>
              <a:ext uri="{FF2B5EF4-FFF2-40B4-BE49-F238E27FC236}">
                <a16:creationId xmlns:a16="http://schemas.microsoft.com/office/drawing/2014/main" xmlns="" id="{7AB149C1-722A-42E9-9136-B577916E3C51}"/>
              </a:ext>
            </a:extLst>
          </p:cNvPr>
          <p:cNvSpPr>
            <a:spLocks noChangeShapeType="1"/>
          </p:cNvSpPr>
          <p:nvPr userDrawn="1"/>
        </p:nvSpPr>
        <p:spPr bwMode="auto">
          <a:xfrm rot="-54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15" name="Freeform 31">
            <a:extLst>
              <a:ext uri="{FF2B5EF4-FFF2-40B4-BE49-F238E27FC236}">
                <a16:creationId xmlns:a16="http://schemas.microsoft.com/office/drawing/2014/main" xmlns="" id="{EA8427AC-6D52-4FB8-AEDD-5FE1836E65F7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96 w 96"/>
              <a:gd name="T3" fmla="*/ 0 h 192"/>
              <a:gd name="T4" fmla="*/ 96 w 9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5" descr="Lay Linear Algebra 6e cov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Pearson 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1.3- </a:t>
            </a:r>
            <a:fld id="{524CE3B9-4303-4185-A5A0-E772DAA9EA10}" type="slidenum">
              <a:rPr lang="en-US" altLang="en-US" smtClean="0"/>
              <a:pPr/>
              <a:t>‹#›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856A1-9926-491E-A36E-89851394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CD5442-B567-404E-870E-ED2C5BDB1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C76BC8-5C3E-4B45-9C1A-949EED2ED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1.3- </a:t>
            </a:r>
            <a:fld id="{B03984EC-BCF7-4635-B14E-5638F94E173A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B6BD04-53F1-4AC5-9EBC-32E1C854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2021 Pearson Education,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5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4A5F9F-0623-40AF-A878-0A0EA461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6817DC3-5D4E-4278-BB66-AF2D649014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2A1AA69-C189-4098-9322-8CED36796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5D55C9-383D-4789-AD77-0158843FE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1.3- </a:t>
            </a:r>
            <a:fld id="{66B6D9A0-DFC6-4F68-83D9-5C27FA5CEC46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8C5EBE-A530-420E-976F-DE75008B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305550"/>
            <a:ext cx="5105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2021 Pearson Education,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59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42FC2E-4314-47E7-B49E-6E8D546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C1BA89-26D6-42B5-9B2E-0FF38016904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B96565-E7A3-46BF-B52D-4757A30B6CE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AC0F6ED-721B-483C-9B9F-9685E9D9BD31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595663-A2E5-4934-86D8-9E517336EE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1.3- </a:t>
            </a:r>
            <a:fld id="{23757EC8-68BA-4EA2-940E-7CE84F2C9F1D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5F317AC-AA44-4541-AB12-C93ABAA5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305550"/>
            <a:ext cx="4800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Copyright © 2021 Pearson Education, Inc.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524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xmlns="" id="{DB3B647D-2FB9-44D5-8865-0D9BC00D33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Slide 1.3- </a:t>
            </a:r>
            <a:fld id="{524CE3B9-4303-4185-A5A0-E772DAA9EA10}" type="slidenum">
              <a:rPr lang="en-US" altLang="en-US"/>
              <a:pPr/>
              <a:t>‹#›</a:t>
            </a:fld>
            <a:endParaRPr lang="en-CA" altLang="en-US" dirty="0"/>
          </a:p>
        </p:txBody>
      </p:sp>
      <p:sp>
        <p:nvSpPr>
          <p:cNvPr id="451589" name="Rectangle 5">
            <a:extLst>
              <a:ext uri="{FF2B5EF4-FFF2-40B4-BE49-F238E27FC236}">
                <a16:creationId xmlns:a16="http://schemas.microsoft.com/office/drawing/2014/main" xmlns="" id="{A103FFA9-5015-4D07-9759-9BFFEF2F4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1590" name="Rectangle 6">
            <a:extLst>
              <a:ext uri="{FF2B5EF4-FFF2-40B4-BE49-F238E27FC236}">
                <a16:creationId xmlns:a16="http://schemas.microsoft.com/office/drawing/2014/main" xmlns="" id="{C8E34AC6-2D21-4036-A1B5-BCCCA16C9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7E8C4673-3709-4B1C-B54C-7E1EE4A82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dirty="0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51597" name="Line 13">
            <a:extLst>
              <a:ext uri="{FF2B5EF4-FFF2-40B4-BE49-F238E27FC236}">
                <a16:creationId xmlns:a16="http://schemas.microsoft.com/office/drawing/2014/main" xmlns="" id="{E00EAADA-EDE4-4C2A-A70E-D39BC06E370C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6" descr="Pearson Logo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25" r:id="rId3"/>
    <p:sldLayoutId id="2147483726" r:id="rId4"/>
  </p:sldLayoutIdLst>
  <p:transition spd="med"/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1.jpeg"/><Relationship Id="rId4" Type="http://schemas.openxmlformats.org/officeDocument/2006/relationships/image" Target="../media/image5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7" Type="http://schemas.openxmlformats.org/officeDocument/2006/relationships/image" Target="../media/image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1.jpeg"/><Relationship Id="rId4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1.wmf"/><Relationship Id="rId9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e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e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40.e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39.emf"/><Relationship Id="rId20" Type="http://schemas.openxmlformats.org/officeDocument/2006/relationships/image" Target="../media/image41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8.wmf"/><Relationship Id="rId22" Type="http://schemas.openxmlformats.org/officeDocument/2006/relationships/image" Target="../media/image4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5.e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xmlns="" id="{F176C0F3-4511-4221-A08B-17A0D4EB9A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Linear Equations</a:t>
            </a:r>
            <a:br>
              <a:rPr lang="en-US" altLang="en-US"/>
            </a:br>
            <a:r>
              <a:rPr lang="en-US" altLang="en-US"/>
              <a:t>in Linear Algebra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xmlns="" id="{0D3A92B3-9B9F-4244-8E38-73D5066D5A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VECTOR EQUATIONS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xmlns="" id="{FC28595E-BF95-4584-8E5D-6B546BAF1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COMBINATIONS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xmlns="" id="{8880A86A-62D3-4226-9236-468E3C983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915400" cy="4800600"/>
          </a:xfrm>
        </p:spPr>
        <p:txBody>
          <a:bodyPr/>
          <a:lstStyle/>
          <a:p>
            <a:r>
              <a:rPr lang="en-US" altLang="en-US" sz="2800" b="1" dirty="0"/>
              <a:t>Example 2: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Let                     ,                    and                   .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Determine whether </a:t>
            </a:r>
            <a:r>
              <a:rPr lang="en-US" altLang="en-US" sz="2800" b="1" dirty="0"/>
              <a:t>b</a:t>
            </a:r>
            <a:r>
              <a:rPr lang="en-US" altLang="en-US" sz="2800" dirty="0"/>
              <a:t> can be generated (or written) as a linear combination of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. That is, determine whether weights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exist such that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----(1)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If vector equation (1) has a solution, find it.  </a:t>
            </a:r>
          </a:p>
        </p:txBody>
      </p:sp>
      <p:graphicFrame>
        <p:nvGraphicFramePr>
          <p:cNvPr id="672772" name="Object 4">
            <a:extLst>
              <a:ext uri="{FF2B5EF4-FFF2-40B4-BE49-F238E27FC236}">
                <a16:creationId xmlns:a16="http://schemas.microsoft.com/office/drawing/2014/main" xmlns="" id="{E654CF34-3AA4-472E-B637-1C7AFDEE1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302710"/>
              </p:ext>
            </p:extLst>
          </p:nvPr>
        </p:nvGraphicFramePr>
        <p:xfrm>
          <a:off x="2971800" y="1136650"/>
          <a:ext cx="17272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79" name="Equation" r:id="rId3" imgW="1727200" imgH="1689100" progId="Equation.3">
                  <p:embed/>
                </p:oleObj>
              </mc:Choice>
              <mc:Fallback>
                <p:oleObj name="Equation" r:id="rId3" imgW="1727200" imgH="168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136650"/>
                        <a:ext cx="17272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3" name="Object 5">
            <a:extLst>
              <a:ext uri="{FF2B5EF4-FFF2-40B4-BE49-F238E27FC236}">
                <a16:creationId xmlns:a16="http://schemas.microsoft.com/office/drawing/2014/main" xmlns="" id="{B7EB3320-9E05-4A1C-B445-EB58BF222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531482"/>
              </p:ext>
            </p:extLst>
          </p:nvPr>
        </p:nvGraphicFramePr>
        <p:xfrm>
          <a:off x="4953000" y="1130300"/>
          <a:ext cx="15621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80" name="Equation" r:id="rId5" imgW="1562100" imgH="1689100" progId="Equation.3">
                  <p:embed/>
                </p:oleObj>
              </mc:Choice>
              <mc:Fallback>
                <p:oleObj name="Equation" r:id="rId5" imgW="1562100" imgH="168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30300"/>
                        <a:ext cx="15621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4" name="Object 6">
            <a:extLst>
              <a:ext uri="{FF2B5EF4-FFF2-40B4-BE49-F238E27FC236}">
                <a16:creationId xmlns:a16="http://schemas.microsoft.com/office/drawing/2014/main" xmlns="" id="{5CD42618-F9CD-40BB-8313-2527A830C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022630"/>
              </p:ext>
            </p:extLst>
          </p:nvPr>
        </p:nvGraphicFramePr>
        <p:xfrm>
          <a:off x="7187460" y="1143000"/>
          <a:ext cx="16383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81" name="Equation" r:id="rId7" imgW="1638300" imgH="1689100" progId="Equation.3">
                  <p:embed/>
                </p:oleObj>
              </mc:Choice>
              <mc:Fallback>
                <p:oleObj name="Equation" r:id="rId7" imgW="1638300" imgH="168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7460" y="1143000"/>
                        <a:ext cx="16383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5" name="Object 7">
            <a:extLst>
              <a:ext uri="{FF2B5EF4-FFF2-40B4-BE49-F238E27FC236}">
                <a16:creationId xmlns:a16="http://schemas.microsoft.com/office/drawing/2014/main" xmlns="" id="{8D26268C-CD57-4CDC-AEF7-F36657CC06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013372"/>
              </p:ext>
            </p:extLst>
          </p:nvPr>
        </p:nvGraphicFramePr>
        <p:xfrm>
          <a:off x="3416300" y="4610100"/>
          <a:ext cx="2286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882" name="Equation" r:id="rId9" imgW="2286000" imgH="558800" progId="Equation.3">
                  <p:embed/>
                </p:oleObj>
              </mc:Choice>
              <mc:Fallback>
                <p:oleObj name="Equation" r:id="rId9" imgW="22860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4610100"/>
                        <a:ext cx="2286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1.3- </a:t>
            </a:r>
            <a:fld id="{B03984EC-BCF7-4635-B14E-5638F94E173A}" type="slidenum">
              <a:rPr lang="en-US" altLang="en-US" smtClean="0"/>
              <a:pPr/>
              <a:t>10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>
            <a:extLst>
              <a:ext uri="{FF2B5EF4-FFF2-40B4-BE49-F238E27FC236}">
                <a16:creationId xmlns:a16="http://schemas.microsoft.com/office/drawing/2014/main" xmlns="" id="{6E465EC4-5DA9-4D31-B634-0C04EC45A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COMBINATIONS</a:t>
            </a:r>
          </a:p>
        </p:txBody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xmlns="" id="{336A494B-042C-4ADA-80EF-121744D35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b="1" dirty="0"/>
              <a:t>Solution:</a:t>
            </a:r>
            <a:r>
              <a:rPr lang="en-US" altLang="en-US" sz="2800" dirty="0"/>
              <a:t> Use the definitions of scalar multiplication and vector addition to rewrite the vector equation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which is same </a:t>
            </a:r>
            <a:r>
              <a:rPr lang="en-US" altLang="en-US" sz="2800" dirty="0" smtClean="0"/>
              <a:t>as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 smtClean="0"/>
              <a:t>                                                                          . </a:t>
            </a:r>
            <a:endParaRPr lang="en-US" altLang="en-US" sz="2800" dirty="0"/>
          </a:p>
        </p:txBody>
      </p:sp>
      <p:graphicFrame>
        <p:nvGraphicFramePr>
          <p:cNvPr id="673796" name="Object 4">
            <a:extLst>
              <a:ext uri="{FF2B5EF4-FFF2-40B4-BE49-F238E27FC236}">
                <a16:creationId xmlns:a16="http://schemas.microsoft.com/office/drawing/2014/main" xmlns="" id="{3A848809-AAB5-4EC1-B208-4C6D40A5F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070100"/>
          <a:ext cx="3657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59" name="Equation" r:id="rId3" imgW="3657600" imgH="1777680" progId="Equation.DSMT4">
                  <p:embed/>
                </p:oleObj>
              </mc:Choice>
              <mc:Fallback>
                <p:oleObj name="Equation" r:id="rId3" imgW="365760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70100"/>
                        <a:ext cx="3657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3797" name="Line 5">
            <a:extLst>
              <a:ext uri="{FF2B5EF4-FFF2-40B4-BE49-F238E27FC236}">
                <a16:creationId xmlns:a16="http://schemas.microsoft.com/office/drawing/2014/main" xmlns="" id="{5E68FEBE-2C7E-453B-A8CC-415FDCB865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8735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798" name="Line 6">
            <a:extLst>
              <a:ext uri="{FF2B5EF4-FFF2-40B4-BE49-F238E27FC236}">
                <a16:creationId xmlns:a16="http://schemas.microsoft.com/office/drawing/2014/main" xmlns="" id="{214C18EA-E189-4C2A-9153-F20BCCD782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8735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799" name="Line 7">
            <a:extLst>
              <a:ext uri="{FF2B5EF4-FFF2-40B4-BE49-F238E27FC236}">
                <a16:creationId xmlns:a16="http://schemas.microsoft.com/office/drawing/2014/main" xmlns="" id="{6BCA64C9-1806-47C6-A1EC-D2EE7C1FBC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38862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800" name="Text Box 8">
            <a:extLst>
              <a:ext uri="{FF2B5EF4-FFF2-40B4-BE49-F238E27FC236}">
                <a16:creationId xmlns:a16="http://schemas.microsoft.com/office/drawing/2014/main" xmlns="" id="{A9776EDE-B85D-40A1-B76E-66A8FCDB5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191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99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baseline="-25000">
                <a:solidFill>
                  <a:srgbClr val="0099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3801" name="Text Box 9">
            <a:extLst>
              <a:ext uri="{FF2B5EF4-FFF2-40B4-BE49-F238E27FC236}">
                <a16:creationId xmlns:a16="http://schemas.microsoft.com/office/drawing/2014/main" xmlns="" id="{46A252CE-155B-4580-BD83-6FE0C3ABC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91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99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baseline="-25000">
                <a:solidFill>
                  <a:srgbClr val="0099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73802" name="Text Box 10">
            <a:extLst>
              <a:ext uri="{FF2B5EF4-FFF2-40B4-BE49-F238E27FC236}">
                <a16:creationId xmlns:a16="http://schemas.microsoft.com/office/drawing/2014/main" xmlns="" id="{7911A1C2-E7BE-4FDD-9A41-DC9A4FCD8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1066" y="4191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 smtClean="0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  <a:endParaRPr lang="en-US" altLang="en-US" baseline="-25000" dirty="0">
              <a:solidFill>
                <a:srgbClr val="0099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73803" name="Object 11">
            <a:extLst>
              <a:ext uri="{FF2B5EF4-FFF2-40B4-BE49-F238E27FC236}">
                <a16:creationId xmlns:a16="http://schemas.microsoft.com/office/drawing/2014/main" xmlns="" id="{D052627D-121F-4D65-8A99-B8474BB4D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767309"/>
              </p:ext>
            </p:extLst>
          </p:nvPr>
        </p:nvGraphicFramePr>
        <p:xfrm>
          <a:off x="3429000" y="4724400"/>
          <a:ext cx="3594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60" name="Equation" r:id="rId6" imgW="3593880" imgH="1777680" progId="Equation.DSMT4">
                  <p:embed/>
                </p:oleObj>
              </mc:Choice>
              <mc:Fallback>
                <p:oleObj name="Equation" r:id="rId6" imgW="3593880" imgH="17776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24400"/>
                        <a:ext cx="35941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1.3- </a:t>
            </a:r>
            <a:fld id="{B03984EC-BCF7-4635-B14E-5638F94E173A}" type="slidenum">
              <a:rPr lang="en-US" altLang="en-US" smtClean="0"/>
              <a:pPr/>
              <a:t>11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00" grpId="0"/>
      <p:bldP spid="673801" grpId="0"/>
      <p:bldP spid="6738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>
            <a:extLst>
              <a:ext uri="{FF2B5EF4-FFF2-40B4-BE49-F238E27FC236}">
                <a16:creationId xmlns:a16="http://schemas.microsoft.com/office/drawing/2014/main" xmlns="" id="{1D8B3F29-80CA-45A6-BC9F-4051D57DE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COMBINATIONS</a:t>
            </a:r>
          </a:p>
        </p:txBody>
      </p:sp>
      <p:sp>
        <p:nvSpPr>
          <p:cNvPr id="674819" name="Rectangle 3">
            <a:extLst>
              <a:ext uri="{FF2B5EF4-FFF2-40B4-BE49-F238E27FC236}">
                <a16:creationId xmlns:a16="http://schemas.microsoft.com/office/drawing/2014/main" xmlns="" id="{6FEBFFE2-66B7-4F99-AD0A-0249F3F75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and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.              ----(2)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</a:t>
            </a:r>
          </a:p>
          <a:p>
            <a:r>
              <a:rPr lang="en-US" altLang="en-US" sz="2800" dirty="0"/>
              <a:t>The vectors on the left and right sides of (2) are equal if and only if their corresponding entries are both equal. That is,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make the vector equation (1) true if and only if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satisfy the following system.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----(3)</a:t>
            </a:r>
          </a:p>
        </p:txBody>
      </p:sp>
      <p:graphicFrame>
        <p:nvGraphicFramePr>
          <p:cNvPr id="674820" name="Object 4">
            <a:extLst>
              <a:ext uri="{FF2B5EF4-FFF2-40B4-BE49-F238E27FC236}">
                <a16:creationId xmlns:a16="http://schemas.microsoft.com/office/drawing/2014/main" xmlns="" id="{77725EF5-FBE9-4AE7-B70C-3009960AE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371600"/>
          <a:ext cx="3213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74" name="Equation" r:id="rId3" imgW="3213000" imgH="1777680" progId="Equation.DSMT4">
                  <p:embed/>
                </p:oleObj>
              </mc:Choice>
              <mc:Fallback>
                <p:oleObj name="Equation" r:id="rId3" imgW="321300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71600"/>
                        <a:ext cx="32131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1" name="Object 5">
            <a:extLst>
              <a:ext uri="{FF2B5EF4-FFF2-40B4-BE49-F238E27FC236}">
                <a16:creationId xmlns:a16="http://schemas.microsoft.com/office/drawing/2014/main" xmlns="" id="{F03896D4-A194-4607-82B0-D44591CF6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39995"/>
              </p:ext>
            </p:extLst>
          </p:nvPr>
        </p:nvGraphicFramePr>
        <p:xfrm>
          <a:off x="3276600" y="4853568"/>
          <a:ext cx="2476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875" name="Equation" r:id="rId5" imgW="2476440" imgH="1714320" progId="Equation.DSMT4">
                  <p:embed/>
                </p:oleObj>
              </mc:Choice>
              <mc:Fallback>
                <p:oleObj name="Equation" r:id="rId5" imgW="2476440" imgH="17143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53568"/>
                        <a:ext cx="24765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1.3- </a:t>
            </a:r>
            <a:fld id="{B03984EC-BCF7-4635-B14E-5638F94E173A}" type="slidenum">
              <a:rPr lang="en-US" altLang="en-US" smtClean="0"/>
              <a:pPr/>
              <a:t>12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>
            <a:extLst>
              <a:ext uri="{FF2B5EF4-FFF2-40B4-BE49-F238E27FC236}">
                <a16:creationId xmlns:a16="http://schemas.microsoft.com/office/drawing/2014/main" xmlns="" id="{E5A6A7BE-D3BB-4792-8675-43B337125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COMBINATIONS</a:t>
            </a:r>
          </a:p>
        </p:txBody>
      </p:sp>
      <p:sp>
        <p:nvSpPr>
          <p:cNvPr id="675843" name="Rectangle 3">
            <a:extLst>
              <a:ext uri="{FF2B5EF4-FFF2-40B4-BE49-F238E27FC236}">
                <a16:creationId xmlns:a16="http://schemas.microsoft.com/office/drawing/2014/main" xmlns="" id="{C2BBC453-3474-4F24-8C9B-CDEC6E018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410200"/>
          </a:xfrm>
        </p:spPr>
        <p:txBody>
          <a:bodyPr/>
          <a:lstStyle/>
          <a:p>
            <a:r>
              <a:rPr lang="en-US" altLang="en-US" sz="2800" dirty="0"/>
              <a:t>To solve this system, row reduce the augmented matrix of the system as follows.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lnSpc>
                <a:spcPct val="60000"/>
              </a:lnSpc>
            </a:pPr>
            <a:endParaRPr lang="en-US" altLang="en-US" sz="2800" dirty="0"/>
          </a:p>
          <a:p>
            <a:r>
              <a:rPr lang="en-US" altLang="en-US" sz="2800" dirty="0"/>
              <a:t>The solution of (3) is            and            . Hence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is a linear combination of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with weights           and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. That is,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</a:t>
            </a:r>
          </a:p>
        </p:txBody>
      </p:sp>
      <p:graphicFrame>
        <p:nvGraphicFramePr>
          <p:cNvPr id="675844" name="Object 4">
            <a:extLst>
              <a:ext uri="{FF2B5EF4-FFF2-40B4-BE49-F238E27FC236}">
                <a16:creationId xmlns:a16="http://schemas.microsoft.com/office/drawing/2014/main" xmlns="" id="{12B4B0D1-886D-4F4F-BBC8-286F602901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044700"/>
          <a:ext cx="86106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5" name="Equation" r:id="rId3" imgW="8610480" imgH="1663560" progId="Equation.DSMT4">
                  <p:embed/>
                </p:oleObj>
              </mc:Choice>
              <mc:Fallback>
                <p:oleObj name="Equation" r:id="rId3" imgW="8610480" imgH="1663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44700"/>
                        <a:ext cx="86106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5" name="Object 5">
            <a:extLst>
              <a:ext uri="{FF2B5EF4-FFF2-40B4-BE49-F238E27FC236}">
                <a16:creationId xmlns:a16="http://schemas.microsoft.com/office/drawing/2014/main" xmlns="" id="{0E1A0D92-2F10-4302-8D45-0637C3C275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399477"/>
              </p:ext>
            </p:extLst>
          </p:nvPr>
        </p:nvGraphicFramePr>
        <p:xfrm>
          <a:off x="3962400" y="4038600"/>
          <a:ext cx="86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6" name="Equation" r:id="rId5" imgW="863280" imgH="444240" progId="Equation.DSMT4">
                  <p:embed/>
                </p:oleObj>
              </mc:Choice>
              <mc:Fallback>
                <p:oleObj name="Equation" r:id="rId5" imgW="863280" imgH="444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038600"/>
                        <a:ext cx="86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6" name="Object 6">
            <a:extLst>
              <a:ext uri="{FF2B5EF4-FFF2-40B4-BE49-F238E27FC236}">
                <a16:creationId xmlns:a16="http://schemas.microsoft.com/office/drawing/2014/main" xmlns="" id="{41EABBE1-0A1D-4306-93CE-3D982EC921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711469"/>
              </p:ext>
            </p:extLst>
          </p:nvPr>
        </p:nvGraphicFramePr>
        <p:xfrm>
          <a:off x="5562600" y="4038600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7" name="Equation" r:id="rId7" imgW="927000" imgH="444240" progId="Equation.DSMT4">
                  <p:embed/>
                </p:oleObj>
              </mc:Choice>
              <mc:Fallback>
                <p:oleObj name="Equation" r:id="rId7" imgW="927000" imgH="4442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038600"/>
                        <a:ext cx="92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9" name="Object 9">
            <a:extLst>
              <a:ext uri="{FF2B5EF4-FFF2-40B4-BE49-F238E27FC236}">
                <a16:creationId xmlns:a16="http://schemas.microsoft.com/office/drawing/2014/main" xmlns="" id="{18498134-99B0-4A87-98B3-25423C0AC8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67388"/>
              </p:ext>
            </p:extLst>
          </p:nvPr>
        </p:nvGraphicFramePr>
        <p:xfrm>
          <a:off x="7391400" y="4457700"/>
          <a:ext cx="86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8" name="Equation" r:id="rId9" imgW="863280" imgH="444240" progId="Equation.DSMT4">
                  <p:embed/>
                </p:oleObj>
              </mc:Choice>
              <mc:Fallback>
                <p:oleObj name="Equation" r:id="rId9" imgW="86328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457700"/>
                        <a:ext cx="86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0" name="Object 10">
            <a:extLst>
              <a:ext uri="{FF2B5EF4-FFF2-40B4-BE49-F238E27FC236}">
                <a16:creationId xmlns:a16="http://schemas.microsoft.com/office/drawing/2014/main" xmlns="" id="{6840CB60-9F1D-4621-BBD5-C3AE1307B7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225455"/>
              </p:ext>
            </p:extLst>
          </p:nvPr>
        </p:nvGraphicFramePr>
        <p:xfrm>
          <a:off x="914400" y="4960744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09" name="Equation" r:id="rId11" imgW="927000" imgH="444240" progId="Equation.DSMT4">
                  <p:embed/>
                </p:oleObj>
              </mc:Choice>
              <mc:Fallback>
                <p:oleObj name="Equation" r:id="rId11" imgW="92700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60744"/>
                        <a:ext cx="92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1" name="Object 11">
            <a:extLst>
              <a:ext uri="{FF2B5EF4-FFF2-40B4-BE49-F238E27FC236}">
                <a16:creationId xmlns:a16="http://schemas.microsoft.com/office/drawing/2014/main" xmlns="" id="{4BDC53F1-4525-444D-B75E-AC4A18572D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952493"/>
              </p:ext>
            </p:extLst>
          </p:nvPr>
        </p:nvGraphicFramePr>
        <p:xfrm>
          <a:off x="3282950" y="4899025"/>
          <a:ext cx="33401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10" name="Equation" r:id="rId13" imgW="3340080" imgH="1663560" progId="Equation.DSMT4">
                  <p:embed/>
                </p:oleObj>
              </mc:Choice>
              <mc:Fallback>
                <p:oleObj name="Equation" r:id="rId13" imgW="3340080" imgH="16635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899025"/>
                        <a:ext cx="33401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1.3- </a:t>
            </a:r>
            <a:fld id="{B03984EC-BCF7-4635-B14E-5638F94E173A}" type="slidenum">
              <a:rPr lang="en-US" altLang="en-US" smtClean="0"/>
              <a:pPr/>
              <a:t>13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>
            <a:extLst>
              <a:ext uri="{FF2B5EF4-FFF2-40B4-BE49-F238E27FC236}">
                <a16:creationId xmlns:a16="http://schemas.microsoft.com/office/drawing/2014/main" xmlns="" id="{6061672D-0FA1-4B6A-8120-3FAFD6C74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COMBINATIONS</a:t>
            </a:r>
          </a:p>
        </p:txBody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xmlns="" id="{4A3AE6C5-F05F-4ABD-BBDB-89E28130A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en-US" altLang="en-US" sz="2800"/>
              <a:t>Now, observe that the original vectors </a:t>
            </a:r>
            <a:r>
              <a:rPr lang="en-US" altLang="en-US" sz="2800" b="1"/>
              <a:t>a</a:t>
            </a:r>
            <a:r>
              <a:rPr lang="en-US" altLang="en-US" sz="2800" baseline="-25000"/>
              <a:t>1</a:t>
            </a:r>
            <a:r>
              <a:rPr lang="en-US" altLang="en-US" sz="2800"/>
              <a:t>, </a:t>
            </a:r>
            <a:r>
              <a:rPr lang="en-US" altLang="en-US" sz="2800" b="1"/>
              <a:t>a</a:t>
            </a:r>
            <a:r>
              <a:rPr lang="en-US" altLang="en-US" sz="2800" baseline="-25000"/>
              <a:t>2</a:t>
            </a:r>
            <a:r>
              <a:rPr lang="en-US" altLang="en-US" sz="2800"/>
              <a:t>, and </a:t>
            </a:r>
            <a:r>
              <a:rPr lang="en-US" altLang="en-US" sz="2800" b="1"/>
              <a:t>b </a:t>
            </a:r>
            <a:r>
              <a:rPr lang="en-US" altLang="en-US" sz="2800"/>
              <a:t>are the columns of the augmented matrix that we row reduced: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r>
              <a:rPr lang="en-US" altLang="en-US" sz="2800"/>
              <a:t>Write this matrix in a way that identifies its columns.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      ----(4)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graphicFrame>
        <p:nvGraphicFramePr>
          <p:cNvPr id="677892" name="Object 4">
            <a:extLst>
              <a:ext uri="{FF2B5EF4-FFF2-40B4-BE49-F238E27FC236}">
                <a16:creationId xmlns:a16="http://schemas.microsoft.com/office/drawing/2014/main" xmlns="" id="{CB56DD9E-189D-43E6-A568-C8DBDC8DB7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514600"/>
          <a:ext cx="2197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52" name="Equation" r:id="rId3" imgW="2197080" imgH="1777680" progId="Equation.DSMT4">
                  <p:embed/>
                </p:oleObj>
              </mc:Choice>
              <mc:Fallback>
                <p:oleObj name="Equation" r:id="rId3" imgW="2197080" imgH="1777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21971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3" name="Line 5">
            <a:extLst>
              <a:ext uri="{FF2B5EF4-FFF2-40B4-BE49-F238E27FC236}">
                <a16:creationId xmlns:a16="http://schemas.microsoft.com/office/drawing/2014/main" xmlns="" id="{F837FE20-111D-427E-ADC5-494C19BF76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1148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894" name="Line 6">
            <a:extLst>
              <a:ext uri="{FF2B5EF4-FFF2-40B4-BE49-F238E27FC236}">
                <a16:creationId xmlns:a16="http://schemas.microsoft.com/office/drawing/2014/main" xmlns="" id="{960583C5-2667-4208-9D27-BE2FD748B2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1148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895" name="Line 7">
            <a:extLst>
              <a:ext uri="{FF2B5EF4-FFF2-40B4-BE49-F238E27FC236}">
                <a16:creationId xmlns:a16="http://schemas.microsoft.com/office/drawing/2014/main" xmlns="" id="{943CF338-FD16-425F-98BD-EF9ECD424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1148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896" name="Text Box 8">
            <a:extLst>
              <a:ext uri="{FF2B5EF4-FFF2-40B4-BE49-F238E27FC236}">
                <a16:creationId xmlns:a16="http://schemas.microsoft.com/office/drawing/2014/main" xmlns="" id="{28CCF901-95A9-4128-A713-0A99B7AE9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19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99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baseline="-25000">
                <a:solidFill>
                  <a:srgbClr val="0099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7897" name="Text Box 9">
            <a:extLst>
              <a:ext uri="{FF2B5EF4-FFF2-40B4-BE49-F238E27FC236}">
                <a16:creationId xmlns:a16="http://schemas.microsoft.com/office/drawing/2014/main" xmlns="" id="{438C409B-26B5-4587-854A-0687F47B0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419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99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baseline="-25000">
                <a:solidFill>
                  <a:srgbClr val="0099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77898" name="Text Box 10">
            <a:extLst>
              <a:ext uri="{FF2B5EF4-FFF2-40B4-BE49-F238E27FC236}">
                <a16:creationId xmlns:a16="http://schemas.microsoft.com/office/drawing/2014/main" xmlns="" id="{52557F90-F132-4B4A-89CB-952CD32EE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677899" name="Object 11">
            <a:extLst>
              <a:ext uri="{FF2B5EF4-FFF2-40B4-BE49-F238E27FC236}">
                <a16:creationId xmlns:a16="http://schemas.microsoft.com/office/drawing/2014/main" xmlns="" id="{830AB872-78E5-4E18-81A4-06D9336C1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636346"/>
              </p:ext>
            </p:extLst>
          </p:nvPr>
        </p:nvGraphicFramePr>
        <p:xfrm>
          <a:off x="3086100" y="5346700"/>
          <a:ext cx="246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53" name="Equation" r:id="rId6" imgW="2463800" imgH="838200" progId="Equation.3">
                  <p:embed/>
                </p:oleObj>
              </mc:Choice>
              <mc:Fallback>
                <p:oleObj name="Equation" r:id="rId6" imgW="2463800" imgH="838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5346700"/>
                        <a:ext cx="2463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1.3- </a:t>
            </a:r>
            <a:fld id="{B03984EC-BCF7-4635-B14E-5638F94E173A}" type="slidenum">
              <a:rPr lang="en-US" altLang="en-US" smtClean="0"/>
              <a:pPr/>
              <a:t>14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6" grpId="0"/>
      <p:bldP spid="677897" grpId="0"/>
      <p:bldP spid="6778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>
            <a:extLst>
              <a:ext uri="{FF2B5EF4-FFF2-40B4-BE49-F238E27FC236}">
                <a16:creationId xmlns:a16="http://schemas.microsoft.com/office/drawing/2014/main" xmlns="" id="{538825CC-57AA-46D6-834D-3258B23C9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COMBINATIONS</a:t>
            </a:r>
          </a:p>
        </p:txBody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xmlns="" id="{2F5392D7-D00D-4ECA-B9B0-E94B69E01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vector equation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has the same solution set as the linear system whose augmented matrix is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.         ----(5)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In particular, </a:t>
            </a:r>
            <a:r>
              <a:rPr lang="en-US" altLang="en-US" sz="2800" b="1" dirty="0"/>
              <a:t>b</a:t>
            </a:r>
            <a:r>
              <a:rPr lang="en-US" altLang="en-US" sz="2800" dirty="0"/>
              <a:t> can be generated by a linear combination of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a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 if and only if there exists a solution to the linear system corresponding to the matrix (5).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78916" name="Object 4">
            <a:extLst>
              <a:ext uri="{FF2B5EF4-FFF2-40B4-BE49-F238E27FC236}">
                <a16:creationId xmlns:a16="http://schemas.microsoft.com/office/drawing/2014/main" xmlns="" id="{AF32B9C5-C41C-40A8-B49B-4686E8286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85852"/>
              </p:ext>
            </p:extLst>
          </p:nvPr>
        </p:nvGraphicFramePr>
        <p:xfrm>
          <a:off x="2635250" y="2019300"/>
          <a:ext cx="3987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70" name="Equation" r:id="rId3" imgW="3987800" imgH="558800" progId="Equation.3">
                  <p:embed/>
                </p:oleObj>
              </mc:Choice>
              <mc:Fallback>
                <p:oleObj name="Equation" r:id="rId3" imgW="39878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2019300"/>
                        <a:ext cx="3987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7" name="Object 5">
            <a:extLst>
              <a:ext uri="{FF2B5EF4-FFF2-40B4-BE49-F238E27FC236}">
                <a16:creationId xmlns:a16="http://schemas.microsoft.com/office/drawing/2014/main" xmlns="" id="{96E39CF4-60D3-41E9-889A-BDCF5C8FA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552171"/>
              </p:ext>
            </p:extLst>
          </p:nvPr>
        </p:nvGraphicFramePr>
        <p:xfrm>
          <a:off x="2362200" y="3492500"/>
          <a:ext cx="3416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71" name="Equation" r:id="rId5" imgW="3416040" imgH="558720" progId="Equation.DSMT4">
                  <p:embed/>
                </p:oleObj>
              </mc:Choice>
              <mc:Fallback>
                <p:oleObj name="Equation" r:id="rId5" imgW="3416040" imgH="558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92500"/>
                        <a:ext cx="3416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1.3- </a:t>
            </a:r>
            <a:fld id="{B03984EC-BCF7-4635-B14E-5638F94E173A}" type="slidenum">
              <a:rPr lang="en-US" altLang="en-US" smtClean="0"/>
              <a:pPr/>
              <a:t>15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>
            <a:extLst>
              <a:ext uri="{FF2B5EF4-FFF2-40B4-BE49-F238E27FC236}">
                <a16:creationId xmlns:a16="http://schemas.microsoft.com/office/drawing/2014/main" xmlns="" id="{C4FA8826-E68C-4BFB-9707-7325FF9D1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COMBINATIONS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xmlns="" id="{7A64864C-6A04-4E3A-BC33-1F7B6E1FB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/>
              <a:t>Definition:</a:t>
            </a:r>
            <a:r>
              <a:rPr lang="en-US" altLang="en-US" sz="2800" dirty="0"/>
              <a:t> If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 are in      , then the set of all linear combinations of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 is denoted by Span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} and is called the </a:t>
            </a:r>
            <a:r>
              <a:rPr lang="en-US" altLang="en-US" sz="2800" b="1" dirty="0"/>
              <a:t>subset of       spanned</a:t>
            </a:r>
            <a:r>
              <a:rPr lang="en-US" altLang="en-US" sz="2800" dirty="0"/>
              <a:t> (or </a:t>
            </a:r>
            <a:r>
              <a:rPr lang="en-US" altLang="en-US" sz="2800" b="1" dirty="0"/>
              <a:t>generated</a:t>
            </a:r>
            <a:r>
              <a:rPr lang="en-US" altLang="en-US" sz="2800" dirty="0"/>
              <a:t>) </a:t>
            </a:r>
            <a:r>
              <a:rPr lang="en-US" altLang="en-US" sz="2800" b="1" dirty="0"/>
              <a:t>by</a:t>
            </a:r>
            <a:r>
              <a:rPr lang="en-US" altLang="en-US" sz="2800" dirty="0"/>
              <a:t>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. That is, Span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...,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} is the collection of all vectors that can be written in the form 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with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 err="1"/>
              <a:t>c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 scalars.  </a:t>
            </a:r>
          </a:p>
        </p:txBody>
      </p:sp>
      <p:graphicFrame>
        <p:nvGraphicFramePr>
          <p:cNvPr id="679940" name="Object 4">
            <a:extLst>
              <a:ext uri="{FF2B5EF4-FFF2-40B4-BE49-F238E27FC236}">
                <a16:creationId xmlns:a16="http://schemas.microsoft.com/office/drawing/2014/main" xmlns="" id="{D1DF5281-A0E0-46C0-B55C-3176F53FF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35937"/>
              </p:ext>
            </p:extLst>
          </p:nvPr>
        </p:nvGraphicFramePr>
        <p:xfrm>
          <a:off x="5181600" y="16129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21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6129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1" name="Object 5">
            <a:extLst>
              <a:ext uri="{FF2B5EF4-FFF2-40B4-BE49-F238E27FC236}">
                <a16:creationId xmlns:a16="http://schemas.microsoft.com/office/drawing/2014/main" xmlns="" id="{D87BDC7F-9261-4A08-B52C-123D4B3EA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236195"/>
              </p:ext>
            </p:extLst>
          </p:nvPr>
        </p:nvGraphicFramePr>
        <p:xfrm>
          <a:off x="6464300" y="24765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22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24765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942" name="Object 6">
            <a:extLst>
              <a:ext uri="{FF2B5EF4-FFF2-40B4-BE49-F238E27FC236}">
                <a16:creationId xmlns:a16="http://schemas.microsoft.com/office/drawing/2014/main" xmlns="" id="{C21ECF9A-D662-4B58-AF40-C297A151D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764641"/>
              </p:ext>
            </p:extLst>
          </p:nvPr>
        </p:nvGraphicFramePr>
        <p:xfrm>
          <a:off x="2952750" y="4076700"/>
          <a:ext cx="3365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23" name="Equation" r:id="rId7" imgW="3365500" imgH="596900" progId="Equation.3">
                  <p:embed/>
                </p:oleObj>
              </mc:Choice>
              <mc:Fallback>
                <p:oleObj name="Equation" r:id="rId7" imgW="33655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4076700"/>
                        <a:ext cx="3365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1.3- </a:t>
            </a:r>
            <a:fld id="{B03984EC-BCF7-4635-B14E-5638F94E173A}" type="slidenum">
              <a:rPr lang="en-US" altLang="en-US" smtClean="0"/>
              <a:pPr/>
              <a:t>16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xmlns="" id="{2BC52DD3-39FC-4B6D-ACEF-00EA8E916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/>
              <a:t>A GEOMETRIC DESCRIPTION OF SPAN {</a:t>
            </a:r>
            <a:r>
              <a:rPr lang="en-US" altLang="en-US" b="1"/>
              <a:t>V</a:t>
            </a:r>
            <a:r>
              <a:rPr lang="en-US" altLang="en-US"/>
              <a:t>}</a:t>
            </a:r>
          </a:p>
        </p:txBody>
      </p:sp>
      <p:sp>
        <p:nvSpPr>
          <p:cNvPr id="680963" name="Rectangle 3">
            <a:extLst>
              <a:ext uri="{FF2B5EF4-FFF2-40B4-BE49-F238E27FC236}">
                <a16:creationId xmlns:a16="http://schemas.microsoft.com/office/drawing/2014/main" xmlns="" id="{16B2D54D-3135-4104-A9A9-717809BC4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en-US" sz="2800" dirty="0"/>
              <a:t>Let </a:t>
            </a:r>
            <a:r>
              <a:rPr lang="en-US" altLang="en-US" sz="2800" b="1" dirty="0"/>
              <a:t>v</a:t>
            </a:r>
            <a:r>
              <a:rPr lang="en-US" altLang="en-US" sz="2800" dirty="0"/>
              <a:t> be a nonzero vector in      . Then Span {</a:t>
            </a:r>
            <a:r>
              <a:rPr lang="en-US" altLang="en-US" sz="2800" b="1" dirty="0"/>
              <a:t>v</a:t>
            </a:r>
            <a:r>
              <a:rPr lang="en-US" altLang="en-US" sz="2800" dirty="0"/>
              <a:t>} is the set of all scalar multiples of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which is the set of points on the line in      through </a:t>
            </a:r>
            <a:r>
              <a:rPr lang="en-US" altLang="en-US" sz="2800" b="1" dirty="0"/>
              <a:t>v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0</a:t>
            </a:r>
            <a:r>
              <a:rPr lang="en-US" altLang="en-US" sz="2800" dirty="0"/>
              <a:t>. See the figure below.</a:t>
            </a:r>
          </a:p>
        </p:txBody>
      </p:sp>
      <p:graphicFrame>
        <p:nvGraphicFramePr>
          <p:cNvPr id="680964" name="Object 4">
            <a:extLst>
              <a:ext uri="{FF2B5EF4-FFF2-40B4-BE49-F238E27FC236}">
                <a16:creationId xmlns:a16="http://schemas.microsoft.com/office/drawing/2014/main" xmlns="" id="{C53E3489-86F5-4998-AE70-E406CAA64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279366"/>
              </p:ext>
            </p:extLst>
          </p:nvPr>
        </p:nvGraphicFramePr>
        <p:xfrm>
          <a:off x="4953000" y="13843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20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843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5" name="Object 5">
            <a:extLst>
              <a:ext uri="{FF2B5EF4-FFF2-40B4-BE49-F238E27FC236}">
                <a16:creationId xmlns:a16="http://schemas.microsoft.com/office/drawing/2014/main" xmlns="" id="{DB8FFDC0-069F-4C06-9D6C-C2DCBECF5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259592"/>
              </p:ext>
            </p:extLst>
          </p:nvPr>
        </p:nvGraphicFramePr>
        <p:xfrm>
          <a:off x="3798711" y="22479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21" name="Equation" r:id="rId5" imgW="444240" imgH="393480" progId="Equation.DSMT4">
                  <p:embed/>
                </p:oleObj>
              </mc:Choice>
              <mc:Fallback>
                <p:oleObj name="Equation" r:id="rId5" imgW="44424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711" y="22479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0967" name="Picture 7">
            <a:extLst>
              <a:ext uri="{FF2B5EF4-FFF2-40B4-BE49-F238E27FC236}">
                <a16:creationId xmlns:a16="http://schemas.microsoft.com/office/drawing/2014/main" xmlns="" id="{22F9486C-951C-45A5-8C4D-1AFE9E5C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8100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1.3- </a:t>
            </a:r>
            <a:fld id="{B03984EC-BCF7-4635-B14E-5638F94E173A}" type="slidenum">
              <a:rPr lang="en-US" altLang="en-US" smtClean="0"/>
              <a:pPr/>
              <a:t>17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>
            <a:extLst>
              <a:ext uri="{FF2B5EF4-FFF2-40B4-BE49-F238E27FC236}">
                <a16:creationId xmlns:a16="http://schemas.microsoft.com/office/drawing/2014/main" xmlns="" id="{DD3D6B55-F9AA-4E1B-8686-759758072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GEOMETRIC DESCRIPTION OF SPAN {</a:t>
            </a:r>
            <a:r>
              <a:rPr lang="en-US" altLang="en-US" b="1"/>
              <a:t>U, V</a:t>
            </a:r>
            <a:r>
              <a:rPr lang="en-US" altLang="en-US"/>
              <a:t>}</a:t>
            </a: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xmlns="" id="{C6321F3F-2087-48B9-B2E3-07F4020B0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altLang="en-US" sz="2800" dirty="0"/>
              <a:t>If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are nonzero vectors in      , with </a:t>
            </a:r>
            <a:r>
              <a:rPr lang="en-US" altLang="en-US" sz="2800" b="1" dirty="0"/>
              <a:t>v</a:t>
            </a:r>
            <a:r>
              <a:rPr lang="en-US" altLang="en-US" sz="2800" dirty="0"/>
              <a:t> not a multiple of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then Span {</a:t>
            </a:r>
            <a:r>
              <a:rPr lang="en-US" altLang="en-US" sz="2800" b="1" dirty="0"/>
              <a:t>u, v</a:t>
            </a:r>
            <a:r>
              <a:rPr lang="en-US" altLang="en-US" sz="2800" dirty="0"/>
              <a:t>} is the plane in      that contains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0</a:t>
            </a:r>
            <a:r>
              <a:rPr lang="en-US" altLang="en-US" sz="2800" dirty="0"/>
              <a:t>. </a:t>
            </a:r>
          </a:p>
          <a:p>
            <a:r>
              <a:rPr lang="en-US" altLang="en-US" sz="2800" dirty="0"/>
              <a:t>In particular, Span {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} contains the line in       through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0</a:t>
            </a:r>
            <a:r>
              <a:rPr lang="en-US" altLang="en-US" sz="2800" dirty="0"/>
              <a:t> and the line through </a:t>
            </a:r>
            <a:r>
              <a:rPr lang="en-US" altLang="en-US" sz="2800" b="1" dirty="0"/>
              <a:t>v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0</a:t>
            </a:r>
            <a:r>
              <a:rPr lang="en-US" altLang="en-US" sz="2800" dirty="0"/>
              <a:t>. See the figure below.</a:t>
            </a:r>
          </a:p>
        </p:txBody>
      </p:sp>
      <p:graphicFrame>
        <p:nvGraphicFramePr>
          <p:cNvPr id="681988" name="Object 4">
            <a:extLst>
              <a:ext uri="{FF2B5EF4-FFF2-40B4-BE49-F238E27FC236}">
                <a16:creationId xmlns:a16="http://schemas.microsoft.com/office/drawing/2014/main" xmlns="" id="{4906EB10-EF39-4AC2-A752-273C71AA03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796791"/>
              </p:ext>
            </p:extLst>
          </p:nvPr>
        </p:nvGraphicFramePr>
        <p:xfrm>
          <a:off x="5651500" y="12319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71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2319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89" name="Object 5">
            <a:extLst>
              <a:ext uri="{FF2B5EF4-FFF2-40B4-BE49-F238E27FC236}">
                <a16:creationId xmlns:a16="http://schemas.microsoft.com/office/drawing/2014/main" xmlns="" id="{D98FD736-78A7-49E6-9AD1-863E7606E4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76755"/>
              </p:ext>
            </p:extLst>
          </p:nvPr>
        </p:nvGraphicFramePr>
        <p:xfrm>
          <a:off x="7467600" y="16637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72" name="Equation" r:id="rId5" imgW="444240" imgH="393480" progId="Equation.DSMT4">
                  <p:embed/>
                </p:oleObj>
              </mc:Choice>
              <mc:Fallback>
                <p:oleObj name="Equation" r:id="rId5" imgW="44424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6637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90" name="Object 6">
            <a:extLst>
              <a:ext uri="{FF2B5EF4-FFF2-40B4-BE49-F238E27FC236}">
                <a16:creationId xmlns:a16="http://schemas.microsoft.com/office/drawing/2014/main" xmlns="" id="{421B2AE2-D009-46A8-BD03-FAAA80E8CF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492848"/>
              </p:ext>
            </p:extLst>
          </p:nvPr>
        </p:nvGraphicFramePr>
        <p:xfrm>
          <a:off x="7337778" y="25908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073" name="Equation" r:id="rId7" imgW="444240" imgH="393480" progId="Equation.DSMT4">
                  <p:embed/>
                </p:oleObj>
              </mc:Choice>
              <mc:Fallback>
                <p:oleObj name="Equation" r:id="rId7" imgW="44424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778" y="25908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1992" name="Picture 8">
            <a:extLst>
              <a:ext uri="{FF2B5EF4-FFF2-40B4-BE49-F238E27FC236}">
                <a16:creationId xmlns:a16="http://schemas.microsoft.com/office/drawing/2014/main" xmlns="" id="{BD61EDFD-F102-479C-BBC5-C4E48E87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3048000" cy="286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1.3- </a:t>
            </a:r>
            <a:fld id="{B03984EC-BCF7-4635-B14E-5638F94E173A}" type="slidenum">
              <a:rPr lang="en-US" altLang="en-US" smtClean="0"/>
              <a:pPr/>
              <a:t>18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xmlns="" id="{48811874-643A-4FF6-AC7E-AFE3CA2D3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EQUATIONS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xmlns="" id="{1D531AFB-CA31-4D75-9E8B-2970B024D5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534400" cy="5410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Vectors in</a:t>
            </a:r>
            <a:endParaRPr lang="en-US" altLang="en-US" sz="2400" b="1" baseline="30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 matrix with only one column is called a </a:t>
            </a:r>
            <a:r>
              <a:rPr lang="en-US" altLang="en-US" sz="2800" b="1" dirty="0"/>
              <a:t>column vector</a:t>
            </a:r>
            <a:r>
              <a:rPr lang="en-US" altLang="en-US" sz="2800" dirty="0"/>
              <a:t>, or simply a </a:t>
            </a:r>
            <a:r>
              <a:rPr lang="en-US" altLang="en-US" sz="2800" b="1" dirty="0"/>
              <a:t>vector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An example of a vector with two entries is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where </a:t>
            </a:r>
            <a:r>
              <a:rPr lang="en-US" altLang="en-US" sz="2800" i="1" dirty="0"/>
              <a:t>w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w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are any real numbers.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set of all vectors with 2 entries is denoted by    (read “r-two”).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aseline="30000" dirty="0"/>
          </a:p>
        </p:txBody>
      </p:sp>
      <p:graphicFrame>
        <p:nvGraphicFramePr>
          <p:cNvPr id="316432" name="Object 16">
            <a:extLst>
              <a:ext uri="{FF2B5EF4-FFF2-40B4-BE49-F238E27FC236}">
                <a16:creationId xmlns:a16="http://schemas.microsoft.com/office/drawing/2014/main" xmlns="" id="{AF420BED-87E3-4E46-9BD5-813B3842B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443447"/>
              </p:ext>
            </p:extLst>
          </p:nvPr>
        </p:nvGraphicFramePr>
        <p:xfrm>
          <a:off x="2819400" y="3505200"/>
          <a:ext cx="1524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18" name="Equation" r:id="rId4" imgW="1523880" imgH="1143000" progId="Equation.DSMT4">
                  <p:embed/>
                </p:oleObj>
              </mc:Choice>
              <mc:Fallback>
                <p:oleObj name="Equation" r:id="rId4" imgW="1523880" imgH="1143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05200"/>
                        <a:ext cx="1524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3" name="Object 17">
            <a:extLst>
              <a:ext uri="{FF2B5EF4-FFF2-40B4-BE49-F238E27FC236}">
                <a16:creationId xmlns:a16="http://schemas.microsoft.com/office/drawing/2014/main" xmlns="" id="{C708ADA9-C8AA-4FF6-8C4F-0A2BECB64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456306"/>
              </p:ext>
            </p:extLst>
          </p:nvPr>
        </p:nvGraphicFramePr>
        <p:xfrm>
          <a:off x="1905000" y="10922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19" name="Equation" r:id="rId6" imgW="457200" imgH="393480" progId="Equation.DSMT4">
                  <p:embed/>
                </p:oleObj>
              </mc:Choice>
              <mc:Fallback>
                <p:oleObj name="Equation" r:id="rId6" imgW="457200" imgH="393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0922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4" name="Object 18">
            <a:extLst>
              <a:ext uri="{FF2B5EF4-FFF2-40B4-BE49-F238E27FC236}">
                <a16:creationId xmlns:a16="http://schemas.microsoft.com/office/drawing/2014/main" xmlns="" id="{19C06E78-79D8-42D5-8C8A-F51EAEF69713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4520190"/>
              </p:ext>
            </p:extLst>
          </p:nvPr>
        </p:nvGraphicFramePr>
        <p:xfrm>
          <a:off x="7937500" y="5700713"/>
          <a:ext cx="4302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20" name="Equation" r:id="rId8" imgW="457200" imgH="393480" progId="Equation.DSMT4">
                  <p:embed/>
                </p:oleObj>
              </mc:Choice>
              <mc:Fallback>
                <p:oleObj name="Equation" r:id="rId8" imgW="45720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0" y="5700713"/>
                        <a:ext cx="430213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1.3- </a:t>
            </a:r>
            <a:fld id="{66B6D9A0-DFC6-4F68-83D9-5C27FA5CEC46}" type="slidenum">
              <a:rPr lang="en-US" altLang="en-US" smtClean="0"/>
              <a:pPr/>
              <a:t>2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xmlns="" id="{45A92294-60B8-4423-BF11-64A869685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EQUATIONS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xmlns="" id="{A4D8F919-B43D-4E94-AFD1-FA81D9524A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534400" cy="5257800"/>
          </a:xfrm>
        </p:spPr>
        <p:txBody>
          <a:bodyPr/>
          <a:lstStyle/>
          <a:p>
            <a:r>
              <a:rPr lang="en-US" altLang="en-US" sz="2800" dirty="0"/>
              <a:t>The     stands for the real numbers that appear as entries in the vector, and the exponent 2 indicates that each vector contains 2 entries.</a:t>
            </a:r>
          </a:p>
          <a:p>
            <a:r>
              <a:rPr lang="en-US" altLang="en-US" sz="2800" dirty="0"/>
              <a:t>Two vectors in      are </a:t>
            </a:r>
            <a:r>
              <a:rPr lang="en-US" altLang="en-US" sz="2800" b="1" dirty="0"/>
              <a:t>equal</a:t>
            </a:r>
            <a:r>
              <a:rPr lang="en-US" altLang="en-US" sz="2800" dirty="0"/>
              <a:t> if and only if their corresponding entries are equal. </a:t>
            </a:r>
          </a:p>
          <a:p>
            <a:r>
              <a:rPr lang="en-US" altLang="en-US" sz="2800" dirty="0"/>
              <a:t>Given two vectors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in      , their </a:t>
            </a:r>
            <a:r>
              <a:rPr lang="en-US" altLang="en-US" sz="2800" b="1" dirty="0"/>
              <a:t>sum</a:t>
            </a:r>
            <a:r>
              <a:rPr lang="en-US" altLang="en-US" sz="2800" dirty="0"/>
              <a:t> is the vector          </a:t>
            </a:r>
            <a:r>
              <a:rPr lang="en-US" altLang="en-US" sz="2800" dirty="0" smtClean="0"/>
              <a:t>obtained </a:t>
            </a:r>
            <a:r>
              <a:rPr lang="en-US" altLang="en-US" sz="2800" dirty="0"/>
              <a:t>by adding corresponding entries of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Given a vector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a real number </a:t>
            </a:r>
            <a:r>
              <a:rPr lang="en-US" altLang="en-US" sz="2800" i="1" dirty="0"/>
              <a:t>c</a:t>
            </a:r>
            <a:r>
              <a:rPr lang="en-US" altLang="en-US" sz="2800" dirty="0"/>
              <a:t>, the </a:t>
            </a:r>
            <a:r>
              <a:rPr lang="en-US" altLang="en-US" sz="2800" b="1" dirty="0"/>
              <a:t>scalar</a:t>
            </a:r>
            <a:r>
              <a:rPr lang="en-US" altLang="en-US" sz="2800" dirty="0"/>
              <a:t> </a:t>
            </a:r>
            <a:r>
              <a:rPr lang="en-US" altLang="en-US" sz="2800" b="1" dirty="0"/>
              <a:t>multiple</a:t>
            </a:r>
            <a:r>
              <a:rPr lang="en-US" altLang="en-US" sz="2800" dirty="0"/>
              <a:t> of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by </a:t>
            </a:r>
            <a:r>
              <a:rPr lang="en-US" altLang="en-US" sz="2800" i="1" dirty="0"/>
              <a:t>c</a:t>
            </a:r>
            <a:r>
              <a:rPr lang="en-US" altLang="en-US" sz="2800" dirty="0"/>
              <a:t> is the vector </a:t>
            </a:r>
            <a:r>
              <a:rPr lang="en-US" altLang="en-US" sz="2800" i="1" dirty="0"/>
              <a:t>c</a:t>
            </a:r>
            <a:r>
              <a:rPr lang="en-US" altLang="en-US" sz="2800" b="1" dirty="0"/>
              <a:t>u</a:t>
            </a:r>
            <a:r>
              <a:rPr lang="en-US" altLang="en-US" sz="2800" dirty="0"/>
              <a:t> obtained by multiplying each entry in </a:t>
            </a:r>
            <a:r>
              <a:rPr lang="en-US" altLang="en-US" sz="2800" b="1" dirty="0"/>
              <a:t>u</a:t>
            </a:r>
            <a:r>
              <a:rPr lang="en-US" altLang="en-US" sz="2800" dirty="0"/>
              <a:t> by </a:t>
            </a:r>
            <a:r>
              <a:rPr lang="en-US" altLang="en-US" sz="2800" i="1" dirty="0"/>
              <a:t>c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54340" name="Object 4">
            <a:extLst>
              <a:ext uri="{FF2B5EF4-FFF2-40B4-BE49-F238E27FC236}">
                <a16:creationId xmlns:a16="http://schemas.microsoft.com/office/drawing/2014/main" xmlns="" id="{BE595740-F2FC-4C35-99D2-3A02BDA86A72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59624407"/>
              </p:ext>
            </p:extLst>
          </p:nvPr>
        </p:nvGraphicFramePr>
        <p:xfrm>
          <a:off x="1485194" y="1313039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55" name="Equation" r:id="rId3" imgW="330120" imgH="330120" progId="Equation.DSMT4">
                  <p:embed/>
                </p:oleObj>
              </mc:Choice>
              <mc:Fallback>
                <p:oleObj name="Equation" r:id="rId3" imgW="33012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194" y="1313039"/>
                        <a:ext cx="317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4" name="Object 8">
            <a:extLst>
              <a:ext uri="{FF2B5EF4-FFF2-40B4-BE49-F238E27FC236}">
                <a16:creationId xmlns:a16="http://schemas.microsoft.com/office/drawing/2014/main" xmlns="" id="{D9B60186-E10E-41DF-B24E-37E0E25BF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952790"/>
              </p:ext>
            </p:extLst>
          </p:nvPr>
        </p:nvGraphicFramePr>
        <p:xfrm>
          <a:off x="5094111" y="3554589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56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111" y="3554589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9" name="Object 13">
            <a:extLst>
              <a:ext uri="{FF2B5EF4-FFF2-40B4-BE49-F238E27FC236}">
                <a16:creationId xmlns:a16="http://schemas.microsoft.com/office/drawing/2014/main" xmlns="" id="{4A2C49B7-3DA9-4B42-972C-22A1F2377E48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402966827"/>
              </p:ext>
            </p:extLst>
          </p:nvPr>
        </p:nvGraphicFramePr>
        <p:xfrm>
          <a:off x="3060700" y="2614613"/>
          <a:ext cx="4302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57" name="Equation" r:id="rId7" imgW="457200" imgH="393480" progId="Equation.DSMT4">
                  <p:embed/>
                </p:oleObj>
              </mc:Choice>
              <mc:Fallback>
                <p:oleObj name="Equation" r:id="rId7" imgW="45720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614613"/>
                        <a:ext cx="430213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51" name="Object 15">
            <a:extLst>
              <a:ext uri="{FF2B5EF4-FFF2-40B4-BE49-F238E27FC236}">
                <a16:creationId xmlns:a16="http://schemas.microsoft.com/office/drawing/2014/main" xmlns="" id="{ABFF5EBF-E69A-45DD-8D6C-F1BDB46B38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304"/>
              </p:ext>
            </p:extLst>
          </p:nvPr>
        </p:nvGraphicFramePr>
        <p:xfrm>
          <a:off x="1866423" y="4127129"/>
          <a:ext cx="749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458" name="Equation" r:id="rId9" imgW="749300" imgH="254000" progId="Equation.3">
                  <p:embed/>
                </p:oleObj>
              </mc:Choice>
              <mc:Fallback>
                <p:oleObj name="Equation" r:id="rId9" imgW="749300" imgH="25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423" y="4127129"/>
                        <a:ext cx="749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1.3- </a:t>
            </a:r>
            <a:fld id="{23757EC8-68BA-4EA2-940E-7CE84F2C9F1D}" type="slidenum">
              <a:rPr lang="en-US" altLang="en-US" smtClean="0"/>
              <a:pPr/>
              <a:t>3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>
            <a:extLst>
              <a:ext uri="{FF2B5EF4-FFF2-40B4-BE49-F238E27FC236}">
                <a16:creationId xmlns:a16="http://schemas.microsoft.com/office/drawing/2014/main" xmlns="" id="{4C628F61-E54A-4FAD-A780-82C849824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EQUATIONS</a:t>
            </a:r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xmlns="" id="{44914253-A024-4D82-8C5B-04247B3E1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72000"/>
          </a:xfrm>
        </p:spPr>
        <p:txBody>
          <a:bodyPr/>
          <a:lstStyle/>
          <a:p>
            <a:r>
              <a:rPr lang="en-US" altLang="en-US" sz="2800" b="1" dirty="0"/>
              <a:t>Example 1:</a:t>
            </a:r>
            <a:r>
              <a:rPr lang="en-US" altLang="en-US" sz="2800" dirty="0"/>
              <a:t> Given                   </a:t>
            </a:r>
            <a:r>
              <a:rPr lang="en-US" altLang="en-US" sz="2800" dirty="0" smtClean="0"/>
              <a:t>   and                      , </a:t>
            </a:r>
            <a:r>
              <a:rPr lang="en-US" altLang="en-US" sz="2800" dirty="0"/>
              <a:t>find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dirty="0" smtClean="0"/>
              <a:t>     ,           </a:t>
            </a:r>
            <a:r>
              <a:rPr lang="en-US" altLang="en-US" sz="2800" dirty="0"/>
              <a:t>, and                    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 dirty="0"/>
              <a:t>Solution</a:t>
            </a:r>
            <a:r>
              <a:rPr lang="en-US" altLang="en-US" sz="2800" b="1" dirty="0" smtClean="0"/>
              <a:t>:   </a:t>
            </a:r>
            <a:r>
              <a:rPr lang="en-US" altLang="en-US" sz="2800" dirty="0" smtClean="0"/>
              <a:t>                      </a:t>
            </a:r>
            <a:r>
              <a:rPr lang="en-US" altLang="en-US" sz="2800" dirty="0"/>
              <a:t>,                           </a:t>
            </a:r>
            <a:r>
              <a:rPr lang="en-US" altLang="en-US" sz="2800" dirty="0" smtClean="0"/>
              <a:t>    and 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60484" name="Object 4">
            <a:extLst>
              <a:ext uri="{FF2B5EF4-FFF2-40B4-BE49-F238E27FC236}">
                <a16:creationId xmlns:a16="http://schemas.microsoft.com/office/drawing/2014/main" xmlns="" id="{F59CDC70-530D-4547-A4AB-7CEB5ADAD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328338"/>
              </p:ext>
            </p:extLst>
          </p:nvPr>
        </p:nvGraphicFramePr>
        <p:xfrm>
          <a:off x="3619130" y="1276350"/>
          <a:ext cx="187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97" name="Equation" r:id="rId3" imgW="1879600" imgH="1231900" progId="Equation.3">
                  <p:embed/>
                </p:oleObj>
              </mc:Choice>
              <mc:Fallback>
                <p:oleObj name="Equation" r:id="rId3" imgW="1879600" imgH="1231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130" y="1276350"/>
                        <a:ext cx="187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5" name="Object 5">
            <a:extLst>
              <a:ext uri="{FF2B5EF4-FFF2-40B4-BE49-F238E27FC236}">
                <a16:creationId xmlns:a16="http://schemas.microsoft.com/office/drawing/2014/main" xmlns="" id="{BCFF6B97-7DA2-4CA8-AB4C-B8F287C1E5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20574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98" name="Equation" r:id="rId5" imgW="914400" imgH="371520" progId="Equation.DSMT4">
                  <p:embed/>
                </p:oleObj>
              </mc:Choice>
              <mc:Fallback>
                <p:oleObj name="Equation" r:id="rId5" imgW="914400" imgH="3715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0574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6" name="Object 6">
            <a:extLst>
              <a:ext uri="{FF2B5EF4-FFF2-40B4-BE49-F238E27FC236}">
                <a16:creationId xmlns:a16="http://schemas.microsoft.com/office/drawing/2014/main" xmlns="" id="{109E00F7-54AA-4423-A40B-83244B459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786375"/>
              </p:ext>
            </p:extLst>
          </p:nvPr>
        </p:nvGraphicFramePr>
        <p:xfrm>
          <a:off x="6122140" y="1263650"/>
          <a:ext cx="18542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699" name="Equation" r:id="rId7" imgW="1854200" imgH="1231900" progId="Equation.3">
                  <p:embed/>
                </p:oleObj>
              </mc:Choice>
              <mc:Fallback>
                <p:oleObj name="Equation" r:id="rId7" imgW="1854200" imgH="1231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140" y="1263650"/>
                        <a:ext cx="18542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7" name="Object 7">
            <a:extLst>
              <a:ext uri="{FF2B5EF4-FFF2-40B4-BE49-F238E27FC236}">
                <a16:creationId xmlns:a16="http://schemas.microsoft.com/office/drawing/2014/main" xmlns="" id="{170A3DC9-AE3E-42BE-AF65-8135891F7C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970634"/>
              </p:ext>
            </p:extLst>
          </p:nvPr>
        </p:nvGraphicFramePr>
        <p:xfrm>
          <a:off x="1524000" y="2692400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00" name="Equation" r:id="rId9" imgW="952500" imgH="431800" progId="Equation.3">
                  <p:embed/>
                </p:oleObj>
              </mc:Choice>
              <mc:Fallback>
                <p:oleObj name="Equation" r:id="rId9" imgW="9525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92400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8" name="Object 8">
            <a:extLst>
              <a:ext uri="{FF2B5EF4-FFF2-40B4-BE49-F238E27FC236}">
                <a16:creationId xmlns:a16="http://schemas.microsoft.com/office/drawing/2014/main" xmlns="" id="{F321392A-6B2B-4B4A-A73E-16CCB1095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635614"/>
              </p:ext>
            </p:extLst>
          </p:nvPr>
        </p:nvGraphicFramePr>
        <p:xfrm>
          <a:off x="3117850" y="2691658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01" name="Equation" r:id="rId11" imgW="1752600" imgH="431800" progId="Equation.3">
                  <p:embed/>
                </p:oleObj>
              </mc:Choice>
              <mc:Fallback>
                <p:oleObj name="Equation" r:id="rId11" imgW="17526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2691658"/>
                        <a:ext cx="175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9" name="Object 9">
            <a:extLst>
              <a:ext uri="{FF2B5EF4-FFF2-40B4-BE49-F238E27FC236}">
                <a16:creationId xmlns:a16="http://schemas.microsoft.com/office/drawing/2014/main" xmlns="" id="{38B2641E-A768-47EB-BB1F-E2DADE0E7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545180"/>
              </p:ext>
            </p:extLst>
          </p:nvPr>
        </p:nvGraphicFramePr>
        <p:xfrm>
          <a:off x="2032000" y="3321050"/>
          <a:ext cx="20828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02" name="Equation" r:id="rId13" imgW="2082800" imgH="1231900" progId="Equation.3">
                  <p:embed/>
                </p:oleObj>
              </mc:Choice>
              <mc:Fallback>
                <p:oleObj name="Equation" r:id="rId13" imgW="2082800" imgH="1231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321050"/>
                        <a:ext cx="20828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90" name="Object 10">
            <a:extLst>
              <a:ext uri="{FF2B5EF4-FFF2-40B4-BE49-F238E27FC236}">
                <a16:creationId xmlns:a16="http://schemas.microsoft.com/office/drawing/2014/main" xmlns="" id="{DE530915-D105-46B1-89F1-959A51333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606853"/>
              </p:ext>
            </p:extLst>
          </p:nvPr>
        </p:nvGraphicFramePr>
        <p:xfrm>
          <a:off x="4331440" y="3308350"/>
          <a:ext cx="25781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03" name="Equation" r:id="rId15" imgW="2578100" imgH="1231900" progId="Equation.3">
                  <p:embed/>
                </p:oleObj>
              </mc:Choice>
              <mc:Fallback>
                <p:oleObj name="Equation" r:id="rId15" imgW="2578100" imgH="1231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440" y="3308350"/>
                        <a:ext cx="25781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91" name="Object 11">
            <a:extLst>
              <a:ext uri="{FF2B5EF4-FFF2-40B4-BE49-F238E27FC236}">
                <a16:creationId xmlns:a16="http://schemas.microsoft.com/office/drawing/2014/main" xmlns="" id="{CDA923F2-E113-4C8D-9529-FF2A616853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16398"/>
              </p:ext>
            </p:extLst>
          </p:nvPr>
        </p:nvGraphicFramePr>
        <p:xfrm>
          <a:off x="1409700" y="4679950"/>
          <a:ext cx="65659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04" name="Equation" r:id="rId17" imgW="6565900" imgH="1231900" progId="Equation.3">
                  <p:embed/>
                </p:oleObj>
              </mc:Choice>
              <mc:Fallback>
                <p:oleObj name="Equation" r:id="rId17" imgW="6565900" imgH="1231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4679950"/>
                        <a:ext cx="65659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1.3- </a:t>
            </a:r>
            <a:fld id="{B03984EC-BCF7-4635-B14E-5638F94E173A}" type="slidenum">
              <a:rPr lang="en-US" altLang="en-US" smtClean="0"/>
              <a:pPr/>
              <a:t>4</a:t>
            </a:fld>
            <a:endParaRPr lang="en-CA" alt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487179"/>
              </p:ext>
            </p:extLst>
          </p:nvPr>
        </p:nvGraphicFramePr>
        <p:xfrm>
          <a:off x="863070" y="2695575"/>
          <a:ext cx="4746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705" name="Equation" r:id="rId19" imgW="469800" imgH="342720" progId="Equation.DSMT4">
                  <p:embed/>
                </p:oleObj>
              </mc:Choice>
              <mc:Fallback>
                <p:oleObj name="Equation" r:id="rId19" imgW="469800" imgH="342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070" y="2695575"/>
                        <a:ext cx="47466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>
            <a:extLst>
              <a:ext uri="{FF2B5EF4-FFF2-40B4-BE49-F238E27FC236}">
                <a16:creationId xmlns:a16="http://schemas.microsoft.com/office/drawing/2014/main" xmlns="" id="{487FCBDC-A488-4BD6-9FCF-7DAB3ADB6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GEOMETRIC DESCRIPTIONS OF      </a:t>
            </a:r>
          </a:p>
        </p:txBody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xmlns="" id="{21F6E3E3-9C57-4DC6-ACDA-F6C83F810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Consider a rectangular coordinate system in the plane. Because each point in the plane is determined by an ordered pair of numbers, </a:t>
            </a:r>
            <a:r>
              <a:rPr lang="en-US" altLang="en-US" sz="2800" i="1" dirty="0"/>
              <a:t>we can identify a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i="1" dirty="0"/>
              <a:t>	geometric point (a, b) with the column vector         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i="1" dirty="0"/>
          </a:p>
          <a:p>
            <a:endParaRPr lang="en-US" altLang="en-US" sz="2800" dirty="0"/>
          </a:p>
          <a:p>
            <a:r>
              <a:rPr lang="en-US" altLang="en-US" sz="2800" dirty="0"/>
              <a:t>So we may regard      as the set of all points in the plane.</a:t>
            </a:r>
          </a:p>
        </p:txBody>
      </p:sp>
      <p:graphicFrame>
        <p:nvGraphicFramePr>
          <p:cNvPr id="661508" name="Object 4">
            <a:extLst>
              <a:ext uri="{FF2B5EF4-FFF2-40B4-BE49-F238E27FC236}">
                <a16:creationId xmlns:a16="http://schemas.microsoft.com/office/drawing/2014/main" xmlns="" id="{7F2AA559-F136-4944-A5FE-9DDABF0F8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949035"/>
              </p:ext>
            </p:extLst>
          </p:nvPr>
        </p:nvGraphicFramePr>
        <p:xfrm>
          <a:off x="5802207" y="527826"/>
          <a:ext cx="50292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90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207" y="527826"/>
                        <a:ext cx="502920" cy="43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9" name="Object 5">
            <a:extLst>
              <a:ext uri="{FF2B5EF4-FFF2-40B4-BE49-F238E27FC236}">
                <a16:creationId xmlns:a16="http://schemas.microsoft.com/office/drawing/2014/main" xmlns="" id="{5FAE722F-98D2-4BDE-9058-00BF1461B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863126"/>
              </p:ext>
            </p:extLst>
          </p:nvPr>
        </p:nvGraphicFramePr>
        <p:xfrm>
          <a:off x="7484020" y="2906889"/>
          <a:ext cx="554182" cy="1039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91" name="Equation" r:id="rId5" imgW="609480" imgH="1143000" progId="Equation.DSMT4">
                  <p:embed/>
                </p:oleObj>
              </mc:Choice>
              <mc:Fallback>
                <p:oleObj name="Equation" r:id="rId5" imgW="609480" imgH="1143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4020" y="2906889"/>
                        <a:ext cx="554182" cy="1039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0" name="Object 6">
            <a:extLst>
              <a:ext uri="{FF2B5EF4-FFF2-40B4-BE49-F238E27FC236}">
                <a16:creationId xmlns:a16="http://schemas.microsoft.com/office/drawing/2014/main" xmlns="" id="{DAB2ABC6-E51A-4614-905C-0D7E783B1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4657118"/>
              </p:ext>
            </p:extLst>
          </p:nvPr>
        </p:nvGraphicFramePr>
        <p:xfrm>
          <a:off x="3505200" y="45212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1592" name="Equation" r:id="rId7" imgW="457200" imgH="393480" progId="Equation.DSMT4">
                  <p:embed/>
                </p:oleObj>
              </mc:Choice>
              <mc:Fallback>
                <p:oleObj name="Equation" r:id="rId7" imgW="4572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212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 smtClean="0"/>
              <a:t>Slide 1.3- </a:t>
            </a:r>
            <a:fld id="{B03984EC-BCF7-4635-B14E-5638F94E173A}" type="slidenum">
              <a:rPr lang="en-US" altLang="en-US" smtClean="0"/>
              <a:pPr/>
              <a:t>5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xmlns="" id="{80A7D97C-F59E-4524-B6E2-D75E142BB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PARALLELOGRAM RULE FOR ADDITION</a:t>
            </a: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xmlns="" id="{8B11AA86-DA04-4961-AF33-5432A5324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en-US" sz="2800"/>
              <a:t>If </a:t>
            </a:r>
            <a:r>
              <a:rPr lang="en-US" altLang="en-US" sz="2800" b="1"/>
              <a:t>u</a:t>
            </a:r>
            <a:r>
              <a:rPr lang="en-US" altLang="en-US" sz="2800"/>
              <a:t> and </a:t>
            </a:r>
            <a:r>
              <a:rPr lang="en-US" altLang="en-US" sz="2800" b="1"/>
              <a:t>v</a:t>
            </a:r>
            <a:r>
              <a:rPr lang="en-US" altLang="en-US" sz="2800"/>
              <a:t> in      are represented as points in the plane, then           corresponds to the fourth vertex of the parallelogram whose other vertices are </a:t>
            </a:r>
            <a:r>
              <a:rPr lang="en-US" altLang="en-US" sz="2800" b="1"/>
              <a:t>u</a:t>
            </a:r>
            <a:r>
              <a:rPr lang="en-US" altLang="en-US" sz="2800"/>
              <a:t>, </a:t>
            </a:r>
            <a:r>
              <a:rPr lang="en-US" altLang="en-US" sz="2800" b="1"/>
              <a:t>0</a:t>
            </a:r>
            <a:r>
              <a:rPr lang="en-US" altLang="en-US" sz="2800"/>
              <a:t>, and </a:t>
            </a:r>
            <a:r>
              <a:rPr lang="en-US" altLang="en-US" sz="2800" b="1"/>
              <a:t>v</a:t>
            </a:r>
            <a:r>
              <a:rPr lang="en-US" altLang="en-US" sz="2800"/>
              <a:t>. See the figure below.</a:t>
            </a:r>
          </a:p>
        </p:txBody>
      </p:sp>
      <p:graphicFrame>
        <p:nvGraphicFramePr>
          <p:cNvPr id="662532" name="Object 4">
            <a:extLst>
              <a:ext uri="{FF2B5EF4-FFF2-40B4-BE49-F238E27FC236}">
                <a16:creationId xmlns:a16="http://schemas.microsoft.com/office/drawing/2014/main" xmlns="" id="{126CE8CE-024C-43A9-AB77-ECC1B74D69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5100" y="16129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89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16129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3" name="Object 5">
            <a:extLst>
              <a:ext uri="{FF2B5EF4-FFF2-40B4-BE49-F238E27FC236}">
                <a16:creationId xmlns:a16="http://schemas.microsoft.com/office/drawing/2014/main" xmlns="" id="{34906BD3-7830-4B6B-AC04-BB40AF92A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134657"/>
              </p:ext>
            </p:extLst>
          </p:nvPr>
        </p:nvGraphicFramePr>
        <p:xfrm>
          <a:off x="1644650" y="2196729"/>
          <a:ext cx="749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90" name="Equation" r:id="rId5" imgW="749300" imgH="254000" progId="Equation.3">
                  <p:embed/>
                </p:oleObj>
              </mc:Choice>
              <mc:Fallback>
                <p:oleObj name="Equation" r:id="rId5" imgW="7493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196729"/>
                        <a:ext cx="749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2535" name="Picture 7">
            <a:extLst>
              <a:ext uri="{FF2B5EF4-FFF2-40B4-BE49-F238E27FC236}">
                <a16:creationId xmlns:a16="http://schemas.microsoft.com/office/drawing/2014/main" xmlns="" id="{D6B93B22-90B0-4B79-AF14-7F3340DF9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81400"/>
            <a:ext cx="51054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1.3- </a:t>
            </a:r>
            <a:fld id="{B03984EC-BCF7-4635-B14E-5638F94E173A}" type="slidenum">
              <a:rPr lang="en-US" altLang="en-US" smtClean="0"/>
              <a:pPr/>
              <a:t>6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>
            <a:extLst>
              <a:ext uri="{FF2B5EF4-FFF2-40B4-BE49-F238E27FC236}">
                <a16:creationId xmlns:a16="http://schemas.microsoft.com/office/drawing/2014/main" xmlns="" id="{37C22071-D36E-4091-84D1-6F34BDBF5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VECTORS IN      and  </a:t>
            </a:r>
          </a:p>
        </p:txBody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xmlns="" id="{099C2C4E-2A42-4492-A9BB-EFC1C4556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562600"/>
          </a:xfrm>
        </p:spPr>
        <p:txBody>
          <a:bodyPr/>
          <a:lstStyle/>
          <a:p>
            <a:r>
              <a:rPr lang="en-US" altLang="en-US" sz="2800" dirty="0"/>
              <a:t>Vectors in      are         column matrices with three entries. </a:t>
            </a:r>
          </a:p>
          <a:p>
            <a:r>
              <a:rPr lang="en-US" altLang="en-US" sz="2800" dirty="0"/>
              <a:t>They are represented geometrically by points in a three-dimensional coordinate space, with arrows from the origin.    </a:t>
            </a:r>
          </a:p>
          <a:p>
            <a:r>
              <a:rPr lang="en-US" altLang="en-US" sz="2800" dirty="0"/>
              <a:t>If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is a positive integer,      (read “r-n”) denotes the collection of all lists (or </a:t>
            </a:r>
            <a:r>
              <a:rPr lang="en-US" altLang="en-US" sz="2800" i="1" dirty="0"/>
              <a:t>ordered n-tuples</a:t>
            </a:r>
            <a:r>
              <a:rPr lang="en-US" altLang="en-US" sz="2800" dirty="0"/>
              <a:t>) of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real numbers, usually written as         column matrices, such as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</a:t>
            </a:r>
            <a:r>
              <a:rPr lang="en-US" altLang="en-US" sz="2800" dirty="0" smtClean="0"/>
              <a:t>                       </a:t>
            </a:r>
            <a:r>
              <a:rPr lang="en-US" altLang="en-US" sz="2800" dirty="0"/>
              <a:t>. </a:t>
            </a:r>
          </a:p>
        </p:txBody>
      </p:sp>
      <p:graphicFrame>
        <p:nvGraphicFramePr>
          <p:cNvPr id="663556" name="Object 4">
            <a:extLst>
              <a:ext uri="{FF2B5EF4-FFF2-40B4-BE49-F238E27FC236}">
                <a16:creationId xmlns:a16="http://schemas.microsoft.com/office/drawing/2014/main" xmlns="" id="{CB50769A-C5BD-459B-940B-A34FD1322F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588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45" name="Equation" r:id="rId3" imgW="444240" imgH="393480" progId="Equation.DSMT4">
                  <p:embed/>
                </p:oleObj>
              </mc:Choice>
              <mc:Fallback>
                <p:oleObj name="Equation" r:id="rId3" imgW="44424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588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7" name="Object 5">
            <a:extLst>
              <a:ext uri="{FF2B5EF4-FFF2-40B4-BE49-F238E27FC236}">
                <a16:creationId xmlns:a16="http://schemas.microsoft.com/office/drawing/2014/main" xmlns="" id="{56265D9E-8C93-40DF-A4E9-7EC0BCA5D6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22114"/>
              </p:ext>
            </p:extLst>
          </p:nvPr>
        </p:nvGraphicFramePr>
        <p:xfrm>
          <a:off x="2099733" y="1155700"/>
          <a:ext cx="444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46" name="Equation" r:id="rId5" imgW="444240" imgH="393480" progId="Equation.DSMT4">
                  <p:embed/>
                </p:oleObj>
              </mc:Choice>
              <mc:Fallback>
                <p:oleObj name="Equation" r:id="rId5" imgW="44424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733" y="1155700"/>
                        <a:ext cx="444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8" name="Object 6">
            <a:extLst>
              <a:ext uri="{FF2B5EF4-FFF2-40B4-BE49-F238E27FC236}">
                <a16:creationId xmlns:a16="http://schemas.microsoft.com/office/drawing/2014/main" xmlns="" id="{499073D3-C733-4529-BB72-650A73AB6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071787"/>
              </p:ext>
            </p:extLst>
          </p:nvPr>
        </p:nvGraphicFramePr>
        <p:xfrm>
          <a:off x="3098800" y="1219200"/>
          <a:ext cx="66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47" name="Equation" r:id="rId7" imgW="660240" imgH="342720" progId="Equation.DSMT4">
                  <p:embed/>
                </p:oleObj>
              </mc:Choice>
              <mc:Fallback>
                <p:oleObj name="Equation" r:id="rId7" imgW="660240" imgH="3427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219200"/>
                        <a:ext cx="660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9" name="Object 7">
            <a:extLst>
              <a:ext uri="{FF2B5EF4-FFF2-40B4-BE49-F238E27FC236}">
                <a16:creationId xmlns:a16="http://schemas.microsoft.com/office/drawing/2014/main" xmlns="" id="{EC447A72-BDB3-43E4-A960-3DCA2B2D04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588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48" name="Equation" r:id="rId9" imgW="457200" imgH="393480" progId="Equation.DSMT4">
                  <p:embed/>
                </p:oleObj>
              </mc:Choice>
              <mc:Fallback>
                <p:oleObj name="Equation" r:id="rId9" imgW="45720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588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60" name="Object 8">
            <a:extLst>
              <a:ext uri="{FF2B5EF4-FFF2-40B4-BE49-F238E27FC236}">
                <a16:creationId xmlns:a16="http://schemas.microsoft.com/office/drawing/2014/main" xmlns="" id="{2660F2B0-A213-4773-A4AB-C35ED1AD8F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781924"/>
              </p:ext>
            </p:extLst>
          </p:nvPr>
        </p:nvGraphicFramePr>
        <p:xfrm>
          <a:off x="4098572" y="3052763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49" name="Equation" r:id="rId11" imgW="457200" imgH="393480" progId="Equation.DSMT4">
                  <p:embed/>
                </p:oleObj>
              </mc:Choice>
              <mc:Fallback>
                <p:oleObj name="Equation" r:id="rId11" imgW="45720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572" y="3052763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61" name="Object 9">
            <a:extLst>
              <a:ext uri="{FF2B5EF4-FFF2-40B4-BE49-F238E27FC236}">
                <a16:creationId xmlns:a16="http://schemas.microsoft.com/office/drawing/2014/main" xmlns="" id="{9163E669-9BA8-4423-9050-8311428C9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416061"/>
              </p:ext>
            </p:extLst>
          </p:nvPr>
        </p:nvGraphicFramePr>
        <p:xfrm>
          <a:off x="4572000" y="3967356"/>
          <a:ext cx="68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50" name="Equation" r:id="rId13" imgW="685800" imgH="342720" progId="Equation.DSMT4">
                  <p:embed/>
                </p:oleObj>
              </mc:Choice>
              <mc:Fallback>
                <p:oleObj name="Equation" r:id="rId13" imgW="685800" imgH="3427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7356"/>
                        <a:ext cx="68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63" name="Object 11">
            <a:extLst>
              <a:ext uri="{FF2B5EF4-FFF2-40B4-BE49-F238E27FC236}">
                <a16:creationId xmlns:a16="http://schemas.microsoft.com/office/drawing/2014/main" xmlns="" id="{6F171A17-56C2-419F-BF15-0BDE56FF3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192296"/>
              </p:ext>
            </p:extLst>
          </p:nvPr>
        </p:nvGraphicFramePr>
        <p:xfrm>
          <a:off x="3429000" y="4419600"/>
          <a:ext cx="1524000" cy="2072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3751" name="Equation" r:id="rId15" imgW="1676400" imgH="2540000" progId="Equation.3">
                  <p:embed/>
                </p:oleObj>
              </mc:Choice>
              <mc:Fallback>
                <p:oleObj name="Equation" r:id="rId15" imgW="1676400" imgH="2540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19600"/>
                        <a:ext cx="1524000" cy="2072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1.3- </a:t>
            </a:r>
            <a:fld id="{B03984EC-BCF7-4635-B14E-5638F94E173A}" type="slidenum">
              <a:rPr lang="en-US" altLang="en-US" smtClean="0"/>
              <a:pPr/>
              <a:t>7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>
            <a:extLst>
              <a:ext uri="{FF2B5EF4-FFF2-40B4-BE49-F238E27FC236}">
                <a16:creationId xmlns:a16="http://schemas.microsoft.com/office/drawing/2014/main" xmlns="" id="{CF288A9C-2929-41BA-BF5C-68EF85EDD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ALGEBRAIC PROPERTIES OF </a:t>
            </a:r>
          </a:p>
        </p:txBody>
      </p:sp>
      <p:sp>
        <p:nvSpPr>
          <p:cNvPr id="664587" name="Rectangle 11">
            <a:extLst>
              <a:ext uri="{FF2B5EF4-FFF2-40B4-BE49-F238E27FC236}">
                <a16:creationId xmlns:a16="http://schemas.microsoft.com/office/drawing/2014/main" xmlns="" id="{4ECB5262-B1B0-4C4B-A4DD-79BB1C9340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 marL="660400" indent="-660400"/>
            <a:r>
              <a:rPr lang="en-US" altLang="en-US" sz="2800" dirty="0"/>
              <a:t>The vector whose entries are all zero is called the </a:t>
            </a:r>
            <a:r>
              <a:rPr lang="en-US" altLang="en-US" sz="2800" b="1" dirty="0"/>
              <a:t>zero vector</a:t>
            </a:r>
            <a:r>
              <a:rPr lang="en-US" altLang="en-US" sz="2800" dirty="0"/>
              <a:t> and is denoted by </a:t>
            </a:r>
            <a:r>
              <a:rPr lang="en-US" altLang="en-US" sz="2800" b="1" dirty="0"/>
              <a:t>0</a:t>
            </a:r>
            <a:r>
              <a:rPr lang="en-US" altLang="en-US" sz="2800" dirty="0"/>
              <a:t>.</a:t>
            </a:r>
          </a:p>
          <a:p>
            <a:pPr marL="660400" indent="-660400"/>
            <a:r>
              <a:rPr lang="en-US" altLang="en-US" sz="2800" dirty="0"/>
              <a:t>For all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</a:t>
            </a:r>
            <a:r>
              <a:rPr lang="en-US" altLang="en-US" sz="2800" b="1" dirty="0"/>
              <a:t>w</a:t>
            </a:r>
            <a:r>
              <a:rPr lang="en-US" altLang="en-US" sz="2800" dirty="0"/>
              <a:t> in      and all scalars </a:t>
            </a:r>
            <a:r>
              <a:rPr lang="en-US" altLang="en-US" sz="2800" i="1" dirty="0"/>
              <a:t>c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d</a:t>
            </a:r>
            <a:r>
              <a:rPr lang="en-US" altLang="en-US" sz="2800" dirty="0"/>
              <a:t>:</a:t>
            </a:r>
          </a:p>
          <a:p>
            <a:pPr marL="1035050" lvl="1" indent="-577850">
              <a:buFont typeface="Wingdings" panose="05000000000000000000" pitchFamily="2" charset="2"/>
              <a:buNone/>
            </a:pPr>
            <a:r>
              <a:rPr lang="en-US" altLang="en-US" dirty="0"/>
              <a:t>	(</a:t>
            </a:r>
            <a:r>
              <a:rPr lang="en-US" altLang="en-US" dirty="0" err="1"/>
              <a:t>i</a:t>
            </a:r>
            <a:r>
              <a:rPr lang="en-US" altLang="en-US" dirty="0"/>
              <a:t>) </a:t>
            </a:r>
          </a:p>
          <a:p>
            <a:pPr marL="1035050" lvl="1" indent="-577850">
              <a:buFont typeface="Wingdings" panose="05000000000000000000" pitchFamily="2" charset="2"/>
              <a:buNone/>
            </a:pPr>
            <a:r>
              <a:rPr lang="en-US" altLang="en-US" dirty="0"/>
              <a:t>	(ii)</a:t>
            </a:r>
          </a:p>
          <a:p>
            <a:pPr marL="1035050" lvl="1" indent="-577850">
              <a:buFont typeface="Wingdings" panose="05000000000000000000" pitchFamily="2" charset="2"/>
              <a:buNone/>
            </a:pPr>
            <a:r>
              <a:rPr lang="en-US" altLang="en-US" dirty="0"/>
              <a:t>	(iii) </a:t>
            </a:r>
          </a:p>
          <a:p>
            <a:pPr marL="1035050" lvl="1" indent="-577850">
              <a:buFont typeface="Wingdings" panose="05000000000000000000" pitchFamily="2" charset="2"/>
              <a:buNone/>
            </a:pPr>
            <a:r>
              <a:rPr lang="en-US" altLang="en-US" dirty="0"/>
              <a:t>	(iv)                           </a:t>
            </a:r>
            <a:r>
              <a:rPr lang="en-US" altLang="en-US" dirty="0" smtClean="0"/>
              <a:t> ,                                        </a:t>
            </a:r>
            <a:endParaRPr lang="en-US" altLang="en-US" dirty="0"/>
          </a:p>
          <a:p>
            <a:pPr marL="1035050" lvl="1" indent="-577850">
              <a:buFont typeface="Wingdings" panose="05000000000000000000" pitchFamily="2" charset="2"/>
              <a:buNone/>
            </a:pPr>
            <a:r>
              <a:rPr lang="en-US" altLang="en-US" dirty="0"/>
              <a:t>		where      denotes</a:t>
            </a:r>
          </a:p>
          <a:p>
            <a:pPr marL="1035050" lvl="1" indent="-577850">
              <a:buFont typeface="Wingdings" panose="05000000000000000000" pitchFamily="2" charset="2"/>
              <a:buNone/>
            </a:pPr>
            <a:r>
              <a:rPr lang="en-US" altLang="en-US" dirty="0"/>
              <a:t>	(v)</a:t>
            </a:r>
          </a:p>
          <a:p>
            <a:pPr marL="1035050" lvl="1" indent="-577850">
              <a:buFont typeface="Wingdings" panose="05000000000000000000" pitchFamily="2" charset="2"/>
              <a:buNone/>
            </a:pPr>
            <a:r>
              <a:rPr lang="en-US" altLang="en-US" dirty="0"/>
              <a:t>	(vi</a:t>
            </a:r>
            <a:r>
              <a:rPr lang="en-US" altLang="en-US" dirty="0" smtClean="0"/>
              <a:t>)</a:t>
            </a:r>
            <a:endParaRPr lang="en-US" altLang="en-US" sz="2800" dirty="0"/>
          </a:p>
          <a:p>
            <a:pPr marL="660400" indent="-660400"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graphicFrame>
        <p:nvGraphicFramePr>
          <p:cNvPr id="664585" name="Object 9">
            <a:extLst>
              <a:ext uri="{FF2B5EF4-FFF2-40B4-BE49-F238E27FC236}">
                <a16:creationId xmlns:a16="http://schemas.microsoft.com/office/drawing/2014/main" xmlns="" id="{42BEC467-A11E-45C6-ACD5-FAC19A86DC4E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5334000" y="5588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63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588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8" name="Object 12">
            <a:extLst>
              <a:ext uri="{FF2B5EF4-FFF2-40B4-BE49-F238E27FC236}">
                <a16:creationId xmlns:a16="http://schemas.microsoft.com/office/drawing/2014/main" xmlns="" id="{B99A1F98-E6D7-4A6D-BAEB-695491CDF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79621"/>
              </p:ext>
            </p:extLst>
          </p:nvPr>
        </p:nvGraphicFramePr>
        <p:xfrm>
          <a:off x="3644900" y="2095500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64" name="Equation" r:id="rId5" imgW="457200" imgH="393480" progId="Equation.DSMT4">
                  <p:embed/>
                </p:oleObj>
              </mc:Choice>
              <mc:Fallback>
                <p:oleObj name="Equation" r:id="rId5" imgW="45720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2095500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9" name="Object 13">
            <a:extLst>
              <a:ext uri="{FF2B5EF4-FFF2-40B4-BE49-F238E27FC236}">
                <a16:creationId xmlns:a16="http://schemas.microsoft.com/office/drawing/2014/main" xmlns="" id="{50AB3949-9CE1-4B7A-8BCC-597BFE65E1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40862"/>
              </p:ext>
            </p:extLst>
          </p:nvPr>
        </p:nvGraphicFramePr>
        <p:xfrm>
          <a:off x="2330450" y="2724150"/>
          <a:ext cx="207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65" name="Equation" r:id="rId7" imgW="2070100" imgH="317500" progId="Equation.3">
                  <p:embed/>
                </p:oleObj>
              </mc:Choice>
              <mc:Fallback>
                <p:oleObj name="Equation" r:id="rId7" imgW="2070100" imgH="317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724150"/>
                        <a:ext cx="2070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0" name="Object 14">
            <a:extLst>
              <a:ext uri="{FF2B5EF4-FFF2-40B4-BE49-F238E27FC236}">
                <a16:creationId xmlns:a16="http://schemas.microsoft.com/office/drawing/2014/main" xmlns="" id="{7A720C34-2BA1-497A-A036-59FB3524C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273845"/>
              </p:ext>
            </p:extLst>
          </p:nvPr>
        </p:nvGraphicFramePr>
        <p:xfrm>
          <a:off x="2311400" y="3181350"/>
          <a:ext cx="392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66" name="Equation" r:id="rId9" imgW="3924300" imgH="419100" progId="Equation.3">
                  <p:embed/>
                </p:oleObj>
              </mc:Choice>
              <mc:Fallback>
                <p:oleObj name="Equation" r:id="rId9" imgW="39243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181350"/>
                        <a:ext cx="392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1" name="Object 15">
            <a:extLst>
              <a:ext uri="{FF2B5EF4-FFF2-40B4-BE49-F238E27FC236}">
                <a16:creationId xmlns:a16="http://schemas.microsoft.com/office/drawing/2014/main" xmlns="" id="{F23C8214-15FA-4914-BF6C-396309A42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432874"/>
              </p:ext>
            </p:extLst>
          </p:nvPr>
        </p:nvGraphicFramePr>
        <p:xfrm>
          <a:off x="2330450" y="3695700"/>
          <a:ext cx="2654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67" name="Equation" r:id="rId11" imgW="2654300" imgH="342900" progId="Equation.3">
                  <p:embed/>
                </p:oleObj>
              </mc:Choice>
              <mc:Fallback>
                <p:oleObj name="Equation" r:id="rId11" imgW="2654300" imgH="342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3695700"/>
                        <a:ext cx="2654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2" name="Object 16">
            <a:extLst>
              <a:ext uri="{FF2B5EF4-FFF2-40B4-BE49-F238E27FC236}">
                <a16:creationId xmlns:a16="http://schemas.microsoft.com/office/drawing/2014/main" xmlns="" id="{89DDE769-92AB-4D86-A56D-24443F327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816077"/>
              </p:ext>
            </p:extLst>
          </p:nvPr>
        </p:nvGraphicFramePr>
        <p:xfrm>
          <a:off x="2341739" y="4189095"/>
          <a:ext cx="216535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68" name="Equation" r:id="rId13" imgW="1968480" imgH="419040" progId="Equation.DSMT4">
                  <p:embed/>
                </p:oleObj>
              </mc:Choice>
              <mc:Fallback>
                <p:oleObj name="Equation" r:id="rId13" imgW="1968480" imgH="419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739" y="4189095"/>
                        <a:ext cx="216535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3" name="Object 17">
            <a:extLst>
              <a:ext uri="{FF2B5EF4-FFF2-40B4-BE49-F238E27FC236}">
                <a16:creationId xmlns:a16="http://schemas.microsoft.com/office/drawing/2014/main" xmlns="" id="{8825BE37-2FFF-41BA-A8C8-6E6D6762E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28111"/>
              </p:ext>
            </p:extLst>
          </p:nvPr>
        </p:nvGraphicFramePr>
        <p:xfrm>
          <a:off x="3263900" y="48133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69" name="Equation" r:id="rId15" imgW="495300" imgH="254000" progId="Equation.3">
                  <p:embed/>
                </p:oleObj>
              </mc:Choice>
              <mc:Fallback>
                <p:oleObj name="Equation" r:id="rId15" imgW="495300" imgH="254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813300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4" name="Object 18">
            <a:extLst>
              <a:ext uri="{FF2B5EF4-FFF2-40B4-BE49-F238E27FC236}">
                <a16:creationId xmlns:a16="http://schemas.microsoft.com/office/drawing/2014/main" xmlns="" id="{F4650A24-81C4-4029-B92E-05F6EE290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95516"/>
              </p:ext>
            </p:extLst>
          </p:nvPr>
        </p:nvGraphicFramePr>
        <p:xfrm>
          <a:off x="4914900" y="47117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70" name="Equation" r:id="rId17" imgW="939800" imgH="431800" progId="Equation.3">
                  <p:embed/>
                </p:oleObj>
              </mc:Choice>
              <mc:Fallback>
                <p:oleObj name="Equation" r:id="rId17" imgW="9398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4711700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5" name="Object 19">
            <a:extLst>
              <a:ext uri="{FF2B5EF4-FFF2-40B4-BE49-F238E27FC236}">
                <a16:creationId xmlns:a16="http://schemas.microsoft.com/office/drawing/2014/main" xmlns="" id="{E407E1AB-950C-4E06-8EBD-2003DEF3A6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192673"/>
              </p:ext>
            </p:extLst>
          </p:nvPr>
        </p:nvGraphicFramePr>
        <p:xfrm>
          <a:off x="2317750" y="5232400"/>
          <a:ext cx="289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71" name="Equation" r:id="rId19" imgW="2895600" imgH="431800" progId="Equation.3">
                  <p:embed/>
                </p:oleObj>
              </mc:Choice>
              <mc:Fallback>
                <p:oleObj name="Equation" r:id="rId19" imgW="28956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5232400"/>
                        <a:ext cx="289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6" name="Object 20">
            <a:extLst>
              <a:ext uri="{FF2B5EF4-FFF2-40B4-BE49-F238E27FC236}">
                <a16:creationId xmlns:a16="http://schemas.microsoft.com/office/drawing/2014/main" xmlns="" id="{E0174BC2-3AE9-4802-A463-46BD2EE65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567159"/>
              </p:ext>
            </p:extLst>
          </p:nvPr>
        </p:nvGraphicFramePr>
        <p:xfrm>
          <a:off x="2317750" y="5740400"/>
          <a:ext cx="295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4872" name="Equation" r:id="rId21" imgW="2959100" imgH="431800" progId="Equation.3">
                  <p:embed/>
                </p:oleObj>
              </mc:Choice>
              <mc:Fallback>
                <p:oleObj name="Equation" r:id="rId21" imgW="2959100" imgH="431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5740400"/>
                        <a:ext cx="295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1.3- </a:t>
            </a:r>
            <a:fld id="{66B6D9A0-DFC6-4F68-83D9-5C27FA5CEC46}" type="slidenum">
              <a:rPr lang="en-US" altLang="en-US" smtClean="0"/>
              <a:pPr/>
              <a:t>8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>
            <a:extLst>
              <a:ext uri="{FF2B5EF4-FFF2-40B4-BE49-F238E27FC236}">
                <a16:creationId xmlns:a16="http://schemas.microsoft.com/office/drawing/2014/main" xmlns="" id="{036ADE98-60BA-48EA-8C9E-060B18062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COMBINATIONS</a:t>
            </a:r>
          </a:p>
        </p:txBody>
      </p:sp>
      <p:sp>
        <p:nvSpPr>
          <p:cNvPr id="670723" name="Rectangle 3">
            <a:extLst>
              <a:ext uri="{FF2B5EF4-FFF2-40B4-BE49-F238E27FC236}">
                <a16:creationId xmlns:a16="http://schemas.microsoft.com/office/drawing/2014/main" xmlns="" id="{2C197C0B-5A6E-4FE7-8E8B-306FBB140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lvl="2">
              <a:buFont typeface="Wingdings" panose="05000000000000000000" pitchFamily="2" charset="2"/>
              <a:buNone/>
            </a:pPr>
            <a:r>
              <a:rPr lang="en-US" altLang="en-US" sz="2800" dirty="0"/>
              <a:t>(vii)		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800" dirty="0"/>
              <a:t>(viii)</a:t>
            </a:r>
          </a:p>
          <a:p>
            <a:endParaRPr lang="en-US" altLang="en-US" sz="2800" dirty="0"/>
          </a:p>
          <a:p>
            <a:r>
              <a:rPr lang="en-US" altLang="en-US" sz="2800" dirty="0"/>
              <a:t>Given vectors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...,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 in       and given scalars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..., </a:t>
            </a:r>
            <a:r>
              <a:rPr lang="en-US" altLang="en-US" sz="2800" i="1" dirty="0" err="1"/>
              <a:t>c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, the vector </a:t>
            </a:r>
            <a:r>
              <a:rPr lang="en-US" altLang="en-US" sz="2800" b="1" dirty="0"/>
              <a:t>y</a:t>
            </a:r>
            <a:r>
              <a:rPr lang="en-US" altLang="en-US" sz="2800" dirty="0"/>
              <a:t> defined by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is called a </a:t>
            </a:r>
            <a:r>
              <a:rPr lang="en-US" altLang="en-US" sz="2800" b="1" dirty="0"/>
              <a:t>linear combination</a:t>
            </a:r>
            <a:r>
              <a:rPr lang="en-US" altLang="en-US" sz="2800" dirty="0"/>
              <a:t> of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 err="1"/>
              <a:t>v</a:t>
            </a:r>
            <a:r>
              <a:rPr lang="en-US" altLang="en-US" sz="2800" i="1" baseline="-25000" dirty="0" err="1"/>
              <a:t>p</a:t>
            </a:r>
            <a:r>
              <a:rPr lang="en-US" altLang="en-US" sz="2800" dirty="0"/>
              <a:t> with </a:t>
            </a:r>
            <a:r>
              <a:rPr lang="en-US" altLang="en-US" sz="2800" b="1" dirty="0"/>
              <a:t>weights</a:t>
            </a:r>
            <a:r>
              <a:rPr lang="en-US" altLang="en-US" sz="2800" dirty="0"/>
              <a:t>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.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The weights in a linear combination can be any real numbers, including zero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  <p:graphicFrame>
        <p:nvGraphicFramePr>
          <p:cNvPr id="670725" name="Object 5">
            <a:extLst>
              <a:ext uri="{FF2B5EF4-FFF2-40B4-BE49-F238E27FC236}">
                <a16:creationId xmlns:a16="http://schemas.microsoft.com/office/drawing/2014/main" xmlns="" id="{6273CEE0-841E-4F3D-AC00-61B35398B3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938672"/>
              </p:ext>
            </p:extLst>
          </p:nvPr>
        </p:nvGraphicFramePr>
        <p:xfrm>
          <a:off x="5132211" y="2779889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59" name="Equation" r:id="rId3" imgW="457200" imgH="393480" progId="Equation.DSMT4">
                  <p:embed/>
                </p:oleObj>
              </mc:Choice>
              <mc:Fallback>
                <p:oleObj name="Equation" r:id="rId3" imgW="45720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211" y="2779889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6" name="Object 6">
            <a:extLst>
              <a:ext uri="{FF2B5EF4-FFF2-40B4-BE49-F238E27FC236}">
                <a16:creationId xmlns:a16="http://schemas.microsoft.com/office/drawing/2014/main" xmlns="" id="{C9601373-0ADF-4784-A298-667BCC1EDA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368162"/>
              </p:ext>
            </p:extLst>
          </p:nvPr>
        </p:nvGraphicFramePr>
        <p:xfrm>
          <a:off x="2863850" y="3733800"/>
          <a:ext cx="2984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60" name="Equation" r:id="rId5" imgW="2984400" imgH="520560" progId="Equation.DSMT4">
                  <p:embed/>
                </p:oleObj>
              </mc:Choice>
              <mc:Fallback>
                <p:oleObj name="Equation" r:id="rId5" imgW="2984400" imgH="520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3733800"/>
                        <a:ext cx="2984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8" name="Object 8">
            <a:extLst>
              <a:ext uri="{FF2B5EF4-FFF2-40B4-BE49-F238E27FC236}">
                <a16:creationId xmlns:a16="http://schemas.microsoft.com/office/drawing/2014/main" xmlns="" id="{95F1EBB8-929C-4431-AEE8-D89A8B298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19812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61" name="Equation" r:id="rId7" imgW="914400" imgH="371520" progId="Equation.DSMT4">
                  <p:embed/>
                </p:oleObj>
              </mc:Choice>
              <mc:Fallback>
                <p:oleObj name="Equation" r:id="rId7" imgW="914400" imgH="3715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9812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9" name="Object 9">
            <a:extLst>
              <a:ext uri="{FF2B5EF4-FFF2-40B4-BE49-F238E27FC236}">
                <a16:creationId xmlns:a16="http://schemas.microsoft.com/office/drawing/2014/main" xmlns="" id="{4DC8AF87-9E60-4583-883F-345591DCD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350339"/>
              </p:ext>
            </p:extLst>
          </p:nvPr>
        </p:nvGraphicFramePr>
        <p:xfrm>
          <a:off x="2311400" y="1282700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62" name="Equation" r:id="rId9" imgW="2362200" imgH="431800" progId="Equation.3">
                  <p:embed/>
                </p:oleObj>
              </mc:Choice>
              <mc:Fallback>
                <p:oleObj name="Equation" r:id="rId9" imgW="23622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1282700"/>
                        <a:ext cx="236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0" name="Object 10">
            <a:extLst>
              <a:ext uri="{FF2B5EF4-FFF2-40B4-BE49-F238E27FC236}">
                <a16:creationId xmlns:a16="http://schemas.microsoft.com/office/drawing/2014/main" xmlns="" id="{7A302914-1B77-45E7-B1B8-80042D2C5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316019"/>
              </p:ext>
            </p:extLst>
          </p:nvPr>
        </p:nvGraphicFramePr>
        <p:xfrm>
          <a:off x="2387600" y="1816100"/>
          <a:ext cx="1028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863" name="Equation" r:id="rId11" imgW="1028700" imgH="342900" progId="Equation.3">
                  <p:embed/>
                </p:oleObj>
              </mc:Choice>
              <mc:Fallback>
                <p:oleObj name="Equation" r:id="rId11" imgW="1028700" imgH="342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1816100"/>
                        <a:ext cx="1028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smtClean="0"/>
              <a:t>Slide 1.3- </a:t>
            </a:r>
            <a:fld id="{B03984EC-BCF7-4635-B14E-5638F94E173A}" type="slidenum">
              <a:rPr lang="en-US" altLang="en-US" smtClean="0"/>
              <a:pPr/>
              <a:t>9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12114</TotalTime>
  <Words>909</Words>
  <Application>Microsoft Office PowerPoint</Application>
  <PresentationFormat>On-screen Show (4:3)</PresentationFormat>
  <Paragraphs>159</Paragraphs>
  <Slides>18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Blends</vt:lpstr>
      <vt:lpstr>Equation</vt:lpstr>
      <vt:lpstr>MathType 6.0 Equation</vt:lpstr>
      <vt:lpstr>Linear Equations in Linear Algebra</vt:lpstr>
      <vt:lpstr>VECTOR EQUATIONS</vt:lpstr>
      <vt:lpstr>VECTOR EQUATIONS</vt:lpstr>
      <vt:lpstr>VECTOR EQUATIONS</vt:lpstr>
      <vt:lpstr>GEOMETRIC DESCRIPTIONS OF      </vt:lpstr>
      <vt:lpstr>PARALLELOGRAM RULE FOR ADDITION</vt:lpstr>
      <vt:lpstr>VECTORS IN      and  </vt:lpstr>
      <vt:lpstr>ALGEBRAIC PROPERTIES OF </vt:lpstr>
      <vt:lpstr>LINEAR COMBINATIONS</vt:lpstr>
      <vt:lpstr>LINEAR COMBINATIONS</vt:lpstr>
      <vt:lpstr>LINEAR COMBINATIONS</vt:lpstr>
      <vt:lpstr>LINEAR COMBINATIONS</vt:lpstr>
      <vt:lpstr>LINEAR COMBINATIONS</vt:lpstr>
      <vt:lpstr>LINEAR COMBINATIONS</vt:lpstr>
      <vt:lpstr>LINEAR COMBINATIONS</vt:lpstr>
      <vt:lpstr>LINEAR COMBINATIONS</vt:lpstr>
      <vt:lpstr>A GEOMETRIC DESCRIPTION OF SPAN {V}</vt:lpstr>
      <vt:lpstr>A GEOMETRIC DESCRIPTION OF SPAN {U, V}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896</cp:revision>
  <dcterms:created xsi:type="dcterms:W3CDTF">2005-10-22T18:34:54Z</dcterms:created>
  <dcterms:modified xsi:type="dcterms:W3CDTF">2020-10-27T00:00:46Z</dcterms:modified>
</cp:coreProperties>
</file>