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8"/>
  </p:notesMasterIdLst>
  <p:handoutMasterIdLst>
    <p:handoutMasterId r:id="rId19"/>
  </p:handoutMasterIdLst>
  <p:sldIdLst>
    <p:sldId id="424" r:id="rId2"/>
    <p:sldId id="362" r:id="rId3"/>
    <p:sldId id="425" r:id="rId4"/>
    <p:sldId id="426" r:id="rId5"/>
    <p:sldId id="427" r:id="rId6"/>
    <p:sldId id="428" r:id="rId7"/>
    <p:sldId id="429" r:id="rId8"/>
    <p:sldId id="437" r:id="rId9"/>
    <p:sldId id="438" r:id="rId10"/>
    <p:sldId id="430" r:id="rId11"/>
    <p:sldId id="431" r:id="rId12"/>
    <p:sldId id="432" r:id="rId13"/>
    <p:sldId id="433" r:id="rId14"/>
    <p:sldId id="434" r:id="rId15"/>
    <p:sldId id="435" r:id="rId16"/>
    <p:sldId id="436" r:id="rId1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91B"/>
    <a:srgbClr val="4C7816"/>
    <a:srgbClr val="528218"/>
    <a:srgbClr val="B6CEAA"/>
    <a:srgbClr val="007FFF"/>
    <a:srgbClr val="0000FF"/>
    <a:srgbClr val="00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85" autoAdjust="0"/>
    <p:restoredTop sz="98725" autoAdjust="0"/>
  </p:normalViewPr>
  <p:slideViewPr>
    <p:cSldViewPr showGuides="1">
      <p:cViewPr>
        <p:scale>
          <a:sx n="84" d="100"/>
          <a:sy n="84" d="100"/>
        </p:scale>
        <p:origin x="-348" y="-72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18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e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65.emf"/><Relationship Id="rId2" Type="http://schemas.openxmlformats.org/officeDocument/2006/relationships/image" Target="../media/image60.wmf"/><Relationship Id="rId1" Type="http://schemas.openxmlformats.org/officeDocument/2006/relationships/image" Target="../media/image59.emf"/><Relationship Id="rId6" Type="http://schemas.openxmlformats.org/officeDocument/2006/relationships/image" Target="../media/image64.emf"/><Relationship Id="rId5" Type="http://schemas.openxmlformats.org/officeDocument/2006/relationships/image" Target="../media/image63.wmf"/><Relationship Id="rId4" Type="http://schemas.openxmlformats.org/officeDocument/2006/relationships/image" Target="../media/image6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e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wmf"/><Relationship Id="rId1" Type="http://schemas.openxmlformats.org/officeDocument/2006/relationships/image" Target="../media/image9.emf"/><Relationship Id="rId5" Type="http://schemas.openxmlformats.org/officeDocument/2006/relationships/image" Target="../media/image13.e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wmf"/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emf"/><Relationship Id="rId6" Type="http://schemas.openxmlformats.org/officeDocument/2006/relationships/image" Target="../media/image25.w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e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DEB3F-D9B4-9A49-A1AD-24554E06DA8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9F910-913E-9E44-8339-C2ADEC043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35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8FCD2F2D-7081-439E-8E6B-81AD3DF2C6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CE905EBF-0670-41F2-B950-63D27F80DB9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E134E198-2059-43FA-BEEF-687D8EA1FD8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="" xmlns:a16="http://schemas.microsoft.com/office/drawing/2014/main" id="{4E5C5EFC-CB8F-4D3B-8A98-7B24EF54E06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="" xmlns:a16="http://schemas.microsoft.com/office/drawing/2014/main" id="{35778C12-7E8D-4AC1-8650-D4A212009F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="" xmlns:a16="http://schemas.microsoft.com/office/drawing/2014/main" id="{94959A17-AA26-4BA7-924B-B2641A113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8463356-DC64-4DE4-A9E8-C0DD886822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5301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C5573A86-39E7-4085-B072-60F39B4918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D0BC0D-6878-400A-9C47-10F19F3C0CD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38274" name="Rectangle 2">
            <a:extLst>
              <a:ext uri="{FF2B5EF4-FFF2-40B4-BE49-F238E27FC236}">
                <a16:creationId xmlns="" xmlns:a16="http://schemas.microsoft.com/office/drawing/2014/main" id="{6E092053-E54F-4EBD-8959-44B75522F5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="" xmlns:a16="http://schemas.microsoft.com/office/drawing/2014/main" id="{9645384B-565D-46B6-9B41-F7C180668D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E1321714-44BF-486E-B5B2-76D9A6A5FA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08CAC5-DDB1-4066-9D09-0804711CA22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="" xmlns:a16="http://schemas.microsoft.com/office/drawing/2014/main" id="{538D6AFF-1402-4143-B232-A43934FBCC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="" xmlns:a16="http://schemas.microsoft.com/office/drawing/2014/main" id="{C4AD04F1-E773-44FE-810D-6262038C1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63356-DC64-4DE4-A9E8-C0DD8868229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0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066BEDC-9F75-4363-ABDB-951E6DB51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05196" name="Line 12">
            <a:extLst>
              <a:ext uri="{FF2B5EF4-FFF2-40B4-BE49-F238E27FC236}">
                <a16:creationId xmlns="" xmlns:a16="http://schemas.microsoft.com/office/drawing/2014/main" id="{AD0AE62F-B167-4293-8465-CC1A25886F8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98" name="Text Box 14">
            <a:extLst>
              <a:ext uri="{FF2B5EF4-FFF2-40B4-BE49-F238E27FC236}">
                <a16:creationId xmlns="" xmlns:a16="http://schemas.microsoft.com/office/drawing/2014/main" id="{7E186FC9-83CB-46B1-B966-3354C131D8D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4200" b="1">
                <a:solidFill>
                  <a:srgbClr val="4C7816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05199" name="Text Box 15">
            <a:extLst>
              <a:ext uri="{FF2B5EF4-FFF2-40B4-BE49-F238E27FC236}">
                <a16:creationId xmlns="" xmlns:a16="http://schemas.microsoft.com/office/drawing/2014/main" id="{6E770458-7481-4490-89BC-2D25234275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200" b="1">
                <a:solidFill>
                  <a:srgbClr val="CD8019"/>
                </a:solidFill>
                <a:latin typeface="Arial" panose="020B0604020202020204" pitchFamily="34" charset="0"/>
              </a:rPr>
              <a:t>1.4</a:t>
            </a:r>
          </a:p>
        </p:txBody>
      </p:sp>
      <p:sp>
        <p:nvSpPr>
          <p:cNvPr id="605200" name="Rectangle 16">
            <a:extLst>
              <a:ext uri="{FF2B5EF4-FFF2-40B4-BE49-F238E27FC236}">
                <a16:creationId xmlns="" xmlns:a16="http://schemas.microsoft.com/office/drawing/2014/main" id="{1B4EB9BD-801F-4E13-8653-D27A4D0A7AE7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>
            <a:extLst>
              <a:ext uri="{FF2B5EF4-FFF2-40B4-BE49-F238E27FC236}">
                <a16:creationId xmlns="" xmlns:a16="http://schemas.microsoft.com/office/drawing/2014/main" id="{BD9E773E-1473-4033-BDA5-3B803D2BC918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05205" name="Line 21">
            <a:extLst>
              <a:ext uri="{FF2B5EF4-FFF2-40B4-BE49-F238E27FC236}">
                <a16:creationId xmlns="" xmlns:a16="http://schemas.microsoft.com/office/drawing/2014/main" id="{5DC07485-8C39-4AAB-972F-9FF67C866CF2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7" name="Line 23">
            <a:extLst>
              <a:ext uri="{FF2B5EF4-FFF2-40B4-BE49-F238E27FC236}">
                <a16:creationId xmlns="" xmlns:a16="http://schemas.microsoft.com/office/drawing/2014/main" id="{2EA79563-45B9-4B7F-A262-9600B179F1CB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8" name="Line 24">
            <a:extLst>
              <a:ext uri="{FF2B5EF4-FFF2-40B4-BE49-F238E27FC236}">
                <a16:creationId xmlns="" xmlns:a16="http://schemas.microsoft.com/office/drawing/2014/main" id="{F2D8EC1C-4935-48FC-90FA-AD7CD34C0A15}"/>
              </a:ext>
            </a:extLst>
          </p:cNvPr>
          <p:cNvSpPr>
            <a:spLocks noChangeShapeType="1"/>
          </p:cNvSpPr>
          <p:nvPr userDrawn="1"/>
        </p:nvSpPr>
        <p:spPr bwMode="auto">
          <a:xfrm rot="-54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15" name="Freeform 31">
            <a:extLst>
              <a:ext uri="{FF2B5EF4-FFF2-40B4-BE49-F238E27FC236}">
                <a16:creationId xmlns="" xmlns:a16="http://schemas.microsoft.com/office/drawing/2014/main" id="{C09C2CD5-5A54-427B-8748-A4E4299B6FCF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96 w 96"/>
              <a:gd name="T3" fmla="*/ 0 h 192"/>
              <a:gd name="T4" fmla="*/ 96 w 96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6" descr="Pearson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5" descr="Lay Linear Algebra 6e cov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D6B5A8-0492-49D5-A2FF-974EBE9A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10405F-5BCB-43D7-97BC-BD3B2371D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7C8E609-2718-4D4A-B7E2-7ED7CF621E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1.4- </a:t>
            </a:r>
            <a:fld id="{3317B162-39EC-4AA3-A6EB-2067DC4C3F52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E258F90-2B82-487B-AD57-082B448D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7815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="" xmlns:a16="http://schemas.microsoft.com/office/drawing/2014/main" id="{8536F6CC-208B-4BE4-A310-8B0160B3A3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Slide 1.4- </a:t>
            </a:r>
            <a:fld id="{53F96ACF-0EB6-44CF-9F18-3E0305756461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451589" name="Rectangle 5">
            <a:extLst>
              <a:ext uri="{FF2B5EF4-FFF2-40B4-BE49-F238E27FC236}">
                <a16:creationId xmlns="" xmlns:a16="http://schemas.microsoft.com/office/drawing/2014/main" id="{DC429B60-E058-444B-9DD5-F83CA7741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1590" name="Rectangle 6">
            <a:extLst>
              <a:ext uri="{FF2B5EF4-FFF2-40B4-BE49-F238E27FC236}">
                <a16:creationId xmlns="" xmlns:a16="http://schemas.microsoft.com/office/drawing/2014/main" id="{1F6EDAC5-631D-40CF-A44B-B85D2987E3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0690FF46-D93E-42A9-BA64-115D12BF7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600" y="6305550"/>
            <a:ext cx="51054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smtClean="0"/>
              <a:t>Copyright © 2021 Pearson Education, Inc. All Rights Reserved </a:t>
            </a:r>
            <a:endParaRPr lang="en-US" dirty="0"/>
          </a:p>
        </p:txBody>
      </p:sp>
      <p:sp>
        <p:nvSpPr>
          <p:cNvPr id="451597" name="Line 13">
            <a:extLst>
              <a:ext uri="{FF2B5EF4-FFF2-40B4-BE49-F238E27FC236}">
                <a16:creationId xmlns="" xmlns:a16="http://schemas.microsoft.com/office/drawing/2014/main" id="{7353674E-90C6-44F1-AE21-5B108DC9B244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6" descr="Pearson 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5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4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4.emf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58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5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image" Target="../media/image63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6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2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0.wmf"/><Relationship Id="rId11" Type="http://schemas.openxmlformats.org/officeDocument/2006/relationships/image" Target="../media/image1.jpeg"/><Relationship Id="rId5" Type="http://schemas.openxmlformats.org/officeDocument/2006/relationships/oleObject" Target="../embeddings/oleObject57.bin"/><Relationship Id="rId15" Type="http://schemas.openxmlformats.org/officeDocument/2006/relationships/image" Target="../media/image64.emf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59.bin"/><Relationship Id="rId14" Type="http://schemas.openxmlformats.org/officeDocument/2006/relationships/oleObject" Target="../embeddings/oleObject6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7.e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9.emf"/><Relationship Id="rId4" Type="http://schemas.openxmlformats.org/officeDocument/2006/relationships/image" Target="../media/image66.emf"/><Relationship Id="rId9" Type="http://schemas.openxmlformats.org/officeDocument/2006/relationships/oleObject" Target="../embeddings/oleObject6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B09EFE48-552C-40D6-AF75-5CA13E3B2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437251" name="Rectangle 3">
            <a:extLst>
              <a:ext uri="{FF2B5EF4-FFF2-40B4-BE49-F238E27FC236}">
                <a16:creationId xmlns="" xmlns:a16="http://schemas.microsoft.com/office/drawing/2014/main" id="{5F94923A-CADD-4979-AD87-C6C90C6E1D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Linear Equations</a:t>
            </a:r>
            <a:br>
              <a:rPr lang="en-US" altLang="en-US"/>
            </a:br>
            <a:r>
              <a:rPr lang="en-US" altLang="en-US"/>
              <a:t>in Linear Algebra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="" xmlns:a16="http://schemas.microsoft.com/office/drawing/2014/main" id="{17B0E217-072B-4782-8F30-02FB6CAF1A0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2819400"/>
            <a:ext cx="4724400" cy="3352800"/>
          </a:xfrm>
        </p:spPr>
        <p:txBody>
          <a:bodyPr/>
          <a:lstStyle/>
          <a:p>
            <a:r>
              <a:rPr lang="en-US" altLang="en-US"/>
              <a:t>THE MATRIX EQUATION </a:t>
            </a:r>
          </a:p>
        </p:txBody>
      </p:sp>
      <p:graphicFrame>
        <p:nvGraphicFramePr>
          <p:cNvPr id="437255" name="Object 7">
            <a:extLst>
              <a:ext uri="{FF2B5EF4-FFF2-40B4-BE49-F238E27FC236}">
                <a16:creationId xmlns="" xmlns:a16="http://schemas.microsoft.com/office/drawing/2014/main" id="{5D8FDEB5-9136-4D0D-A1FE-C220F7E815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486593"/>
              </p:ext>
            </p:extLst>
          </p:nvPr>
        </p:nvGraphicFramePr>
        <p:xfrm>
          <a:off x="4032250" y="2901950"/>
          <a:ext cx="115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79" name="Equation" r:id="rId4" imgW="1155700" imgH="342900" progId="Equation.3">
                  <p:embed/>
                </p:oleObj>
              </mc:Choice>
              <mc:Fallback>
                <p:oleObj name="Equation" r:id="rId4" imgW="1155700" imgH="342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2901950"/>
                        <a:ext cx="1155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5E38FE89-BCFC-439E-9CF1-2270D36C0E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1.4- </a:t>
            </a:r>
            <a:fld id="{69CD26A3-F831-4CE2-A8FC-FC5CA0A86C7B}" type="slidenum">
              <a:rPr lang="en-US" altLang="en-US"/>
              <a:pPr/>
              <a:t>10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121B0F-BE4E-4496-85FF-9BC31906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61506" name="Rectangle 2">
            <a:extLst>
              <a:ext uri="{FF2B5EF4-FFF2-40B4-BE49-F238E27FC236}">
                <a16:creationId xmlns="" xmlns:a16="http://schemas.microsoft.com/office/drawing/2014/main" id="{49D1382A-BF22-4128-A138-FCDF3D4DE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COMPUTATION OF </a:t>
            </a:r>
            <a:r>
              <a:rPr lang="en-US" altLang="en-US" i="1"/>
              <a:t>A</a:t>
            </a:r>
            <a:r>
              <a:rPr lang="en-US" altLang="en-US" b="1"/>
              <a:t>x</a:t>
            </a:r>
          </a:p>
        </p:txBody>
      </p:sp>
      <p:sp>
        <p:nvSpPr>
          <p:cNvPr id="661507" name="Rectangle 3">
            <a:extLst>
              <a:ext uri="{FF2B5EF4-FFF2-40B4-BE49-F238E27FC236}">
                <a16:creationId xmlns="" xmlns:a16="http://schemas.microsoft.com/office/drawing/2014/main" id="{F696FD37-178D-415D-AE0B-E56E966FB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53000"/>
          </a:xfrm>
        </p:spPr>
        <p:txBody>
          <a:bodyPr/>
          <a:lstStyle/>
          <a:p>
            <a:endParaRPr lang="en-US" altLang="en-US" sz="2800" b="1" dirty="0"/>
          </a:p>
          <a:p>
            <a:r>
              <a:rPr lang="en-US" altLang="en-US" sz="2800" b="1" dirty="0"/>
              <a:t>Example 2:</a:t>
            </a:r>
            <a:r>
              <a:rPr lang="en-US" altLang="en-US" sz="2800" dirty="0"/>
              <a:t> Compute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x</a:t>
            </a:r>
            <a:r>
              <a:rPr lang="en-US" altLang="en-US" sz="2800" dirty="0"/>
              <a:t>, where                                     </a:t>
            </a:r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and                    </a:t>
            </a:r>
            <a:r>
              <a:rPr lang="en-US" altLang="en-US" sz="2800" dirty="0"/>
              <a:t>.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r>
              <a:rPr lang="en-US" altLang="en-US" sz="2800" b="1" dirty="0"/>
              <a:t>Solution:</a:t>
            </a:r>
            <a:r>
              <a:rPr lang="en-US" altLang="en-US" sz="2800" dirty="0"/>
              <a:t> From the definition,</a:t>
            </a:r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        </a:t>
            </a:r>
          </a:p>
        </p:txBody>
      </p:sp>
      <p:graphicFrame>
        <p:nvGraphicFramePr>
          <p:cNvPr id="661508" name="Object 4">
            <a:extLst>
              <a:ext uri="{FF2B5EF4-FFF2-40B4-BE49-F238E27FC236}">
                <a16:creationId xmlns="" xmlns:a16="http://schemas.microsoft.com/office/drawing/2014/main" id="{5480C3BB-7F10-48BE-AA41-DF7CE3E8CB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6100" y="1511300"/>
          <a:ext cx="3060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75" name="Equation" r:id="rId3" imgW="3060360" imgH="1777680" progId="Equation.DSMT4">
                  <p:embed/>
                </p:oleObj>
              </mc:Choice>
              <mc:Fallback>
                <p:oleObj name="Equation" r:id="rId3" imgW="3060360" imgH="1777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1511300"/>
                        <a:ext cx="30607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09" name="Object 5">
            <a:extLst>
              <a:ext uri="{FF2B5EF4-FFF2-40B4-BE49-F238E27FC236}">
                <a16:creationId xmlns="" xmlns:a16="http://schemas.microsoft.com/office/drawing/2014/main" id="{B7E3B779-6410-473F-81DB-8FD4D8CF0A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859254"/>
              </p:ext>
            </p:extLst>
          </p:nvPr>
        </p:nvGraphicFramePr>
        <p:xfrm>
          <a:off x="1474380" y="2635250"/>
          <a:ext cx="1689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76" name="Equation" r:id="rId5" imgW="1689100" imgH="1562100" progId="Equation.DSMT4">
                  <p:embed/>
                </p:oleObj>
              </mc:Choice>
              <mc:Fallback>
                <p:oleObj name="Equation" r:id="rId5" imgW="1689100" imgH="1562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380" y="2635250"/>
                        <a:ext cx="16891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0" name="Object 6">
            <a:extLst>
              <a:ext uri="{FF2B5EF4-FFF2-40B4-BE49-F238E27FC236}">
                <a16:creationId xmlns="" xmlns:a16="http://schemas.microsoft.com/office/drawing/2014/main" id="{1DB65E7D-FD93-4583-B337-32E5DA472B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648200"/>
          <a:ext cx="7696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77" name="Equation" r:id="rId7" imgW="7696080" imgH="1777680" progId="Equation.DSMT4">
                  <p:embed/>
                </p:oleObj>
              </mc:Choice>
              <mc:Fallback>
                <p:oleObj name="Equation" r:id="rId7" imgW="7696080" imgH="1777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48200"/>
                        <a:ext cx="76962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99CB7ACB-560C-4A65-AC24-E680823773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1.4- </a:t>
            </a:r>
            <a:fld id="{B25D968E-A8A6-47F6-B190-F4530E74B18D}" type="slidenum">
              <a:rPr lang="en-US" altLang="en-US"/>
              <a:pPr/>
              <a:t>11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A9B7BA08-26A5-44DA-A39C-DA7E1C8D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62533" name="Rectangle 5">
            <a:extLst>
              <a:ext uri="{FF2B5EF4-FFF2-40B4-BE49-F238E27FC236}">
                <a16:creationId xmlns="" xmlns:a16="http://schemas.microsoft.com/office/drawing/2014/main" id="{D05FD0A7-3BDF-47A2-A9E8-E67D00485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COMPUTATION OF </a:t>
            </a:r>
            <a:r>
              <a:rPr lang="en-US" altLang="en-US" i="1"/>
              <a:t>A</a:t>
            </a:r>
            <a:r>
              <a:rPr lang="en-US" altLang="en-US" b="1"/>
              <a:t>x</a:t>
            </a:r>
          </a:p>
        </p:txBody>
      </p:sp>
      <p:sp>
        <p:nvSpPr>
          <p:cNvPr id="662538" name="Rectangle 10">
            <a:extLst>
              <a:ext uri="{FF2B5EF4-FFF2-40B4-BE49-F238E27FC236}">
                <a16:creationId xmlns="" xmlns:a16="http://schemas.microsoft.com/office/drawing/2014/main" id="{14A65DA7-4CFE-46D8-88EB-468225DB2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                                                                  ---(1)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                                 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                                                    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                                                     .</a:t>
            </a:r>
          </a:p>
          <a:p>
            <a:r>
              <a:rPr lang="en-US" altLang="en-US" sz="2800"/>
              <a:t>The first entry in the product </a:t>
            </a:r>
            <a:r>
              <a:rPr lang="en-US" altLang="en-US" sz="2800" i="1"/>
              <a:t>A</a:t>
            </a:r>
            <a:r>
              <a:rPr lang="en-US" altLang="en-US" sz="2800" b="1"/>
              <a:t>x</a:t>
            </a:r>
            <a:r>
              <a:rPr lang="en-US" altLang="en-US" sz="2800"/>
              <a:t> is a sum of products (</a:t>
            </a:r>
            <a:r>
              <a:rPr lang="en-US" altLang="en-US" sz="2800" i="1"/>
              <a:t>a</a:t>
            </a:r>
            <a:r>
              <a:rPr lang="en-US" altLang="en-US" sz="2800"/>
              <a:t> </a:t>
            </a:r>
            <a:r>
              <a:rPr lang="en-US" altLang="en-US" sz="2800" i="1"/>
              <a:t>dot product</a:t>
            </a:r>
            <a:r>
              <a:rPr lang="en-US" altLang="en-US" sz="2800"/>
              <a:t>), using the first row of </a:t>
            </a:r>
            <a:r>
              <a:rPr lang="en-US" altLang="en-US" sz="2800" i="1"/>
              <a:t>A</a:t>
            </a:r>
            <a:r>
              <a:rPr lang="en-US" altLang="en-US" sz="2800"/>
              <a:t> and the entries in </a:t>
            </a:r>
            <a:r>
              <a:rPr lang="en-US" altLang="en-US" sz="2800" b="1"/>
              <a:t>x</a:t>
            </a:r>
            <a:r>
              <a:rPr lang="en-US" altLang="en-US" sz="2800"/>
              <a:t>.</a:t>
            </a:r>
          </a:p>
        </p:txBody>
      </p:sp>
      <p:graphicFrame>
        <p:nvGraphicFramePr>
          <p:cNvPr id="662535" name="Object 7">
            <a:extLst>
              <a:ext uri="{FF2B5EF4-FFF2-40B4-BE49-F238E27FC236}">
                <a16:creationId xmlns="" xmlns:a16="http://schemas.microsoft.com/office/drawing/2014/main" id="{E4A4C287-B0C2-45F3-8131-7ADBB38E6D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20574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602" name="Equation" r:id="rId3" imgW="914400" imgH="371520" progId="Equation.DSMT4">
                  <p:embed/>
                </p:oleObj>
              </mc:Choice>
              <mc:Fallback>
                <p:oleObj name="Equation" r:id="rId3" imgW="914400" imgH="3715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574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6" name="Object 8">
            <a:extLst>
              <a:ext uri="{FF2B5EF4-FFF2-40B4-BE49-F238E27FC236}">
                <a16:creationId xmlns="" xmlns:a16="http://schemas.microsoft.com/office/drawing/2014/main" id="{82D781CF-AB58-4409-95F9-88C3ED4A85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219200"/>
          <a:ext cx="42291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603" name="Equation" r:id="rId5" imgW="4228920" imgH="1777680" progId="Equation.DSMT4">
                  <p:embed/>
                </p:oleObj>
              </mc:Choice>
              <mc:Fallback>
                <p:oleObj name="Equation" r:id="rId5" imgW="4228920" imgH="17776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19200"/>
                        <a:ext cx="42291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9" name="Object 11">
            <a:extLst>
              <a:ext uri="{FF2B5EF4-FFF2-40B4-BE49-F238E27FC236}">
                <a16:creationId xmlns="" xmlns:a16="http://schemas.microsoft.com/office/drawing/2014/main" id="{B9F36C18-C298-4821-B22F-E70250AB5B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200400"/>
          <a:ext cx="3022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604" name="Equation" r:id="rId7" imgW="3022560" imgH="1777680" progId="Equation.DSMT4">
                  <p:embed/>
                </p:oleObj>
              </mc:Choice>
              <mc:Fallback>
                <p:oleObj name="Equation" r:id="rId7" imgW="3022560" imgH="17776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200400"/>
                        <a:ext cx="30226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6B08D010-A9FD-4B7B-BEAF-4E0A12DE6D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1.4- </a:t>
            </a:r>
            <a:fld id="{1965F560-1508-4378-B4E2-1FBD9F62E8AB}" type="slidenum">
              <a:rPr lang="en-US" altLang="en-US"/>
              <a:pPr/>
              <a:t>12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10E712F1-9783-458F-A457-1F7AFE38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65602" name="Rectangle 2">
            <a:extLst>
              <a:ext uri="{FF2B5EF4-FFF2-40B4-BE49-F238E27FC236}">
                <a16:creationId xmlns="" xmlns:a16="http://schemas.microsoft.com/office/drawing/2014/main" id="{6668CCDD-E07F-430B-8D8B-4DB18836B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COMPUTATION OF </a:t>
            </a:r>
            <a:r>
              <a:rPr lang="en-US" altLang="en-US" i="1"/>
              <a:t>A</a:t>
            </a:r>
            <a:r>
              <a:rPr lang="en-US" altLang="en-US" b="1"/>
              <a:t>x</a:t>
            </a:r>
          </a:p>
        </p:txBody>
      </p:sp>
      <p:sp>
        <p:nvSpPr>
          <p:cNvPr id="665603" name="Rectangle 3">
            <a:extLst>
              <a:ext uri="{FF2B5EF4-FFF2-40B4-BE49-F238E27FC236}">
                <a16:creationId xmlns="" xmlns:a16="http://schemas.microsoft.com/office/drawing/2014/main" id="{73DDC317-A024-41FE-B4F9-AAE461CA0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en-US" sz="2800"/>
              <a:t>That is,                                                               .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Similarly, the second entry in </a:t>
            </a:r>
            <a:r>
              <a:rPr lang="en-US" altLang="en-US" sz="2800" i="1"/>
              <a:t>A</a:t>
            </a:r>
            <a:r>
              <a:rPr lang="en-US" altLang="en-US" sz="2800" b="1"/>
              <a:t>x</a:t>
            </a:r>
            <a:r>
              <a:rPr lang="en-US" altLang="en-US" sz="2800"/>
              <a:t> can be calculated by multiplying the entries in the second row of </a:t>
            </a:r>
            <a:r>
              <a:rPr lang="en-US" altLang="en-US" sz="2800" i="1"/>
              <a:t>A</a:t>
            </a:r>
            <a:r>
              <a:rPr lang="en-US" altLang="en-US" sz="2800"/>
              <a:t> by the corresponding entries in </a:t>
            </a:r>
            <a:r>
              <a:rPr lang="en-US" altLang="en-US" sz="2800" b="1"/>
              <a:t>x</a:t>
            </a:r>
            <a:r>
              <a:rPr lang="en-US" altLang="en-US" sz="2800"/>
              <a:t> and then summing the resulting products.</a:t>
            </a:r>
          </a:p>
        </p:txBody>
      </p:sp>
      <p:graphicFrame>
        <p:nvGraphicFramePr>
          <p:cNvPr id="665604" name="Object 4">
            <a:extLst>
              <a:ext uri="{FF2B5EF4-FFF2-40B4-BE49-F238E27FC236}">
                <a16:creationId xmlns="" xmlns:a16="http://schemas.microsoft.com/office/drawing/2014/main" id="{3ECC3A00-48A4-481B-BBB5-884D618F65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9300" y="1143000"/>
          <a:ext cx="5562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49" name="Equation" r:id="rId3" imgW="5562360" imgH="1777680" progId="Equation.DSMT4">
                  <p:embed/>
                </p:oleObj>
              </mc:Choice>
              <mc:Fallback>
                <p:oleObj name="Equation" r:id="rId3" imgW="5562360" imgH="1777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1143000"/>
                        <a:ext cx="55626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06" name="Object 6">
            <a:extLst>
              <a:ext uri="{FF2B5EF4-FFF2-40B4-BE49-F238E27FC236}">
                <a16:creationId xmlns="" xmlns:a16="http://schemas.microsoft.com/office/drawing/2014/main" id="{BA33BE91-A4C6-41EE-901C-8347CB19FD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800600"/>
          <a:ext cx="59690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0" name="Equation" r:id="rId5" imgW="5968800" imgH="1777680" progId="Equation.DSMT4">
                  <p:embed/>
                </p:oleObj>
              </mc:Choice>
              <mc:Fallback>
                <p:oleObj name="Equation" r:id="rId5" imgW="5968800" imgH="1777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800600"/>
                        <a:ext cx="59690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CF94F016-B88F-4A0A-BF16-D254C6F546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1.4- </a:t>
            </a:r>
            <a:fld id="{23CFF742-CCC4-45AA-B66A-B743684558A0}" type="slidenum">
              <a:rPr lang="en-US" altLang="en-US"/>
              <a:pPr/>
              <a:t>13</a:t>
            </a:fld>
            <a:endParaRPr lang="en-CA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41F4792B-5267-4BDA-AA2A-29BF83B9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66626" name="Rectangle 2">
            <a:extLst>
              <a:ext uri="{FF2B5EF4-FFF2-40B4-BE49-F238E27FC236}">
                <a16:creationId xmlns="" xmlns:a16="http://schemas.microsoft.com/office/drawing/2014/main" id="{5E2C56D0-230B-475A-88D8-17E9FDB8B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ROW-VECTOR RULE FOR COMPUTING </a:t>
            </a:r>
            <a:r>
              <a:rPr lang="en-US" altLang="en-US" i="1"/>
              <a:t>A</a:t>
            </a:r>
            <a:r>
              <a:rPr lang="en-US" altLang="en-US" b="1"/>
              <a:t>x</a:t>
            </a:r>
          </a:p>
        </p:txBody>
      </p:sp>
      <p:sp>
        <p:nvSpPr>
          <p:cNvPr id="666627" name="Rectangle 3">
            <a:extLst>
              <a:ext uri="{FF2B5EF4-FFF2-40B4-BE49-F238E27FC236}">
                <a16:creationId xmlns="" xmlns:a16="http://schemas.microsoft.com/office/drawing/2014/main" id="{39A0B242-5BBE-4678-BB80-205E8C69E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en-US" sz="2800"/>
              <a:t>Likewise, the third entry in </a:t>
            </a:r>
            <a:r>
              <a:rPr lang="en-US" altLang="en-US" sz="2800" i="1"/>
              <a:t>A</a:t>
            </a:r>
            <a:r>
              <a:rPr lang="en-US" altLang="en-US" sz="2800" b="1"/>
              <a:t>x</a:t>
            </a:r>
            <a:r>
              <a:rPr lang="en-US" altLang="en-US" sz="2800"/>
              <a:t> can be calculated from the third row of </a:t>
            </a:r>
            <a:r>
              <a:rPr lang="en-US" altLang="en-US" sz="2800" i="1"/>
              <a:t>A</a:t>
            </a:r>
            <a:r>
              <a:rPr lang="en-US" altLang="en-US" sz="2800"/>
              <a:t> and the entries in </a:t>
            </a:r>
            <a:r>
              <a:rPr lang="en-US" altLang="en-US" sz="2800" b="1"/>
              <a:t>x</a:t>
            </a:r>
            <a:r>
              <a:rPr lang="en-US" altLang="en-US" sz="2800"/>
              <a:t>.</a:t>
            </a:r>
          </a:p>
          <a:p>
            <a:r>
              <a:rPr lang="en-US" altLang="en-US" sz="2800"/>
              <a:t>If the product </a:t>
            </a:r>
            <a:r>
              <a:rPr lang="en-US" altLang="en-US" sz="2800" i="1"/>
              <a:t>A</a:t>
            </a:r>
            <a:r>
              <a:rPr lang="en-US" altLang="en-US" sz="2800" b="1"/>
              <a:t>x</a:t>
            </a:r>
            <a:r>
              <a:rPr lang="en-US" altLang="en-US" sz="2800"/>
              <a:t> is defined, then the </a:t>
            </a:r>
            <a:r>
              <a:rPr lang="en-US" altLang="en-US" sz="2800" i="1"/>
              <a:t>i</a:t>
            </a:r>
            <a:r>
              <a:rPr lang="en-US" altLang="en-US" sz="2800"/>
              <a:t>th entry in </a:t>
            </a:r>
            <a:r>
              <a:rPr lang="en-US" altLang="en-US" sz="2800" i="1"/>
              <a:t>A</a:t>
            </a:r>
            <a:r>
              <a:rPr lang="en-US" altLang="en-US" sz="2800" b="1"/>
              <a:t>x</a:t>
            </a:r>
            <a:r>
              <a:rPr lang="en-US" altLang="en-US" sz="2800"/>
              <a:t> is the sum of the products of corresponding entries from row </a:t>
            </a:r>
            <a:r>
              <a:rPr lang="en-US" altLang="en-US" sz="2800" i="1"/>
              <a:t>i</a:t>
            </a:r>
            <a:r>
              <a:rPr lang="en-US" altLang="en-US" sz="2800"/>
              <a:t> of </a:t>
            </a:r>
            <a:r>
              <a:rPr lang="en-US" altLang="en-US" sz="2800" i="1"/>
              <a:t>A</a:t>
            </a:r>
            <a:r>
              <a:rPr lang="en-US" altLang="en-US" sz="2800"/>
              <a:t> and from the vertex </a:t>
            </a:r>
            <a:r>
              <a:rPr lang="en-US" altLang="en-US" sz="2800" b="1"/>
              <a:t>x</a:t>
            </a:r>
            <a:r>
              <a:rPr lang="en-US" altLang="en-US" sz="2800"/>
              <a:t>.</a:t>
            </a:r>
          </a:p>
          <a:p>
            <a:r>
              <a:rPr lang="en-US" altLang="en-US" sz="2800"/>
              <a:t>The matrix with 1s on the diagonal and 0s elsewhere is called an </a:t>
            </a:r>
            <a:r>
              <a:rPr lang="en-US" altLang="en-US" sz="2800" b="1"/>
              <a:t>identity matrix</a:t>
            </a:r>
            <a:r>
              <a:rPr lang="en-US" altLang="en-US" sz="2800"/>
              <a:t> and is denoted by </a:t>
            </a:r>
            <a:r>
              <a:rPr lang="en-US" altLang="en-US" sz="2800" i="1"/>
              <a:t>I</a:t>
            </a:r>
            <a:r>
              <a:rPr lang="en-US" altLang="en-US" sz="2800"/>
              <a:t>. </a:t>
            </a:r>
          </a:p>
          <a:p>
            <a:endParaRPr lang="en-US" altLang="en-US" sz="2800"/>
          </a:p>
          <a:p>
            <a:r>
              <a:rPr lang="en-US" altLang="en-US" sz="2800"/>
              <a:t>For example,                      is an identity matrix.</a:t>
            </a:r>
          </a:p>
        </p:txBody>
      </p:sp>
      <p:graphicFrame>
        <p:nvGraphicFramePr>
          <p:cNvPr id="666628" name="Object 4">
            <a:extLst>
              <a:ext uri="{FF2B5EF4-FFF2-40B4-BE49-F238E27FC236}">
                <a16:creationId xmlns="" xmlns:a16="http://schemas.microsoft.com/office/drawing/2014/main" id="{C1CD3AEE-5C14-42CB-B1C0-64488A2C61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800600"/>
          <a:ext cx="1752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51" name="Equation" r:id="rId3" imgW="1752480" imgH="1777680" progId="Equation.DSMT4">
                  <p:embed/>
                </p:oleObj>
              </mc:Choice>
              <mc:Fallback>
                <p:oleObj name="Equation" r:id="rId3" imgW="1752480" imgH="1777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800600"/>
                        <a:ext cx="17526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="" xmlns:a16="http://schemas.microsoft.com/office/drawing/2014/main" id="{8BD4EB4E-5A35-46DE-B5FE-13890D5A5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1.4- </a:t>
            </a:r>
            <a:fld id="{39FAC187-97B8-43BB-B168-0019EFE068C6}" type="slidenum">
              <a:rPr lang="en-US" altLang="en-US"/>
              <a:pPr/>
              <a:t>14</a:t>
            </a:fld>
            <a:endParaRPr lang="en-CA" alt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745C7EA4-44F3-4691-BFC6-AEA41CDA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67650" name="Rectangle 2">
            <a:extLst>
              <a:ext uri="{FF2B5EF4-FFF2-40B4-BE49-F238E27FC236}">
                <a16:creationId xmlns="" xmlns:a16="http://schemas.microsoft.com/office/drawing/2014/main" id="{A563974C-854D-4EE6-8722-C07FB5A50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THE MATRIX-VECTOR PRODUCT </a:t>
            </a:r>
            <a:r>
              <a:rPr lang="en-US" altLang="en-US" i="1"/>
              <a:t>A</a:t>
            </a:r>
            <a:r>
              <a:rPr lang="en-US" altLang="en-US" b="1"/>
              <a:t>x</a:t>
            </a:r>
          </a:p>
        </p:txBody>
      </p:sp>
      <p:sp>
        <p:nvSpPr>
          <p:cNvPr id="667651" name="Rectangle 3">
            <a:extLst>
              <a:ext uri="{FF2B5EF4-FFF2-40B4-BE49-F238E27FC236}">
                <a16:creationId xmlns="" xmlns:a16="http://schemas.microsoft.com/office/drawing/2014/main" id="{5C73D707-3E3A-40EB-8FEF-B8DE0DDCDB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72000"/>
          </a:xfrm>
        </p:spPr>
        <p:txBody>
          <a:bodyPr/>
          <a:lstStyle/>
          <a:p>
            <a:pPr marL="609600" indent="-609600"/>
            <a:r>
              <a:rPr lang="en-US" altLang="en-US" sz="2800" b="1" dirty="0"/>
              <a:t>Theorem 5:</a:t>
            </a:r>
            <a:r>
              <a:rPr lang="en-US" altLang="en-US" sz="2800" dirty="0"/>
              <a:t> If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an           matrix,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 are vectors in      , and c is a scalar, then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 smtClean="0"/>
              <a:t> </a:t>
            </a:r>
            <a:endParaRPr lang="en-US" altLang="en-US" sz="2800" dirty="0"/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 smtClean="0"/>
              <a:t>                           </a:t>
            </a:r>
            <a:r>
              <a:rPr lang="en-US" altLang="en-US" sz="2800" dirty="0"/>
              <a:t>.</a:t>
            </a:r>
          </a:p>
          <a:p>
            <a:pPr marL="609600" indent="-609600"/>
            <a:r>
              <a:rPr lang="en-US" altLang="en-US" sz="2800" b="1" dirty="0"/>
              <a:t>Proof:</a:t>
            </a:r>
            <a:r>
              <a:rPr lang="en-US" altLang="en-US" sz="2800" dirty="0"/>
              <a:t> For simplicity, take          ,                               , and 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in     . </a:t>
            </a:r>
          </a:p>
          <a:p>
            <a:pPr marL="609600" indent="-609600"/>
            <a:r>
              <a:rPr lang="en-US" altLang="en-US" sz="2800" dirty="0"/>
              <a:t>For                  let </a:t>
            </a:r>
            <a:r>
              <a:rPr lang="en-US" altLang="en-US" sz="2800" i="1" dirty="0" err="1"/>
              <a:t>u</a:t>
            </a:r>
            <a:r>
              <a:rPr lang="en-US" altLang="en-US" sz="2800" i="1" baseline="-25000" dirty="0" err="1"/>
              <a:t>i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v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be the </a:t>
            </a:r>
            <a:r>
              <a:rPr lang="en-US" altLang="en-US" sz="2800" i="1" dirty="0" err="1"/>
              <a:t>i</a:t>
            </a:r>
            <a:r>
              <a:rPr lang="en-US" altLang="en-US" sz="2800" dirty="0" err="1"/>
              <a:t>th</a:t>
            </a:r>
            <a:r>
              <a:rPr lang="en-US" altLang="en-US" sz="2800" dirty="0"/>
              <a:t> entries in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respectively.</a:t>
            </a:r>
          </a:p>
        </p:txBody>
      </p:sp>
      <p:graphicFrame>
        <p:nvGraphicFramePr>
          <p:cNvPr id="667652" name="Object 4">
            <a:extLst>
              <a:ext uri="{FF2B5EF4-FFF2-40B4-BE49-F238E27FC236}">
                <a16:creationId xmlns="" xmlns:a16="http://schemas.microsoft.com/office/drawing/2014/main" id="{73CAB1E9-A539-4DBD-9D0A-1D1875D6CE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187066"/>
              </p:ext>
            </p:extLst>
          </p:nvPr>
        </p:nvGraphicFramePr>
        <p:xfrm>
          <a:off x="4343400" y="1780068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823" name="Equation" r:id="rId4" imgW="863280" imgH="253800" progId="Equation.DSMT4">
                  <p:embed/>
                </p:oleObj>
              </mc:Choice>
              <mc:Fallback>
                <p:oleObj name="Equation" r:id="rId4" imgW="8632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780068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3" name="Object 5">
            <a:extLst>
              <a:ext uri="{FF2B5EF4-FFF2-40B4-BE49-F238E27FC236}">
                <a16:creationId xmlns="" xmlns:a16="http://schemas.microsoft.com/office/drawing/2014/main" id="{D3865B8F-74C5-4D75-9EB6-085EAD55C1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768196"/>
              </p:ext>
            </p:extLst>
          </p:nvPr>
        </p:nvGraphicFramePr>
        <p:xfrm>
          <a:off x="2590800" y="20447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824" name="Equation" r:id="rId6" imgW="457200" imgH="393480" progId="Equation.DSMT4">
                  <p:embed/>
                </p:oleObj>
              </mc:Choice>
              <mc:Fallback>
                <p:oleObj name="Equation" r:id="rId6" imgW="45720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0447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4" name="Object 6">
            <a:extLst>
              <a:ext uri="{FF2B5EF4-FFF2-40B4-BE49-F238E27FC236}">
                <a16:creationId xmlns="" xmlns:a16="http://schemas.microsoft.com/office/drawing/2014/main" id="{999F5663-661C-412B-BAB6-0DA7A1B0E2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773887"/>
              </p:ext>
            </p:extLst>
          </p:nvPr>
        </p:nvGraphicFramePr>
        <p:xfrm>
          <a:off x="1930400" y="2597150"/>
          <a:ext cx="3340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825" name="Equation" r:id="rId8" imgW="3340080" imgH="444240" progId="Equation.DSMT4">
                  <p:embed/>
                </p:oleObj>
              </mc:Choice>
              <mc:Fallback>
                <p:oleObj name="Equation" r:id="rId8" imgW="334008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2597150"/>
                        <a:ext cx="3340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5" name="Object 7">
            <a:extLst>
              <a:ext uri="{FF2B5EF4-FFF2-40B4-BE49-F238E27FC236}">
                <a16:creationId xmlns="" xmlns:a16="http://schemas.microsoft.com/office/drawing/2014/main" id="{7D8219E8-D980-4818-8AB3-7FA37592C3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44015"/>
              </p:ext>
            </p:extLst>
          </p:nvPr>
        </p:nvGraphicFramePr>
        <p:xfrm>
          <a:off x="1924050" y="3124200"/>
          <a:ext cx="237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826" name="Equation" r:id="rId10" imgW="2374900" imgH="431800" progId="Equation.3">
                  <p:embed/>
                </p:oleObj>
              </mc:Choice>
              <mc:Fallback>
                <p:oleObj name="Equation" r:id="rId10" imgW="23749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3124200"/>
                        <a:ext cx="2374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6" name="Object 8">
            <a:extLst>
              <a:ext uri="{FF2B5EF4-FFF2-40B4-BE49-F238E27FC236}">
                <a16:creationId xmlns="" xmlns:a16="http://schemas.microsoft.com/office/drawing/2014/main" id="{20C44CF4-872F-41CB-B84D-F06E146D2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3657600"/>
          <a:ext cx="812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827" name="Equation" r:id="rId12" imgW="812520" imgH="342720" progId="Equation.DSMT4">
                  <p:embed/>
                </p:oleObj>
              </mc:Choice>
              <mc:Fallback>
                <p:oleObj name="Equation" r:id="rId12" imgW="812520" imgH="3427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657600"/>
                        <a:ext cx="812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7" name="Object 9">
            <a:extLst>
              <a:ext uri="{FF2B5EF4-FFF2-40B4-BE49-F238E27FC236}">
                <a16:creationId xmlns="" xmlns:a16="http://schemas.microsoft.com/office/drawing/2014/main" id="{7AB43B80-3917-4BA9-A3DB-AAFDCE7935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108132"/>
              </p:ext>
            </p:extLst>
          </p:nvPr>
        </p:nvGraphicFramePr>
        <p:xfrm>
          <a:off x="6110110" y="3571522"/>
          <a:ext cx="2540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828" name="Equation" r:id="rId14" imgW="2539800" imgH="558720" progId="Equation.DSMT4">
                  <p:embed/>
                </p:oleObj>
              </mc:Choice>
              <mc:Fallback>
                <p:oleObj name="Equation" r:id="rId14" imgW="2539800" imgH="5587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110" y="3571522"/>
                        <a:ext cx="2540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8" name="Object 10">
            <a:extLst>
              <a:ext uri="{FF2B5EF4-FFF2-40B4-BE49-F238E27FC236}">
                <a16:creationId xmlns="" xmlns:a16="http://schemas.microsoft.com/office/drawing/2014/main" id="{69E1525E-D2D4-47CD-9F04-681928B294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253962"/>
              </p:ext>
            </p:extLst>
          </p:nvPr>
        </p:nvGraphicFramePr>
        <p:xfrm>
          <a:off x="2703513" y="4013200"/>
          <a:ext cx="44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829" name="Equation" r:id="rId16" imgW="444240" imgH="393480" progId="Equation.DSMT4">
                  <p:embed/>
                </p:oleObj>
              </mc:Choice>
              <mc:Fallback>
                <p:oleObj name="Equation" r:id="rId16" imgW="444240" imgH="393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3" y="4013200"/>
                        <a:ext cx="44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9" name="Object 11">
            <a:extLst>
              <a:ext uri="{FF2B5EF4-FFF2-40B4-BE49-F238E27FC236}">
                <a16:creationId xmlns="" xmlns:a16="http://schemas.microsoft.com/office/drawing/2014/main" id="{AD6638CB-ADA2-4514-B9D5-A75B74259D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58470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830" name="Equation" r:id="rId18" imgW="1422360" imgH="406080" progId="Equation.DSMT4">
                  <p:embed/>
                </p:oleObj>
              </mc:Choice>
              <mc:Fallback>
                <p:oleObj name="Equation" r:id="rId18" imgW="1422360" imgH="4060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584700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="" xmlns:a16="http://schemas.microsoft.com/office/drawing/2014/main" id="{B9DF4DBC-B53C-455E-A1A6-C4057AFA7E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1.4- </a:t>
            </a:r>
            <a:fld id="{04CBEFEC-A546-4FE8-836C-8FBC955999A9}" type="slidenum">
              <a:rPr lang="en-US" altLang="en-US"/>
              <a:pPr/>
              <a:t>15</a:t>
            </a:fld>
            <a:endParaRPr lang="en-CA" altLang="en-US"/>
          </a:p>
        </p:txBody>
      </p:sp>
      <p:sp>
        <p:nvSpPr>
          <p:cNvPr id="22" name="Footer Placeholder 4">
            <a:extLst>
              <a:ext uri="{FF2B5EF4-FFF2-40B4-BE49-F238E27FC236}">
                <a16:creationId xmlns="" xmlns:a16="http://schemas.microsoft.com/office/drawing/2014/main" id="{F5C2B39F-1AA7-493D-A84A-8FB4C8ED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68674" name="Rectangle 2">
            <a:extLst>
              <a:ext uri="{FF2B5EF4-FFF2-40B4-BE49-F238E27FC236}">
                <a16:creationId xmlns="" xmlns:a16="http://schemas.microsoft.com/office/drawing/2014/main" id="{2B60DDDF-A0EB-4666-A86D-F22E5FF5A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THE MATRIX-VECTOR PRODUCT </a:t>
            </a:r>
            <a:r>
              <a:rPr lang="en-US" altLang="en-US" i="1"/>
              <a:t>A</a:t>
            </a:r>
            <a:r>
              <a:rPr lang="en-US" altLang="en-US" b="1"/>
              <a:t>x</a:t>
            </a:r>
          </a:p>
        </p:txBody>
      </p:sp>
      <p:sp>
        <p:nvSpPr>
          <p:cNvPr id="668675" name="Rectangle 3">
            <a:extLst>
              <a:ext uri="{FF2B5EF4-FFF2-40B4-BE49-F238E27FC236}">
                <a16:creationId xmlns="" xmlns:a16="http://schemas.microsoft.com/office/drawing/2014/main" id="{E764A4F8-0839-42E9-93D1-6B643C3B9C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r>
              <a:rPr lang="en-US" altLang="en-US" sz="2800"/>
              <a:t>To prove statement (a), compute                 as a linear combination of the columns of </a:t>
            </a:r>
            <a:r>
              <a:rPr lang="en-US" altLang="en-US" sz="2800" i="1"/>
              <a:t>A</a:t>
            </a:r>
            <a:r>
              <a:rPr lang="en-US" altLang="en-US" sz="2800"/>
              <a:t> using the entries in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as weights.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</p:txBody>
      </p:sp>
      <p:graphicFrame>
        <p:nvGraphicFramePr>
          <p:cNvPr id="668676" name="Object 4">
            <a:extLst>
              <a:ext uri="{FF2B5EF4-FFF2-40B4-BE49-F238E27FC236}">
                <a16:creationId xmlns="" xmlns:a16="http://schemas.microsoft.com/office/drawing/2014/main" id="{E0509BD2-BADE-4F62-814D-E360A4DB24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342434"/>
              </p:ext>
            </p:extLst>
          </p:nvPr>
        </p:nvGraphicFramePr>
        <p:xfrm>
          <a:off x="5556250" y="1206500"/>
          <a:ext cx="139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36" name="Equation" r:id="rId3" imgW="1397000" imgH="431800" progId="Equation.3">
                  <p:embed/>
                </p:oleObj>
              </mc:Choice>
              <mc:Fallback>
                <p:oleObj name="Equation" r:id="rId3" imgW="1397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0" y="1206500"/>
                        <a:ext cx="1397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7" name="Object 5">
            <a:extLst>
              <a:ext uri="{FF2B5EF4-FFF2-40B4-BE49-F238E27FC236}">
                <a16:creationId xmlns="" xmlns:a16="http://schemas.microsoft.com/office/drawing/2014/main" id="{DE53AFE9-F2FA-4746-8F35-439B0FCEAC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822447"/>
              </p:ext>
            </p:extLst>
          </p:nvPr>
        </p:nvGraphicFramePr>
        <p:xfrm>
          <a:off x="908050" y="2209800"/>
          <a:ext cx="850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37" name="Equation" r:id="rId5" imgW="850680" imgH="279360" progId="Equation.DSMT4">
                  <p:embed/>
                </p:oleObj>
              </mc:Choice>
              <mc:Fallback>
                <p:oleObj name="Equation" r:id="rId5" imgW="850680" imgH="279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209800"/>
                        <a:ext cx="850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8" name="Object 6">
            <a:extLst>
              <a:ext uri="{FF2B5EF4-FFF2-40B4-BE49-F238E27FC236}">
                <a16:creationId xmlns="" xmlns:a16="http://schemas.microsoft.com/office/drawing/2014/main" id="{E5CADB58-D861-4576-A073-E8CB3DECF3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357014"/>
              </p:ext>
            </p:extLst>
          </p:nvPr>
        </p:nvGraphicFramePr>
        <p:xfrm>
          <a:off x="825500" y="2393950"/>
          <a:ext cx="5803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38" name="Equation" r:id="rId7" imgW="5803900" imgH="1562100" progId="Equation.3">
                  <p:embed/>
                </p:oleObj>
              </mc:Choice>
              <mc:Fallback>
                <p:oleObj name="Equation" r:id="rId7" imgW="5803900" imgH="1562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2393950"/>
                        <a:ext cx="58039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9" name="Object 7">
            <a:extLst>
              <a:ext uri="{FF2B5EF4-FFF2-40B4-BE49-F238E27FC236}">
                <a16:creationId xmlns="" xmlns:a16="http://schemas.microsoft.com/office/drawing/2014/main" id="{353CB5E5-2D31-4386-B143-D1783BAC7E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999496"/>
              </p:ext>
            </p:extLst>
          </p:nvPr>
        </p:nvGraphicFramePr>
        <p:xfrm>
          <a:off x="1797050" y="4229100"/>
          <a:ext cx="5930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39" name="Equation" r:id="rId9" imgW="5930900" imgH="558800" progId="Equation.3">
                  <p:embed/>
                </p:oleObj>
              </mc:Choice>
              <mc:Fallback>
                <p:oleObj name="Equation" r:id="rId9" imgW="5930900" imgH="558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4229100"/>
                        <a:ext cx="5930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80" name="Line 8">
            <a:extLst>
              <a:ext uri="{FF2B5EF4-FFF2-40B4-BE49-F238E27FC236}">
                <a16:creationId xmlns="" xmlns:a16="http://schemas.microsoft.com/office/drawing/2014/main" id="{FA15D72B-9320-4248-A020-D31BEDE4D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114800"/>
            <a:ext cx="0" cy="228600"/>
          </a:xfrm>
          <a:prstGeom prst="line">
            <a:avLst/>
          </a:prstGeom>
          <a:noFill/>
          <a:ln w="9525">
            <a:solidFill>
              <a:srgbClr val="007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8681" name="Line 9">
            <a:extLst>
              <a:ext uri="{FF2B5EF4-FFF2-40B4-BE49-F238E27FC236}">
                <a16:creationId xmlns="" xmlns:a16="http://schemas.microsoft.com/office/drawing/2014/main" id="{7E5571E4-69AF-4D91-A597-B208191CF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114800"/>
            <a:ext cx="0" cy="228600"/>
          </a:xfrm>
          <a:prstGeom prst="line">
            <a:avLst/>
          </a:prstGeom>
          <a:noFill/>
          <a:ln w="9525">
            <a:solidFill>
              <a:srgbClr val="007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8682" name="Line 10">
            <a:extLst>
              <a:ext uri="{FF2B5EF4-FFF2-40B4-BE49-F238E27FC236}">
                <a16:creationId xmlns="" xmlns:a16="http://schemas.microsoft.com/office/drawing/2014/main" id="{5F885D3F-4B00-4B10-8155-A05E81DB8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3334" y="4114800"/>
            <a:ext cx="0" cy="228600"/>
          </a:xfrm>
          <a:prstGeom prst="line">
            <a:avLst/>
          </a:prstGeom>
          <a:noFill/>
          <a:ln w="9525">
            <a:solidFill>
              <a:srgbClr val="007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8683" name="Line 11">
            <a:extLst>
              <a:ext uri="{FF2B5EF4-FFF2-40B4-BE49-F238E27FC236}">
                <a16:creationId xmlns="" xmlns:a16="http://schemas.microsoft.com/office/drawing/2014/main" id="{5E99E80F-82E5-4BC0-961C-DAF4EE0C0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114800"/>
            <a:ext cx="4267200" cy="0"/>
          </a:xfrm>
          <a:prstGeom prst="line">
            <a:avLst/>
          </a:prstGeom>
          <a:noFill/>
          <a:ln w="9525">
            <a:solidFill>
              <a:srgbClr val="007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8684" name="Line 12">
            <a:extLst>
              <a:ext uri="{FF2B5EF4-FFF2-40B4-BE49-F238E27FC236}">
                <a16:creationId xmlns="" xmlns:a16="http://schemas.microsoft.com/office/drawing/2014/main" id="{320E52CB-5E2B-41D8-8FE6-CD55221803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648200"/>
            <a:ext cx="0" cy="228600"/>
          </a:xfrm>
          <a:prstGeom prst="line">
            <a:avLst/>
          </a:prstGeom>
          <a:noFill/>
          <a:ln w="9525">
            <a:solidFill>
              <a:srgbClr val="007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8685" name="Line 13">
            <a:extLst>
              <a:ext uri="{FF2B5EF4-FFF2-40B4-BE49-F238E27FC236}">
                <a16:creationId xmlns="" xmlns:a16="http://schemas.microsoft.com/office/drawing/2014/main" id="{2218AB0A-39B5-4CC6-B5C3-8CFF7183AA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4648200"/>
            <a:ext cx="0" cy="228600"/>
          </a:xfrm>
          <a:prstGeom prst="line">
            <a:avLst/>
          </a:prstGeom>
          <a:noFill/>
          <a:ln w="9525">
            <a:solidFill>
              <a:srgbClr val="007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8686" name="Line 14">
            <a:extLst>
              <a:ext uri="{FF2B5EF4-FFF2-40B4-BE49-F238E27FC236}">
                <a16:creationId xmlns="" xmlns:a16="http://schemas.microsoft.com/office/drawing/2014/main" id="{5C1AD705-8DC7-4AE1-AB93-F7BBD7CC16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4648200"/>
            <a:ext cx="0" cy="228600"/>
          </a:xfrm>
          <a:prstGeom prst="line">
            <a:avLst/>
          </a:prstGeom>
          <a:noFill/>
          <a:ln w="9525">
            <a:solidFill>
              <a:srgbClr val="007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8687" name="Line 15">
            <a:extLst>
              <a:ext uri="{FF2B5EF4-FFF2-40B4-BE49-F238E27FC236}">
                <a16:creationId xmlns="" xmlns:a16="http://schemas.microsoft.com/office/drawing/2014/main" id="{7AA6AEA2-1571-4A16-B677-260FDFC89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876800"/>
            <a:ext cx="4267200" cy="0"/>
          </a:xfrm>
          <a:prstGeom prst="line">
            <a:avLst/>
          </a:prstGeom>
          <a:noFill/>
          <a:ln w="9525">
            <a:solidFill>
              <a:srgbClr val="007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8688" name="Text Box 16">
            <a:extLst>
              <a:ext uri="{FF2B5EF4-FFF2-40B4-BE49-F238E27FC236}">
                <a16:creationId xmlns="" xmlns:a16="http://schemas.microsoft.com/office/drawing/2014/main" id="{D7F8B0B2-4B1F-4E23-B6C7-A9D8ADE38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8862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1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>
                <a:solidFill>
                  <a:srgbClr val="007FFF"/>
                </a:solidFill>
                <a:latin typeface="Times New Roman" panose="02020603050405020304" pitchFamily="18" charset="0"/>
              </a:rPr>
              <a:t>Entries in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68689" name="Object 17">
            <a:extLst>
              <a:ext uri="{FF2B5EF4-FFF2-40B4-BE49-F238E27FC236}">
                <a16:creationId xmlns="" xmlns:a16="http://schemas.microsoft.com/office/drawing/2014/main" id="{ED05367C-22E3-4B0B-B2A5-0B909C51CB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9600" y="3962400"/>
          <a:ext cx="635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40" name="Equation" r:id="rId12" imgW="634680" imgH="228600" progId="Equation.DSMT4">
                  <p:embed/>
                </p:oleObj>
              </mc:Choice>
              <mc:Fallback>
                <p:oleObj name="Equation" r:id="rId12" imgW="63468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3962400"/>
                        <a:ext cx="6350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90" name="Text Box 18">
            <a:extLst>
              <a:ext uri="{FF2B5EF4-FFF2-40B4-BE49-F238E27FC236}">
                <a16:creationId xmlns="" xmlns:a16="http://schemas.microsoft.com/office/drawing/2014/main" id="{E1A18CFE-4A33-4BA8-AF11-E3AF55E65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76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1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>
                <a:solidFill>
                  <a:srgbClr val="007FFF"/>
                </a:solidFill>
                <a:latin typeface="Times New Roman" panose="02020603050405020304" pitchFamily="18" charset="0"/>
              </a:rPr>
              <a:t>Columns of </a:t>
            </a:r>
            <a:r>
              <a:rPr lang="en-US" altLang="en-US" sz="2000" i="1">
                <a:solidFill>
                  <a:srgbClr val="007FFF"/>
                </a:solidFill>
                <a:latin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668691" name="Object 19">
            <a:extLst>
              <a:ext uri="{FF2B5EF4-FFF2-40B4-BE49-F238E27FC236}">
                <a16:creationId xmlns="" xmlns:a16="http://schemas.microsoft.com/office/drawing/2014/main" id="{57F1437E-0C3D-4C45-9A24-C09EDF14AC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311888"/>
              </p:ext>
            </p:extLst>
          </p:nvPr>
        </p:nvGraphicFramePr>
        <p:xfrm>
          <a:off x="1797050" y="5143500"/>
          <a:ext cx="6515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41" name="Equation" r:id="rId14" imgW="6515100" imgH="558800" progId="Equation.3">
                  <p:embed/>
                </p:oleObj>
              </mc:Choice>
              <mc:Fallback>
                <p:oleObj name="Equation" r:id="rId14" imgW="6515100" imgH="558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5143500"/>
                        <a:ext cx="6515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92" name="Object 20">
            <a:extLst>
              <a:ext uri="{FF2B5EF4-FFF2-40B4-BE49-F238E27FC236}">
                <a16:creationId xmlns="" xmlns:a16="http://schemas.microsoft.com/office/drawing/2014/main" id="{9AAE8EF1-C1B0-47CE-8196-5C265F9FB5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870880"/>
              </p:ext>
            </p:extLst>
          </p:nvPr>
        </p:nvGraphicFramePr>
        <p:xfrm>
          <a:off x="1822450" y="5943600"/>
          <a:ext cx="1714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42" name="Equation" r:id="rId16" imgW="1714500" imgH="342900" progId="Equation.3">
                  <p:embed/>
                </p:oleObj>
              </mc:Choice>
              <mc:Fallback>
                <p:oleObj name="Equation" r:id="rId16" imgW="1714500" imgH="342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943600"/>
                        <a:ext cx="1714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="" xmlns:a16="http://schemas.microsoft.com/office/drawing/2014/main" id="{CE6C974B-7961-4B40-A6DF-B70A7BBEEF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1.4- </a:t>
            </a:r>
            <a:fld id="{A35D3581-9CC3-4DA3-8BE9-6A7887AADEA5}" type="slidenum">
              <a:rPr lang="en-US" altLang="en-US"/>
              <a:pPr/>
              <a:t>16</a:t>
            </a:fld>
            <a:endParaRPr lang="en-CA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="" xmlns:a16="http://schemas.microsoft.com/office/drawing/2014/main" id="{5E09D0C8-20E8-4FDA-BDB6-1FE33D89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69698" name="Rectangle 2">
            <a:extLst>
              <a:ext uri="{FF2B5EF4-FFF2-40B4-BE49-F238E27FC236}">
                <a16:creationId xmlns="" xmlns:a16="http://schemas.microsoft.com/office/drawing/2014/main" id="{D2D24003-464E-4CD6-A8C0-F23B0819E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THE MATRIX-VECTOR PRODUCT </a:t>
            </a:r>
            <a:r>
              <a:rPr lang="en-US" altLang="en-US" i="1"/>
              <a:t>A</a:t>
            </a:r>
            <a:r>
              <a:rPr lang="en-US" altLang="en-US" b="1"/>
              <a:t>x</a:t>
            </a:r>
          </a:p>
        </p:txBody>
      </p:sp>
      <p:sp>
        <p:nvSpPr>
          <p:cNvPr id="669699" name="Rectangle 3">
            <a:extLst>
              <a:ext uri="{FF2B5EF4-FFF2-40B4-BE49-F238E27FC236}">
                <a16:creationId xmlns="" xmlns:a16="http://schemas.microsoft.com/office/drawing/2014/main" id="{A317006A-92E2-4533-9E67-AFE885ED7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4572000"/>
          </a:xfrm>
        </p:spPr>
        <p:txBody>
          <a:bodyPr/>
          <a:lstStyle/>
          <a:p>
            <a:r>
              <a:rPr lang="en-US" altLang="en-US" sz="2800"/>
              <a:t>To prove statement (b), compute            as a linear combination of the columns of </a:t>
            </a:r>
            <a:r>
              <a:rPr lang="en-US" altLang="en-US" sz="2800" i="1"/>
              <a:t>A</a:t>
            </a:r>
            <a:r>
              <a:rPr lang="en-US" altLang="en-US" sz="2800"/>
              <a:t> using the entries in </a:t>
            </a:r>
            <a:r>
              <a:rPr lang="en-US" altLang="en-US" sz="2800" i="1"/>
              <a:t>c</a:t>
            </a:r>
            <a:r>
              <a:rPr lang="en-US" altLang="en-US" sz="2800" b="1"/>
              <a:t>u</a:t>
            </a:r>
            <a:r>
              <a:rPr lang="en-US" altLang="en-US" sz="2800"/>
              <a:t> as weights.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</p:txBody>
      </p:sp>
      <p:graphicFrame>
        <p:nvGraphicFramePr>
          <p:cNvPr id="669700" name="Object 4">
            <a:extLst>
              <a:ext uri="{FF2B5EF4-FFF2-40B4-BE49-F238E27FC236}">
                <a16:creationId xmlns="" xmlns:a16="http://schemas.microsoft.com/office/drawing/2014/main" id="{C9787AAD-B4D0-4904-9ECF-E0F1C9B146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884803"/>
              </p:ext>
            </p:extLst>
          </p:nvPr>
        </p:nvGraphicFramePr>
        <p:xfrm>
          <a:off x="5321300" y="1676400"/>
          <a:ext cx="9398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807" name="Equation" r:id="rId3" imgW="990600" imgH="431800" progId="Equation.3">
                  <p:embed/>
                </p:oleObj>
              </mc:Choice>
              <mc:Fallback>
                <p:oleObj name="Equation" r:id="rId3" imgW="9906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1676400"/>
                        <a:ext cx="9398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01" name="Object 5">
            <a:extLst>
              <a:ext uri="{FF2B5EF4-FFF2-40B4-BE49-F238E27FC236}">
                <a16:creationId xmlns="" xmlns:a16="http://schemas.microsoft.com/office/drawing/2014/main" id="{E97A9EFB-CA44-4C2F-9173-5CFDAB1FB7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643004"/>
              </p:ext>
            </p:extLst>
          </p:nvPr>
        </p:nvGraphicFramePr>
        <p:xfrm>
          <a:off x="228600" y="2851150"/>
          <a:ext cx="8801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808" name="Equation" r:id="rId5" imgW="8801100" imgH="1562100" progId="Equation.3">
                  <p:embed/>
                </p:oleObj>
              </mc:Choice>
              <mc:Fallback>
                <p:oleObj name="Equation" r:id="rId5" imgW="8801100" imgH="156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851150"/>
                        <a:ext cx="88011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02" name="Object 6">
            <a:extLst>
              <a:ext uri="{FF2B5EF4-FFF2-40B4-BE49-F238E27FC236}">
                <a16:creationId xmlns="" xmlns:a16="http://schemas.microsoft.com/office/drawing/2014/main" id="{46EA0AEF-A27F-46E4-8F0B-B1E06EE5E3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331684"/>
              </p:ext>
            </p:extLst>
          </p:nvPr>
        </p:nvGraphicFramePr>
        <p:xfrm>
          <a:off x="1206500" y="4533900"/>
          <a:ext cx="4406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809" name="Equation" r:id="rId7" imgW="4406900" imgH="558800" progId="Equation.3">
                  <p:embed/>
                </p:oleObj>
              </mc:Choice>
              <mc:Fallback>
                <p:oleObj name="Equation" r:id="rId7" imgW="44069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4533900"/>
                        <a:ext cx="4406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03" name="Object 7">
            <a:extLst>
              <a:ext uri="{FF2B5EF4-FFF2-40B4-BE49-F238E27FC236}">
                <a16:creationId xmlns="" xmlns:a16="http://schemas.microsoft.com/office/drawing/2014/main" id="{429DA0E2-38D2-4797-A761-314F140702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823958"/>
              </p:ext>
            </p:extLst>
          </p:nvPr>
        </p:nvGraphicFramePr>
        <p:xfrm>
          <a:off x="1212850" y="5219700"/>
          <a:ext cx="3454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810" name="Equation" r:id="rId9" imgW="3454400" imgH="558800" progId="Equation.3">
                  <p:embed/>
                </p:oleObj>
              </mc:Choice>
              <mc:Fallback>
                <p:oleObj name="Equation" r:id="rId9" imgW="3454400" imgH="558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5219700"/>
                        <a:ext cx="3454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04" name="Object 8">
            <a:extLst>
              <a:ext uri="{FF2B5EF4-FFF2-40B4-BE49-F238E27FC236}">
                <a16:creationId xmlns="" xmlns:a16="http://schemas.microsoft.com/office/drawing/2014/main" id="{5E16B57C-DC79-48B9-BBF4-CDE65BB91C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765747"/>
              </p:ext>
            </p:extLst>
          </p:nvPr>
        </p:nvGraphicFramePr>
        <p:xfrm>
          <a:off x="1200150" y="5867400"/>
          <a:ext cx="1333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811" name="Equation" r:id="rId11" imgW="1333500" imgH="431800" progId="Equation.3">
                  <p:embed/>
                </p:oleObj>
              </mc:Choice>
              <mc:Fallback>
                <p:oleObj name="Equation" r:id="rId11" imgW="13335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5867400"/>
                        <a:ext cx="1333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EDFEDD08-D559-48BD-B67D-835BBBAAD7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1.4- </a:t>
            </a:r>
            <a:fld id="{143988AC-71D1-4438-AD51-387FE3C955B6}" type="slidenum">
              <a:rPr lang="en-US" altLang="en-US"/>
              <a:pPr/>
              <a:t>2</a:t>
            </a:fld>
            <a:endParaRPr lang="en-CA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58365FC6-664C-4113-B09F-F84E2ED9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316418" name="Rectangle 2">
            <a:extLst>
              <a:ext uri="{FF2B5EF4-FFF2-40B4-BE49-F238E27FC236}">
                <a16:creationId xmlns="" xmlns:a16="http://schemas.microsoft.com/office/drawing/2014/main" id="{5D7AB534-8BC7-4EB7-89F3-2A0AD737A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EQUATION 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="" xmlns:a16="http://schemas.microsoft.com/office/drawing/2014/main" id="{A2B86B4C-CFD8-41B2-920F-E625232FC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/>
              <a:t>Definition:</a:t>
            </a:r>
            <a:r>
              <a:rPr lang="en-US" altLang="en-US" sz="2800"/>
              <a:t> If </a:t>
            </a:r>
            <a:r>
              <a:rPr lang="en-US" altLang="en-US" sz="2800" i="1"/>
              <a:t>A</a:t>
            </a:r>
            <a:r>
              <a:rPr lang="en-US" altLang="en-US" sz="2800"/>
              <a:t> is an           matrix, with columns </a:t>
            </a:r>
            <a:r>
              <a:rPr lang="en-US" altLang="en-US" sz="2800" b="1"/>
              <a:t>a</a:t>
            </a:r>
            <a:r>
              <a:rPr lang="en-US" altLang="en-US" sz="2800" baseline="-25000"/>
              <a:t>1</a:t>
            </a:r>
            <a:r>
              <a:rPr lang="en-US" altLang="en-US" sz="2800"/>
              <a:t>, …, </a:t>
            </a:r>
            <a:r>
              <a:rPr lang="en-US" altLang="en-US" sz="2800" b="1"/>
              <a:t>a</a:t>
            </a:r>
            <a:r>
              <a:rPr lang="en-US" altLang="en-US" sz="2800" i="1" baseline="-25000"/>
              <a:t>n</a:t>
            </a:r>
            <a:r>
              <a:rPr lang="en-US" altLang="en-US" sz="2800"/>
              <a:t>, and if </a:t>
            </a:r>
            <a:r>
              <a:rPr lang="en-US" altLang="en-US" sz="2800" b="1"/>
              <a:t>x</a:t>
            </a:r>
            <a:r>
              <a:rPr lang="en-US" altLang="en-US" sz="2800"/>
              <a:t> is in       , then the </a:t>
            </a:r>
            <a:r>
              <a:rPr lang="en-US" altLang="en-US" sz="2800" b="1"/>
              <a:t>product of</a:t>
            </a:r>
            <a:r>
              <a:rPr lang="en-US" altLang="en-US" sz="2800"/>
              <a:t> </a:t>
            </a:r>
            <a:r>
              <a:rPr lang="en-US" altLang="en-US" sz="2800" i="1"/>
              <a:t>A</a:t>
            </a:r>
            <a:r>
              <a:rPr lang="en-US" altLang="en-US" sz="2800" b="1"/>
              <a:t> and x</a:t>
            </a:r>
            <a:r>
              <a:rPr lang="en-US" altLang="en-US" sz="2800"/>
              <a:t>, denoted by </a:t>
            </a:r>
            <a:r>
              <a:rPr lang="en-US" altLang="en-US" sz="2800" i="1"/>
              <a:t>A</a:t>
            </a:r>
            <a:r>
              <a:rPr lang="en-US" altLang="en-US" sz="2800" b="1"/>
              <a:t>x</a:t>
            </a:r>
            <a:r>
              <a:rPr lang="en-US" altLang="en-US" sz="2800"/>
              <a:t>, </a:t>
            </a:r>
            <a:r>
              <a:rPr lang="en-US" altLang="en-US" sz="2800" b="1"/>
              <a:t>is the linear combination of the columns of</a:t>
            </a:r>
            <a:r>
              <a:rPr lang="en-US" altLang="en-US" sz="2800"/>
              <a:t> </a:t>
            </a:r>
            <a:r>
              <a:rPr lang="en-US" altLang="en-US" sz="2800" i="1"/>
              <a:t>A</a:t>
            </a:r>
            <a:r>
              <a:rPr lang="en-US" altLang="en-US" sz="2800"/>
              <a:t> </a:t>
            </a:r>
            <a:r>
              <a:rPr lang="en-US" altLang="en-US" sz="2800" b="1"/>
              <a:t>using the corresponding entries in x as weights</a:t>
            </a:r>
            <a:r>
              <a:rPr lang="en-US" altLang="en-US" sz="2800"/>
              <a:t>; that is,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                                                            .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 i="1"/>
              <a:t>A</a:t>
            </a:r>
            <a:r>
              <a:rPr lang="en-US" altLang="en-US" sz="2800" b="1"/>
              <a:t>x</a:t>
            </a:r>
            <a:r>
              <a:rPr lang="en-US" altLang="en-US" sz="2800"/>
              <a:t> is defined only if the number of columns of </a:t>
            </a:r>
            <a:r>
              <a:rPr lang="en-US" altLang="en-US" sz="2800" i="1"/>
              <a:t>A</a:t>
            </a:r>
            <a:r>
              <a:rPr lang="en-US" altLang="en-US" sz="2800"/>
              <a:t> equals the number of entries in </a:t>
            </a:r>
            <a:r>
              <a:rPr lang="en-US" altLang="en-US" sz="2800" b="1"/>
              <a:t>x</a:t>
            </a:r>
            <a:r>
              <a:rPr lang="en-US" altLang="en-US" sz="2800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/>
          </a:p>
        </p:txBody>
      </p:sp>
      <p:graphicFrame>
        <p:nvGraphicFramePr>
          <p:cNvPr id="316432" name="Object 16">
            <a:extLst>
              <a:ext uri="{FF2B5EF4-FFF2-40B4-BE49-F238E27FC236}">
                <a16:creationId xmlns="" xmlns:a16="http://schemas.microsoft.com/office/drawing/2014/main" id="{8A500716-5774-4031-8F24-7EBDE8527C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813682"/>
              </p:ext>
            </p:extLst>
          </p:nvPr>
        </p:nvGraphicFramePr>
        <p:xfrm>
          <a:off x="3727450" y="615950"/>
          <a:ext cx="115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20" name="Equation" r:id="rId4" imgW="1155700" imgH="342900" progId="Equation.3">
                  <p:embed/>
                </p:oleObj>
              </mc:Choice>
              <mc:Fallback>
                <p:oleObj name="Equation" r:id="rId4" imgW="1155700" imgH="342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615950"/>
                        <a:ext cx="1155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3" name="Object 17">
            <a:extLst>
              <a:ext uri="{FF2B5EF4-FFF2-40B4-BE49-F238E27FC236}">
                <a16:creationId xmlns="" xmlns:a16="http://schemas.microsoft.com/office/drawing/2014/main" id="{CA7A131B-F195-4546-921A-D64FF1B3D7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2827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21" name="Equation" r:id="rId6" imgW="863280" imgH="253800" progId="Equation.DSMT4">
                  <p:embed/>
                </p:oleObj>
              </mc:Choice>
              <mc:Fallback>
                <p:oleObj name="Equation" r:id="rId6" imgW="863280" imgH="253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2827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4" name="Object 18">
            <a:extLst>
              <a:ext uri="{FF2B5EF4-FFF2-40B4-BE49-F238E27FC236}">
                <a16:creationId xmlns="" xmlns:a16="http://schemas.microsoft.com/office/drawing/2014/main" id="{0F08FE8B-F8B4-4B1F-8AEA-50DB02EB08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724473"/>
              </p:ext>
            </p:extLst>
          </p:nvPr>
        </p:nvGraphicFramePr>
        <p:xfrm>
          <a:off x="3810000" y="15113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22" name="Equation" r:id="rId8" imgW="457200" imgH="393480" progId="Equation.DSMT4">
                  <p:embed/>
                </p:oleObj>
              </mc:Choice>
              <mc:Fallback>
                <p:oleObj name="Equation" r:id="rId8" imgW="457200" imgH="393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5113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5" name="Object 19">
            <a:extLst>
              <a:ext uri="{FF2B5EF4-FFF2-40B4-BE49-F238E27FC236}">
                <a16:creationId xmlns="" xmlns:a16="http://schemas.microsoft.com/office/drawing/2014/main" id="{90C1519E-BF16-4311-AA9A-74BE4F5BCA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027302"/>
              </p:ext>
            </p:extLst>
          </p:nvPr>
        </p:nvGraphicFramePr>
        <p:xfrm>
          <a:off x="472722" y="3149600"/>
          <a:ext cx="81661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23" name="Equation" r:id="rId10" imgW="8165880" imgH="2387520" progId="Equation.DSMT4">
                  <p:embed/>
                </p:oleObj>
              </mc:Choice>
              <mc:Fallback>
                <p:oleObj name="Equation" r:id="rId10" imgW="8165880" imgH="238752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22" y="3149600"/>
                        <a:ext cx="816610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="" xmlns:a16="http://schemas.microsoft.com/office/drawing/2014/main" id="{BD5496DF-263B-4F2F-8837-9D21A8FFAA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1.4- </a:t>
            </a:r>
            <a:fld id="{D9B1D6B4-8899-45F7-8E14-A7DE8499790E}" type="slidenum">
              <a:rPr lang="en-US" altLang="en-US"/>
              <a:pPr/>
              <a:t>3</a:t>
            </a:fld>
            <a:endParaRPr lang="en-CA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="" xmlns:a16="http://schemas.microsoft.com/office/drawing/2014/main" id="{FD2357BF-4B5B-43A2-A39E-3BE52D7C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53314" name="Rectangle 2">
            <a:extLst>
              <a:ext uri="{FF2B5EF4-FFF2-40B4-BE49-F238E27FC236}">
                <a16:creationId xmlns="" xmlns:a16="http://schemas.microsoft.com/office/drawing/2014/main" id="{56F04575-BB7C-4C1F-8C51-4D9A256CA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EQUATION</a:t>
            </a:r>
          </a:p>
        </p:txBody>
      </p:sp>
      <p:sp>
        <p:nvSpPr>
          <p:cNvPr id="653318" name="Rectangle 6">
            <a:extLst>
              <a:ext uri="{FF2B5EF4-FFF2-40B4-BE49-F238E27FC236}">
                <a16:creationId xmlns="" xmlns:a16="http://schemas.microsoft.com/office/drawing/2014/main" id="{50A9FBD3-C126-4A22-9CD1-7F3DF079D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 dirty="0"/>
              <a:t>Example 1:</a:t>
            </a:r>
            <a:r>
              <a:rPr lang="en-US" altLang="en-US" sz="2800" dirty="0"/>
              <a:t> For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in      , write the linear combination                           </a:t>
            </a:r>
            <a:r>
              <a:rPr lang="en-US" altLang="en-US" sz="2800" dirty="0" smtClean="0"/>
              <a:t>as </a:t>
            </a:r>
            <a:r>
              <a:rPr lang="en-US" altLang="en-US" sz="2800" dirty="0"/>
              <a:t>a matrix times a vector.</a:t>
            </a:r>
          </a:p>
          <a:p>
            <a:r>
              <a:rPr lang="en-US" altLang="en-US" sz="2800" b="1" dirty="0"/>
              <a:t>Solution:</a:t>
            </a:r>
            <a:r>
              <a:rPr lang="en-US" altLang="en-US" sz="2800" dirty="0"/>
              <a:t> Place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into the columns of a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and place the weights 3,     , and 7 into a vector </a:t>
            </a:r>
            <a:r>
              <a:rPr lang="en-US" altLang="en-US" sz="2800" b="1" dirty="0"/>
              <a:t>x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That is, </a:t>
            </a:r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     .</a:t>
            </a:r>
          </a:p>
        </p:txBody>
      </p:sp>
      <p:graphicFrame>
        <p:nvGraphicFramePr>
          <p:cNvPr id="653316" name="Object 4">
            <a:extLst>
              <a:ext uri="{FF2B5EF4-FFF2-40B4-BE49-F238E27FC236}">
                <a16:creationId xmlns="" xmlns:a16="http://schemas.microsoft.com/office/drawing/2014/main" id="{00C2A375-DC20-4739-A38E-2EC91FF34938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28079536"/>
              </p:ext>
            </p:extLst>
          </p:nvPr>
        </p:nvGraphicFramePr>
        <p:xfrm>
          <a:off x="3733800" y="617538"/>
          <a:ext cx="1143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28" name="Equation" r:id="rId3" imgW="1155700" imgH="342900" progId="Equation.3">
                  <p:embed/>
                </p:oleObj>
              </mc:Choice>
              <mc:Fallback>
                <p:oleObj name="Equation" r:id="rId3" imgW="11557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17538"/>
                        <a:ext cx="1143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19" name="Object 7">
            <a:extLst>
              <a:ext uri="{FF2B5EF4-FFF2-40B4-BE49-F238E27FC236}">
                <a16:creationId xmlns="" xmlns:a16="http://schemas.microsoft.com/office/drawing/2014/main" id="{D40DEA4B-50D4-497C-A365-A69D3ED2AA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815037"/>
              </p:ext>
            </p:extLst>
          </p:nvPr>
        </p:nvGraphicFramePr>
        <p:xfrm>
          <a:off x="4953000" y="1600200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29" name="Equation" r:id="rId5" imgW="507960" imgH="393480" progId="Equation.DSMT4">
                  <p:embed/>
                </p:oleObj>
              </mc:Choice>
              <mc:Fallback>
                <p:oleObj name="Equation" r:id="rId5" imgW="50796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50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0" name="Object 8">
            <a:extLst>
              <a:ext uri="{FF2B5EF4-FFF2-40B4-BE49-F238E27FC236}">
                <a16:creationId xmlns="" xmlns:a16="http://schemas.microsoft.com/office/drawing/2014/main" id="{E471265B-30C8-48DF-B46F-D0D457B5FE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482022"/>
              </p:ext>
            </p:extLst>
          </p:nvPr>
        </p:nvGraphicFramePr>
        <p:xfrm>
          <a:off x="2777067" y="2057400"/>
          <a:ext cx="2159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30" name="Equation" r:id="rId7" imgW="2374900" imgH="558800" progId="Equation.3">
                  <p:embed/>
                </p:oleObj>
              </mc:Choice>
              <mc:Fallback>
                <p:oleObj name="Equation" r:id="rId7" imgW="2374900" imgH="558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7067" y="2057400"/>
                        <a:ext cx="2159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1" name="Object 9">
            <a:extLst>
              <a:ext uri="{FF2B5EF4-FFF2-40B4-BE49-F238E27FC236}">
                <a16:creationId xmlns="" xmlns:a16="http://schemas.microsoft.com/office/drawing/2014/main" id="{269A63AA-1DDD-4DD0-8FC6-D21BF62563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530600"/>
          <a:ext cx="3810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31" name="Equation" r:id="rId9" imgW="444240" imgH="342720" progId="Equation.DSMT4">
                  <p:embed/>
                </p:oleObj>
              </mc:Choice>
              <mc:Fallback>
                <p:oleObj name="Equation" r:id="rId9" imgW="444240" imgH="3427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530600"/>
                        <a:ext cx="38100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2" name="Object 10">
            <a:extLst>
              <a:ext uri="{FF2B5EF4-FFF2-40B4-BE49-F238E27FC236}">
                <a16:creationId xmlns="" xmlns:a16="http://schemas.microsoft.com/office/drawing/2014/main" id="{0D35A1BA-A027-48DA-BED9-270769CF66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975613"/>
              </p:ext>
            </p:extLst>
          </p:nvPr>
        </p:nvGraphicFramePr>
        <p:xfrm>
          <a:off x="838200" y="4260850"/>
          <a:ext cx="75692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32" name="Equation" r:id="rId11" imgW="7569200" imgH="1917700" progId="Equation.3">
                  <p:embed/>
                </p:oleObj>
              </mc:Choice>
              <mc:Fallback>
                <p:oleObj name="Equation" r:id="rId11" imgW="7569200" imgH="1917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260850"/>
                        <a:ext cx="7569200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FD2D1D5E-A1B8-4A38-9FE4-7F487AE116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1.4- </a:t>
            </a:r>
            <a:fld id="{AB0BD255-4C21-401D-AA3D-6B8B92BBE531}" type="slidenum">
              <a:rPr lang="en-US" altLang="en-US"/>
              <a:pPr/>
              <a:t>4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8B0B5C51-4FB6-4161-B23E-E4028671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56386" name="Rectangle 2">
            <a:extLst>
              <a:ext uri="{FF2B5EF4-FFF2-40B4-BE49-F238E27FC236}">
                <a16:creationId xmlns="" xmlns:a16="http://schemas.microsoft.com/office/drawing/2014/main" id="{ABAB5C17-960C-4D74-9220-F6055771D3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EQUATION</a:t>
            </a:r>
          </a:p>
        </p:txBody>
      </p:sp>
      <p:sp>
        <p:nvSpPr>
          <p:cNvPr id="656387" name="Rectangle 3">
            <a:extLst>
              <a:ext uri="{FF2B5EF4-FFF2-40B4-BE49-F238E27FC236}">
                <a16:creationId xmlns="" xmlns:a16="http://schemas.microsoft.com/office/drawing/2014/main" id="{CD149470-0893-4D9F-BB38-197F024248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Now, write the system of linear equations as a vector equation involving a linear combination of vectors. </a:t>
            </a:r>
          </a:p>
          <a:p>
            <a:r>
              <a:rPr lang="en-US" altLang="en-US" sz="2800"/>
              <a:t>For example, the following system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                                               ----(1)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is equivalent to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                                    .          ----(2)</a:t>
            </a:r>
          </a:p>
        </p:txBody>
      </p:sp>
      <p:graphicFrame>
        <p:nvGraphicFramePr>
          <p:cNvPr id="656388" name="Object 4">
            <a:extLst>
              <a:ext uri="{FF2B5EF4-FFF2-40B4-BE49-F238E27FC236}">
                <a16:creationId xmlns="" xmlns:a16="http://schemas.microsoft.com/office/drawing/2014/main" id="{9F649C7E-F408-40E2-BB4F-0C5E9ABF6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883281"/>
              </p:ext>
            </p:extLst>
          </p:nvPr>
        </p:nvGraphicFramePr>
        <p:xfrm>
          <a:off x="3727450" y="615950"/>
          <a:ext cx="115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54" name="Equation" r:id="rId3" imgW="1155700" imgH="342900" progId="Equation.3">
                  <p:embed/>
                </p:oleObj>
              </mc:Choice>
              <mc:Fallback>
                <p:oleObj name="Equation" r:id="rId3" imgW="11557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615950"/>
                        <a:ext cx="1155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89" name="Object 5">
            <a:extLst>
              <a:ext uri="{FF2B5EF4-FFF2-40B4-BE49-F238E27FC236}">
                <a16:creationId xmlns="" xmlns:a16="http://schemas.microsoft.com/office/drawing/2014/main" id="{E3DEEF9F-296D-4CB8-A1B1-D5B869F0BB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048000"/>
          <a:ext cx="25400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55" name="Equation" r:id="rId5" imgW="2539800" imgH="1091880" progId="Equation.DSMT4">
                  <p:embed/>
                </p:oleObj>
              </mc:Choice>
              <mc:Fallback>
                <p:oleObj name="Equation" r:id="rId5" imgW="2539800" imgH="1091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48000"/>
                        <a:ext cx="25400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90" name="Object 6">
            <a:extLst>
              <a:ext uri="{FF2B5EF4-FFF2-40B4-BE49-F238E27FC236}">
                <a16:creationId xmlns="" xmlns:a16="http://schemas.microsoft.com/office/drawing/2014/main" id="{94D11EF9-DDE5-4D42-A4BF-B0C4535B0E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813300"/>
          <a:ext cx="4927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56" name="Equation" r:id="rId7" imgW="4927320" imgH="1143000" progId="Equation.DSMT4">
                  <p:embed/>
                </p:oleObj>
              </mc:Choice>
              <mc:Fallback>
                <p:oleObj name="Equation" r:id="rId7" imgW="4927320" imgH="1143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13300"/>
                        <a:ext cx="4927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9EF87337-9AF0-4DF7-99EF-A3D135C554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1.4- </a:t>
            </a:r>
            <a:fld id="{BF925611-D505-4345-9C95-8DB19F59A136}" type="slidenum">
              <a:rPr lang="en-US" altLang="en-US"/>
              <a:pPr/>
              <a:t>5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F4B85EB6-553C-48DD-B283-DE241F67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57410" name="Rectangle 2">
            <a:extLst>
              <a:ext uri="{FF2B5EF4-FFF2-40B4-BE49-F238E27FC236}">
                <a16:creationId xmlns="" xmlns:a16="http://schemas.microsoft.com/office/drawing/2014/main" id="{99C4DF89-94C6-4C8C-A910-FF7358856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EQUATION</a:t>
            </a:r>
          </a:p>
        </p:txBody>
      </p:sp>
      <p:sp>
        <p:nvSpPr>
          <p:cNvPr id="657411" name="Rectangle 3">
            <a:extLst>
              <a:ext uri="{FF2B5EF4-FFF2-40B4-BE49-F238E27FC236}">
                <a16:creationId xmlns="" xmlns:a16="http://schemas.microsoft.com/office/drawing/2014/main" id="{CFDAAAA6-67B1-421F-85E8-B17E1D3BE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As in the given example (1), the linear combination on the left side is a matrix times a vector, so that (2) becomes</a:t>
            </a:r>
          </a:p>
          <a:p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                                .               ----(3)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</a:t>
            </a:r>
          </a:p>
          <a:p>
            <a:r>
              <a:rPr lang="en-US" altLang="en-US" sz="2800"/>
              <a:t>Equation (3) has the form             . Such an equation is called a </a:t>
            </a:r>
            <a:r>
              <a:rPr lang="en-US" altLang="en-US" sz="2800" b="1"/>
              <a:t>matrix equation</a:t>
            </a:r>
            <a:r>
              <a:rPr lang="en-US" altLang="en-US" sz="2800"/>
              <a:t>.             </a:t>
            </a:r>
          </a:p>
        </p:txBody>
      </p:sp>
      <p:graphicFrame>
        <p:nvGraphicFramePr>
          <p:cNvPr id="657412" name="Object 4">
            <a:extLst>
              <a:ext uri="{FF2B5EF4-FFF2-40B4-BE49-F238E27FC236}">
                <a16:creationId xmlns="" xmlns:a16="http://schemas.microsoft.com/office/drawing/2014/main" id="{1177DEFD-2D8B-42CC-96AF-82D0B4AD2B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782448"/>
              </p:ext>
            </p:extLst>
          </p:nvPr>
        </p:nvGraphicFramePr>
        <p:xfrm>
          <a:off x="3727450" y="615950"/>
          <a:ext cx="115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79" name="Equation" r:id="rId3" imgW="1155700" imgH="342900" progId="Equation.3">
                  <p:embed/>
                </p:oleObj>
              </mc:Choice>
              <mc:Fallback>
                <p:oleObj name="Equation" r:id="rId3" imgW="11557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615950"/>
                        <a:ext cx="1155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3" name="Object 5">
            <a:extLst>
              <a:ext uri="{FF2B5EF4-FFF2-40B4-BE49-F238E27FC236}">
                <a16:creationId xmlns="" xmlns:a16="http://schemas.microsoft.com/office/drawing/2014/main" id="{91AE1BC4-6BC3-44A0-8B73-652A6FDC3F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870200"/>
          <a:ext cx="3886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80" name="Equation" r:id="rId5" imgW="3886200" imgH="1777680" progId="Equation.DSMT4">
                  <p:embed/>
                </p:oleObj>
              </mc:Choice>
              <mc:Fallback>
                <p:oleObj name="Equation" r:id="rId5" imgW="3886200" imgH="1777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70200"/>
                        <a:ext cx="38862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4" name="Object 6">
            <a:extLst>
              <a:ext uri="{FF2B5EF4-FFF2-40B4-BE49-F238E27FC236}">
                <a16:creationId xmlns="" xmlns:a16="http://schemas.microsoft.com/office/drawing/2014/main" id="{882BE3EF-DCD6-48CB-AE20-FC690609E9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720183"/>
              </p:ext>
            </p:extLst>
          </p:nvPr>
        </p:nvGraphicFramePr>
        <p:xfrm>
          <a:off x="4565650" y="5086350"/>
          <a:ext cx="115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81" name="Equation" r:id="rId7" imgW="1155700" imgH="342900" progId="Equation.3">
                  <p:embed/>
                </p:oleObj>
              </mc:Choice>
              <mc:Fallback>
                <p:oleObj name="Equation" r:id="rId7" imgW="1155700" imgH="342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5086350"/>
                        <a:ext cx="1155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B056528E-0459-4AD3-84E9-0E17CE1859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1.4- </a:t>
            </a:r>
            <a:fld id="{AB4FB7EC-5EAC-45C9-83C3-7A3FECB73642}" type="slidenum">
              <a:rPr lang="en-US" altLang="en-US"/>
              <a:pPr/>
              <a:t>6</a:t>
            </a:fld>
            <a:endParaRPr lang="en-CA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06694A61-2568-42B9-A103-5B20BBC9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58434" name="Rectangle 2">
            <a:extLst>
              <a:ext uri="{FF2B5EF4-FFF2-40B4-BE49-F238E27FC236}">
                <a16:creationId xmlns="" xmlns:a16="http://schemas.microsoft.com/office/drawing/2014/main" id="{5C15227B-A3DD-4B73-B9EC-266B349848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EQUATION </a:t>
            </a:r>
          </a:p>
        </p:txBody>
      </p:sp>
      <p:sp>
        <p:nvSpPr>
          <p:cNvPr id="658435" name="Rectangle 3">
            <a:extLst>
              <a:ext uri="{FF2B5EF4-FFF2-40B4-BE49-F238E27FC236}">
                <a16:creationId xmlns="" xmlns:a16="http://schemas.microsoft.com/office/drawing/2014/main" id="{4D82FCBE-333C-481A-B257-35BF34EBD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 dirty="0"/>
              <a:t>Theorem 3: </a:t>
            </a:r>
            <a:r>
              <a:rPr lang="en-US" altLang="en-US" sz="2800" dirty="0"/>
              <a:t>If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an            matrix, with columns </a:t>
            </a:r>
            <a:r>
              <a:rPr lang="en-US" altLang="en-US" sz="2800" b="1" dirty="0"/>
              <a:t>a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a</a:t>
            </a:r>
            <a:r>
              <a:rPr lang="en-US" altLang="en-US" sz="2800" baseline="-25000" dirty="0"/>
              <a:t>n</a:t>
            </a:r>
            <a:r>
              <a:rPr lang="en-US" altLang="en-US" sz="2800" dirty="0"/>
              <a:t>, and if </a:t>
            </a:r>
            <a:r>
              <a:rPr lang="en-US" altLang="en-US" sz="2800" b="1" dirty="0"/>
              <a:t>b</a:t>
            </a:r>
            <a:r>
              <a:rPr lang="en-US" altLang="en-US" sz="2800" dirty="0"/>
              <a:t> is in      , then the matrix equation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has the same solution set as the vector equation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which, in turn, has the same solution set as the system of linear equations whose augmented matrix is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 dirty="0"/>
              <a:t>                                                                   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658436" name="Object 4">
            <a:extLst>
              <a:ext uri="{FF2B5EF4-FFF2-40B4-BE49-F238E27FC236}">
                <a16:creationId xmlns="" xmlns:a16="http://schemas.microsoft.com/office/drawing/2014/main" id="{AE8001C1-898C-498D-B99D-E616CC45E0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228033"/>
              </p:ext>
            </p:extLst>
          </p:nvPr>
        </p:nvGraphicFramePr>
        <p:xfrm>
          <a:off x="3727450" y="615950"/>
          <a:ext cx="115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67" name="Equation" r:id="rId3" imgW="1155700" imgH="342900" progId="Equation.3">
                  <p:embed/>
                </p:oleObj>
              </mc:Choice>
              <mc:Fallback>
                <p:oleObj name="Equation" r:id="rId3" imgW="11557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615950"/>
                        <a:ext cx="1155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37" name="Object 5">
            <a:extLst>
              <a:ext uri="{FF2B5EF4-FFF2-40B4-BE49-F238E27FC236}">
                <a16:creationId xmlns="" xmlns:a16="http://schemas.microsoft.com/office/drawing/2014/main" id="{1EA378A4-326E-4A26-9717-A5EAB5ACF2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572862"/>
              </p:ext>
            </p:extLst>
          </p:nvPr>
        </p:nvGraphicFramePr>
        <p:xfrm>
          <a:off x="4114800" y="1780068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68" name="Equation" r:id="rId5" imgW="863280" imgH="253800" progId="Equation.DSMT4">
                  <p:embed/>
                </p:oleObj>
              </mc:Choice>
              <mc:Fallback>
                <p:oleObj name="Equation" r:id="rId5" imgW="86328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780068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38" name="Object 6">
            <a:extLst>
              <a:ext uri="{FF2B5EF4-FFF2-40B4-BE49-F238E27FC236}">
                <a16:creationId xmlns="" xmlns:a16="http://schemas.microsoft.com/office/drawing/2014/main" id="{0C1F9DAB-97F6-438A-9CDA-B39796405E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756892"/>
              </p:ext>
            </p:extLst>
          </p:nvPr>
        </p:nvGraphicFramePr>
        <p:xfrm>
          <a:off x="4198938" y="2044700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69" name="Equation" r:id="rId7" imgW="507960" imgH="393480" progId="Equation.DSMT4">
                  <p:embed/>
                </p:oleObj>
              </mc:Choice>
              <mc:Fallback>
                <p:oleObj name="Equation" r:id="rId7" imgW="50796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38" y="2044700"/>
                        <a:ext cx="50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39" name="Object 7">
            <a:extLst>
              <a:ext uri="{FF2B5EF4-FFF2-40B4-BE49-F238E27FC236}">
                <a16:creationId xmlns="" xmlns:a16="http://schemas.microsoft.com/office/drawing/2014/main" id="{E2475A13-4EEE-4E43-A4C1-FD592F4051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892113"/>
              </p:ext>
            </p:extLst>
          </p:nvPr>
        </p:nvGraphicFramePr>
        <p:xfrm>
          <a:off x="3879850" y="2673350"/>
          <a:ext cx="115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70" name="Equation" r:id="rId9" imgW="1155700" imgH="342900" progId="Equation.3">
                  <p:embed/>
                </p:oleObj>
              </mc:Choice>
              <mc:Fallback>
                <p:oleObj name="Equation" r:id="rId9" imgW="1155700" imgH="342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2673350"/>
                        <a:ext cx="1155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40" name="Object 8">
            <a:extLst>
              <a:ext uri="{FF2B5EF4-FFF2-40B4-BE49-F238E27FC236}">
                <a16:creationId xmlns="" xmlns:a16="http://schemas.microsoft.com/office/drawing/2014/main" id="{95A6788D-AC88-49CC-94C1-0524831E16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213688"/>
              </p:ext>
            </p:extLst>
          </p:nvPr>
        </p:nvGraphicFramePr>
        <p:xfrm>
          <a:off x="2635250" y="3568700"/>
          <a:ext cx="3987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71" name="Equation" r:id="rId11" imgW="3987800" imgH="558800" progId="Equation.3">
                  <p:embed/>
                </p:oleObj>
              </mc:Choice>
              <mc:Fallback>
                <p:oleObj name="Equation" r:id="rId11" imgW="3987800" imgH="558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3568700"/>
                        <a:ext cx="3987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41" name="Object 9">
            <a:extLst>
              <a:ext uri="{FF2B5EF4-FFF2-40B4-BE49-F238E27FC236}">
                <a16:creationId xmlns="" xmlns:a16="http://schemas.microsoft.com/office/drawing/2014/main" id="{FF509647-5754-4C06-80DF-745F87082E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157958"/>
              </p:ext>
            </p:extLst>
          </p:nvPr>
        </p:nvGraphicFramePr>
        <p:xfrm>
          <a:off x="3088922" y="5016500"/>
          <a:ext cx="3416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72" name="Equation" r:id="rId13" imgW="3416040" imgH="558720" progId="Equation.DSMT4">
                  <p:embed/>
                </p:oleObj>
              </mc:Choice>
              <mc:Fallback>
                <p:oleObj name="Equation" r:id="rId13" imgW="3416040" imgH="5587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8922" y="5016500"/>
                        <a:ext cx="3416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95327A2B-E746-465C-A6CB-DABF0A87CF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1.4- </a:t>
            </a:r>
            <a:fld id="{E9D83AED-0A91-42B2-A4C1-CFB7F381DBEE}" type="slidenum">
              <a:rPr lang="en-US" altLang="en-US"/>
              <a:pPr/>
              <a:t>7</a:t>
            </a:fld>
            <a:endParaRPr lang="en-CA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D60C2014-3D12-4D1B-A2DE-A2903CA2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59458" name="Rectangle 2">
            <a:extLst>
              <a:ext uri="{FF2B5EF4-FFF2-40B4-BE49-F238E27FC236}">
                <a16:creationId xmlns="" xmlns:a16="http://schemas.microsoft.com/office/drawing/2014/main" id="{31F658D7-5657-4D1F-AD1F-2695A94E0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EXISTENCE OF SOLUTIONS</a:t>
            </a:r>
          </a:p>
        </p:txBody>
      </p:sp>
      <p:sp>
        <p:nvSpPr>
          <p:cNvPr id="659459" name="Rectangle 3">
            <a:extLst>
              <a:ext uri="{FF2B5EF4-FFF2-40B4-BE49-F238E27FC236}">
                <a16:creationId xmlns="" xmlns:a16="http://schemas.microsoft.com/office/drawing/2014/main" id="{ECD8B36C-7A4B-4221-851F-06B28E776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800" dirty="0"/>
              <a:t>The equation              has a solution if and only if </a:t>
            </a:r>
            <a:r>
              <a:rPr lang="en-US" altLang="en-US" sz="2800" b="1" dirty="0"/>
              <a:t>b</a:t>
            </a:r>
            <a:r>
              <a:rPr lang="en-US" altLang="en-US" sz="2800" dirty="0"/>
              <a:t> is a linear combination of the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b="1" dirty="0"/>
              <a:t>Theorem 4: </a:t>
            </a:r>
            <a:r>
              <a:rPr lang="en-US" altLang="en-US" sz="2800" dirty="0"/>
              <a:t>Let </a:t>
            </a:r>
            <a:r>
              <a:rPr lang="en-US" altLang="en-US" sz="2800" i="1" dirty="0"/>
              <a:t>A</a:t>
            </a:r>
            <a:r>
              <a:rPr lang="en-US" altLang="en-US" sz="2800" dirty="0"/>
              <a:t> be an           matrix. Then the following statements are logically equivalent. That is, for a particular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either they are all true statements or they are all false. </a:t>
            </a:r>
          </a:p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For each </a:t>
            </a:r>
            <a:r>
              <a:rPr lang="en-US" altLang="en-US" sz="2800" b="1" dirty="0"/>
              <a:t>b</a:t>
            </a:r>
            <a:r>
              <a:rPr lang="en-US" altLang="en-US" sz="2800" dirty="0"/>
              <a:t> in      , the equation              has a solution.</a:t>
            </a:r>
          </a:p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Each </a:t>
            </a:r>
            <a:r>
              <a:rPr lang="en-US" altLang="en-US" sz="2800" b="1" dirty="0"/>
              <a:t>b</a:t>
            </a:r>
            <a:r>
              <a:rPr lang="en-US" altLang="en-US" sz="2800" dirty="0"/>
              <a:t> in       is a linear combination of the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The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span      .</a:t>
            </a:r>
          </a:p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 has a pivot position in every row.</a:t>
            </a:r>
          </a:p>
        </p:txBody>
      </p:sp>
      <p:graphicFrame>
        <p:nvGraphicFramePr>
          <p:cNvPr id="659460" name="Object 4">
            <a:extLst>
              <a:ext uri="{FF2B5EF4-FFF2-40B4-BE49-F238E27FC236}">
                <a16:creationId xmlns="" xmlns:a16="http://schemas.microsoft.com/office/drawing/2014/main" id="{981B515C-83A3-45D9-AC71-F57805270D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653743"/>
              </p:ext>
            </p:extLst>
          </p:nvPr>
        </p:nvGraphicFramePr>
        <p:xfrm>
          <a:off x="3041650" y="1187450"/>
          <a:ext cx="115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591" name="Equation" r:id="rId3" imgW="1155700" imgH="342900" progId="Equation.3">
                  <p:embed/>
                </p:oleObj>
              </mc:Choice>
              <mc:Fallback>
                <p:oleObj name="Equation" r:id="rId3" imgW="11557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1187450"/>
                        <a:ext cx="1155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1" name="Object 5">
            <a:extLst>
              <a:ext uri="{FF2B5EF4-FFF2-40B4-BE49-F238E27FC236}">
                <a16:creationId xmlns="" xmlns:a16="http://schemas.microsoft.com/office/drawing/2014/main" id="{2EFFEBBA-2A56-4FFD-BADE-9A52C5F67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1336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592" name="Equation" r:id="rId5" imgW="863280" imgH="253800" progId="Equation.DSMT4">
                  <p:embed/>
                </p:oleObj>
              </mc:Choice>
              <mc:Fallback>
                <p:oleObj name="Equation" r:id="rId5" imgW="86328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1336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2" name="Object 6">
            <a:extLst>
              <a:ext uri="{FF2B5EF4-FFF2-40B4-BE49-F238E27FC236}">
                <a16:creationId xmlns="" xmlns:a16="http://schemas.microsoft.com/office/drawing/2014/main" id="{710772AE-1D87-4C11-B7D1-74F2E04F48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651815"/>
              </p:ext>
            </p:extLst>
          </p:nvPr>
        </p:nvGraphicFramePr>
        <p:xfrm>
          <a:off x="3886200" y="3606800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593" name="Equation" r:id="rId7" imgW="507960" imgH="393480" progId="Equation.DSMT4">
                  <p:embed/>
                </p:oleObj>
              </mc:Choice>
              <mc:Fallback>
                <p:oleObj name="Equation" r:id="rId7" imgW="50796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06800"/>
                        <a:ext cx="50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3" name="Object 7">
            <a:extLst>
              <a:ext uri="{FF2B5EF4-FFF2-40B4-BE49-F238E27FC236}">
                <a16:creationId xmlns="" xmlns:a16="http://schemas.microsoft.com/office/drawing/2014/main" id="{04D7DBBD-0C39-4D1D-BB4F-FF8EE5CCD4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164355"/>
              </p:ext>
            </p:extLst>
          </p:nvPr>
        </p:nvGraphicFramePr>
        <p:xfrm>
          <a:off x="6318250" y="3663950"/>
          <a:ext cx="115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594" name="Equation" r:id="rId9" imgW="1155700" imgH="342900" progId="Equation.3">
                  <p:embed/>
                </p:oleObj>
              </mc:Choice>
              <mc:Fallback>
                <p:oleObj name="Equation" r:id="rId9" imgW="1155700" imgH="342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0" y="3663950"/>
                        <a:ext cx="1155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6" name="Object 10">
            <a:extLst>
              <a:ext uri="{FF2B5EF4-FFF2-40B4-BE49-F238E27FC236}">
                <a16:creationId xmlns="" xmlns:a16="http://schemas.microsoft.com/office/drawing/2014/main" id="{F37C75B0-E22F-40B3-99FB-E137F49901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821169"/>
              </p:ext>
            </p:extLst>
          </p:nvPr>
        </p:nvGraphicFramePr>
        <p:xfrm>
          <a:off x="3352800" y="4471988"/>
          <a:ext cx="5080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595" name="Equation" r:id="rId11" imgW="507960" imgH="393480" progId="Equation.DSMT4">
                  <p:embed/>
                </p:oleObj>
              </mc:Choice>
              <mc:Fallback>
                <p:oleObj name="Equation" r:id="rId11" imgW="507960" imgH="393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471988"/>
                        <a:ext cx="50800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7" name="Object 11">
            <a:extLst>
              <a:ext uri="{FF2B5EF4-FFF2-40B4-BE49-F238E27FC236}">
                <a16:creationId xmlns="" xmlns:a16="http://schemas.microsoft.com/office/drawing/2014/main" id="{A82B8CA1-68EF-4A2F-B7C6-4DDB19868C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305801"/>
              </p:ext>
            </p:extLst>
          </p:nvPr>
        </p:nvGraphicFramePr>
        <p:xfrm>
          <a:off x="5257800" y="5308600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596" name="Equation" r:id="rId13" imgW="507960" imgH="393480" progId="Equation.DSMT4">
                  <p:embed/>
                </p:oleObj>
              </mc:Choice>
              <mc:Fallback>
                <p:oleObj name="Equation" r:id="rId13" imgW="507960" imgH="393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308600"/>
                        <a:ext cx="50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="" xmlns:a16="http://schemas.microsoft.com/office/drawing/2014/main" id="{6F938B50-E47A-4DC4-B68B-E4FC0039C6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1.4- </a:t>
            </a:r>
            <a:fld id="{585E5493-BFD7-4D7D-BADD-EB1A749ACCC1}" type="slidenum">
              <a:rPr lang="en-US" altLang="en-US"/>
              <a:pPr/>
              <a:t>8</a:t>
            </a:fld>
            <a:endParaRPr lang="en-CA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="" xmlns:a16="http://schemas.microsoft.com/office/drawing/2014/main" id="{361C01C6-4A7B-4686-9889-F2337BAB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70722" name="Rectangle 2">
            <a:extLst>
              <a:ext uri="{FF2B5EF4-FFF2-40B4-BE49-F238E27FC236}">
                <a16:creationId xmlns="" xmlns:a16="http://schemas.microsoft.com/office/drawing/2014/main" id="{1159D002-AF57-4353-9569-D3D5C9388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PROOF OF THEOREM 4</a:t>
            </a:r>
          </a:p>
        </p:txBody>
      </p:sp>
      <p:sp>
        <p:nvSpPr>
          <p:cNvPr id="670723" name="Rectangle 3">
            <a:extLst>
              <a:ext uri="{FF2B5EF4-FFF2-40B4-BE49-F238E27FC236}">
                <a16:creationId xmlns="" xmlns:a16="http://schemas.microsoft.com/office/drawing/2014/main" id="{08986A16-6751-475E-9E0E-D1A73002B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486400"/>
          </a:xfrm>
        </p:spPr>
        <p:txBody>
          <a:bodyPr/>
          <a:lstStyle/>
          <a:p>
            <a:r>
              <a:rPr lang="en-US" altLang="en-US" sz="2800" dirty="0"/>
              <a:t>Statements (a), (b), and (c) are logically equivalent. </a:t>
            </a:r>
          </a:p>
          <a:p>
            <a:r>
              <a:rPr lang="en-US" altLang="en-US" sz="2800" dirty="0"/>
              <a:t>So, it suffices to show (for an arbitrary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) that (a) and (d) are either both true or false.</a:t>
            </a:r>
          </a:p>
          <a:p>
            <a:r>
              <a:rPr lang="en-US" altLang="en-US" sz="2800" dirty="0"/>
              <a:t>Let </a:t>
            </a:r>
            <a:r>
              <a:rPr lang="en-US" altLang="en-US" sz="2800" i="1" dirty="0"/>
              <a:t>U</a:t>
            </a:r>
            <a:r>
              <a:rPr lang="en-US" altLang="en-US" sz="2800" dirty="0"/>
              <a:t> be an echelon form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. </a:t>
            </a:r>
          </a:p>
          <a:p>
            <a:r>
              <a:rPr lang="en-US" altLang="en-US" sz="2800" dirty="0"/>
              <a:t>Given </a:t>
            </a:r>
            <a:r>
              <a:rPr lang="en-US" altLang="en-US" sz="2800" b="1" dirty="0"/>
              <a:t>b</a:t>
            </a:r>
            <a:r>
              <a:rPr lang="en-US" altLang="en-US" sz="2800" dirty="0"/>
              <a:t> in      , we can row reduce the augmented </a:t>
            </a:r>
            <a:r>
              <a:rPr lang="en-US" altLang="en-US" sz="2800" dirty="0" smtClean="0"/>
              <a:t>matrix                 to </a:t>
            </a:r>
            <a:r>
              <a:rPr lang="en-US" altLang="en-US" sz="2800" dirty="0"/>
              <a:t>an augmented </a:t>
            </a:r>
            <a:r>
              <a:rPr lang="en-US" altLang="en-US" sz="2800" dirty="0" smtClean="0"/>
              <a:t>matrix                 for </a:t>
            </a:r>
            <a:r>
              <a:rPr lang="en-US" altLang="en-US" sz="2800" dirty="0"/>
              <a:t>some </a:t>
            </a:r>
            <a:r>
              <a:rPr lang="en-US" altLang="en-US" sz="2800" b="1" dirty="0"/>
              <a:t>d</a:t>
            </a:r>
            <a:r>
              <a:rPr lang="en-US" altLang="en-US" sz="2800" dirty="0"/>
              <a:t> in      :</a:t>
            </a:r>
          </a:p>
          <a:p>
            <a:endParaRPr lang="en-US" altLang="en-US" sz="2800" dirty="0"/>
          </a:p>
          <a:p>
            <a:r>
              <a:rPr lang="en-US" altLang="en-US" sz="2800" dirty="0"/>
              <a:t>If statement (d) is true, then each row of </a:t>
            </a:r>
            <a:r>
              <a:rPr lang="en-US" altLang="en-US" sz="2800" i="1" dirty="0"/>
              <a:t>U</a:t>
            </a:r>
            <a:r>
              <a:rPr lang="en-US" altLang="en-US" sz="2800" dirty="0"/>
              <a:t> contains a pivot position, and there can be no pivot in the augmented column.</a:t>
            </a:r>
            <a:endParaRPr lang="en-US" altLang="en-US" sz="2800" i="1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670724" name="Object 4">
            <a:extLst>
              <a:ext uri="{FF2B5EF4-FFF2-40B4-BE49-F238E27FC236}">
                <a16:creationId xmlns="" xmlns:a16="http://schemas.microsoft.com/office/drawing/2014/main" id="{18FFFD5F-79F8-4F7E-A828-7C6852A4FA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750466"/>
              </p:ext>
            </p:extLst>
          </p:nvPr>
        </p:nvGraphicFramePr>
        <p:xfrm>
          <a:off x="2514600" y="3124200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832" name="Equation" r:id="rId3" imgW="507960" imgH="393480" progId="Equation.DSMT4">
                  <p:embed/>
                </p:oleObj>
              </mc:Choice>
              <mc:Fallback>
                <p:oleObj name="Equation" r:id="rId3" imgW="50796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124200"/>
                        <a:ext cx="50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25" name="Object 5">
            <a:extLst>
              <a:ext uri="{FF2B5EF4-FFF2-40B4-BE49-F238E27FC236}">
                <a16:creationId xmlns="" xmlns:a16="http://schemas.microsoft.com/office/drawing/2014/main" id="{0C536CE9-CA66-4B77-A8D3-16B26AAC0E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119497"/>
              </p:ext>
            </p:extLst>
          </p:nvPr>
        </p:nvGraphicFramePr>
        <p:xfrm>
          <a:off x="1850952" y="3560763"/>
          <a:ext cx="13827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833" name="Equation" r:id="rId5" imgW="1612900" imgH="635000" progId="Equation.3">
                  <p:embed/>
                </p:oleObj>
              </mc:Choice>
              <mc:Fallback>
                <p:oleObj name="Equation" r:id="rId5" imgW="1612900" imgH="63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952" y="3560763"/>
                        <a:ext cx="13827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26" name="Object 6">
            <a:extLst>
              <a:ext uri="{FF2B5EF4-FFF2-40B4-BE49-F238E27FC236}">
                <a16:creationId xmlns="" xmlns:a16="http://schemas.microsoft.com/office/drawing/2014/main" id="{62AF9677-F26F-4138-8DD1-2EBF4B1926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015688"/>
              </p:ext>
            </p:extLst>
          </p:nvPr>
        </p:nvGraphicFramePr>
        <p:xfrm>
          <a:off x="6742259" y="3575050"/>
          <a:ext cx="14430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834" name="Equation" r:id="rId7" imgW="1739900" imgH="635000" progId="Equation.3">
                  <p:embed/>
                </p:oleObj>
              </mc:Choice>
              <mc:Fallback>
                <p:oleObj name="Equation" r:id="rId7" imgW="1739900" imgH="635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259" y="3575050"/>
                        <a:ext cx="144303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27" name="Object 7">
            <a:extLst>
              <a:ext uri="{FF2B5EF4-FFF2-40B4-BE49-F238E27FC236}">
                <a16:creationId xmlns="" xmlns:a16="http://schemas.microsoft.com/office/drawing/2014/main" id="{8BB0801B-D183-4FE5-AA22-046034C9BF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980550"/>
              </p:ext>
            </p:extLst>
          </p:nvPr>
        </p:nvGraphicFramePr>
        <p:xfrm>
          <a:off x="2347913" y="3962400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835" name="Equation" r:id="rId9" imgW="507960" imgH="393480" progId="Equation.DSMT4">
                  <p:embed/>
                </p:oleObj>
              </mc:Choice>
              <mc:Fallback>
                <p:oleObj name="Equation" r:id="rId9" imgW="50796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3962400"/>
                        <a:ext cx="50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28" name="Object 8">
            <a:extLst>
              <a:ext uri="{FF2B5EF4-FFF2-40B4-BE49-F238E27FC236}">
                <a16:creationId xmlns="" xmlns:a16="http://schemas.microsoft.com/office/drawing/2014/main" id="{2A43F2C1-1FE8-4133-8C2A-1158557A0B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33627"/>
              </p:ext>
            </p:extLst>
          </p:nvPr>
        </p:nvGraphicFramePr>
        <p:xfrm>
          <a:off x="3460750" y="4419600"/>
          <a:ext cx="2552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836" name="Equation" r:id="rId11" imgW="2552400" imgH="558720" progId="Equation.DSMT4">
                  <p:embed/>
                </p:oleObj>
              </mc:Choice>
              <mc:Fallback>
                <p:oleObj name="Equation" r:id="rId11" imgW="2552400" imgH="5587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4419600"/>
                        <a:ext cx="2552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="" xmlns:a16="http://schemas.microsoft.com/office/drawing/2014/main" id="{97E8241F-C9CB-43AC-AAAD-0B89A69748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1.4- </a:t>
            </a:r>
            <a:fld id="{7EBA8008-CCC8-4486-ABEA-9435FB42B481}" type="slidenum">
              <a:rPr lang="en-US" altLang="en-US"/>
              <a:pPr/>
              <a:t>9</a:t>
            </a:fld>
            <a:endParaRPr lang="en-CA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="" xmlns:a16="http://schemas.microsoft.com/office/drawing/2014/main" id="{D0C5A38A-C5E3-4870-8B8D-B9B5E0F6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71746" name="Rectangle 2">
            <a:extLst>
              <a:ext uri="{FF2B5EF4-FFF2-40B4-BE49-F238E27FC236}">
                <a16:creationId xmlns="" xmlns:a16="http://schemas.microsoft.com/office/drawing/2014/main" id="{0DF6BBF1-75E3-4FA8-A53A-747769AF1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PROOF OF THEOREM 4</a:t>
            </a:r>
          </a:p>
        </p:txBody>
      </p:sp>
      <p:sp>
        <p:nvSpPr>
          <p:cNvPr id="671747" name="Rectangle 3">
            <a:extLst>
              <a:ext uri="{FF2B5EF4-FFF2-40B4-BE49-F238E27FC236}">
                <a16:creationId xmlns="" xmlns:a16="http://schemas.microsoft.com/office/drawing/2014/main" id="{E12FA973-A606-4E69-94BE-56CA216BD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altLang="en-US" sz="2800" dirty="0"/>
              <a:t>So              has a solution for any </a:t>
            </a:r>
            <a:r>
              <a:rPr lang="en-US" altLang="en-US" sz="2800" b="1" dirty="0"/>
              <a:t>b</a:t>
            </a:r>
            <a:r>
              <a:rPr lang="en-US" altLang="en-US" sz="2800" dirty="0"/>
              <a:t>, and (a) is true.</a:t>
            </a:r>
          </a:p>
          <a:p>
            <a:r>
              <a:rPr lang="en-US" altLang="en-US" sz="2800" dirty="0"/>
              <a:t>If (d) is false, then the last row of </a:t>
            </a:r>
            <a:r>
              <a:rPr lang="en-US" altLang="en-US" sz="2800" i="1" dirty="0"/>
              <a:t>U</a:t>
            </a:r>
            <a:r>
              <a:rPr lang="en-US" altLang="en-US" sz="2800" dirty="0"/>
              <a:t> is all zeros. </a:t>
            </a:r>
          </a:p>
          <a:p>
            <a:r>
              <a:rPr lang="en-US" altLang="en-US" sz="2800" dirty="0"/>
              <a:t>Let </a:t>
            </a:r>
            <a:r>
              <a:rPr lang="en-US" altLang="en-US" sz="2800" b="1" dirty="0"/>
              <a:t>d</a:t>
            </a:r>
            <a:r>
              <a:rPr lang="en-US" altLang="en-US" sz="2800" dirty="0"/>
              <a:t> be any vector with a 1 in its last entry.</a:t>
            </a:r>
          </a:p>
          <a:p>
            <a:r>
              <a:rPr lang="en-US" altLang="en-US" sz="2800" dirty="0" smtClean="0"/>
              <a:t>Then                 represents </a:t>
            </a:r>
            <a:r>
              <a:rPr lang="en-US" altLang="en-US" sz="2800" dirty="0"/>
              <a:t>an </a:t>
            </a:r>
            <a:r>
              <a:rPr lang="en-US" altLang="en-US" sz="2800" i="1" dirty="0"/>
              <a:t>inconsistent </a:t>
            </a:r>
            <a:r>
              <a:rPr lang="en-US" altLang="en-US" sz="2800" dirty="0"/>
              <a:t>system.</a:t>
            </a:r>
          </a:p>
          <a:p>
            <a:r>
              <a:rPr lang="en-US" altLang="en-US" sz="2800" dirty="0"/>
              <a:t>Since row operations are reversible,             </a:t>
            </a:r>
            <a:r>
              <a:rPr lang="en-US" altLang="en-US" sz="2800" dirty="0" smtClean="0"/>
              <a:t>     can </a:t>
            </a:r>
            <a:r>
              <a:rPr lang="en-US" altLang="en-US" sz="2800" dirty="0"/>
              <a:t>be transformed into the </a:t>
            </a:r>
            <a:r>
              <a:rPr lang="en-US" altLang="en-US" sz="2800" dirty="0" smtClean="0"/>
              <a:t>form               </a:t>
            </a:r>
            <a:r>
              <a:rPr lang="en-US" altLang="en-US" sz="2800" dirty="0"/>
              <a:t>. </a:t>
            </a:r>
          </a:p>
          <a:p>
            <a:r>
              <a:rPr lang="en-US" altLang="en-US" sz="2800" dirty="0"/>
              <a:t>The new system              is also inconsistent, and (a) is false.</a:t>
            </a:r>
          </a:p>
        </p:txBody>
      </p:sp>
      <p:graphicFrame>
        <p:nvGraphicFramePr>
          <p:cNvPr id="671748" name="Object 4">
            <a:extLst>
              <a:ext uri="{FF2B5EF4-FFF2-40B4-BE49-F238E27FC236}">
                <a16:creationId xmlns="" xmlns:a16="http://schemas.microsoft.com/office/drawing/2014/main" id="{A1F25B74-000C-46DF-B0F8-241D58379A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070767"/>
              </p:ext>
            </p:extLst>
          </p:nvPr>
        </p:nvGraphicFramePr>
        <p:xfrm>
          <a:off x="1341582" y="1555815"/>
          <a:ext cx="1050636" cy="311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856" name="Equation" r:id="rId3" imgW="1155700" imgH="342900" progId="Equation.3">
                  <p:embed/>
                </p:oleObj>
              </mc:Choice>
              <mc:Fallback>
                <p:oleObj name="Equation" r:id="rId3" imgW="11557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582" y="1555815"/>
                        <a:ext cx="1050636" cy="311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49" name="Object 5">
            <a:extLst>
              <a:ext uri="{FF2B5EF4-FFF2-40B4-BE49-F238E27FC236}">
                <a16:creationId xmlns="" xmlns:a16="http://schemas.microsoft.com/office/drawing/2014/main" id="{DEBB4456-A9BB-4D48-B0F1-62FC89B271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32602"/>
              </p:ext>
            </p:extLst>
          </p:nvPr>
        </p:nvGraphicFramePr>
        <p:xfrm>
          <a:off x="1674812" y="2987675"/>
          <a:ext cx="13731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857" name="Equation" r:id="rId5" imgW="1536700" imgH="635000" progId="Equation.3">
                  <p:embed/>
                </p:oleObj>
              </mc:Choice>
              <mc:Fallback>
                <p:oleObj name="Equation" r:id="rId5" imgW="1536700" imgH="63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2" y="2987675"/>
                        <a:ext cx="137318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50" name="Object 6">
            <a:extLst>
              <a:ext uri="{FF2B5EF4-FFF2-40B4-BE49-F238E27FC236}">
                <a16:creationId xmlns="" xmlns:a16="http://schemas.microsoft.com/office/drawing/2014/main" id="{D881ED18-7B08-4294-92A5-996BD72E4D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620346"/>
              </p:ext>
            </p:extLst>
          </p:nvPr>
        </p:nvGraphicFramePr>
        <p:xfrm>
          <a:off x="6094412" y="3508375"/>
          <a:ext cx="13731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858" name="Equation" r:id="rId7" imgW="1536700" imgH="635000" progId="Equation.3">
                  <p:embed/>
                </p:oleObj>
              </mc:Choice>
              <mc:Fallback>
                <p:oleObj name="Equation" r:id="rId7" imgW="1536700" imgH="635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412" y="3508375"/>
                        <a:ext cx="137318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51" name="Object 7">
            <a:extLst>
              <a:ext uri="{FF2B5EF4-FFF2-40B4-BE49-F238E27FC236}">
                <a16:creationId xmlns="" xmlns:a16="http://schemas.microsoft.com/office/drawing/2014/main" id="{54C04795-6FDC-4E8C-8150-7B6E2FD6C4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945635"/>
              </p:ext>
            </p:extLst>
          </p:nvPr>
        </p:nvGraphicFramePr>
        <p:xfrm>
          <a:off x="4594225" y="3943350"/>
          <a:ext cx="12731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859" name="Equation" r:id="rId9" imgW="1485900" imgH="635000" progId="Equation.3">
                  <p:embed/>
                </p:oleObj>
              </mc:Choice>
              <mc:Fallback>
                <p:oleObj name="Equation" r:id="rId9" imgW="1485900" imgH="63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225" y="3943350"/>
                        <a:ext cx="127317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52" name="Object 8">
            <a:extLst>
              <a:ext uri="{FF2B5EF4-FFF2-40B4-BE49-F238E27FC236}">
                <a16:creationId xmlns="" xmlns:a16="http://schemas.microsoft.com/office/drawing/2014/main" id="{336A13B8-DED9-46C4-B364-E5BED3028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680160"/>
              </p:ext>
            </p:extLst>
          </p:nvPr>
        </p:nvGraphicFramePr>
        <p:xfrm>
          <a:off x="3254022" y="4553015"/>
          <a:ext cx="1050636" cy="311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860" name="Equation" r:id="rId11" imgW="1155700" imgH="342900" progId="Equation.3">
                  <p:embed/>
                </p:oleObj>
              </mc:Choice>
              <mc:Fallback>
                <p:oleObj name="Equation" r:id="rId11" imgW="1155700" imgH="342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022" y="4553015"/>
                        <a:ext cx="1050636" cy="311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11935</TotalTime>
  <Words>1069</Words>
  <Application>Microsoft Office PowerPoint</Application>
  <PresentationFormat>On-screen Show (4:3)</PresentationFormat>
  <Paragraphs>134</Paragraphs>
  <Slides>16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Blends</vt:lpstr>
      <vt:lpstr>Equation</vt:lpstr>
      <vt:lpstr>MathType 6.0 Equation</vt:lpstr>
      <vt:lpstr>Linear Equations in Linear Algebra</vt:lpstr>
      <vt:lpstr>MATRIX EQUATION </vt:lpstr>
      <vt:lpstr>MATRIX EQUATION</vt:lpstr>
      <vt:lpstr>MATRIX EQUATION</vt:lpstr>
      <vt:lpstr>MATRIX EQUATION</vt:lpstr>
      <vt:lpstr>MATRIX EQUATION </vt:lpstr>
      <vt:lpstr>EXISTENCE OF SOLUTIONS</vt:lpstr>
      <vt:lpstr>PROOF OF THEOREM 4</vt:lpstr>
      <vt:lpstr>PROOF OF THEOREM 4</vt:lpstr>
      <vt:lpstr>COMPUTATION OF Ax</vt:lpstr>
      <vt:lpstr>COMPUTATION OF Ax</vt:lpstr>
      <vt:lpstr>COMPUTATION OF Ax</vt:lpstr>
      <vt:lpstr>ROW-VECTOR RULE FOR COMPUTING Ax</vt:lpstr>
      <vt:lpstr>PROPERTIES OF THE MATRIX-VECTOR PRODUCT Ax</vt:lpstr>
      <vt:lpstr>PROPERTIES OF THE MATRIX-VECTOR PRODUCT Ax</vt:lpstr>
      <vt:lpstr>PROPERTIES OF THE MATRIX-VECTOR PRODUCT Ax</vt:lpstr>
    </vt:vector>
  </TitlesOfParts>
  <Company>© 2012 Pearson Education, Inc. All rights reserved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Dennis Jarvis</cp:lastModifiedBy>
  <cp:revision>836</cp:revision>
  <dcterms:created xsi:type="dcterms:W3CDTF">2005-10-22T18:34:54Z</dcterms:created>
  <dcterms:modified xsi:type="dcterms:W3CDTF">2020-10-11T16:24:36Z</dcterms:modified>
</cp:coreProperties>
</file>