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424" r:id="rId2"/>
    <p:sldId id="362" r:id="rId3"/>
    <p:sldId id="443" r:id="rId4"/>
    <p:sldId id="44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9" r:id="rId13"/>
    <p:sldId id="440" r:id="rId14"/>
    <p:sldId id="441" r:id="rId15"/>
    <p:sldId id="434" r:id="rId16"/>
    <p:sldId id="435" r:id="rId17"/>
    <p:sldId id="436" r:id="rId18"/>
    <p:sldId id="437" r:id="rId19"/>
    <p:sldId id="438" r:id="rId20"/>
    <p:sldId id="44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8725" autoAdjust="0"/>
  </p:normalViewPr>
  <p:slideViewPr>
    <p:cSldViewPr showGuides="1">
      <p:cViewPr varScale="1">
        <p:scale>
          <a:sx n="76" d="100"/>
          <a:sy n="76" d="100"/>
        </p:scale>
        <p:origin x="-312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4064-24B8-684A-AF2B-55B502A538C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67140-C68B-0B4F-B7D7-CD12875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5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2AC2F3DB-A307-4A38-996E-C4DFC9E972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244BE5F8-AEAD-42A2-85B7-3676422AB7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09B757F6-FA1C-47BC-8AE5-34ECFBB053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62F4EC5B-433B-44F8-B3DA-3B3D828948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536F90D9-2A8A-4A6C-AA90-F68B7057DE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78616534-8B2D-4F6D-8F68-7BC104427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5A2023C-4366-4B83-B117-BAB0BC550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30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B57FB95-3425-45DE-91EA-E30C64313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23890-2D0C-422D-9A02-77FF87BDF4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C8C90A23-95D0-4B2F-AAFB-0AA07F4FB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AA2326D0-4E34-42F0-9683-B77A114E2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C631D27-130D-4AF5-A0D9-EB159907C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1B8F4-91D1-41BE-86B9-79DCFF3920B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A1E76CCB-2FD1-4014-95DB-17008AA72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2FD65F43-F43D-4D83-B9B4-4817DA23F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ABD9E3D-C0AE-4893-9830-6C104666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xmlns="" id="{E036D36E-E9C6-466F-9600-C43D011880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xmlns="" id="{17472B96-7284-4AED-96BE-1B3419D259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xmlns="" id="{44502CA0-4BF6-4E5A-A203-D5F2600D48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1.7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xmlns="" id="{71F350F5-F7B4-4548-92D3-6344B84A355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xmlns="" id="{42424BD0-E4A4-4C0F-BBA2-5563CD2ABCB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xmlns="" id="{6C84E512-6EAA-480C-801C-CAD407B16A03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xmlns="" id="{FEB7468C-78D7-437E-9E86-905012ED51C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xmlns="" id="{60A186DA-ADDE-45F3-A8ED-A528CF7D6D16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xmlns="" id="{29C4695F-15BF-4096-8C30-89B35821223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FE7AA-488F-4AD7-8B69-1C4FAEF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18318-8E23-4455-B08A-6F56FB54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AD0FC5-B586-4E5D-ADE5-4A9A63E51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1.7- </a:t>
            </a:r>
            <a:fld id="{107F30A3-E1CD-4C50-B71D-2449B028F712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FF6C69-892E-4F9F-91F7-2ED71D26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66CD9-F957-45F6-9DBE-652EE86C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4CB4F6-D7CA-4BC4-8A2E-3671BCDFC5C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C12A07-D6AB-4E86-95D3-3E1BEB7D41A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4CB0C77-0FC0-4B17-B4E1-45461B84A94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48F0CE-8343-4B85-846A-08F664708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1.7- </a:t>
            </a:r>
            <a:fld id="{26DB15AC-29AC-4F5A-B542-EE99EAB57816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5AC138C-2313-4E79-ADEF-DE5866F0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30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85C61BBD-0672-4B97-9506-1AAB1C0AEC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1.7- </a:t>
            </a:r>
            <a:fld id="{BD554634-9344-4B53-9321-117CCAFE2691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xmlns="" id="{E70A2715-6DE9-4011-A5E7-C62A74F9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xmlns="" id="{414450A1-8FA7-43E9-B510-29BB8975C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5EB277F-214B-49EF-B030-511C143D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5029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xmlns="" id="{7E8C1AC5-8585-4B05-81BC-A8AB51B876B2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07E6E4CE-DDAC-48BB-8B69-B9618531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3DCA5DB2-7646-4512-819F-E7ECE5DDD0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1A84DA0A-B057-4670-9724-8DCC5E7F0B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7EC9F3-66E7-4071-A28E-49F6E254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3602CD67-C63C-4B29-A92F-43FF6327F314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4636A-B99F-404B-9BD7-3D5B5B27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xmlns="" id="{A00AFDED-9496-46BC-B044-65DA1F8B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ONE OR TWO VECTORS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xmlns="" id="{61CF3F9F-A9D3-4DA3-8CDD-013B6B6F2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set of two vectors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} is linearly dependent if at least one of the vectors is a multiple of the other.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set is linearly independent if and only if neither of the vectors is a multiple of the other.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8CF5F3ED-AF00-48E4-8757-52A1B3D6B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D3AAF1C6-C398-4E06-A303-06F933131E50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2E652CE8-E1B3-446C-8851-FDB38B9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xmlns="" id="{CC3ED2E5-A431-43FC-91BB-BA5165C8B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xmlns="" id="{FB4AF4C0-2568-4B0C-9391-F9131017A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7: </a:t>
            </a:r>
            <a:r>
              <a:rPr lang="en-US" altLang="en-US" sz="2800" dirty="0"/>
              <a:t>Characterization of Linearly Dependent Sets</a:t>
            </a:r>
          </a:p>
          <a:p>
            <a:r>
              <a:rPr lang="en-US" altLang="en-US" sz="2800" dirty="0"/>
              <a:t>An indexed set                           of two or more vectors is linearly dependent if and only if at least one of the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combination of the others. </a:t>
            </a:r>
          </a:p>
          <a:p>
            <a:r>
              <a:rPr lang="en-US" altLang="en-US" sz="2800" dirty="0"/>
              <a:t>In fact, if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 and           , then some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(with           ) is a linear combination of the preceding vectors,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     </a:t>
            </a:r>
            <a:r>
              <a:rPr lang="en-US" altLang="en-US" sz="2800" dirty="0" smtClean="0"/>
              <a:t>. </a:t>
            </a:r>
            <a:endParaRPr lang="en-US" altLang="en-US" sz="2800" dirty="0"/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xmlns="" id="{80593736-2D2B-4643-B195-AD2241420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59093"/>
              </p:ext>
            </p:extLst>
          </p:nvPr>
        </p:nvGraphicFramePr>
        <p:xfrm>
          <a:off x="3117850" y="2540000"/>
          <a:ext cx="227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1" name="Equation" r:id="rId3" imgW="2273300" imgH="596900" progId="Equation.3">
                  <p:embed/>
                </p:oleObj>
              </mc:Choice>
              <mc:Fallback>
                <p:oleObj name="Equation" r:id="rId3" imgW="22733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540000"/>
                        <a:ext cx="227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xmlns="" id="{76FA1B17-CD19-4CBC-900C-6C4508D5B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93301"/>
              </p:ext>
            </p:extLst>
          </p:nvPr>
        </p:nvGraphicFramePr>
        <p:xfrm>
          <a:off x="6165850" y="43307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2" name="Equation" r:id="rId5" imgW="977900" imgH="558800" progId="Equation.3">
                  <p:embed/>
                </p:oleObj>
              </mc:Choice>
              <mc:Fallback>
                <p:oleObj name="Equation" r:id="rId5" imgW="9779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43307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xmlns="" id="{F8B2C337-0C42-4762-8AB2-6CFA7B9CF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3" name="Equation" r:id="rId7" imgW="914400" imgH="371520" progId="Equation.DSMT4">
                  <p:embed/>
                </p:oleObj>
              </mc:Choice>
              <mc:Fallback>
                <p:oleObj name="Equation" r:id="rId7" imgW="914400" imgH="371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>
            <a:extLst>
              <a:ext uri="{FF2B5EF4-FFF2-40B4-BE49-F238E27FC236}">
                <a16:creationId xmlns:a16="http://schemas.microsoft.com/office/drawing/2014/main" xmlns="" id="{CDDDB3A8-1663-4CD6-8066-E789EA8B6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387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4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387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>
            <a:extLst>
              <a:ext uri="{FF2B5EF4-FFF2-40B4-BE49-F238E27FC236}">
                <a16:creationId xmlns:a16="http://schemas.microsoft.com/office/drawing/2014/main" xmlns="" id="{0C90860E-F9DF-47B7-AC49-E60E89665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17167"/>
              </p:ext>
            </p:extLst>
          </p:nvPr>
        </p:nvGraphicFramePr>
        <p:xfrm>
          <a:off x="4503994" y="5243513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5" name="Equation" r:id="rId11" imgW="508000" imgH="520700" progId="Equation.3">
                  <p:embed/>
                </p:oleObj>
              </mc:Choice>
              <mc:Fallback>
                <p:oleObj name="Equation" r:id="rId11" imgW="5080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994" y="5243513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0479EC68-1A45-4746-A585-C1AF95BC7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17937041-505B-4D51-8CFC-A5AD1B8FEB5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1EE98AE-38C0-4073-9F22-BBDB2BA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xmlns="" id="{9C5E428C-DF7B-4CE4-ACC8-2BB20A916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xmlns="" id="{CC34A454-CBF1-43DF-8768-390E5EA2B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If some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equals a linear combination of the other vectors, then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can be subtracted from both sides of the equation, producing a linear dependence relation with a nonzero weight        on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[For instance, if                             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</a:t>
            </a:r>
            <a:r>
              <a:rPr lang="en-US" altLang="en-US" sz="2800" dirty="0" smtClean="0"/>
              <a:t>        </a:t>
            </a:r>
            <a:r>
              <a:rPr lang="en-US" altLang="en-US" sz="2800" dirty="0"/>
              <a:t>.]</a:t>
            </a:r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dependent.</a:t>
            </a:r>
          </a:p>
          <a:p>
            <a:r>
              <a:rPr lang="en-US" altLang="en-US" sz="2800" dirty="0"/>
              <a:t>Conversely, suppose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dependent.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zero, then it is a (trivial) linear combination of the other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:a16="http://schemas.microsoft.com/office/drawing/2014/main" xmlns="" id="{7B9C9D99-5C67-4A2A-A26B-6D587311F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686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15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68600"/>
                        <a:ext cx="609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xmlns="" id="{89DFBBDE-6C1A-477C-9DA7-4E8FCE919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9558"/>
              </p:ext>
            </p:extLst>
          </p:nvPr>
        </p:nvGraphicFramePr>
        <p:xfrm>
          <a:off x="3257550" y="3175000"/>
          <a:ext cx="242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16" name="Equation" r:id="rId5" imgW="2425700" imgH="558800" progId="Equation.3">
                  <p:embed/>
                </p:oleObj>
              </mc:Choice>
              <mc:Fallback>
                <p:oleObj name="Equation" r:id="rId5" imgW="24257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175000"/>
                        <a:ext cx="2425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>
            <a:extLst>
              <a:ext uri="{FF2B5EF4-FFF2-40B4-BE49-F238E27FC236}">
                <a16:creationId xmlns:a16="http://schemas.microsoft.com/office/drawing/2014/main" xmlns="" id="{1E3C8290-7B4C-43B3-8B32-19BFCB3D8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37279"/>
              </p:ext>
            </p:extLst>
          </p:nvPr>
        </p:nvGraphicFramePr>
        <p:xfrm>
          <a:off x="927100" y="3683000"/>
          <a:ext cx="623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17" name="Equation" r:id="rId7" imgW="6235700" imgH="596900" progId="Equation.3">
                  <p:embed/>
                </p:oleObj>
              </mc:Choice>
              <mc:Fallback>
                <p:oleObj name="Equation" r:id="rId7" imgW="62357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683000"/>
                        <a:ext cx="6235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1D2EDACD-D868-4B4E-BF63-6317CED47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9E0083F-ACA0-47C1-B953-83D5EBBA38B9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4EF6F96-15F8-4D03-BD1F-C1DA305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xmlns="" id="{82F81F8F-2AB4-4D7F-9DE6-22867ACB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xmlns="" id="{C9B16071-5035-4519-B866-63523DFE5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r>
              <a:rPr lang="en-US" altLang="en-US" sz="2800"/>
              <a:t>Otherwise,           , and there exist weights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p</a:t>
            </a:r>
            <a:r>
              <a:rPr lang="en-US" altLang="en-US" sz="2800"/>
              <a:t>, not all zero,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.</a:t>
            </a:r>
          </a:p>
          <a:p>
            <a:endParaRPr lang="en-US" altLang="en-US" sz="2800"/>
          </a:p>
          <a:p>
            <a:r>
              <a:rPr lang="en-US" altLang="en-US" sz="2800"/>
              <a:t>Let </a:t>
            </a:r>
            <a:r>
              <a:rPr lang="en-US" altLang="en-US" sz="2800" i="1"/>
              <a:t>j</a:t>
            </a:r>
            <a:r>
              <a:rPr lang="en-US" altLang="en-US" sz="2800"/>
              <a:t> be the largest subscript for which           .</a:t>
            </a:r>
          </a:p>
          <a:p>
            <a:endParaRPr lang="en-US" altLang="en-US" sz="2800"/>
          </a:p>
          <a:p>
            <a:r>
              <a:rPr lang="en-US" altLang="en-US" sz="2800"/>
              <a:t>If          , then               , which is impossible because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.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xmlns="" id="{182D4FDA-1CF9-4038-BBF8-1D21DFC1A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9346"/>
              </p:ext>
            </p:extLst>
          </p:nvPr>
        </p:nvGraphicFramePr>
        <p:xfrm>
          <a:off x="2279650" y="15240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3" name="Equation" r:id="rId3" imgW="977900" imgH="558800" progId="Equation.3">
                  <p:embed/>
                </p:oleObj>
              </mc:Choice>
              <mc:Fallback>
                <p:oleObj name="Equation" r:id="rId3" imgW="977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240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xmlns="" id="{9A01CDA6-7887-4650-A18B-0A25EF7C4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06089"/>
              </p:ext>
            </p:extLst>
          </p:nvPr>
        </p:nvGraphicFramePr>
        <p:xfrm>
          <a:off x="2597150" y="2463800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4" name="Equation" r:id="rId5" imgW="4013200" imgH="596900" progId="Equation.3">
                  <p:embed/>
                </p:oleObj>
              </mc:Choice>
              <mc:Fallback>
                <p:oleObj name="Equation" r:id="rId5" imgW="40132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463800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xmlns="" id="{B973C7E8-8E85-471D-B408-7FF1D3FDC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30600"/>
          <a:ext cx="95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5" name="Equation" r:id="rId7" imgW="952200" imgH="520560" progId="Equation.DSMT4">
                  <p:embed/>
                </p:oleObj>
              </mc:Choice>
              <mc:Fallback>
                <p:oleObj name="Equation" r:id="rId7" imgW="95220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30600"/>
                        <a:ext cx="952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xmlns="" id="{DD1D3918-CA79-481F-81D3-9901E9408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97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6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97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>
            <a:extLst>
              <a:ext uri="{FF2B5EF4-FFF2-40B4-BE49-F238E27FC236}">
                <a16:creationId xmlns:a16="http://schemas.microsoft.com/office/drawing/2014/main" xmlns="" id="{ACB6FAF3-3C97-4F36-9D1E-243A50141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38797"/>
              </p:ext>
            </p:extLst>
          </p:nvPr>
        </p:nvGraphicFramePr>
        <p:xfrm>
          <a:off x="2730500" y="4521200"/>
          <a:ext cx="123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7" name="Equation" r:id="rId11" imgW="1231900" imgH="558800" progId="Equation.3">
                  <p:embed/>
                </p:oleObj>
              </mc:Choice>
              <mc:Fallback>
                <p:oleObj name="Equation" r:id="rId11" imgW="12319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521200"/>
                        <a:ext cx="123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>
            <a:extLst>
              <a:ext uri="{FF2B5EF4-FFF2-40B4-BE49-F238E27FC236}">
                <a16:creationId xmlns:a16="http://schemas.microsoft.com/office/drawing/2014/main" xmlns="" id="{A403F23B-E52F-4661-B93B-F5E86320E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03237"/>
              </p:ext>
            </p:extLst>
          </p:nvPr>
        </p:nvGraphicFramePr>
        <p:xfrm>
          <a:off x="755650" y="50292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8" name="Equation" r:id="rId13" imgW="977900" imgH="558800" progId="Equation.3">
                  <p:embed/>
                </p:oleObj>
              </mc:Choice>
              <mc:Fallback>
                <p:oleObj name="Equation" r:id="rId13" imgW="9779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292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C1AA68AD-DE8F-4EA7-96F2-87B563E37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9A297EB8-E4BC-478A-B9AC-5520607AC34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704AC24C-319D-49A3-BE88-ACED851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xmlns="" id="{F655806D-82B5-42A6-B727-103C2A5C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xmlns="" id="{6195F5AD-588A-4D4E-B98A-5B258BA51A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r>
              <a:rPr lang="en-US" altLang="en-US" sz="2800"/>
              <a:t>So         , and</a:t>
            </a:r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:a16="http://schemas.microsoft.com/office/drawing/2014/main" xmlns="" id="{1431B37B-61C3-4056-B36D-6B540756C4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1676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5" name="Equation" r:id="rId3" imgW="761760" imgH="419040" progId="Equation.DSMT4">
                  <p:embed/>
                </p:oleObj>
              </mc:Choice>
              <mc:Fallback>
                <p:oleObj name="Equation" r:id="rId3" imgW="761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:a16="http://schemas.microsoft.com/office/drawing/2014/main" xmlns="" id="{F80CB133-A3C8-4644-A178-EFA99A7ECB1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11619295"/>
              </p:ext>
            </p:extLst>
          </p:nvPr>
        </p:nvGraphicFramePr>
        <p:xfrm>
          <a:off x="809625" y="2209800"/>
          <a:ext cx="6534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6" name="Equation" r:id="rId5" imgW="6629400" imgH="596900" progId="Equation.3">
                  <p:embed/>
                </p:oleObj>
              </mc:Choice>
              <mc:Fallback>
                <p:oleObj name="Equation" r:id="rId5" imgW="66294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209800"/>
                        <a:ext cx="65341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5" name="Object 9">
            <a:extLst>
              <a:ext uri="{FF2B5EF4-FFF2-40B4-BE49-F238E27FC236}">
                <a16:creationId xmlns:a16="http://schemas.microsoft.com/office/drawing/2014/main" xmlns="" id="{7D31CC18-FC0D-42CB-BA6A-1228B3BE0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7103"/>
              </p:ext>
            </p:extLst>
          </p:nvPr>
        </p:nvGraphicFramePr>
        <p:xfrm>
          <a:off x="1939925" y="2930525"/>
          <a:ext cx="4429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7" name="Equation" r:id="rId7" imgW="3987800" imgH="596900" progId="Equation.3">
                  <p:embed/>
                </p:oleObj>
              </mc:Choice>
              <mc:Fallback>
                <p:oleObj name="Equation" r:id="rId7" imgW="39878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930525"/>
                        <a:ext cx="4429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6" name="Object 10">
            <a:extLst>
              <a:ext uri="{FF2B5EF4-FFF2-40B4-BE49-F238E27FC236}">
                <a16:creationId xmlns:a16="http://schemas.microsoft.com/office/drawing/2014/main" xmlns="" id="{1E35DBEB-68F5-48DC-9D6F-01445166D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14917"/>
              </p:ext>
            </p:extLst>
          </p:nvPr>
        </p:nvGraphicFramePr>
        <p:xfrm>
          <a:off x="2266950" y="3790950"/>
          <a:ext cx="5219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8" name="Equation" r:id="rId9" imgW="5219700" imgH="1308100" progId="Equation.3">
                  <p:embed/>
                </p:oleObj>
              </mc:Choice>
              <mc:Fallback>
                <p:oleObj name="Equation" r:id="rId9" imgW="5219700" imgH="1308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790950"/>
                        <a:ext cx="5219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EAAF0CD6-1D64-4285-931C-E1DB384C2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9589BE9A-8CD1-4461-8964-C8B767689DA1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B940CCE1-B0BF-411D-971B-E318A365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xmlns="" id="{78BFE511-A810-4C0E-91BE-B3E6D26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xmlns="" id="{CFF7E654-BA18-4212-A647-749C2DB71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Theorem 7 does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say that </a:t>
            </a:r>
            <a:r>
              <a:rPr lang="en-US" altLang="en-US" sz="2800" i="1" dirty="0"/>
              <a:t>every</a:t>
            </a:r>
            <a:r>
              <a:rPr lang="en-US" altLang="en-US" sz="2800" dirty="0"/>
              <a:t> vector in a linearly dependent set is a linear combination of the preceding vectors.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 vector in a linearly dependent set may fail to be a linear combination of the other vectors.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</a:t>
            </a:r>
            <a:r>
              <a:rPr lang="en-US" altLang="en-US" sz="2800" dirty="0" smtClean="0"/>
              <a:t>and                </a:t>
            </a:r>
            <a:r>
              <a:rPr lang="en-US" altLang="en-US" sz="2800" dirty="0"/>
              <a:t>. Describe the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set spanned by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explain why a vector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in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if and only if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linearly dependent. </a:t>
            </a:r>
          </a:p>
        </p:txBody>
      </p:sp>
      <p:graphicFrame>
        <p:nvGraphicFramePr>
          <p:cNvPr id="662532" name="Object 4">
            <a:extLst>
              <a:ext uri="{FF2B5EF4-FFF2-40B4-BE49-F238E27FC236}">
                <a16:creationId xmlns:a16="http://schemas.microsoft.com/office/drawing/2014/main" xmlns="" id="{D8F457EE-1429-4034-9919-2360137CF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47374"/>
              </p:ext>
            </p:extLst>
          </p:nvPr>
        </p:nvGraphicFramePr>
        <p:xfrm>
          <a:off x="3244850" y="3143250"/>
          <a:ext cx="1333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78" name="Equation" r:id="rId3" imgW="1333500" imgH="1917700" progId="Equation.3">
                  <p:embed/>
                </p:oleObj>
              </mc:Choice>
              <mc:Fallback>
                <p:oleObj name="Equation" r:id="rId3" imgW="1333500" imgH="191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143250"/>
                        <a:ext cx="1333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xmlns="" id="{61EDFC72-1140-4D16-9843-81B512FF9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64610"/>
              </p:ext>
            </p:extLst>
          </p:nvPr>
        </p:nvGraphicFramePr>
        <p:xfrm>
          <a:off x="5143500" y="3143250"/>
          <a:ext cx="1333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79" name="Equation" r:id="rId5" imgW="1333500" imgH="1917700" progId="Equation.3">
                  <p:embed/>
                </p:oleObj>
              </mc:Choice>
              <mc:Fallback>
                <p:oleObj name="Equation" r:id="rId5" imgW="1333500" imgH="191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43250"/>
                        <a:ext cx="1333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06F70924-E3BD-445B-A4AD-611A4A1B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89E7EE1-A5B4-4514-AC20-5E74BF6EA3D0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0D1C12D-7BB6-4656-AA1F-794279C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xmlns="" id="{4FB64916-006F-4512-A41F-9F97A06C6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xmlns="" id="{20B5CB80-B5F3-43D9-AB14-AF044B686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/>
              <a:t>Solution:</a:t>
            </a:r>
            <a:r>
              <a:rPr lang="en-US" altLang="en-US" sz="2800"/>
              <a:t> The vectors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 are linearly independent because neither vector is a multiple of the other, and so they span a plane in      .</a:t>
            </a:r>
          </a:p>
          <a:p>
            <a:r>
              <a:rPr lang="en-US" altLang="en-US" sz="2800"/>
              <a:t>Span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} is the </a:t>
            </a:r>
            <a:r>
              <a:rPr lang="en-US" altLang="en-US" sz="2800" i="1"/>
              <a:t>x</a:t>
            </a:r>
            <a:r>
              <a:rPr lang="en-US" altLang="en-US" sz="2800" baseline="-25000"/>
              <a:t>1</a:t>
            </a:r>
            <a:r>
              <a:rPr lang="en-US" altLang="en-US" sz="2800" i="1"/>
              <a:t>x</a:t>
            </a:r>
            <a:r>
              <a:rPr lang="en-US" altLang="en-US" sz="2800" baseline="-25000"/>
              <a:t>2</a:t>
            </a:r>
            <a:r>
              <a:rPr lang="en-US" altLang="en-US" sz="2800"/>
              <a:t>-plane (with          ).</a:t>
            </a:r>
          </a:p>
          <a:p>
            <a:r>
              <a:rPr lang="en-US" altLang="en-US" sz="2800"/>
              <a:t>If </a:t>
            </a:r>
            <a:r>
              <a:rPr lang="en-US" altLang="en-US" sz="2800" b="1"/>
              <a:t>w</a:t>
            </a:r>
            <a:r>
              <a:rPr lang="en-US" altLang="en-US" sz="2800"/>
              <a:t> is a linear combination of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, then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, </a:t>
            </a:r>
            <a:r>
              <a:rPr lang="en-US" altLang="en-US" sz="2800" b="1"/>
              <a:t>w</a:t>
            </a:r>
            <a:r>
              <a:rPr lang="en-US" altLang="en-US" sz="2800"/>
              <a:t>} is linearly dependent, by Theorem 7.</a:t>
            </a:r>
          </a:p>
          <a:p>
            <a:r>
              <a:rPr lang="en-US" altLang="en-US" sz="2800"/>
              <a:t>Conversely, suppose that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, </a:t>
            </a:r>
            <a:r>
              <a:rPr lang="en-US" altLang="en-US" sz="2800" b="1"/>
              <a:t>w</a:t>
            </a:r>
            <a:r>
              <a:rPr lang="en-US" altLang="en-US" sz="2800"/>
              <a:t>} is linearly dependent.</a:t>
            </a:r>
          </a:p>
          <a:p>
            <a:r>
              <a:rPr lang="en-US" altLang="en-US" sz="2800"/>
              <a:t>By theorem 7, some vector in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, </a:t>
            </a:r>
            <a:r>
              <a:rPr lang="en-US" altLang="en-US" sz="2800" b="1"/>
              <a:t>w</a:t>
            </a:r>
            <a:r>
              <a:rPr lang="en-US" altLang="en-US" sz="2800"/>
              <a:t>} is a linear combination of the preceding vectors (since           ).</a:t>
            </a:r>
          </a:p>
          <a:p>
            <a:r>
              <a:rPr lang="en-US" altLang="en-US" sz="2800"/>
              <a:t>That vector must be </a:t>
            </a:r>
            <a:r>
              <a:rPr lang="en-US" altLang="en-US" sz="2800" b="1"/>
              <a:t>w</a:t>
            </a:r>
            <a:r>
              <a:rPr lang="en-US" altLang="en-US" sz="2800"/>
              <a:t>, since </a:t>
            </a:r>
            <a:r>
              <a:rPr lang="en-US" altLang="en-US" sz="2800" b="1"/>
              <a:t>v</a:t>
            </a:r>
            <a:r>
              <a:rPr lang="en-US" altLang="en-US" sz="2800"/>
              <a:t> is not a multiple of </a:t>
            </a:r>
            <a:r>
              <a:rPr lang="en-US" altLang="en-US" sz="2800" b="1"/>
              <a:t>u</a:t>
            </a:r>
            <a:r>
              <a:rPr lang="en-US" altLang="en-US" sz="2800"/>
              <a:t>. </a:t>
            </a:r>
          </a:p>
          <a:p>
            <a:endParaRPr lang="en-US" altLang="en-US" sz="2800"/>
          </a:p>
        </p:txBody>
      </p:sp>
      <p:graphicFrame>
        <p:nvGraphicFramePr>
          <p:cNvPr id="663556" name="Object 4">
            <a:extLst>
              <a:ext uri="{FF2B5EF4-FFF2-40B4-BE49-F238E27FC236}">
                <a16:creationId xmlns:a16="http://schemas.microsoft.com/office/drawing/2014/main" xmlns="" id="{B029C098-C883-4016-987F-FC06C4D46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20154"/>
              </p:ext>
            </p:extLst>
          </p:nvPr>
        </p:nvGraphicFramePr>
        <p:xfrm>
          <a:off x="6248400" y="20193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18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0193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>
            <a:extLst>
              <a:ext uri="{FF2B5EF4-FFF2-40B4-BE49-F238E27FC236}">
                <a16:creationId xmlns:a16="http://schemas.microsoft.com/office/drawing/2014/main" xmlns="" id="{5D5B0651-C664-4249-8A2F-43F5D3751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90800"/>
          <a:ext cx="83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19" name="Equation" r:id="rId5" imgW="952200" imgH="482400" progId="Equation.DSMT4">
                  <p:embed/>
                </p:oleObj>
              </mc:Choice>
              <mc:Fallback>
                <p:oleObj name="Equation" r:id="rId5" imgW="9522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838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>
            <a:extLst>
              <a:ext uri="{FF2B5EF4-FFF2-40B4-BE49-F238E27FC236}">
                <a16:creationId xmlns:a16="http://schemas.microsoft.com/office/drawing/2014/main" xmlns="" id="{7AC448F8-6BD7-45ED-BE96-4BE48EE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14436"/>
              </p:ext>
            </p:extLst>
          </p:nvPr>
        </p:nvGraphicFramePr>
        <p:xfrm>
          <a:off x="7156450" y="54102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20" name="Equation" r:id="rId7" imgW="863600" imgH="342900" progId="Equation.3">
                  <p:embed/>
                </p:oleObj>
              </mc:Choice>
              <mc:Fallback>
                <p:oleObj name="Equation" r:id="rId7" imgW="8636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4102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C5CCAECF-4032-4DE8-B222-8DF8FE1FE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A3E0C49-C15F-41B0-8C73-B45AFAFCE299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4D78AA2-F751-4B40-BA79-4E221C3F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xmlns="" id="{741264DE-C895-426A-A0B1-89843DC3D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xmlns="" id="{40A50875-E956-424D-A94C-5A2BAB917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r>
              <a:rPr lang="en-US" altLang="en-US" sz="2800"/>
              <a:t>So </a:t>
            </a:r>
            <a:r>
              <a:rPr lang="en-US" altLang="en-US" sz="2800" b="1"/>
              <a:t>w</a:t>
            </a:r>
            <a:r>
              <a:rPr lang="en-US" altLang="en-US" sz="2800"/>
              <a:t> is in Span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}. See the figures given below.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Example 2 generalizes to any set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, </a:t>
            </a:r>
            <a:r>
              <a:rPr lang="en-US" altLang="en-US" sz="2800" b="1"/>
              <a:t>w</a:t>
            </a:r>
            <a:r>
              <a:rPr lang="en-US" altLang="en-US" sz="2800"/>
              <a:t>} in      with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 linearly independent.</a:t>
            </a:r>
          </a:p>
          <a:p>
            <a:r>
              <a:rPr lang="en-US" altLang="en-US" sz="2800"/>
              <a:t>The set {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/>
              <a:t>, </a:t>
            </a:r>
            <a:r>
              <a:rPr lang="en-US" altLang="en-US" sz="2800" b="1"/>
              <a:t>w</a:t>
            </a:r>
            <a:r>
              <a:rPr lang="en-US" altLang="en-US" sz="2800"/>
              <a:t>} will be linearly dependent if and only if </a:t>
            </a:r>
            <a:r>
              <a:rPr lang="en-US" altLang="en-US" sz="2800" b="1"/>
              <a:t>w</a:t>
            </a:r>
            <a:r>
              <a:rPr lang="en-US" altLang="en-US" sz="2800"/>
              <a:t> is in the plane spanned by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.</a:t>
            </a:r>
          </a:p>
        </p:txBody>
      </p:sp>
      <p:graphicFrame>
        <p:nvGraphicFramePr>
          <p:cNvPr id="664580" name="Object 4">
            <a:extLst>
              <a:ext uri="{FF2B5EF4-FFF2-40B4-BE49-F238E27FC236}">
                <a16:creationId xmlns:a16="http://schemas.microsoft.com/office/drawing/2014/main" xmlns="" id="{B8E5E6A6-8C5F-4E22-A356-089FCAFE6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04389"/>
              </p:ext>
            </p:extLst>
          </p:nvPr>
        </p:nvGraphicFramePr>
        <p:xfrm>
          <a:off x="7391400" y="4241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03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41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4582" name="Picture 6">
            <a:extLst>
              <a:ext uri="{FF2B5EF4-FFF2-40B4-BE49-F238E27FC236}">
                <a16:creationId xmlns:a16="http://schemas.microsoft.com/office/drawing/2014/main" xmlns="" id="{6757D097-61AB-4BD5-B017-079F48B0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153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A640E228-4475-453D-A3BB-A19D459F6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C341C0A2-9130-468A-BA8C-69D4A4A5AB21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077445A2-F9CC-48D9-BB31-1464DD77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xmlns="" id="{34200B9F-D546-42ED-BF1F-7E4AC2041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xmlns="" id="{BB91D06D-6A16-4FC6-BCF9-1AF1578E0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 b="1" dirty="0"/>
              <a:t>Theorem 8:</a:t>
            </a:r>
            <a:r>
              <a:rPr lang="en-US" altLang="en-US" sz="2800" dirty="0"/>
              <a:t> If a set contains more vectors than there are entries in each vector, then the set is linearly dependent. That is, any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in       is linearly dependent if           .</a:t>
            </a:r>
          </a:p>
          <a:p>
            <a:r>
              <a:rPr lang="en-US" altLang="en-US" sz="2800" b="1" dirty="0"/>
              <a:t>Proof: </a:t>
            </a:r>
            <a:r>
              <a:rPr lang="en-US" altLang="en-US" sz="2800" dirty="0"/>
              <a:t>Let                            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.  </a:t>
            </a:r>
          </a:p>
          <a:p>
            <a:r>
              <a:rPr lang="en-US" altLang="en-US" sz="2800" dirty="0"/>
              <a:t>Then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          , and the equation             corresponds to a system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equations 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unknowns.</a:t>
            </a:r>
          </a:p>
          <a:p>
            <a:r>
              <a:rPr lang="en-US" altLang="en-US" sz="2800" dirty="0"/>
              <a:t>If           , there are more variables than equations, so there must be a free variable.</a:t>
            </a:r>
            <a:endParaRPr lang="en-US" altLang="en-US" sz="2800" b="1" dirty="0"/>
          </a:p>
        </p:txBody>
      </p:sp>
      <p:graphicFrame>
        <p:nvGraphicFramePr>
          <p:cNvPr id="665604" name="Object 4">
            <a:extLst>
              <a:ext uri="{FF2B5EF4-FFF2-40B4-BE49-F238E27FC236}">
                <a16:creationId xmlns:a16="http://schemas.microsoft.com/office/drawing/2014/main" xmlns="" id="{79E2F3A8-6C1B-4B5D-BB7D-2F71BCC00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98563"/>
              </p:ext>
            </p:extLst>
          </p:nvPr>
        </p:nvGraphicFramePr>
        <p:xfrm>
          <a:off x="6858000" y="2247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6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47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>
            <a:extLst>
              <a:ext uri="{FF2B5EF4-FFF2-40B4-BE49-F238E27FC236}">
                <a16:creationId xmlns:a16="http://schemas.microsoft.com/office/drawing/2014/main" xmlns="" id="{7986D866-4417-4105-AD3C-9397A26C3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194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7" name="Equation" r:id="rId5" imgW="901440" imgH="342720" progId="Equation.DSMT4">
                  <p:embed/>
                </p:oleObj>
              </mc:Choice>
              <mc:Fallback>
                <p:oleObj name="Equation" r:id="rId5" imgW="90144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>
            <a:extLst>
              <a:ext uri="{FF2B5EF4-FFF2-40B4-BE49-F238E27FC236}">
                <a16:creationId xmlns:a16="http://schemas.microsoft.com/office/drawing/2014/main" xmlns="" id="{95D64996-DD31-4F35-A89B-504CFFAC0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74031"/>
              </p:ext>
            </p:extLst>
          </p:nvPr>
        </p:nvGraphicFramePr>
        <p:xfrm>
          <a:off x="2514600" y="3111500"/>
          <a:ext cx="242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8" name="Equation" r:id="rId7" imgW="2425700" imgH="685800" progId="Equation.3">
                  <p:embed/>
                </p:oleObj>
              </mc:Choice>
              <mc:Fallback>
                <p:oleObj name="Equation" r:id="rId7" imgW="24257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11500"/>
                        <a:ext cx="2425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>
            <a:extLst>
              <a:ext uri="{FF2B5EF4-FFF2-40B4-BE49-F238E27FC236}">
                <a16:creationId xmlns:a16="http://schemas.microsoft.com/office/drawing/2014/main" xmlns="" id="{31B864B2-247A-4457-9B13-FFFCFBA46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848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9" name="Equation" r:id="rId9" imgW="825480" imgH="330120" progId="Equation.DSMT4">
                  <p:embed/>
                </p:oleObj>
              </mc:Choice>
              <mc:Fallback>
                <p:oleObj name="Equation" r:id="rId9" imgW="82548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481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8" name="Object 8">
            <a:extLst>
              <a:ext uri="{FF2B5EF4-FFF2-40B4-BE49-F238E27FC236}">
                <a16:creationId xmlns:a16="http://schemas.microsoft.com/office/drawing/2014/main" xmlns="" id="{6EA982D2-6FAA-4779-A440-BF970845F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06550"/>
              </p:ext>
            </p:extLst>
          </p:nvPr>
        </p:nvGraphicFramePr>
        <p:xfrm>
          <a:off x="5867400" y="37592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0" name="Equation" r:id="rId11" imgW="1130300" imgH="342900" progId="Equation.3">
                  <p:embed/>
                </p:oleObj>
              </mc:Choice>
              <mc:Fallback>
                <p:oleObj name="Equation" r:id="rId11" imgW="11303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592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>
            <a:extLst>
              <a:ext uri="{FF2B5EF4-FFF2-40B4-BE49-F238E27FC236}">
                <a16:creationId xmlns:a16="http://schemas.microsoft.com/office/drawing/2014/main" xmlns="" id="{7B0EA702-B57D-46B4-90F8-E46025BF8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2070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1" name="Equation" r:id="rId13" imgW="901440" imgH="342720" progId="Equation.DSMT4">
                  <p:embed/>
                </p:oleObj>
              </mc:Choice>
              <mc:Fallback>
                <p:oleObj name="Equation" r:id="rId13" imgW="90144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070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15AF1E5-B0A3-4CDC-B098-B96EEE7A3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6713FB49-C721-4378-97A5-5F961CD58184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A1481DA-9A5A-4D2B-8A03-84C097D5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xmlns="" id="{FEA887B0-980C-458A-AC3F-FCE66AD03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xmlns="" id="{6557108F-CBC0-4CC4-8978-1AD76D8F9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Hence              has a nontrivial solution, and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dependent.</a:t>
            </a:r>
          </a:p>
          <a:p>
            <a:r>
              <a:rPr lang="en-US" altLang="en-US" sz="2800" dirty="0"/>
              <a:t>See the figure below for a matrix version of this theorem.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Theorem 8 says nothing about the case in which the number of vectors in the set does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exceed the number of entries in each vector. </a:t>
            </a:r>
          </a:p>
        </p:txBody>
      </p:sp>
      <p:graphicFrame>
        <p:nvGraphicFramePr>
          <p:cNvPr id="666628" name="Object 4">
            <a:extLst>
              <a:ext uri="{FF2B5EF4-FFF2-40B4-BE49-F238E27FC236}">
                <a16:creationId xmlns:a16="http://schemas.microsoft.com/office/drawing/2014/main" xmlns="" id="{6700668C-5A97-4E33-AF4D-D5A366453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63672"/>
              </p:ext>
            </p:extLst>
          </p:nvPr>
        </p:nvGraphicFramePr>
        <p:xfrm>
          <a:off x="1828800" y="12954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2" name="Equation" r:id="rId3" imgW="1130300" imgH="342900" progId="Equation.3">
                  <p:embed/>
                </p:oleObj>
              </mc:Choice>
              <mc:Fallback>
                <p:oleObj name="Equation" r:id="rId3" imgW="11303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631" name="Picture 7">
            <a:extLst>
              <a:ext uri="{FF2B5EF4-FFF2-40B4-BE49-F238E27FC236}">
                <a16:creationId xmlns:a16="http://schemas.microsoft.com/office/drawing/2014/main" xmlns="" id="{EE8F7380-4250-4A38-9434-81C4BCA1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4410075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E0E9D1BE-F289-49B1-AAF5-59DEECE82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AF9C096C-9E23-4AE8-9091-9A77660FBF8D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1546CF5-3137-40A2-98E0-B87A330E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FF20AECB-2A7F-4F20-BA1F-FB9D7F301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E90906AA-0D33-41E9-90D6-FD76D910B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Definition:</a:t>
            </a:r>
            <a:r>
              <a:rPr lang="en-US" altLang="en-US" sz="2800"/>
              <a:t> An indexed set of vectors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b="1"/>
              <a:t>v</a:t>
            </a:r>
            <a:r>
              <a:rPr lang="en-US" altLang="en-US" sz="2800" i="1" baseline="-25000"/>
              <a:t>p</a:t>
            </a:r>
            <a:r>
              <a:rPr lang="en-US" altLang="en-US" sz="2800"/>
              <a:t>} in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is said to be </a:t>
            </a:r>
            <a:r>
              <a:rPr lang="en-US" altLang="en-US" sz="2800" b="1"/>
              <a:t>linearly independent</a:t>
            </a:r>
            <a:r>
              <a:rPr lang="en-US" altLang="en-US" sz="2800"/>
              <a:t> if the vector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has only the trivial solution. The set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b="1"/>
              <a:t>v</a:t>
            </a:r>
            <a:r>
              <a:rPr lang="en-US" altLang="en-US" sz="2800" i="1" baseline="-25000"/>
              <a:t>p</a:t>
            </a:r>
            <a:r>
              <a:rPr lang="en-US" altLang="en-US" sz="2800"/>
              <a:t>} is said to be </a:t>
            </a:r>
            <a:r>
              <a:rPr lang="en-US" altLang="en-US" sz="2800" b="1"/>
              <a:t>linearly dependent</a:t>
            </a:r>
            <a:r>
              <a:rPr lang="en-US" altLang="en-US" sz="2800"/>
              <a:t> if there exist weights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p</a:t>
            </a:r>
            <a:r>
              <a:rPr lang="en-US" altLang="en-US" sz="2800"/>
              <a:t>, not all zero,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----(1)</a:t>
            </a:r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xmlns="" id="{D20ABD1A-F43D-41BD-9EA0-9184C4043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33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4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xmlns="" id="{97D93E02-CF34-4932-A934-A739A6414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811463"/>
              </p:ext>
            </p:extLst>
          </p:nvPr>
        </p:nvGraphicFramePr>
        <p:xfrm>
          <a:off x="2743200" y="2832100"/>
          <a:ext cx="408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5" name="Equation" r:id="rId6" imgW="4089400" imgH="596900" progId="Equation.3">
                  <p:embed/>
                </p:oleObj>
              </mc:Choice>
              <mc:Fallback>
                <p:oleObj name="Equation" r:id="rId6" imgW="4089400" imgH="596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32100"/>
                        <a:ext cx="408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:a16="http://schemas.microsoft.com/office/drawing/2014/main" xmlns="" id="{4F180F3E-483A-4532-8880-6FD456FDA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77921"/>
              </p:ext>
            </p:extLst>
          </p:nvPr>
        </p:nvGraphicFramePr>
        <p:xfrm>
          <a:off x="2819400" y="4914900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6" name="Equation" r:id="rId8" imgW="4013200" imgH="596900" progId="Equation.3">
                  <p:embed/>
                </p:oleObj>
              </mc:Choice>
              <mc:Fallback>
                <p:oleObj name="Equation" r:id="rId8" imgW="4013200" imgH="596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14900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334DC0B6-E1E2-4B8E-A5B6-1CC51F543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1.7- </a:t>
            </a:r>
            <a:fld id="{B18377DA-8EE5-460C-BF41-73ED361280E7}" type="slidenum">
              <a:rPr lang="en-US" altLang="en-US"/>
              <a:pPr/>
              <a:t>20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93F8204-960C-40F5-8F9C-A0E6AE7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2021 Pearson Education, Inc. All Rights Reserved </a:t>
            </a:r>
            <a:endParaRPr lang="en-US" altLang="en-US" dirty="0"/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xmlns="" id="{8C44B481-C4F6-46C4-B92E-AF603013C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xmlns="" id="{1B2DD607-0679-4713-BD1D-093C47192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9:</a:t>
            </a:r>
            <a:r>
              <a:rPr lang="en-US" altLang="en-US" sz="2800" dirty="0"/>
              <a:t> If a set                            in       contains the zero vector, then the set is linearly dependent.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By renumbering the vectors, we may suppose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Then the </a:t>
            </a:r>
            <a:r>
              <a:rPr lang="en-US" altLang="en-US" sz="2800" dirty="0" smtClean="0"/>
              <a:t>equation </a:t>
            </a:r>
            <a:r>
              <a:rPr lang="en-US" altLang="en-US" sz="2900" dirty="0" smtClean="0"/>
              <a:t>1</a:t>
            </a:r>
            <a:r>
              <a:rPr lang="en-US" altLang="en-US" sz="2800" dirty="0" smtClean="0"/>
              <a:t>                                         shows </a:t>
            </a:r>
            <a:r>
              <a:rPr lang="en-US" altLang="en-US" sz="2800" dirty="0"/>
              <a:t>that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in linearly dependent.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xmlns="" id="{99D82416-8834-4DCC-B367-0AD326EDB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17754"/>
              </p:ext>
            </p:extLst>
          </p:nvPr>
        </p:nvGraphicFramePr>
        <p:xfrm>
          <a:off x="3879850" y="1600200"/>
          <a:ext cx="227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6" name="Equation" r:id="rId3" imgW="2273300" imgH="596900" progId="Equation.3">
                  <p:embed/>
                </p:oleObj>
              </mc:Choice>
              <mc:Fallback>
                <p:oleObj name="Equation" r:id="rId3" imgW="22733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600200"/>
                        <a:ext cx="227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>
            <a:extLst>
              <a:ext uri="{FF2B5EF4-FFF2-40B4-BE49-F238E27FC236}">
                <a16:creationId xmlns:a16="http://schemas.microsoft.com/office/drawing/2014/main" xmlns="" id="{B0F3FAE2-D230-438A-BBC8-41CA249C6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0627"/>
              </p:ext>
            </p:extLst>
          </p:nvPr>
        </p:nvGraphicFramePr>
        <p:xfrm>
          <a:off x="6553200" y="1612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7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12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>
            <a:extLst>
              <a:ext uri="{FF2B5EF4-FFF2-40B4-BE49-F238E27FC236}">
                <a16:creationId xmlns:a16="http://schemas.microsoft.com/office/drawing/2014/main" xmlns="" id="{C2EAEEF7-D3B6-4658-83E5-A43EA802D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2151"/>
              </p:ext>
            </p:extLst>
          </p:nvPr>
        </p:nvGraphicFramePr>
        <p:xfrm>
          <a:off x="901700" y="35814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8" name="Equation" r:id="rId7" imgW="977900" imgH="558800" progId="Equation.3">
                  <p:embed/>
                </p:oleObj>
              </mc:Choice>
              <mc:Fallback>
                <p:oleObj name="Equation" r:id="rId7" imgW="977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814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xmlns="" id="{EB5793BA-24A2-4AD2-B0CC-392E18BDC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50489"/>
              </p:ext>
            </p:extLst>
          </p:nvPr>
        </p:nvGraphicFramePr>
        <p:xfrm>
          <a:off x="3696222" y="4648200"/>
          <a:ext cx="358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9" name="Equation" r:id="rId9" imgW="3581280" imgH="520560" progId="Equation.DSMT4">
                  <p:embed/>
                </p:oleObj>
              </mc:Choice>
              <mc:Fallback>
                <p:oleObj name="Equation" r:id="rId9" imgW="358128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222" y="4648200"/>
                        <a:ext cx="358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98B01C5C-D806-4B24-B9BB-BC9862D36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7B83B6AD-0C8E-41EB-8181-91AE4ABAA28A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20C8576-E2B1-42FF-8F60-0C7E09D7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xmlns="" id="{8E83A0C9-B0D0-45D6-AFAB-866E0D52B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xmlns="" id="{369FA7E4-ED76-4C24-98B4-933D6674A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r>
              <a:rPr lang="en-US" altLang="en-US" sz="2800" dirty="0"/>
              <a:t>Equation (1) is called a </a:t>
            </a:r>
            <a:r>
              <a:rPr lang="en-US" altLang="en-US" sz="2800" b="1" dirty="0"/>
              <a:t>linear dependence relation</a:t>
            </a:r>
            <a:r>
              <a:rPr lang="en-US" altLang="en-US" sz="2800" dirty="0"/>
              <a:t> among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i="1" baseline="-25000" dirty="0"/>
              <a:t> </a:t>
            </a:r>
            <a:r>
              <a:rPr lang="en-US" altLang="en-US" sz="2800" dirty="0"/>
              <a:t>when the weights are not all zero.</a:t>
            </a:r>
          </a:p>
          <a:p>
            <a:endParaRPr lang="en-US" altLang="en-US" sz="2800" dirty="0"/>
          </a:p>
          <a:p>
            <a:r>
              <a:rPr lang="en-US" altLang="en-US" sz="2800" dirty="0"/>
              <a:t>An indexed set is linearly dependent if and only if it is not linearly independent.</a:t>
            </a:r>
          </a:p>
          <a:p>
            <a:endParaRPr lang="en-US" altLang="en-US" sz="2800" dirty="0"/>
          </a:p>
          <a:p>
            <a:endParaRPr lang="en-US" altLang="en-US" sz="2800" b="1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Let                 ,                  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and                  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674820" name="Object 4">
            <a:extLst>
              <a:ext uri="{FF2B5EF4-FFF2-40B4-BE49-F238E27FC236}">
                <a16:creationId xmlns:a16="http://schemas.microsoft.com/office/drawing/2014/main" xmlns="" id="{DE0287D6-B990-4A42-9ECE-29379A770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77388"/>
              </p:ext>
            </p:extLst>
          </p:nvPr>
        </p:nvGraphicFramePr>
        <p:xfrm>
          <a:off x="3231124" y="4337050"/>
          <a:ext cx="1460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3" name="Equation" r:id="rId3" imgW="1460500" imgH="1917700" progId="Equation.3">
                  <p:embed/>
                </p:oleObj>
              </mc:Choice>
              <mc:Fallback>
                <p:oleObj name="Equation" r:id="rId3" imgW="1460500" imgH="191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124" y="4337050"/>
                        <a:ext cx="1460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>
            <a:extLst>
              <a:ext uri="{FF2B5EF4-FFF2-40B4-BE49-F238E27FC236}">
                <a16:creationId xmlns:a16="http://schemas.microsoft.com/office/drawing/2014/main" xmlns="" id="{193E4D49-7812-4B35-85E1-885CC2C4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67066"/>
              </p:ext>
            </p:extLst>
          </p:nvPr>
        </p:nvGraphicFramePr>
        <p:xfrm>
          <a:off x="4826000" y="4337050"/>
          <a:ext cx="1498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4" name="Equation" r:id="rId5" imgW="1498600" imgH="1917700" progId="Equation.3">
                  <p:embed/>
                </p:oleObj>
              </mc:Choice>
              <mc:Fallback>
                <p:oleObj name="Equation" r:id="rId5" imgW="1498600" imgH="191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337050"/>
                        <a:ext cx="14986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>
            <a:extLst>
              <a:ext uri="{FF2B5EF4-FFF2-40B4-BE49-F238E27FC236}">
                <a16:creationId xmlns:a16="http://schemas.microsoft.com/office/drawing/2014/main" xmlns="" id="{3F19E2E1-7929-41DA-9359-6E8D6616D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26798"/>
              </p:ext>
            </p:extLst>
          </p:nvPr>
        </p:nvGraphicFramePr>
        <p:xfrm>
          <a:off x="7162800" y="4337050"/>
          <a:ext cx="14859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5" name="Equation" r:id="rId7" imgW="1485900" imgH="1917700" progId="Equation.3">
                  <p:embed/>
                </p:oleObj>
              </mc:Choice>
              <mc:Fallback>
                <p:oleObj name="Equation" r:id="rId7" imgW="1485900" imgH="191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337050"/>
                        <a:ext cx="14859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8038F20C-C7C7-46B1-BB29-DDD4B5810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BFA511B-619A-43AB-9DC7-FF9358D60AF7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91D02AE-BC69-4742-80D6-91990A80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xmlns="" id="{6521C81F-362D-4C43-A438-46F8332EE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xmlns="" id="{0D5E4172-4B95-4DC8-990F-9ABDFCE5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Determine if the set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} is linearly independent.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possible, find a linear dependence relation among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609600" indent="-609600"/>
            <a:r>
              <a:rPr lang="en-US" altLang="en-US" sz="2800" b="1"/>
              <a:t>Solution:</a:t>
            </a:r>
            <a:r>
              <a:rPr lang="en-US" altLang="en-US" sz="2800"/>
              <a:t> We must determine if there is a nontrivial solution of the following equation.</a:t>
            </a:r>
          </a:p>
        </p:txBody>
      </p:sp>
      <p:graphicFrame>
        <p:nvGraphicFramePr>
          <p:cNvPr id="676868" name="Object 4">
            <a:extLst>
              <a:ext uri="{FF2B5EF4-FFF2-40B4-BE49-F238E27FC236}">
                <a16:creationId xmlns:a16="http://schemas.microsoft.com/office/drawing/2014/main" xmlns="" id="{0DEF735E-A883-4C34-9C79-FFDDAE75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452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9" name="Equation" r:id="rId3" imgW="4520880" imgH="1777680" progId="Equation.DSMT4">
                  <p:embed/>
                </p:oleObj>
              </mc:Choice>
              <mc:Fallback>
                <p:oleObj name="Equation" r:id="rId3" imgW="452088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4521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3BFBF178-85B2-46A4-AE13-A1C49EFA7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6182B0B3-5135-4BB0-BB69-25EABF6DC39B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C5AD123-90EC-4395-8386-0E8E45AB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xmlns="" id="{E645DD30-841B-437E-BFBE-7D7F55B53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xmlns="" id="{5F155FFE-BA19-42CB-9F39-1F3040EB3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/>
              <a:t>Row operations on the associated augmented matrix show that 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i="1"/>
              <a:t>x</a:t>
            </a:r>
            <a:r>
              <a:rPr lang="en-US" altLang="en-US" sz="2800" baseline="-25000"/>
              <a:t>1</a:t>
            </a:r>
            <a:r>
              <a:rPr lang="en-US" altLang="en-US" sz="2800"/>
              <a:t> and </a:t>
            </a:r>
            <a:r>
              <a:rPr lang="en-US" altLang="en-US" sz="2800" i="1"/>
              <a:t>x</a:t>
            </a:r>
            <a:r>
              <a:rPr lang="en-US" altLang="en-US" sz="2800" baseline="-25000"/>
              <a:t>2</a:t>
            </a:r>
            <a:r>
              <a:rPr lang="en-US" altLang="en-US" sz="2800"/>
              <a:t> are basic variables, and </a:t>
            </a:r>
            <a:r>
              <a:rPr lang="en-US" altLang="en-US" sz="2800" i="1"/>
              <a:t>x</a:t>
            </a:r>
            <a:r>
              <a:rPr lang="en-US" altLang="en-US" sz="2800" baseline="-25000"/>
              <a:t>3</a:t>
            </a:r>
            <a:r>
              <a:rPr lang="en-US" altLang="en-US" sz="2800"/>
              <a:t> is free. </a:t>
            </a:r>
          </a:p>
          <a:p>
            <a:r>
              <a:rPr lang="en-US" altLang="en-US" sz="2800"/>
              <a:t>Each nonzero value of </a:t>
            </a:r>
            <a:r>
              <a:rPr lang="en-US" altLang="en-US" sz="2800" i="1"/>
              <a:t>x</a:t>
            </a:r>
            <a:r>
              <a:rPr lang="en-US" altLang="en-US" sz="2800" baseline="-25000"/>
              <a:t>3</a:t>
            </a:r>
            <a:r>
              <a:rPr lang="en-US" altLang="en-US" sz="2800"/>
              <a:t> determines a nontrivial solution of (1).</a:t>
            </a:r>
          </a:p>
          <a:p>
            <a:r>
              <a:rPr lang="en-US" altLang="en-US" sz="2800"/>
              <a:t>Hence,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 are linearly dependent.</a:t>
            </a:r>
          </a:p>
          <a:p>
            <a:endParaRPr lang="en-US" altLang="en-US" sz="2800"/>
          </a:p>
        </p:txBody>
      </p:sp>
      <p:graphicFrame>
        <p:nvGraphicFramePr>
          <p:cNvPr id="655364" name="Object 4">
            <a:extLst>
              <a:ext uri="{FF2B5EF4-FFF2-40B4-BE49-F238E27FC236}">
                <a16:creationId xmlns:a16="http://schemas.microsoft.com/office/drawing/2014/main" xmlns="" id="{CAA989ED-56DC-4C99-9C45-D26C7E20B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2209800"/>
          <a:ext cx="5473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5" name="Equation" r:id="rId3" imgW="5473440" imgH="1777680" progId="Equation.DSMT4">
                  <p:embed/>
                </p:oleObj>
              </mc:Choice>
              <mc:Fallback>
                <p:oleObj name="Equation" r:id="rId3" imgW="547344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209800"/>
                        <a:ext cx="5473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C1C6A0C0-507D-42BB-888C-01CF5D16F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05CB5AE-E9BF-4D8D-B08C-E6854EC3D778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BE84C87A-8151-498D-9487-9CDDD0A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xmlns="" id="{3E79CD65-EA2A-42BF-9486-1D8850C7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xmlns="" id="{E33EA9E3-1958-4002-BDC2-16ED74EF8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/>
              <a:t>To find a linear dependence relation among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, row reduce the augmented matrix and write the new system: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/>
          </a:p>
          <a:p>
            <a:pPr marL="609600" indent="-609600"/>
            <a:r>
              <a:rPr lang="en-US" altLang="en-US" sz="2800"/>
              <a:t>Thus,             ,             , and </a:t>
            </a:r>
            <a:r>
              <a:rPr lang="en-US" altLang="en-US" sz="2800" i="1"/>
              <a:t>x</a:t>
            </a:r>
            <a:r>
              <a:rPr lang="en-US" altLang="en-US" sz="2800" baseline="-25000"/>
              <a:t>3</a:t>
            </a:r>
            <a:r>
              <a:rPr lang="en-US" altLang="en-US" sz="2800"/>
              <a:t> is free.</a:t>
            </a:r>
          </a:p>
          <a:p>
            <a:pPr marL="609600" indent="-609600"/>
            <a:r>
              <a:rPr lang="en-US" altLang="en-US" sz="2800"/>
              <a:t>Choose any nonzero value for </a:t>
            </a:r>
            <a:r>
              <a:rPr lang="en-US" altLang="en-US" sz="2800" i="1"/>
              <a:t>x</a:t>
            </a:r>
            <a:r>
              <a:rPr lang="en-US" altLang="en-US" sz="2800" baseline="-25000"/>
              <a:t>3</a:t>
            </a:r>
            <a:r>
              <a:rPr lang="en-US" altLang="en-US" sz="2800">
                <a:cs typeface="Times New Roman" panose="02020603050405020304" pitchFamily="18" charset="0"/>
              </a:rPr>
              <a:t>—</a:t>
            </a:r>
            <a:r>
              <a:rPr lang="en-US" altLang="en-US" sz="2800"/>
              <a:t>say,          . </a:t>
            </a:r>
          </a:p>
          <a:p>
            <a:pPr marL="609600" indent="-609600"/>
            <a:r>
              <a:rPr lang="en-US" altLang="en-US" sz="2800"/>
              <a:t>Then             and              .</a:t>
            </a:r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xmlns="" id="{DB2E5D15-464B-4B61-9A30-C0422B2C0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667000"/>
          <a:ext cx="2552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0" name="Equation" r:id="rId3" imgW="2552400" imgH="1777680" progId="Equation.DSMT4">
                  <p:embed/>
                </p:oleObj>
              </mc:Choice>
              <mc:Fallback>
                <p:oleObj name="Equation" r:id="rId3" imgW="25524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2552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:a16="http://schemas.microsoft.com/office/drawing/2014/main" xmlns="" id="{9475EB1C-6C54-4B41-8C29-703016FCC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743200"/>
          <a:ext cx="1828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1" name="Equation" r:id="rId5" imgW="1828800" imgH="1625400" progId="Equation.DSMT4">
                  <p:embed/>
                </p:oleObj>
              </mc:Choice>
              <mc:Fallback>
                <p:oleObj name="Equation" r:id="rId5" imgW="1828800" imgH="16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43200"/>
                        <a:ext cx="18288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>
            <a:extLst>
              <a:ext uri="{FF2B5EF4-FFF2-40B4-BE49-F238E27FC236}">
                <a16:creationId xmlns:a16="http://schemas.microsoft.com/office/drawing/2014/main" xmlns="" id="{70EF28D3-8144-4F07-A06B-654E5A8D4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1066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2" name="Equation" r:id="rId7" imgW="1231560" imgH="482400" progId="Equation.DSMT4">
                  <p:embed/>
                </p:oleObj>
              </mc:Choice>
              <mc:Fallback>
                <p:oleObj name="Equation" r:id="rId7" imgW="1231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1066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1" name="Object 7">
            <a:extLst>
              <a:ext uri="{FF2B5EF4-FFF2-40B4-BE49-F238E27FC236}">
                <a16:creationId xmlns:a16="http://schemas.microsoft.com/office/drawing/2014/main" xmlns="" id="{53188045-D8AC-4FDC-8440-EC29FF329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35500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3" name="Equation" r:id="rId9" imgW="1295280" imgH="482400" progId="Equation.DSMT4">
                  <p:embed/>
                </p:oleObj>
              </mc:Choice>
              <mc:Fallback>
                <p:oleObj name="Equation" r:id="rId9" imgW="12952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35500"/>
                        <a:ext cx="1143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2" name="Object 8">
            <a:extLst>
              <a:ext uri="{FF2B5EF4-FFF2-40B4-BE49-F238E27FC236}">
                <a16:creationId xmlns:a16="http://schemas.microsoft.com/office/drawing/2014/main" xmlns="" id="{CF854519-DEE1-4E7D-A3BE-38C86C060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56200"/>
          <a:ext cx="83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4" name="Equation" r:id="rId11" imgW="939600" imgH="482400" progId="Equation.DSMT4">
                  <p:embed/>
                </p:oleObj>
              </mc:Choice>
              <mc:Fallback>
                <p:oleObj name="Equation" r:id="rId11" imgW="93960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56200"/>
                        <a:ext cx="838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3" name="Object 9">
            <a:extLst>
              <a:ext uri="{FF2B5EF4-FFF2-40B4-BE49-F238E27FC236}">
                <a16:creationId xmlns:a16="http://schemas.microsoft.com/office/drawing/2014/main" xmlns="" id="{06FA5809-A732-47CB-A996-244243F77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664200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5" name="Equation" r:id="rId13" imgW="1091880" imgH="482400" progId="Equation.DSMT4">
                  <p:embed/>
                </p:oleObj>
              </mc:Choice>
              <mc:Fallback>
                <p:oleObj name="Equation" r:id="rId13" imgW="10918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64200"/>
                        <a:ext cx="990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4" name="Object 10">
            <a:extLst>
              <a:ext uri="{FF2B5EF4-FFF2-40B4-BE49-F238E27FC236}">
                <a16:creationId xmlns:a16="http://schemas.microsoft.com/office/drawing/2014/main" xmlns="" id="{1AFA842F-5F31-4C5B-B806-9847164D1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638800"/>
          <a:ext cx="1143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6" name="Equation" r:id="rId15" imgW="1193760" imgH="482400" progId="Equation.DSMT4">
                  <p:embed/>
                </p:oleObj>
              </mc:Choice>
              <mc:Fallback>
                <p:oleObj name="Equation" r:id="rId15" imgW="11937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143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DC3F1BE1-BF88-437D-B1D1-50C2D22AC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E4878F7E-9922-48AD-9FE4-4AA8930D4070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008F4BB-AEA8-4836-8F30-CF13CC5D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xmlns="" id="{77D77D50-9D0C-4A5D-AD28-E1B09967B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xmlns="" id="{538080E1-06E0-439F-AE60-93A827464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Substitute these values into equation (1) and obtain the equation below.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This is one (out of infinitely many) possible linear dependence relations among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.</a:t>
            </a:r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xmlns="" id="{9FB3749B-C892-455C-B05E-A6E7C421A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783960"/>
              </p:ext>
            </p:extLst>
          </p:nvPr>
        </p:nvGraphicFramePr>
        <p:xfrm>
          <a:off x="3111500" y="2705100"/>
          <a:ext cx="318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33" name="Equation" r:id="rId3" imgW="3187700" imgH="558800" progId="Equation.3">
                  <p:embed/>
                </p:oleObj>
              </mc:Choice>
              <mc:Fallback>
                <p:oleObj name="Equation" r:id="rId3" imgW="31877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705100"/>
                        <a:ext cx="3187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76A7282-91DB-4ED4-901F-96AA18A97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7F307E7-3735-4A15-B512-FF1CAC8C3C18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63C6CFD-0E52-4AE3-A14E-E9E1CCF5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106C65C1-B99B-439F-8D5C-EDBD537C1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 OF MATRIX COLUMNS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xmlns="" id="{A3525F1D-9660-4A7A-A76A-00916966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Suppose that we begin with a matrix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instead of a set of vectors.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matrix equation              can be written 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Each linear dependence relation among the columns of A corresponds to a nontrivial solution of</a:t>
            </a:r>
            <a:r>
              <a:rPr lang="en-US" altLang="en-US" sz="2800" dirty="0"/>
              <a:t>              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the columns of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independent if and only if the equation               has only the trivial solution. 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:a16="http://schemas.microsoft.com/office/drawing/2014/main" xmlns="" id="{AD97E5B1-E3A2-40E1-A7E2-D9B61B948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20367"/>
              </p:ext>
            </p:extLst>
          </p:nvPr>
        </p:nvGraphicFramePr>
        <p:xfrm>
          <a:off x="6172200" y="1155700"/>
          <a:ext cx="234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0" name="Equation" r:id="rId3" imgW="2349500" imgH="635000" progId="Equation.3">
                  <p:embed/>
                </p:oleObj>
              </mc:Choice>
              <mc:Fallback>
                <p:oleObj name="Equation" r:id="rId3" imgW="23495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55700"/>
                        <a:ext cx="2349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>
            <a:extLst>
              <a:ext uri="{FF2B5EF4-FFF2-40B4-BE49-F238E27FC236}">
                <a16:creationId xmlns:a16="http://schemas.microsoft.com/office/drawing/2014/main" xmlns="" id="{AAAE2CA4-34FB-47C6-8852-CD27FACF1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74849"/>
              </p:ext>
            </p:extLst>
          </p:nvPr>
        </p:nvGraphicFramePr>
        <p:xfrm>
          <a:off x="3810000" y="2575616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1" name="Equation" r:id="rId5" imgW="1130300" imgH="342900" progId="Equation.3">
                  <p:embed/>
                </p:oleObj>
              </mc:Choice>
              <mc:Fallback>
                <p:oleObj name="Equation" r:id="rId5" imgW="11303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75616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>
            <a:extLst>
              <a:ext uri="{FF2B5EF4-FFF2-40B4-BE49-F238E27FC236}">
                <a16:creationId xmlns:a16="http://schemas.microsoft.com/office/drawing/2014/main" xmlns="" id="{6694BC4C-44D7-409A-92D6-FC48C56F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593465"/>
              </p:ext>
            </p:extLst>
          </p:nvPr>
        </p:nvGraphicFramePr>
        <p:xfrm>
          <a:off x="2743200" y="3091424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2" name="Equation" r:id="rId7" imgW="3962400" imgH="558800" progId="Equation.3">
                  <p:embed/>
                </p:oleObj>
              </mc:Choice>
              <mc:Fallback>
                <p:oleObj name="Equation" r:id="rId7" imgW="3962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91424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xmlns="" id="{1FA0F61E-7C01-4389-B05B-A161C0D84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42964"/>
              </p:ext>
            </p:extLst>
          </p:nvPr>
        </p:nvGraphicFramePr>
        <p:xfrm>
          <a:off x="6780650" y="4379364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3" name="Equation" r:id="rId9" imgW="1130300" imgH="342900" progId="Equation.3">
                  <p:embed/>
                </p:oleObj>
              </mc:Choice>
              <mc:Fallback>
                <p:oleObj name="Equation" r:id="rId9" imgW="11303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650" y="4379364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>
            <a:extLst>
              <a:ext uri="{FF2B5EF4-FFF2-40B4-BE49-F238E27FC236}">
                <a16:creationId xmlns:a16="http://schemas.microsoft.com/office/drawing/2014/main" xmlns="" id="{31F7B4C5-10D6-4834-A117-F35310F2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26889"/>
              </p:ext>
            </p:extLst>
          </p:nvPr>
        </p:nvGraphicFramePr>
        <p:xfrm>
          <a:off x="4648200" y="5614555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4" name="Equation" r:id="rId11" imgW="1130300" imgH="342900" progId="Equation.3">
                  <p:embed/>
                </p:oleObj>
              </mc:Choice>
              <mc:Fallback>
                <p:oleObj name="Equation" r:id="rId11" imgW="11303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14555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25B23744-E43E-46E1-B41C-A84B96081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23CE81F2-47CB-43A8-8CE5-72CEFEE64C39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DF0A528-BEB4-404D-A312-D3AAAD91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xmlns="" id="{4D71B5A6-00CD-46FF-924C-1A6BFF20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ONE OR TWO VECTORS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xmlns="" id="{36C3DF41-3148-4DD4-8579-706F0B3C2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set containing only one vector – say, </a:t>
            </a:r>
            <a:r>
              <a:rPr lang="en-US" altLang="en-US" sz="2800" b="1"/>
              <a:t>v</a:t>
            </a:r>
            <a:r>
              <a:rPr lang="en-US" altLang="en-US" sz="2800"/>
              <a:t> – is linearly independent if and only if </a:t>
            </a:r>
            <a:r>
              <a:rPr lang="en-US" altLang="en-US" sz="2800" b="1"/>
              <a:t>v</a:t>
            </a:r>
            <a:r>
              <a:rPr lang="en-US" altLang="en-US" sz="2800"/>
              <a:t> is not the zero vector.</a:t>
            </a:r>
          </a:p>
          <a:p>
            <a:endParaRPr lang="en-US" altLang="en-US" sz="2800"/>
          </a:p>
          <a:p>
            <a:r>
              <a:rPr lang="en-US" altLang="en-US" sz="2800"/>
              <a:t>This is because the vector equation              has only the trivial solution when          .</a:t>
            </a:r>
          </a:p>
          <a:p>
            <a:endParaRPr lang="en-US" altLang="en-US" sz="2800"/>
          </a:p>
          <a:p>
            <a:r>
              <a:rPr lang="en-US" altLang="en-US" sz="2800"/>
              <a:t>The zero vector is linearly dependent because            has many nontrivial solutions.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xmlns="" id="{7B4D8EFE-7A84-486D-9737-DC36D7DA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05279"/>
              </p:ext>
            </p:extLst>
          </p:nvPr>
        </p:nvGraphicFramePr>
        <p:xfrm>
          <a:off x="5930900" y="3086100"/>
          <a:ext cx="1143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22" name="Equation" r:id="rId3" imgW="1143000" imgH="558800" progId="Equation.3">
                  <p:embed/>
                </p:oleObj>
              </mc:Choice>
              <mc:Fallback>
                <p:oleObj name="Equation" r:id="rId3" imgW="11430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086100"/>
                        <a:ext cx="1143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xmlns="" id="{65289F99-93D3-4886-B027-FDE4A47B1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09104"/>
              </p:ext>
            </p:extLst>
          </p:nvPr>
        </p:nvGraphicFramePr>
        <p:xfrm>
          <a:off x="4413250" y="35560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23" name="Equation" r:id="rId5" imgW="863600" imgH="342900" progId="Equation.3">
                  <p:embed/>
                </p:oleObj>
              </mc:Choice>
              <mc:Fallback>
                <p:oleObj name="Equation" r:id="rId5" imgW="8636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560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xmlns="" id="{B2949525-A0CC-4020-8602-73F4338FF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63560"/>
              </p:ext>
            </p:extLst>
          </p:nvPr>
        </p:nvGraphicFramePr>
        <p:xfrm>
          <a:off x="7454900" y="4508500"/>
          <a:ext cx="115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24" name="Equation" r:id="rId7" imgW="1155700" imgH="558800" progId="Equation.3">
                  <p:embed/>
                </p:oleObj>
              </mc:Choice>
              <mc:Fallback>
                <p:oleObj name="Equation" r:id="rId7" imgW="11557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4508500"/>
                        <a:ext cx="1155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11940</TotalTime>
  <Words>1368</Words>
  <Application>Microsoft Office PowerPoint</Application>
  <PresentationFormat>On-screen Show 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Blends</vt:lpstr>
      <vt:lpstr>Equation</vt:lpstr>
      <vt:lpstr>Linear Equations in Linear Algebra</vt:lpstr>
      <vt:lpstr>LINEAR INDEPENDENCE</vt:lpstr>
      <vt:lpstr>LINEAR INDEPENDENCE</vt:lpstr>
      <vt:lpstr>PowerPoint Presentation</vt:lpstr>
      <vt:lpstr>LINEAR INDEPENDENCE</vt:lpstr>
      <vt:lpstr>LINEAR INDEPENDENCE</vt:lpstr>
      <vt:lpstr>LINEAR INDEPENDENCE</vt:lpstr>
      <vt:lpstr>LINEAR INDEPENDENCE OF MATRIX COLUMNS</vt:lpstr>
      <vt:lpstr>SETS OF ONE OR TWO VECTORS</vt:lpstr>
      <vt:lpstr>SETS OF ONE OR TWO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841</cp:revision>
  <dcterms:created xsi:type="dcterms:W3CDTF">2005-10-22T18:34:54Z</dcterms:created>
  <dcterms:modified xsi:type="dcterms:W3CDTF">2020-10-11T16:48:35Z</dcterms:modified>
</cp:coreProperties>
</file>