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18"/>
  </p:notesMasterIdLst>
  <p:handoutMasterIdLst>
    <p:handoutMasterId r:id="rId19"/>
  </p:handoutMasterIdLst>
  <p:sldIdLst>
    <p:sldId id="424" r:id="rId2"/>
    <p:sldId id="362" r:id="rId3"/>
    <p:sldId id="425" r:id="rId4"/>
    <p:sldId id="426" r:id="rId5"/>
    <p:sldId id="427" r:id="rId6"/>
    <p:sldId id="428" r:id="rId7"/>
    <p:sldId id="429" r:id="rId8"/>
    <p:sldId id="430" r:id="rId9"/>
    <p:sldId id="431" r:id="rId10"/>
    <p:sldId id="432" r:id="rId11"/>
    <p:sldId id="433" r:id="rId12"/>
    <p:sldId id="434" r:id="rId13"/>
    <p:sldId id="435" r:id="rId14"/>
    <p:sldId id="436" r:id="rId15"/>
    <p:sldId id="437" r:id="rId16"/>
    <p:sldId id="438" r:id="rId17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296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pos="288">
          <p15:clr>
            <a:srgbClr val="A4A3A4"/>
          </p15:clr>
        </p15:guide>
        <p15:guide id="4" pos="54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791B"/>
    <a:srgbClr val="4C7816"/>
    <a:srgbClr val="528218"/>
    <a:srgbClr val="B6CEAA"/>
    <a:srgbClr val="ADC8A0"/>
    <a:srgbClr val="077C97"/>
    <a:srgbClr val="CD8019"/>
    <a:srgbClr val="CC73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00" autoAdjust="0"/>
    <p:restoredTop sz="98725" autoAdjust="0"/>
  </p:normalViewPr>
  <p:slideViewPr>
    <p:cSldViewPr showGuides="1">
      <p:cViewPr>
        <p:scale>
          <a:sx n="84" d="100"/>
          <a:sy n="84" d="100"/>
        </p:scale>
        <p:origin x="-180" y="-24"/>
      </p:cViewPr>
      <p:guideLst>
        <p:guide orient="horz" pos="1296"/>
        <p:guide orient="horz" pos="3888"/>
        <p:guide pos="288"/>
        <p:guide pos="5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11" Type="http://schemas.openxmlformats.org/officeDocument/2006/relationships/image" Target="../media/image14.wmf"/><Relationship Id="rId5" Type="http://schemas.openxmlformats.org/officeDocument/2006/relationships/image" Target="../media/image8.wmf"/><Relationship Id="rId10" Type="http://schemas.openxmlformats.org/officeDocument/2006/relationships/image" Target="../media/image13.wmf"/><Relationship Id="rId4" Type="http://schemas.openxmlformats.org/officeDocument/2006/relationships/image" Target="../media/image7.wmf"/><Relationship Id="rId9" Type="http://schemas.openxmlformats.org/officeDocument/2006/relationships/image" Target="../media/image1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image" Target="../media/image46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4" Type="http://schemas.openxmlformats.org/officeDocument/2006/relationships/image" Target="../media/image52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emf"/><Relationship Id="rId4" Type="http://schemas.openxmlformats.org/officeDocument/2006/relationships/image" Target="../media/image56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image" Target="../media/image58.wmf"/><Relationship Id="rId1" Type="http://schemas.openxmlformats.org/officeDocument/2006/relationships/image" Target="../media/image57.emf"/><Relationship Id="rId5" Type="http://schemas.openxmlformats.org/officeDocument/2006/relationships/image" Target="../media/image61.wmf"/><Relationship Id="rId4" Type="http://schemas.openxmlformats.org/officeDocument/2006/relationships/image" Target="../media/image60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emf"/><Relationship Id="rId1" Type="http://schemas.openxmlformats.org/officeDocument/2006/relationships/image" Target="../media/image63.wmf"/><Relationship Id="rId4" Type="http://schemas.openxmlformats.org/officeDocument/2006/relationships/image" Target="../media/image6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2" Type="http://schemas.openxmlformats.org/officeDocument/2006/relationships/image" Target="../media/image22.e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emf"/><Relationship Id="rId4" Type="http://schemas.openxmlformats.org/officeDocument/2006/relationships/image" Target="../media/image2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image" Target="../media/image29.wmf"/><Relationship Id="rId4" Type="http://schemas.openxmlformats.org/officeDocument/2006/relationships/image" Target="../media/image3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4" Type="http://schemas.openxmlformats.org/officeDocument/2006/relationships/image" Target="../media/image36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emf"/><Relationship Id="rId1" Type="http://schemas.openxmlformats.org/officeDocument/2006/relationships/image" Target="../media/image37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4" Type="http://schemas.openxmlformats.org/officeDocument/2006/relationships/image" Target="../media/image4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1A1478-24F3-614D-8481-FA8B7465D59B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5D1FCB-7F44-394C-BC9C-7BBBA09C8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597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xmlns="" id="{6759501A-D133-40EA-B975-EEF62963DDB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xmlns="" id="{7B24CB06-93D3-40BE-929A-86787C0F5D8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xmlns="" id="{E7CF40AF-C719-4E3F-A319-2A8858CD6AF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xmlns="" id="{51664D81-F8A2-4BF4-9463-0EC7F518285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xmlns="" id="{A6F8C43A-4FD4-4E7F-A7ED-DA86CFBDC0A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xmlns="" id="{70981A81-0965-4B12-8032-AFF502ABE9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F03E70AD-01CA-4474-903E-6A8D85C589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81416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AB68AD08-3F43-4578-834A-4C548DA2F5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D2DF0B-7BE0-4092-A61E-D076E43B8095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438274" name="Rectangle 2">
            <a:extLst>
              <a:ext uri="{FF2B5EF4-FFF2-40B4-BE49-F238E27FC236}">
                <a16:creationId xmlns:a16="http://schemas.microsoft.com/office/drawing/2014/main" xmlns="" id="{9B59414E-B678-46EB-8F33-7B995F61DC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8275" name="Rectangle 3">
            <a:extLst>
              <a:ext uri="{FF2B5EF4-FFF2-40B4-BE49-F238E27FC236}">
                <a16:creationId xmlns:a16="http://schemas.microsoft.com/office/drawing/2014/main" xmlns="" id="{D41656B8-B782-4053-AE67-5CCF7E81AF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BCBAFCD7-7003-4800-B57F-3D0AC6A203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950BB6-1ED2-4385-9AD2-D1003D4A63F9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317442" name="Rectangle 2">
            <a:extLst>
              <a:ext uri="{FF2B5EF4-FFF2-40B4-BE49-F238E27FC236}">
                <a16:creationId xmlns:a16="http://schemas.microsoft.com/office/drawing/2014/main" xmlns="" id="{8B9330A4-5E7C-4556-B1CF-3A89FF6783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43" name="Rectangle 3">
            <a:extLst>
              <a:ext uri="{FF2B5EF4-FFF2-40B4-BE49-F238E27FC236}">
                <a16:creationId xmlns:a16="http://schemas.microsoft.com/office/drawing/2014/main" xmlns="" id="{CF17D7B9-385F-450C-A374-C87FBD2BAD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B5FF7D3C-1400-47B7-B7D1-6BFA97E825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00200" y="6305550"/>
            <a:ext cx="69342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Copyright © 2021 Pearson Education, Inc. All Rights Reserved </a:t>
            </a:r>
            <a:endParaRPr lang="en-US" dirty="0"/>
          </a:p>
        </p:txBody>
      </p:sp>
      <p:sp>
        <p:nvSpPr>
          <p:cNvPr id="605196" name="Line 12">
            <a:extLst>
              <a:ext uri="{FF2B5EF4-FFF2-40B4-BE49-F238E27FC236}">
                <a16:creationId xmlns:a16="http://schemas.microsoft.com/office/drawing/2014/main" xmlns="" id="{EDE8EE2E-6987-490D-9AAA-5E8D7DA0ECF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2667000"/>
            <a:ext cx="4953000" cy="0"/>
          </a:xfrm>
          <a:prstGeom prst="line">
            <a:avLst/>
          </a:prstGeom>
          <a:noFill/>
          <a:ln w="12700">
            <a:solidFill>
              <a:srgbClr val="077C9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198" name="Text Box 14">
            <a:extLst>
              <a:ext uri="{FF2B5EF4-FFF2-40B4-BE49-F238E27FC236}">
                <a16:creationId xmlns:a16="http://schemas.microsoft.com/office/drawing/2014/main" xmlns="" id="{A8973514-1CE4-491C-810E-A1251025286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3400" y="304800"/>
            <a:ext cx="533400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4200" b="1">
                <a:solidFill>
                  <a:srgbClr val="4C7816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05199" name="Text Box 15">
            <a:extLst>
              <a:ext uri="{FF2B5EF4-FFF2-40B4-BE49-F238E27FC236}">
                <a16:creationId xmlns:a16="http://schemas.microsoft.com/office/drawing/2014/main" xmlns="" id="{970BD7D4-8899-4764-89DE-2DDF55A98C0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04800" y="2057400"/>
            <a:ext cx="83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3200" b="1">
                <a:solidFill>
                  <a:srgbClr val="CD8019"/>
                </a:solidFill>
                <a:latin typeface="Arial" panose="020B0604020202020204" pitchFamily="34" charset="0"/>
              </a:rPr>
              <a:t>1.8</a:t>
            </a:r>
          </a:p>
        </p:txBody>
      </p:sp>
      <p:sp>
        <p:nvSpPr>
          <p:cNvPr id="605200" name="Rectangle 16">
            <a:extLst>
              <a:ext uri="{FF2B5EF4-FFF2-40B4-BE49-F238E27FC236}">
                <a16:creationId xmlns:a16="http://schemas.microsoft.com/office/drawing/2014/main" xmlns="" id="{63E214A9-76C1-4269-903C-400FCD74C685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1219200" y="609600"/>
            <a:ext cx="5943600" cy="1295400"/>
          </a:xfrm>
        </p:spPr>
        <p:txBody>
          <a:bodyPr anchor="t"/>
          <a:lstStyle>
            <a:lvl1pPr>
              <a:defRPr sz="360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05201" name="Rectangle 17">
            <a:extLst>
              <a:ext uri="{FF2B5EF4-FFF2-40B4-BE49-F238E27FC236}">
                <a16:creationId xmlns:a16="http://schemas.microsoft.com/office/drawing/2014/main" xmlns="" id="{9C26BD69-148C-45AD-84E1-627396545F13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57200" y="2819400"/>
            <a:ext cx="4495800" cy="33528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>
                <a:solidFill>
                  <a:srgbClr val="077C97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05205" name="Line 21">
            <a:extLst>
              <a:ext uri="{FF2B5EF4-FFF2-40B4-BE49-F238E27FC236}">
                <a16:creationId xmlns:a16="http://schemas.microsoft.com/office/drawing/2014/main" xmlns="" id="{5CCAE9E6-8FEE-4299-98B7-D226AD15DA82}"/>
              </a:ext>
            </a:extLst>
          </p:cNvPr>
          <p:cNvSpPr>
            <a:spLocks noChangeShapeType="1"/>
          </p:cNvSpPr>
          <p:nvPr userDrawn="1"/>
        </p:nvSpPr>
        <p:spPr bwMode="auto">
          <a:xfrm rot="5400000" flipH="1">
            <a:off x="4572000" y="-4343400"/>
            <a:ext cx="0" cy="9144000"/>
          </a:xfrm>
          <a:prstGeom prst="line">
            <a:avLst/>
          </a:prstGeom>
          <a:noFill/>
          <a:ln w="63500">
            <a:solidFill>
              <a:srgbClr val="077C9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07" name="Line 23">
            <a:extLst>
              <a:ext uri="{FF2B5EF4-FFF2-40B4-BE49-F238E27FC236}">
                <a16:creationId xmlns:a16="http://schemas.microsoft.com/office/drawing/2014/main" xmlns="" id="{6876C8E7-63FB-45E3-A67B-AD426784570C}"/>
              </a:ext>
            </a:extLst>
          </p:cNvPr>
          <p:cNvSpPr>
            <a:spLocks noChangeShapeType="1"/>
          </p:cNvSpPr>
          <p:nvPr userDrawn="1"/>
        </p:nvSpPr>
        <p:spPr bwMode="auto">
          <a:xfrm rot="5400000" flipH="1">
            <a:off x="762000" y="701675"/>
            <a:ext cx="0" cy="609600"/>
          </a:xfrm>
          <a:prstGeom prst="line">
            <a:avLst/>
          </a:prstGeom>
          <a:noFill/>
          <a:ln w="38100">
            <a:solidFill>
              <a:srgbClr val="B6CEA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08" name="Line 24">
            <a:extLst>
              <a:ext uri="{FF2B5EF4-FFF2-40B4-BE49-F238E27FC236}">
                <a16:creationId xmlns:a16="http://schemas.microsoft.com/office/drawing/2014/main" xmlns="" id="{E82A53F1-2780-4A00-A2FC-7645A416B7B0}"/>
              </a:ext>
            </a:extLst>
          </p:cNvPr>
          <p:cNvSpPr>
            <a:spLocks noChangeShapeType="1"/>
          </p:cNvSpPr>
          <p:nvPr userDrawn="1"/>
        </p:nvSpPr>
        <p:spPr bwMode="auto">
          <a:xfrm rot="-5400000" flipH="1" flipV="1">
            <a:off x="-19050" y="495300"/>
            <a:ext cx="990600" cy="0"/>
          </a:xfrm>
          <a:prstGeom prst="line">
            <a:avLst/>
          </a:prstGeom>
          <a:noFill/>
          <a:ln w="38100">
            <a:solidFill>
              <a:srgbClr val="B6CEA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15" name="Freeform 31">
            <a:extLst>
              <a:ext uri="{FF2B5EF4-FFF2-40B4-BE49-F238E27FC236}">
                <a16:creationId xmlns:a16="http://schemas.microsoft.com/office/drawing/2014/main" xmlns="" id="{3AE9277D-FFF1-45CC-A673-7DC6F34B6373}"/>
              </a:ext>
            </a:extLst>
          </p:cNvPr>
          <p:cNvSpPr>
            <a:spLocks/>
          </p:cNvSpPr>
          <p:nvPr userDrawn="1"/>
        </p:nvSpPr>
        <p:spPr bwMode="auto">
          <a:xfrm>
            <a:off x="0" y="2057400"/>
            <a:ext cx="1143000" cy="609600"/>
          </a:xfrm>
          <a:custGeom>
            <a:avLst/>
            <a:gdLst>
              <a:gd name="T0" fmla="*/ 0 w 96"/>
              <a:gd name="T1" fmla="*/ 0 h 192"/>
              <a:gd name="T2" fmla="*/ 96 w 96"/>
              <a:gd name="T3" fmla="*/ 0 h 192"/>
              <a:gd name="T4" fmla="*/ 96 w 96"/>
              <a:gd name="T5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6" h="192">
                <a:moveTo>
                  <a:pt x="0" y="0"/>
                </a:moveTo>
                <a:lnTo>
                  <a:pt x="96" y="0"/>
                </a:lnTo>
                <a:lnTo>
                  <a:pt x="96" y="192"/>
                </a:lnTo>
              </a:path>
            </a:pathLst>
          </a:custGeom>
          <a:noFill/>
          <a:ln w="12700" cap="flat" cmpd="sng">
            <a:solidFill>
              <a:srgbClr val="077C97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4" name="Picture 16" descr="Pearson 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6499225"/>
            <a:ext cx="91916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5" descr="Lay Linear Algebra 6e cover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413" y="2044700"/>
            <a:ext cx="3273425" cy="413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37C696-3D17-4742-837B-0AD8E174B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4B9616-D1F8-41F9-B9CE-70FD174B4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CBBC41D-267D-468E-BEBE-87F01EC38E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1.8- </a:t>
            </a:r>
            <a:fld id="{740B97D9-1347-4848-A681-7F45AC06F4C8}" type="slidenum">
              <a:rPr lang="en-US" altLang="en-US"/>
              <a:pPr/>
              <a:t>‹#›</a:t>
            </a:fld>
            <a:endParaRPr lang="en-CA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E0E32B7-0AAC-400F-BCCF-450B9ABBA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Copyright © 2021 Pearson Education, Inc. All Rights Reserved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8959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3B091C-1553-468C-85AD-DBDB377D4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1ED61E1-71D7-4412-9AF5-ABAC6BFD06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93A1163-075D-44FD-911F-068E44D4D8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3962400"/>
            <a:ext cx="8229600" cy="2209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91C54AA-BFE8-4F17-9C2B-C71CFE5B77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781800" y="6307138"/>
            <a:ext cx="1905000" cy="474662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Slide 1.8- </a:t>
            </a:r>
            <a:fld id="{54E188DA-FAFA-40A0-B7D6-2BC73A25EA80}" type="slidenum">
              <a:rPr lang="en-US" altLang="en-US"/>
              <a:pPr/>
              <a:t>‹#›</a:t>
            </a:fld>
            <a:endParaRPr lang="en-CA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7081C53-04A7-480B-80F2-8A01FAD66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200" y="6305550"/>
            <a:ext cx="51054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Copyright © 2021 Pearson Education, Inc. All Rights Reserved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415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>
            <a:extLst>
              <a:ext uri="{FF2B5EF4-FFF2-40B4-BE49-F238E27FC236}">
                <a16:creationId xmlns:a16="http://schemas.microsoft.com/office/drawing/2014/main" xmlns="" id="{563246AD-4451-4B40-9824-726563C19FE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07138"/>
            <a:ext cx="1905000" cy="474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Arial" panose="020B0604020202020204" pitchFamily="34" charset="0"/>
              </a:defRPr>
            </a:lvl1pPr>
          </a:lstStyle>
          <a:p>
            <a:r>
              <a:rPr lang="en-US" altLang="en-US"/>
              <a:t>Slide 1.8- </a:t>
            </a:r>
            <a:fld id="{13DFAD57-D461-40DD-B17F-BD04866508BC}" type="slidenum">
              <a:rPr lang="en-US" altLang="en-US"/>
              <a:pPr/>
              <a:t>‹#›</a:t>
            </a:fld>
            <a:endParaRPr lang="en-CA" altLang="en-US"/>
          </a:p>
        </p:txBody>
      </p:sp>
      <p:sp>
        <p:nvSpPr>
          <p:cNvPr id="451589" name="Rectangle 5">
            <a:extLst>
              <a:ext uri="{FF2B5EF4-FFF2-40B4-BE49-F238E27FC236}">
                <a16:creationId xmlns:a16="http://schemas.microsoft.com/office/drawing/2014/main" xmlns="" id="{15CB8888-1D76-45F1-82AC-440F70D093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51590" name="Rectangle 6">
            <a:extLst>
              <a:ext uri="{FF2B5EF4-FFF2-40B4-BE49-F238E27FC236}">
                <a16:creationId xmlns:a16="http://schemas.microsoft.com/office/drawing/2014/main" xmlns="" id="{2668E3F8-CB3D-48BB-8F48-4C35C4E188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CF9F558A-CC25-4292-BCA2-CB2EAFDC8B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00200" y="6305550"/>
            <a:ext cx="51816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Font typeface="Symbol" panose="05050102010706020507" pitchFamily="18" charset="2"/>
              <a:buNone/>
              <a:defRPr sz="1200">
                <a:latin typeface="Arial" panose="020B0604020202020204" pitchFamily="34" charset="0"/>
                <a:sym typeface="Symbol" panose="05050102010706020507" pitchFamily="18" charset="2"/>
              </a:defRPr>
            </a:lvl1pPr>
          </a:lstStyle>
          <a:p>
            <a:pPr>
              <a:defRPr/>
            </a:pPr>
            <a:r>
              <a:rPr lang="en-US" smtClean="0"/>
              <a:t>Copyright © 2021 Pearson Education, Inc. All Rights Reserved </a:t>
            </a:r>
            <a:endParaRPr lang="en-US" dirty="0"/>
          </a:p>
        </p:txBody>
      </p:sp>
      <p:sp>
        <p:nvSpPr>
          <p:cNvPr id="451597" name="Line 13">
            <a:extLst>
              <a:ext uri="{FF2B5EF4-FFF2-40B4-BE49-F238E27FC236}">
                <a16:creationId xmlns:a16="http://schemas.microsoft.com/office/drawing/2014/main" xmlns="" id="{89A83983-1AAA-4128-8D75-61DA0DD54EFB}"/>
              </a:ext>
            </a:extLst>
          </p:cNvPr>
          <p:cNvSpPr>
            <a:spLocks noChangeShapeType="1"/>
          </p:cNvSpPr>
          <p:nvPr userDrawn="1"/>
        </p:nvSpPr>
        <p:spPr bwMode="auto">
          <a:xfrm rot="5400000" flipH="1">
            <a:off x="4572000" y="-3505200"/>
            <a:ext cx="0" cy="9144000"/>
          </a:xfrm>
          <a:prstGeom prst="line">
            <a:avLst/>
          </a:prstGeom>
          <a:noFill/>
          <a:ln w="63500">
            <a:solidFill>
              <a:srgbClr val="077C9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7" name="Picture 16" descr="Pearson Logo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6499225"/>
            <a:ext cx="91916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25" r:id="rId3"/>
  </p:sldLayoutIdLst>
  <p:transition spd="med"/>
  <p:timing>
    <p:tnLst>
      <p:par>
        <p:cTn id="1" dur="indefinite" restart="never" nodeType="tmRoot"/>
      </p:par>
    </p:tnLst>
  </p:timing>
  <p:hf hdr="0" dt="0"/>
  <p:txStyles>
    <p:titleStyle>
      <a:lvl1pPr algn="l" rtl="0" fontAlgn="base">
        <a:spcBef>
          <a:spcPct val="0"/>
        </a:spcBef>
        <a:spcAft>
          <a:spcPct val="0"/>
        </a:spcAft>
        <a:defRPr sz="3200" kern="1200">
          <a:solidFill>
            <a:srgbClr val="077C97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45.wmf"/><Relationship Id="rId4" Type="http://schemas.openxmlformats.org/officeDocument/2006/relationships/image" Target="../media/image42.wmf"/><Relationship Id="rId9" Type="http://schemas.openxmlformats.org/officeDocument/2006/relationships/oleObject" Target="../embeddings/oleObject4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7" Type="http://schemas.openxmlformats.org/officeDocument/2006/relationships/image" Target="../media/image48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7.e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46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e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45.bin"/><Relationship Id="rId10" Type="http://schemas.openxmlformats.org/officeDocument/2006/relationships/image" Target="../media/image52.e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47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49.bin"/><Relationship Id="rId10" Type="http://schemas.openxmlformats.org/officeDocument/2006/relationships/image" Target="../media/image56.emf"/><Relationship Id="rId4" Type="http://schemas.openxmlformats.org/officeDocument/2006/relationships/image" Target="../media/image53.emf"/><Relationship Id="rId9" Type="http://schemas.openxmlformats.org/officeDocument/2006/relationships/oleObject" Target="../embeddings/oleObject51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e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6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8.wmf"/><Relationship Id="rId11" Type="http://schemas.openxmlformats.org/officeDocument/2006/relationships/oleObject" Target="../embeddings/oleObject56.bin"/><Relationship Id="rId5" Type="http://schemas.openxmlformats.org/officeDocument/2006/relationships/oleObject" Target="../embeddings/oleObject53.bin"/><Relationship Id="rId10" Type="http://schemas.openxmlformats.org/officeDocument/2006/relationships/image" Target="../media/image60.wmf"/><Relationship Id="rId4" Type="http://schemas.openxmlformats.org/officeDocument/2006/relationships/image" Target="../media/image57.emf"/><Relationship Id="rId9" Type="http://schemas.openxmlformats.org/officeDocument/2006/relationships/oleObject" Target="../embeddings/oleObject55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62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4.emf"/><Relationship Id="rId5" Type="http://schemas.openxmlformats.org/officeDocument/2006/relationships/oleObject" Target="../embeddings/oleObject59.bin"/><Relationship Id="rId10" Type="http://schemas.openxmlformats.org/officeDocument/2006/relationships/image" Target="../media/image66.wmf"/><Relationship Id="rId4" Type="http://schemas.openxmlformats.org/officeDocument/2006/relationships/image" Target="../media/image63.wmf"/><Relationship Id="rId9" Type="http://schemas.openxmlformats.org/officeDocument/2006/relationships/oleObject" Target="../embeddings/oleObject61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8.wmf"/><Relationship Id="rId18" Type="http://schemas.openxmlformats.org/officeDocument/2006/relationships/oleObject" Target="../embeddings/oleObject8.bin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12.wmf"/><Relationship Id="rId7" Type="http://schemas.openxmlformats.org/officeDocument/2006/relationships/image" Target="../media/image5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10.wmf"/><Relationship Id="rId25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7.wmf"/><Relationship Id="rId24" Type="http://schemas.openxmlformats.org/officeDocument/2006/relationships/oleObject" Target="../embeddings/oleObject11.bin"/><Relationship Id="rId5" Type="http://schemas.openxmlformats.org/officeDocument/2006/relationships/image" Target="../media/image4.wmf"/><Relationship Id="rId15" Type="http://schemas.openxmlformats.org/officeDocument/2006/relationships/image" Target="../media/image9.wmf"/><Relationship Id="rId23" Type="http://schemas.openxmlformats.org/officeDocument/2006/relationships/image" Target="../media/image13.w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1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wmf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0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13" Type="http://schemas.openxmlformats.org/officeDocument/2006/relationships/image" Target="../media/image20.png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5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22.bin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5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7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22.e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6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8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0.emf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3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28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36.e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32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8.e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7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4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9">
            <a:extLst>
              <a:ext uri="{FF2B5EF4-FFF2-40B4-BE49-F238E27FC236}">
                <a16:creationId xmlns:a16="http://schemas.microsoft.com/office/drawing/2014/main" xmlns="" id="{79C0B649-37E6-4A89-A5B8-9551AF0AEE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 </a:t>
            </a:r>
            <a:endParaRPr lang="en-US" altLang="en-US"/>
          </a:p>
        </p:txBody>
      </p:sp>
      <p:sp>
        <p:nvSpPr>
          <p:cNvPr id="437251" name="Rectangle 3">
            <a:extLst>
              <a:ext uri="{FF2B5EF4-FFF2-40B4-BE49-F238E27FC236}">
                <a16:creationId xmlns:a16="http://schemas.microsoft.com/office/drawing/2014/main" xmlns="" id="{CEEEB9A2-89CF-40D6-BE8E-B61F6DA6E6E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Linear Equations</a:t>
            </a:r>
            <a:br>
              <a:rPr lang="en-US" altLang="en-US"/>
            </a:br>
            <a:r>
              <a:rPr lang="en-US" altLang="en-US"/>
              <a:t>in Linear Algebra</a:t>
            </a:r>
          </a:p>
        </p:txBody>
      </p:sp>
      <p:sp>
        <p:nvSpPr>
          <p:cNvPr id="437252" name="Rectangle 4">
            <a:extLst>
              <a:ext uri="{FF2B5EF4-FFF2-40B4-BE49-F238E27FC236}">
                <a16:creationId xmlns:a16="http://schemas.microsoft.com/office/drawing/2014/main" xmlns="" id="{3A2FA8AE-F2B2-4167-A017-17FA1B62628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INTRODUCTION TO LINEAR TRANSFORMATIONS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xmlns="" id="{7881B84B-511C-40D1-9AB5-E9521F78B1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1.8- </a:t>
            </a:r>
            <a:fld id="{5274A9BF-F969-4E9B-AB03-ADC9D3520127}" type="slidenum">
              <a:rPr lang="en-US" altLang="en-US"/>
              <a:pPr/>
              <a:t>10</a:t>
            </a:fld>
            <a:endParaRPr lang="en-CA" alt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xmlns="" id="{6015F946-AB9E-40A2-AE7C-C5248361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 </a:t>
            </a:r>
            <a:endParaRPr lang="en-US" altLang="en-US"/>
          </a:p>
        </p:txBody>
      </p:sp>
      <p:sp>
        <p:nvSpPr>
          <p:cNvPr id="661506" name="Rectangle 2">
            <a:extLst>
              <a:ext uri="{FF2B5EF4-FFF2-40B4-BE49-F238E27FC236}">
                <a16:creationId xmlns:a16="http://schemas.microsoft.com/office/drawing/2014/main" xmlns="" id="{CB25F3FE-91B2-4381-915B-82DE558EA8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SHEAR TRANSFORMATION</a:t>
            </a:r>
          </a:p>
        </p:txBody>
      </p:sp>
      <p:sp>
        <p:nvSpPr>
          <p:cNvPr id="661507" name="Rectangle 3">
            <a:extLst>
              <a:ext uri="{FF2B5EF4-FFF2-40B4-BE49-F238E27FC236}">
                <a16:creationId xmlns:a16="http://schemas.microsoft.com/office/drawing/2014/main" xmlns="" id="{DDAC53CF-78EB-4C19-97DB-5C046AC0B3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820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altLang="en-US" sz="2800" b="1" dirty="0"/>
          </a:p>
          <a:p>
            <a:pPr>
              <a:lnSpc>
                <a:spcPct val="90000"/>
              </a:lnSpc>
            </a:pPr>
            <a:r>
              <a:rPr lang="en-US" altLang="en-US" sz="2800" b="1" dirty="0"/>
              <a:t>Example 2:</a:t>
            </a:r>
            <a:r>
              <a:rPr lang="en-US" altLang="en-US" sz="2800" dirty="0"/>
              <a:t> Let                      . The transformation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	                       </a:t>
            </a:r>
            <a:r>
              <a:rPr lang="en-US" altLang="en-US" sz="2800" dirty="0" smtClean="0"/>
              <a:t> defined </a:t>
            </a:r>
            <a:r>
              <a:rPr lang="en-US" altLang="en-US" sz="2800" dirty="0"/>
              <a:t>by                    is called a </a:t>
            </a:r>
            <a:r>
              <a:rPr lang="en-US" altLang="en-US" sz="2800" b="1" dirty="0"/>
              <a:t>shear transformation</a:t>
            </a:r>
            <a:r>
              <a:rPr lang="en-US" altLang="en-US" sz="2800" dirty="0"/>
              <a:t>. 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It can be shown that if </a:t>
            </a:r>
            <a:r>
              <a:rPr lang="en-US" altLang="en-US" sz="2800" i="1" dirty="0"/>
              <a:t>T</a:t>
            </a:r>
            <a:r>
              <a:rPr lang="en-US" altLang="en-US" sz="2800" dirty="0"/>
              <a:t> acts on each point in the          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	square shown in the figure on the next slide, then the set of images forms the shaded parallelogram.              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	</a:t>
            </a:r>
          </a:p>
        </p:txBody>
      </p:sp>
      <p:graphicFrame>
        <p:nvGraphicFramePr>
          <p:cNvPr id="661508" name="Object 4">
            <a:extLst>
              <a:ext uri="{FF2B5EF4-FFF2-40B4-BE49-F238E27FC236}">
                <a16:creationId xmlns:a16="http://schemas.microsoft.com/office/drawing/2014/main" xmlns="" id="{808B0ACF-B2E3-4FFF-B040-02C7E88CAD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1295400"/>
          <a:ext cx="18288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664" name="Equation" r:id="rId3" imgW="1828800" imgH="1143000" progId="Equation.DSMT4">
                  <p:embed/>
                </p:oleObj>
              </mc:Choice>
              <mc:Fallback>
                <p:oleObj name="Equation" r:id="rId3" imgW="1828800" imgH="1143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295400"/>
                        <a:ext cx="18288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1509" name="Object 5">
            <a:extLst>
              <a:ext uri="{FF2B5EF4-FFF2-40B4-BE49-F238E27FC236}">
                <a16:creationId xmlns:a16="http://schemas.microsoft.com/office/drawing/2014/main" xmlns="" id="{0B2CC23E-A2FA-4F82-92B1-E5AB7A737D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4404529"/>
              </p:ext>
            </p:extLst>
          </p:nvPr>
        </p:nvGraphicFramePr>
        <p:xfrm>
          <a:off x="977900" y="2540000"/>
          <a:ext cx="1981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665" name="Equation" r:id="rId5" imgW="1981080" imgH="406080" progId="Equation.DSMT4">
                  <p:embed/>
                </p:oleObj>
              </mc:Choice>
              <mc:Fallback>
                <p:oleObj name="Equation" r:id="rId5" imgW="1981080" imgH="4060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900" y="2540000"/>
                        <a:ext cx="1981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1510" name="Object 6">
            <a:extLst>
              <a:ext uri="{FF2B5EF4-FFF2-40B4-BE49-F238E27FC236}">
                <a16:creationId xmlns:a16="http://schemas.microsoft.com/office/drawing/2014/main" xmlns="" id="{8485CFD7-EAA6-4CFA-9403-DCD1604C05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4158157"/>
              </p:ext>
            </p:extLst>
          </p:nvPr>
        </p:nvGraphicFramePr>
        <p:xfrm>
          <a:off x="4580696" y="2590800"/>
          <a:ext cx="1701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666" name="Equation" r:id="rId7" imgW="1701800" imgH="431800" progId="Equation.3">
                  <p:embed/>
                </p:oleObj>
              </mc:Choice>
              <mc:Fallback>
                <p:oleObj name="Equation" r:id="rId7" imgW="17018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0696" y="2590800"/>
                        <a:ext cx="1701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1511" name="Object 7">
            <a:extLst>
              <a:ext uri="{FF2B5EF4-FFF2-40B4-BE49-F238E27FC236}">
                <a16:creationId xmlns:a16="http://schemas.microsoft.com/office/drawing/2014/main" xmlns="" id="{C776ED8C-78A0-4AF1-A35F-8F3E610E94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24800" y="3962400"/>
          <a:ext cx="685800" cy="29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667" name="Equation" r:id="rId9" imgW="761760" imgH="330120" progId="Equation.DSMT4">
                  <p:embed/>
                </p:oleObj>
              </mc:Choice>
              <mc:Fallback>
                <p:oleObj name="Equation" r:id="rId9" imgW="761760" imgH="33012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3962400"/>
                        <a:ext cx="685800" cy="296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xmlns="" id="{84FA1A5D-76AB-4E87-AF93-0115056F2C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1.8- </a:t>
            </a:r>
            <a:fld id="{34FBE718-6EB2-4B9B-9DE2-7BDB2BED27C5}" type="slidenum">
              <a:rPr lang="en-US" altLang="en-US"/>
              <a:pPr/>
              <a:t>11</a:t>
            </a:fld>
            <a:endParaRPr lang="en-CA" alt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xmlns="" id="{25A2EBEC-3B9E-4006-B179-296FC6147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200" y="6381750"/>
            <a:ext cx="5105400" cy="476250"/>
          </a:xfrm>
        </p:spPr>
        <p:txBody>
          <a:bodyPr/>
          <a:lstStyle/>
          <a:p>
            <a:r>
              <a:rPr lang="en-US" altLang="en-US" smtClean="0"/>
              <a:t>Copyright © 2021 Pearson Education, Inc. All Rights Reserved </a:t>
            </a:r>
            <a:endParaRPr lang="en-US" altLang="en-US"/>
          </a:p>
        </p:txBody>
      </p:sp>
      <p:sp>
        <p:nvSpPr>
          <p:cNvPr id="662530" name="Rectangle 2">
            <a:extLst>
              <a:ext uri="{FF2B5EF4-FFF2-40B4-BE49-F238E27FC236}">
                <a16:creationId xmlns:a16="http://schemas.microsoft.com/office/drawing/2014/main" xmlns="" id="{B86D6AFD-5C81-4CB8-8BE9-912300EBF6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SHEAR TRANSFORMATION</a:t>
            </a:r>
          </a:p>
        </p:txBody>
      </p:sp>
      <p:sp>
        <p:nvSpPr>
          <p:cNvPr id="662533" name="Rectangle 5">
            <a:extLst>
              <a:ext uri="{FF2B5EF4-FFF2-40B4-BE49-F238E27FC236}">
                <a16:creationId xmlns:a16="http://schemas.microsoft.com/office/drawing/2014/main" xmlns="" id="{3390F71F-2B54-4523-9851-C33ADF8C0327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3124200"/>
            <a:ext cx="8229600" cy="3581400"/>
          </a:xfrm>
        </p:spPr>
        <p:txBody>
          <a:bodyPr/>
          <a:lstStyle/>
          <a:p>
            <a:r>
              <a:rPr lang="en-US" altLang="en-US" sz="2800" dirty="0"/>
              <a:t>The key idea is to show that </a:t>
            </a:r>
            <a:r>
              <a:rPr lang="en-US" altLang="en-US" sz="2800" i="1" dirty="0"/>
              <a:t>T</a:t>
            </a:r>
            <a:r>
              <a:rPr lang="en-US" altLang="en-US" sz="2800" dirty="0"/>
              <a:t> maps line segments onto line segments and then to check that the corners of the square map onto the vertices of the parallelogram.</a:t>
            </a:r>
          </a:p>
          <a:p>
            <a:r>
              <a:rPr lang="en-US" altLang="en-US" sz="2800" dirty="0"/>
              <a:t>For instance, the image of the point                is </a:t>
            </a:r>
          </a:p>
          <a:p>
            <a:endParaRPr lang="en-US" altLang="en-US" sz="2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            </a:t>
            </a:r>
            <a:r>
              <a:rPr lang="en-US" altLang="en-US" sz="2800" dirty="0" smtClean="0"/>
              <a:t>                                                        ,</a:t>
            </a:r>
            <a:endParaRPr lang="en-US" altLang="en-US" sz="2800" dirty="0"/>
          </a:p>
        </p:txBody>
      </p:sp>
      <p:graphicFrame>
        <p:nvGraphicFramePr>
          <p:cNvPr id="662534" name="Object 6">
            <a:extLst>
              <a:ext uri="{FF2B5EF4-FFF2-40B4-BE49-F238E27FC236}">
                <a16:creationId xmlns:a16="http://schemas.microsoft.com/office/drawing/2014/main" xmlns="" id="{B353D2B8-30CA-463E-B9DD-768DFDB44A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4881094"/>
              </p:ext>
            </p:extLst>
          </p:nvPr>
        </p:nvGraphicFramePr>
        <p:xfrm>
          <a:off x="6013622" y="4591050"/>
          <a:ext cx="1282700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2614" name="Equation" r:id="rId3" imgW="1282700" imgH="1231900" progId="Equation.3">
                  <p:embed/>
                </p:oleObj>
              </mc:Choice>
              <mc:Fallback>
                <p:oleObj name="Equation" r:id="rId3" imgW="1282700" imgH="1231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3622" y="4591050"/>
                        <a:ext cx="1282700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2535" name="Object 7">
            <a:extLst>
              <a:ext uri="{FF2B5EF4-FFF2-40B4-BE49-F238E27FC236}">
                <a16:creationId xmlns:a16="http://schemas.microsoft.com/office/drawing/2014/main" xmlns="" id="{86234E7F-6190-4BD5-BCAB-BD0CF152CF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9932321"/>
              </p:ext>
            </p:extLst>
          </p:nvPr>
        </p:nvGraphicFramePr>
        <p:xfrm>
          <a:off x="1790700" y="5410200"/>
          <a:ext cx="4762500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2615" name="Equation" r:id="rId5" imgW="4762500" imgH="1231900" progId="Equation.3">
                  <p:embed/>
                </p:oleObj>
              </mc:Choice>
              <mc:Fallback>
                <p:oleObj name="Equation" r:id="rId5" imgW="4762500" imgH="1231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5410200"/>
                        <a:ext cx="4762500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 descr="Screen Shot 2020-05-13 at 1.40.27 P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143002"/>
            <a:ext cx="7010400" cy="2077156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xmlns="" id="{18DDF94F-353B-4352-BC1E-FB4C073703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1.8- </a:t>
            </a:r>
            <a:fld id="{5ED50A22-D5BD-49C6-8D0E-920B9C6AE8CD}" type="slidenum">
              <a:rPr lang="en-US" altLang="en-US"/>
              <a:pPr/>
              <a:t>12</a:t>
            </a:fld>
            <a:endParaRPr lang="en-CA" alt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xmlns="" id="{4FE8D2DC-12A1-495F-BAC8-CFB1C6A71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 </a:t>
            </a:r>
            <a:endParaRPr lang="en-US" altLang="en-US"/>
          </a:p>
        </p:txBody>
      </p:sp>
      <p:sp>
        <p:nvSpPr>
          <p:cNvPr id="664578" name="Rectangle 2">
            <a:extLst>
              <a:ext uri="{FF2B5EF4-FFF2-40B4-BE49-F238E27FC236}">
                <a16:creationId xmlns:a16="http://schemas.microsoft.com/office/drawing/2014/main" xmlns="" id="{5409B527-5D7C-42D0-B118-A508A4DB6B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LINEAR TRANSFORMATIONS</a:t>
            </a:r>
          </a:p>
        </p:txBody>
      </p:sp>
      <p:sp>
        <p:nvSpPr>
          <p:cNvPr id="664579" name="Rectangle 3">
            <a:extLst>
              <a:ext uri="{FF2B5EF4-FFF2-40B4-BE49-F238E27FC236}">
                <a16:creationId xmlns:a16="http://schemas.microsoft.com/office/drawing/2014/main" xmlns="" id="{A684EED3-03D0-48D0-8EE6-7BF2F843FF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410200"/>
          </a:xfrm>
        </p:spPr>
        <p:txBody>
          <a:bodyPr/>
          <a:lstStyle/>
          <a:p>
            <a:pPr marL="660400" indent="-6604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	</a:t>
            </a:r>
          </a:p>
          <a:p>
            <a:pPr marL="660400" indent="-6604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	and the image of         is                                .  </a:t>
            </a:r>
          </a:p>
          <a:p>
            <a:pPr marL="660400" indent="-66040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800"/>
          </a:p>
          <a:p>
            <a:pPr marL="660400" indent="-660400">
              <a:lnSpc>
                <a:spcPct val="90000"/>
              </a:lnSpc>
            </a:pPr>
            <a:r>
              <a:rPr lang="en-US" altLang="en-US" sz="2800" i="1"/>
              <a:t>T</a:t>
            </a:r>
            <a:r>
              <a:rPr lang="en-US" altLang="en-US" sz="2800"/>
              <a:t> deforms the square as if the top of the square were pushed to the right while the base is held fixed.</a:t>
            </a:r>
          </a:p>
          <a:p>
            <a:pPr marL="660400" indent="-660400">
              <a:lnSpc>
                <a:spcPct val="90000"/>
              </a:lnSpc>
            </a:pPr>
            <a:r>
              <a:rPr lang="en-US" altLang="en-US" sz="2800" b="1"/>
              <a:t>Definition:</a:t>
            </a:r>
            <a:r>
              <a:rPr lang="en-US" altLang="en-US" sz="2800"/>
              <a:t> A transformation (or mapping) </a:t>
            </a:r>
            <a:r>
              <a:rPr lang="en-US" altLang="en-US" sz="2800" i="1"/>
              <a:t>T</a:t>
            </a:r>
            <a:r>
              <a:rPr lang="en-US" altLang="en-US" sz="2800"/>
              <a:t> is </a:t>
            </a:r>
            <a:r>
              <a:rPr lang="en-US" altLang="en-US" sz="2800" b="1"/>
              <a:t>linear</a:t>
            </a:r>
            <a:r>
              <a:rPr lang="en-US" altLang="en-US" sz="2800"/>
              <a:t> if:</a:t>
            </a:r>
          </a:p>
          <a:p>
            <a:pPr marL="1409700" lvl="2" indent="-495300">
              <a:lnSpc>
                <a:spcPct val="90000"/>
              </a:lnSpc>
              <a:buFont typeface="Wingdings" panose="05000000000000000000" pitchFamily="2" charset="2"/>
              <a:buAutoNum type="romanLcPeriod"/>
            </a:pPr>
            <a:r>
              <a:rPr lang="en-US" altLang="en-US" sz="2800"/>
              <a:t>                                        for all </a:t>
            </a:r>
            <a:r>
              <a:rPr lang="en-US" altLang="en-US" sz="2800" b="1"/>
              <a:t>u</a:t>
            </a:r>
            <a:r>
              <a:rPr lang="en-US" altLang="en-US" sz="2800"/>
              <a:t>, </a:t>
            </a:r>
            <a:r>
              <a:rPr lang="en-US" altLang="en-US" sz="2800" b="1"/>
              <a:t>v</a:t>
            </a:r>
            <a:r>
              <a:rPr lang="en-US" altLang="en-US" sz="2800"/>
              <a:t> in the domain of </a:t>
            </a:r>
            <a:r>
              <a:rPr lang="en-US" altLang="en-US" sz="2800" i="1"/>
              <a:t>T</a:t>
            </a:r>
            <a:r>
              <a:rPr lang="en-US" altLang="en-US" sz="2800"/>
              <a:t>;</a:t>
            </a:r>
          </a:p>
          <a:p>
            <a:pPr marL="1409700" lvl="2" indent="-495300">
              <a:lnSpc>
                <a:spcPct val="90000"/>
              </a:lnSpc>
              <a:buFont typeface="Wingdings" panose="05000000000000000000" pitchFamily="2" charset="2"/>
              <a:buAutoNum type="romanLcPeriod"/>
            </a:pPr>
            <a:r>
              <a:rPr lang="en-US" altLang="en-US" sz="2800"/>
              <a:t>                          for all scalars </a:t>
            </a:r>
            <a:r>
              <a:rPr lang="en-US" altLang="en-US" sz="2800" i="1"/>
              <a:t>c</a:t>
            </a:r>
            <a:r>
              <a:rPr lang="en-US" altLang="en-US" sz="2800"/>
              <a:t> and all </a:t>
            </a:r>
            <a:r>
              <a:rPr lang="en-US" altLang="en-US" sz="2800" b="1"/>
              <a:t>u</a:t>
            </a:r>
            <a:r>
              <a:rPr lang="en-US" altLang="en-US" sz="2800"/>
              <a:t> in the domain of </a:t>
            </a:r>
            <a:r>
              <a:rPr lang="en-US" altLang="en-US" sz="2800" i="1"/>
              <a:t>T</a:t>
            </a:r>
            <a:r>
              <a:rPr lang="en-US" altLang="en-US" sz="2800"/>
              <a:t>.</a:t>
            </a:r>
          </a:p>
        </p:txBody>
      </p:sp>
      <p:graphicFrame>
        <p:nvGraphicFramePr>
          <p:cNvPr id="664580" name="Object 4">
            <a:extLst>
              <a:ext uri="{FF2B5EF4-FFF2-40B4-BE49-F238E27FC236}">
                <a16:creationId xmlns:a16="http://schemas.microsoft.com/office/drawing/2014/main" xmlns="" id="{D68C7691-359C-4544-A7AF-B9B3F451FA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1219200"/>
          <a:ext cx="5969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4731" name="Equation" r:id="rId3" imgW="596880" imgH="1143000" progId="Equation.DSMT4">
                  <p:embed/>
                </p:oleObj>
              </mc:Choice>
              <mc:Fallback>
                <p:oleObj name="Equation" r:id="rId3" imgW="596880" imgH="1143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219200"/>
                        <a:ext cx="5969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4581" name="Object 5">
            <a:extLst>
              <a:ext uri="{FF2B5EF4-FFF2-40B4-BE49-F238E27FC236}">
                <a16:creationId xmlns:a16="http://schemas.microsoft.com/office/drawing/2014/main" xmlns="" id="{D0ABB9FF-0C52-4092-8DCD-D3070E1E76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1219200"/>
          <a:ext cx="27305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4732" name="Equation" r:id="rId5" imgW="2730240" imgH="1143000" progId="Equation.DSMT4">
                  <p:embed/>
                </p:oleObj>
              </mc:Choice>
              <mc:Fallback>
                <p:oleObj name="Equation" r:id="rId5" imgW="2730240" imgH="1143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219200"/>
                        <a:ext cx="27305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4582" name="Object 6">
            <a:extLst>
              <a:ext uri="{FF2B5EF4-FFF2-40B4-BE49-F238E27FC236}">
                <a16:creationId xmlns:a16="http://schemas.microsoft.com/office/drawing/2014/main" xmlns="" id="{BA01BF3C-B7E2-434A-93B0-5392A9ED36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74441"/>
              </p:ext>
            </p:extLst>
          </p:nvPr>
        </p:nvGraphicFramePr>
        <p:xfrm>
          <a:off x="1720850" y="4610100"/>
          <a:ext cx="3721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4733" name="Equation" r:id="rId7" imgW="3721100" imgH="431800" progId="Equation.3">
                  <p:embed/>
                </p:oleObj>
              </mc:Choice>
              <mc:Fallback>
                <p:oleObj name="Equation" r:id="rId7" imgW="37211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0850" y="4610100"/>
                        <a:ext cx="3721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4583" name="Object 7">
            <a:extLst>
              <a:ext uri="{FF2B5EF4-FFF2-40B4-BE49-F238E27FC236}">
                <a16:creationId xmlns:a16="http://schemas.microsoft.com/office/drawing/2014/main" xmlns="" id="{CF3CE972-AC97-4EEA-A02D-91D45356F2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1050711"/>
              </p:ext>
            </p:extLst>
          </p:nvPr>
        </p:nvGraphicFramePr>
        <p:xfrm>
          <a:off x="1809750" y="5461000"/>
          <a:ext cx="2362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4734" name="Equation" r:id="rId9" imgW="2362200" imgH="431800" progId="Equation.3">
                  <p:embed/>
                </p:oleObj>
              </mc:Choice>
              <mc:Fallback>
                <p:oleObj name="Equation" r:id="rId9" imgW="2362200" imgH="431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0" y="5461000"/>
                        <a:ext cx="2362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xmlns="" id="{8F661276-D568-4B49-A616-E98A2B3959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1.8- </a:t>
            </a:r>
            <a:fld id="{4F5CFE8D-C55D-4AEB-9751-8A61902940AD}" type="slidenum">
              <a:rPr lang="en-US" altLang="en-US"/>
              <a:pPr/>
              <a:t>13</a:t>
            </a:fld>
            <a:endParaRPr lang="en-CA" alt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xmlns="" id="{342DC9C5-485F-44C8-8F25-7B6015C2F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 </a:t>
            </a:r>
            <a:endParaRPr lang="en-US" altLang="en-US"/>
          </a:p>
        </p:txBody>
      </p:sp>
      <p:sp>
        <p:nvSpPr>
          <p:cNvPr id="665602" name="Rectangle 2">
            <a:extLst>
              <a:ext uri="{FF2B5EF4-FFF2-40B4-BE49-F238E27FC236}">
                <a16:creationId xmlns:a16="http://schemas.microsoft.com/office/drawing/2014/main" xmlns="" id="{2781B771-A992-4005-A45C-26C9CA1CA1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LINEAR TRANSFORMATIONS</a:t>
            </a:r>
          </a:p>
        </p:txBody>
      </p:sp>
      <p:sp>
        <p:nvSpPr>
          <p:cNvPr id="665603" name="Rectangle 3">
            <a:extLst>
              <a:ext uri="{FF2B5EF4-FFF2-40B4-BE49-F238E27FC236}">
                <a16:creationId xmlns:a16="http://schemas.microsoft.com/office/drawing/2014/main" xmlns="" id="{AAA30512-4A01-4F07-8DF1-E3741DBD06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76800"/>
          </a:xfrm>
        </p:spPr>
        <p:txBody>
          <a:bodyPr/>
          <a:lstStyle/>
          <a:p>
            <a:r>
              <a:rPr lang="en-US" altLang="en-US" sz="2800" dirty="0"/>
              <a:t>Linear transformations </a:t>
            </a:r>
            <a:r>
              <a:rPr lang="en-US" altLang="en-US" sz="2800" i="1" dirty="0"/>
              <a:t>preserve the operations of vector addition and scalar multiplication</a:t>
            </a:r>
            <a:r>
              <a:rPr lang="en-US" altLang="en-US" sz="2800" dirty="0"/>
              <a:t>.</a:t>
            </a:r>
          </a:p>
          <a:p>
            <a:r>
              <a:rPr lang="en-US" altLang="en-US" sz="2800" dirty="0"/>
              <a:t>Property (</a:t>
            </a:r>
            <a:r>
              <a:rPr lang="en-US" altLang="en-US" sz="2800" dirty="0" err="1"/>
              <a:t>i</a:t>
            </a:r>
            <a:r>
              <a:rPr lang="en-US" altLang="en-US" sz="2800" dirty="0"/>
              <a:t>) says that the result                 of first adding </a:t>
            </a:r>
            <a:r>
              <a:rPr lang="en-US" altLang="en-US" sz="2800" b="1" dirty="0"/>
              <a:t>u</a:t>
            </a:r>
            <a:r>
              <a:rPr lang="en-US" altLang="en-US" sz="2800" dirty="0"/>
              <a:t> and </a:t>
            </a:r>
            <a:r>
              <a:rPr lang="en-US" altLang="en-US" sz="2800" b="1" dirty="0"/>
              <a:t>v</a:t>
            </a:r>
            <a:r>
              <a:rPr lang="en-US" altLang="en-US" sz="2800" dirty="0"/>
              <a:t> in       and then applying </a:t>
            </a:r>
            <a:r>
              <a:rPr lang="en-US" altLang="en-US" sz="2800" i="1" dirty="0"/>
              <a:t>T</a:t>
            </a:r>
            <a:r>
              <a:rPr lang="en-US" altLang="en-US" sz="2800" dirty="0"/>
              <a:t> is the same as first applying </a:t>
            </a:r>
            <a:r>
              <a:rPr lang="en-US" altLang="en-US" sz="2800" i="1" dirty="0"/>
              <a:t>T</a:t>
            </a:r>
            <a:r>
              <a:rPr lang="en-US" altLang="en-US" sz="2800" dirty="0"/>
              <a:t> to </a:t>
            </a:r>
            <a:r>
              <a:rPr lang="en-US" altLang="en-US" sz="2800" b="1" dirty="0"/>
              <a:t>u</a:t>
            </a:r>
            <a:r>
              <a:rPr lang="en-US" altLang="en-US" sz="2800" dirty="0"/>
              <a:t> and </a:t>
            </a:r>
            <a:r>
              <a:rPr lang="en-US" altLang="en-US" sz="2800" b="1" dirty="0"/>
              <a:t>v</a:t>
            </a:r>
            <a:r>
              <a:rPr lang="en-US" altLang="en-US" sz="2800" dirty="0"/>
              <a:t> and then adding </a:t>
            </a:r>
            <a:r>
              <a:rPr lang="en-US" altLang="en-US" sz="2800" i="1" dirty="0"/>
              <a:t>T</a:t>
            </a:r>
            <a:r>
              <a:rPr lang="en-US" altLang="en-US" sz="2800" dirty="0"/>
              <a:t> (</a:t>
            </a:r>
            <a:r>
              <a:rPr lang="en-US" altLang="en-US" sz="2800" b="1" dirty="0"/>
              <a:t>u</a:t>
            </a:r>
            <a:r>
              <a:rPr lang="en-US" altLang="en-US" sz="2800" dirty="0"/>
              <a:t>) and </a:t>
            </a:r>
            <a:r>
              <a:rPr lang="en-US" altLang="en-US" sz="2800" i="1" dirty="0"/>
              <a:t>T</a:t>
            </a:r>
            <a:r>
              <a:rPr lang="en-US" altLang="en-US" sz="2800" dirty="0"/>
              <a:t> (</a:t>
            </a:r>
            <a:r>
              <a:rPr lang="en-US" altLang="en-US" sz="2800" b="1" dirty="0"/>
              <a:t>v</a:t>
            </a:r>
            <a:r>
              <a:rPr lang="en-US" altLang="en-US" sz="2800" dirty="0"/>
              <a:t>) in       .</a:t>
            </a:r>
          </a:p>
          <a:p>
            <a:r>
              <a:rPr lang="en-US" altLang="en-US" sz="2800" dirty="0"/>
              <a:t>These two properties lead to the following useful facts.</a:t>
            </a:r>
          </a:p>
          <a:p>
            <a:r>
              <a:rPr lang="en-US" altLang="en-US" sz="2800" dirty="0"/>
              <a:t>If </a:t>
            </a:r>
            <a:r>
              <a:rPr lang="en-US" altLang="en-US" sz="2800" i="1" dirty="0"/>
              <a:t>T</a:t>
            </a:r>
            <a:r>
              <a:rPr lang="en-US" altLang="en-US" sz="2800" dirty="0"/>
              <a:t> is a linear transformation, then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                                           ----(3)</a:t>
            </a:r>
          </a:p>
        </p:txBody>
      </p:sp>
      <p:graphicFrame>
        <p:nvGraphicFramePr>
          <p:cNvPr id="665604" name="Object 4">
            <a:extLst>
              <a:ext uri="{FF2B5EF4-FFF2-40B4-BE49-F238E27FC236}">
                <a16:creationId xmlns:a16="http://schemas.microsoft.com/office/drawing/2014/main" xmlns="" id="{3FCA6BAE-371D-45DA-9591-7FABBC57C7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2762417"/>
              </p:ext>
            </p:extLst>
          </p:nvPr>
        </p:nvGraphicFramePr>
        <p:xfrm>
          <a:off x="5399088" y="2311400"/>
          <a:ext cx="1319212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55" name="Equation" r:id="rId3" imgW="1397000" imgH="431800" progId="Equation.3">
                  <p:embed/>
                </p:oleObj>
              </mc:Choice>
              <mc:Fallback>
                <p:oleObj name="Equation" r:id="rId3" imgW="13970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9088" y="2311400"/>
                        <a:ext cx="1319212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05" name="Object 5">
            <a:extLst>
              <a:ext uri="{FF2B5EF4-FFF2-40B4-BE49-F238E27FC236}">
                <a16:creationId xmlns:a16="http://schemas.microsoft.com/office/drawing/2014/main" xmlns="" id="{6A63902B-8DF1-4A84-9C51-4E016ED6C5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714095"/>
              </p:ext>
            </p:extLst>
          </p:nvPr>
        </p:nvGraphicFramePr>
        <p:xfrm>
          <a:off x="3505200" y="2679700"/>
          <a:ext cx="45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56" name="Equation" r:id="rId5" imgW="457200" imgH="393480" progId="Equation.DSMT4">
                  <p:embed/>
                </p:oleObj>
              </mc:Choice>
              <mc:Fallback>
                <p:oleObj name="Equation" r:id="rId5" imgW="457200" imgH="393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679700"/>
                        <a:ext cx="457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06" name="Object 6">
            <a:extLst>
              <a:ext uri="{FF2B5EF4-FFF2-40B4-BE49-F238E27FC236}">
                <a16:creationId xmlns:a16="http://schemas.microsoft.com/office/drawing/2014/main" xmlns="" id="{E27D5D0F-3CF4-43BC-B326-8EA4B869FB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9612691"/>
              </p:ext>
            </p:extLst>
          </p:nvPr>
        </p:nvGraphicFramePr>
        <p:xfrm>
          <a:off x="2667000" y="3530600"/>
          <a:ext cx="508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57" name="Equation" r:id="rId7" imgW="507960" imgH="393480" progId="Equation.DSMT4">
                  <p:embed/>
                </p:oleObj>
              </mc:Choice>
              <mc:Fallback>
                <p:oleObj name="Equation" r:id="rId7" imgW="507960" imgH="3934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530600"/>
                        <a:ext cx="508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07" name="Object 7">
            <a:extLst>
              <a:ext uri="{FF2B5EF4-FFF2-40B4-BE49-F238E27FC236}">
                <a16:creationId xmlns:a16="http://schemas.microsoft.com/office/drawing/2014/main" xmlns="" id="{6322325E-E083-470B-BCB8-E67A78D013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5632538"/>
              </p:ext>
            </p:extLst>
          </p:nvPr>
        </p:nvGraphicFramePr>
        <p:xfrm>
          <a:off x="3867150" y="5486400"/>
          <a:ext cx="1397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58" name="Equation" r:id="rId9" imgW="1397000" imgH="431800" progId="Equation.3">
                  <p:embed/>
                </p:oleObj>
              </mc:Choice>
              <mc:Fallback>
                <p:oleObj name="Equation" r:id="rId9" imgW="1397000" imgH="431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7150" y="5486400"/>
                        <a:ext cx="1397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xmlns="" id="{D75AE354-4999-4DF3-BC25-4613E87069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1.8- </a:t>
            </a:r>
            <a:fld id="{73E55BC3-6419-4A2D-9AE0-FF9831ECEC9A}" type="slidenum">
              <a:rPr lang="en-US" altLang="en-US"/>
              <a:pPr/>
              <a:t>14</a:t>
            </a:fld>
            <a:endParaRPr lang="en-CA" alt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xmlns="" id="{8BDABAD6-2FB6-4BC5-8119-9AA84F854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 </a:t>
            </a:r>
            <a:endParaRPr lang="en-US" altLang="en-US"/>
          </a:p>
        </p:txBody>
      </p:sp>
      <p:sp>
        <p:nvSpPr>
          <p:cNvPr id="666626" name="Rectangle 2">
            <a:extLst>
              <a:ext uri="{FF2B5EF4-FFF2-40B4-BE49-F238E27FC236}">
                <a16:creationId xmlns:a16="http://schemas.microsoft.com/office/drawing/2014/main" xmlns="" id="{484C295E-A861-41D5-AA1C-20E2706770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LINEAR TRANSFORMATIONS</a:t>
            </a:r>
          </a:p>
        </p:txBody>
      </p:sp>
      <p:sp>
        <p:nvSpPr>
          <p:cNvPr id="666627" name="Rectangle 3">
            <a:extLst>
              <a:ext uri="{FF2B5EF4-FFF2-40B4-BE49-F238E27FC236}">
                <a16:creationId xmlns:a16="http://schemas.microsoft.com/office/drawing/2014/main" xmlns="" id="{38B87BED-7B50-4E22-BA1D-869D7C7D0A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51054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	and                                                    .             ----(4)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	for all vectors </a:t>
            </a:r>
            <a:r>
              <a:rPr lang="en-US" altLang="en-US" sz="2800" b="1" dirty="0"/>
              <a:t>u</a:t>
            </a:r>
            <a:r>
              <a:rPr lang="en-US" altLang="en-US" sz="2800" dirty="0"/>
              <a:t>, </a:t>
            </a:r>
            <a:r>
              <a:rPr lang="en-US" altLang="en-US" sz="2800" b="1" dirty="0"/>
              <a:t>v</a:t>
            </a:r>
            <a:r>
              <a:rPr lang="en-US" altLang="en-US" sz="2800" dirty="0"/>
              <a:t> in the domain of </a:t>
            </a:r>
            <a:r>
              <a:rPr lang="en-US" altLang="en-US" sz="2800" i="1" dirty="0"/>
              <a:t>T</a:t>
            </a:r>
            <a:r>
              <a:rPr lang="en-US" altLang="en-US" sz="2800" dirty="0"/>
              <a:t> and all scalars </a:t>
            </a:r>
            <a:r>
              <a:rPr lang="en-US" altLang="en-US" sz="2800" i="1" dirty="0"/>
              <a:t>c</a:t>
            </a:r>
            <a:r>
              <a:rPr lang="en-US" altLang="en-US" sz="2800" dirty="0"/>
              <a:t>, </a:t>
            </a:r>
            <a:r>
              <a:rPr lang="en-US" altLang="en-US" sz="2800" i="1" dirty="0"/>
              <a:t>d</a:t>
            </a:r>
            <a:r>
              <a:rPr lang="en-US" altLang="en-US" sz="2800" dirty="0"/>
              <a:t>.</a:t>
            </a:r>
          </a:p>
          <a:p>
            <a:r>
              <a:rPr lang="en-US" altLang="en-US" sz="2800" dirty="0"/>
              <a:t>Property (3) follows from condition (ii) in the definition, because                                               . </a:t>
            </a:r>
          </a:p>
          <a:p>
            <a:r>
              <a:rPr lang="en-US" altLang="en-US" sz="2800" dirty="0"/>
              <a:t>Property (4) requires both (</a:t>
            </a:r>
            <a:r>
              <a:rPr lang="en-US" altLang="en-US" sz="2800" dirty="0" err="1"/>
              <a:t>i</a:t>
            </a:r>
            <a:r>
              <a:rPr lang="en-US" altLang="en-US" sz="2800" dirty="0"/>
              <a:t>) and (ii):</a:t>
            </a:r>
          </a:p>
          <a:p>
            <a:endParaRPr lang="en-US" altLang="en-US" sz="2800" dirty="0"/>
          </a:p>
          <a:p>
            <a:r>
              <a:rPr lang="en-US" altLang="en-US" sz="2800" i="1" dirty="0"/>
              <a:t>If a transformation satisfies</a:t>
            </a:r>
            <a:r>
              <a:rPr lang="en-US" altLang="en-US" sz="2800" dirty="0"/>
              <a:t> (4) </a:t>
            </a:r>
            <a:r>
              <a:rPr lang="en-US" altLang="en-US" sz="2800" i="1" dirty="0"/>
              <a:t>for all</a:t>
            </a:r>
            <a:r>
              <a:rPr lang="en-US" altLang="en-US" sz="2800" dirty="0"/>
              <a:t> </a:t>
            </a:r>
            <a:r>
              <a:rPr lang="en-US" altLang="en-US" sz="2800" b="1" dirty="0"/>
              <a:t>u</a:t>
            </a:r>
            <a:r>
              <a:rPr lang="en-US" altLang="en-US" sz="2800" dirty="0"/>
              <a:t>, </a:t>
            </a:r>
            <a:r>
              <a:rPr lang="en-US" altLang="en-US" sz="2800" b="1" dirty="0"/>
              <a:t>v</a:t>
            </a:r>
            <a:r>
              <a:rPr lang="en-US" altLang="en-US" sz="2800" dirty="0"/>
              <a:t> and </a:t>
            </a:r>
            <a:r>
              <a:rPr lang="en-US" altLang="en-US" sz="2800" i="1" dirty="0"/>
              <a:t>c</a:t>
            </a:r>
            <a:r>
              <a:rPr lang="en-US" altLang="en-US" sz="2800" dirty="0"/>
              <a:t>, </a:t>
            </a:r>
            <a:r>
              <a:rPr lang="en-US" altLang="en-US" sz="2800" i="1" dirty="0"/>
              <a:t>d</a:t>
            </a:r>
            <a:r>
              <a:rPr lang="en-US" altLang="en-US" sz="2800" dirty="0"/>
              <a:t>, </a:t>
            </a:r>
            <a:r>
              <a:rPr lang="en-US" altLang="en-US" sz="2800" i="1" dirty="0"/>
              <a:t>it must be linear</a:t>
            </a:r>
            <a:r>
              <a:rPr lang="en-US" altLang="en-US" sz="2800" dirty="0"/>
              <a:t>.</a:t>
            </a:r>
          </a:p>
          <a:p>
            <a:r>
              <a:rPr lang="en-US" altLang="en-US" sz="2800" dirty="0"/>
              <a:t>(Set                 for preservation of addition, and </a:t>
            </a:r>
            <a:r>
              <a:rPr lang="en-US" altLang="en-US" sz="2800" dirty="0" smtClean="0"/>
              <a:t>set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 smtClean="0"/>
              <a:t>               for preservation of scalar multiplication.)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800" dirty="0"/>
          </a:p>
        </p:txBody>
      </p:sp>
      <p:graphicFrame>
        <p:nvGraphicFramePr>
          <p:cNvPr id="666628" name="Object 4">
            <a:extLst>
              <a:ext uri="{FF2B5EF4-FFF2-40B4-BE49-F238E27FC236}">
                <a16:creationId xmlns:a16="http://schemas.microsoft.com/office/drawing/2014/main" xmlns="" id="{B7AD51EB-7FC7-442F-8E6B-0913A5596A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7850890"/>
              </p:ext>
            </p:extLst>
          </p:nvPr>
        </p:nvGraphicFramePr>
        <p:xfrm>
          <a:off x="1314450" y="1282700"/>
          <a:ext cx="4521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817" name="Equation" r:id="rId3" imgW="4521200" imgH="431800" progId="Equation.3">
                  <p:embed/>
                </p:oleObj>
              </mc:Choice>
              <mc:Fallback>
                <p:oleObj name="Equation" r:id="rId3" imgW="45212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450" y="1282700"/>
                        <a:ext cx="4521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629" name="Object 5">
            <a:extLst>
              <a:ext uri="{FF2B5EF4-FFF2-40B4-BE49-F238E27FC236}">
                <a16:creationId xmlns:a16="http://schemas.microsoft.com/office/drawing/2014/main" xmlns="" id="{BF9F5359-3E10-4DD1-892A-4E600C048E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5452067"/>
              </p:ext>
            </p:extLst>
          </p:nvPr>
        </p:nvGraphicFramePr>
        <p:xfrm>
          <a:off x="1847850" y="2743200"/>
          <a:ext cx="4127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818" name="Equation" r:id="rId5" imgW="4127400" imgH="431640" progId="Equation.DSMT4">
                  <p:embed/>
                </p:oleObj>
              </mc:Choice>
              <mc:Fallback>
                <p:oleObj name="Equation" r:id="rId5" imgW="4127400" imgH="4316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0" y="2743200"/>
                        <a:ext cx="4127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630" name="Object 6">
            <a:extLst>
              <a:ext uri="{FF2B5EF4-FFF2-40B4-BE49-F238E27FC236}">
                <a16:creationId xmlns:a16="http://schemas.microsoft.com/office/drawing/2014/main" xmlns="" id="{C627CC5E-E715-47FE-9ECB-6E1F122916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7732989"/>
              </p:ext>
            </p:extLst>
          </p:nvPr>
        </p:nvGraphicFramePr>
        <p:xfrm>
          <a:off x="933450" y="3733800"/>
          <a:ext cx="7213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819" name="Equation" r:id="rId7" imgW="7213600" imgH="431800" progId="Equation.3">
                  <p:embed/>
                </p:oleObj>
              </mc:Choice>
              <mc:Fallback>
                <p:oleObj name="Equation" r:id="rId7" imgW="72136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3733800"/>
                        <a:ext cx="7213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631" name="Object 7">
            <a:extLst>
              <a:ext uri="{FF2B5EF4-FFF2-40B4-BE49-F238E27FC236}">
                <a16:creationId xmlns:a16="http://schemas.microsoft.com/office/drawing/2014/main" xmlns="" id="{8D867651-D8E3-4636-AA2C-7E00FB8D35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5219700"/>
          <a:ext cx="13843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820" name="Equation" r:id="rId9" imgW="1384200" imgH="355320" progId="Equation.DSMT4">
                  <p:embed/>
                </p:oleObj>
              </mc:Choice>
              <mc:Fallback>
                <p:oleObj name="Equation" r:id="rId9" imgW="1384200" imgH="35532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219700"/>
                        <a:ext cx="13843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633" name="Object 9">
            <a:extLst>
              <a:ext uri="{FF2B5EF4-FFF2-40B4-BE49-F238E27FC236}">
                <a16:creationId xmlns:a16="http://schemas.microsoft.com/office/drawing/2014/main" xmlns="" id="{E12BEB9C-5153-4FAF-80BE-3B7B490A72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8500" y="5727700"/>
          <a:ext cx="8763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821" name="Equation" r:id="rId11" imgW="876240" imgH="355320" progId="Equation.DSMT4">
                  <p:embed/>
                </p:oleObj>
              </mc:Choice>
              <mc:Fallback>
                <p:oleObj name="Equation" r:id="rId11" imgW="876240" imgH="35532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0" y="5727700"/>
                        <a:ext cx="8763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xmlns="" id="{EBA8C17F-894A-4745-9289-04F926B896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1.8- </a:t>
            </a:r>
            <a:fld id="{17AD160B-03C5-445A-AF8E-1AF54E99885D}" type="slidenum">
              <a:rPr lang="en-US" altLang="en-US"/>
              <a:pPr/>
              <a:t>15</a:t>
            </a:fld>
            <a:endParaRPr lang="en-CA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BC3BF8AB-E3D5-4371-B1A6-5607ED642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 </a:t>
            </a:r>
            <a:endParaRPr lang="en-US" altLang="en-US"/>
          </a:p>
        </p:txBody>
      </p:sp>
      <p:sp>
        <p:nvSpPr>
          <p:cNvPr id="667650" name="Rectangle 2">
            <a:extLst>
              <a:ext uri="{FF2B5EF4-FFF2-40B4-BE49-F238E27FC236}">
                <a16:creationId xmlns:a16="http://schemas.microsoft.com/office/drawing/2014/main" xmlns="" id="{564519FC-4053-4546-B8CA-884C4C88CE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LINEAR TRANSFORMATIONS</a:t>
            </a:r>
          </a:p>
        </p:txBody>
      </p:sp>
      <p:sp>
        <p:nvSpPr>
          <p:cNvPr id="667651" name="Rectangle 3">
            <a:extLst>
              <a:ext uri="{FF2B5EF4-FFF2-40B4-BE49-F238E27FC236}">
                <a16:creationId xmlns:a16="http://schemas.microsoft.com/office/drawing/2014/main" xmlns="" id="{9E58BA92-9B5C-4607-B318-1B118FECA1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029200"/>
          </a:xfrm>
        </p:spPr>
        <p:txBody>
          <a:bodyPr/>
          <a:lstStyle/>
          <a:p>
            <a:r>
              <a:rPr lang="en-US" altLang="en-US" sz="2400"/>
              <a:t> </a:t>
            </a:r>
            <a:r>
              <a:rPr lang="en-US" altLang="en-US" sz="2800"/>
              <a:t>Repeated application of (4) produces a useful generalization: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/>
              <a:t>                                                                                ----(5)</a:t>
            </a:r>
          </a:p>
          <a:p>
            <a:endParaRPr lang="en-US" altLang="en-US" sz="2800"/>
          </a:p>
          <a:p>
            <a:r>
              <a:rPr lang="en-US" altLang="en-US" sz="2800"/>
              <a:t>In engineering and physics, (5) is referred to as a </a:t>
            </a:r>
            <a:r>
              <a:rPr lang="en-US" altLang="en-US" sz="2800" i="1"/>
              <a:t>superposition principle</a:t>
            </a:r>
            <a:r>
              <a:rPr lang="en-US" altLang="en-US" sz="2800"/>
              <a:t>.</a:t>
            </a:r>
          </a:p>
          <a:p>
            <a:endParaRPr lang="en-US" altLang="en-US" sz="2800"/>
          </a:p>
          <a:p>
            <a:r>
              <a:rPr lang="en-US" altLang="en-US" sz="2800"/>
              <a:t>Think of </a:t>
            </a:r>
            <a:r>
              <a:rPr lang="en-US" altLang="en-US" sz="2800" b="1"/>
              <a:t>v</a:t>
            </a:r>
            <a:r>
              <a:rPr lang="en-US" altLang="en-US" sz="2800" baseline="-25000"/>
              <a:t>1</a:t>
            </a:r>
            <a:r>
              <a:rPr lang="en-US" altLang="en-US" sz="2800"/>
              <a:t>, …, </a:t>
            </a:r>
            <a:r>
              <a:rPr lang="en-US" altLang="en-US" sz="2800" b="1"/>
              <a:t>v</a:t>
            </a:r>
            <a:r>
              <a:rPr lang="en-US" altLang="en-US" sz="2800" i="1" baseline="-25000"/>
              <a:t>p</a:t>
            </a:r>
            <a:r>
              <a:rPr lang="en-US" altLang="en-US" sz="2800"/>
              <a:t> as signals that go into a system and </a:t>
            </a:r>
            <a:r>
              <a:rPr lang="en-US" altLang="en-US" sz="2800" i="1"/>
              <a:t>T</a:t>
            </a:r>
            <a:r>
              <a:rPr lang="en-US" altLang="en-US" sz="2800"/>
              <a:t> (</a:t>
            </a:r>
            <a:r>
              <a:rPr lang="en-US" altLang="en-US" sz="2800" b="1"/>
              <a:t>v</a:t>
            </a:r>
            <a:r>
              <a:rPr lang="en-US" altLang="en-US" sz="2800" baseline="-25000"/>
              <a:t>1</a:t>
            </a:r>
            <a:r>
              <a:rPr lang="en-US" altLang="en-US" sz="2800"/>
              <a:t>), …, </a:t>
            </a:r>
            <a:r>
              <a:rPr lang="en-US" altLang="en-US" sz="2800" i="1"/>
              <a:t>T</a:t>
            </a:r>
            <a:r>
              <a:rPr lang="en-US" altLang="en-US" sz="2800"/>
              <a:t> (</a:t>
            </a:r>
            <a:r>
              <a:rPr lang="en-US" altLang="en-US" sz="2800" b="1"/>
              <a:t>v</a:t>
            </a:r>
            <a:r>
              <a:rPr lang="en-US" altLang="en-US" sz="2800" i="1" baseline="-25000"/>
              <a:t>p</a:t>
            </a:r>
            <a:r>
              <a:rPr lang="en-US" altLang="en-US" sz="2800"/>
              <a:t>) as the responses of that system to the signals.</a:t>
            </a:r>
          </a:p>
        </p:txBody>
      </p:sp>
      <p:graphicFrame>
        <p:nvGraphicFramePr>
          <p:cNvPr id="667653" name="Object 5">
            <a:extLst>
              <a:ext uri="{FF2B5EF4-FFF2-40B4-BE49-F238E27FC236}">
                <a16:creationId xmlns:a16="http://schemas.microsoft.com/office/drawing/2014/main" xmlns="" id="{0E38B416-35BB-453F-9E82-BD09B71D5F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5435900"/>
              </p:ext>
            </p:extLst>
          </p:nvPr>
        </p:nvGraphicFramePr>
        <p:xfrm>
          <a:off x="781050" y="2311400"/>
          <a:ext cx="67564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694" name="Equation" r:id="rId3" imgW="6756400" imgH="596900" progId="Equation.3">
                  <p:embed/>
                </p:oleObj>
              </mc:Choice>
              <mc:Fallback>
                <p:oleObj name="Equation" r:id="rId3" imgW="6756400" imgH="596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50" y="2311400"/>
                        <a:ext cx="67564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xmlns="" id="{8047D3AC-B21B-4D78-9AFB-37B369A2C9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1.8- </a:t>
            </a:r>
            <a:fld id="{557B62C7-FA88-40F9-8478-C7668EF44C95}" type="slidenum">
              <a:rPr lang="en-US" altLang="en-US"/>
              <a:pPr/>
              <a:t>16</a:t>
            </a:fld>
            <a:endParaRPr lang="en-CA" alt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xmlns="" id="{E0293248-C25C-444F-8E96-3B41AEAA6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 </a:t>
            </a:r>
            <a:endParaRPr lang="en-US" altLang="en-US"/>
          </a:p>
        </p:txBody>
      </p:sp>
      <p:sp>
        <p:nvSpPr>
          <p:cNvPr id="668674" name="Rectangle 2">
            <a:extLst>
              <a:ext uri="{FF2B5EF4-FFF2-40B4-BE49-F238E27FC236}">
                <a16:creationId xmlns:a16="http://schemas.microsoft.com/office/drawing/2014/main" xmlns="" id="{931A0CA3-49B7-4451-BE38-31389175FF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LINEAR TRANSFORMATIONS</a:t>
            </a:r>
          </a:p>
        </p:txBody>
      </p:sp>
      <p:sp>
        <p:nvSpPr>
          <p:cNvPr id="668675" name="Rectangle 3">
            <a:extLst>
              <a:ext uri="{FF2B5EF4-FFF2-40B4-BE49-F238E27FC236}">
                <a16:creationId xmlns:a16="http://schemas.microsoft.com/office/drawing/2014/main" xmlns="" id="{D1C7D559-054A-4956-B236-8BCDC8B3A7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The system satisfies the superposition principle if whenever an input is expressed as a linear combination of such signals, the system’s response is the </a:t>
            </a:r>
            <a:r>
              <a:rPr lang="en-US" altLang="en-US" sz="2800" i="1"/>
              <a:t>same</a:t>
            </a:r>
            <a:r>
              <a:rPr lang="en-US" altLang="en-US" sz="2800"/>
              <a:t> linear combination of the responses to the individual signals.</a:t>
            </a:r>
          </a:p>
          <a:p>
            <a:pPr>
              <a:lnSpc>
                <a:spcPct val="90000"/>
              </a:lnSpc>
            </a:pPr>
            <a:endParaRPr lang="en-US" altLang="en-US" sz="2800"/>
          </a:p>
          <a:p>
            <a:pPr>
              <a:lnSpc>
                <a:spcPct val="90000"/>
              </a:lnSpc>
            </a:pPr>
            <a:r>
              <a:rPr lang="en-US" altLang="en-US" sz="2800"/>
              <a:t>Given a scalar </a:t>
            </a:r>
            <a:r>
              <a:rPr lang="en-US" altLang="en-US" sz="2800" i="1"/>
              <a:t>r</a:t>
            </a:r>
            <a:r>
              <a:rPr lang="en-US" altLang="en-US" sz="2800"/>
              <a:t>, define                        by                  .</a:t>
            </a:r>
          </a:p>
          <a:p>
            <a:pPr>
              <a:lnSpc>
                <a:spcPct val="90000"/>
              </a:lnSpc>
            </a:pPr>
            <a:endParaRPr lang="en-US" altLang="en-US" sz="2800" i="1"/>
          </a:p>
          <a:p>
            <a:pPr>
              <a:lnSpc>
                <a:spcPct val="90000"/>
              </a:lnSpc>
            </a:pPr>
            <a:r>
              <a:rPr lang="en-US" altLang="en-US" sz="2800" i="1"/>
              <a:t>T</a:t>
            </a:r>
            <a:r>
              <a:rPr lang="en-US" altLang="en-US" sz="2800"/>
              <a:t> is called a </a:t>
            </a:r>
            <a:r>
              <a:rPr lang="en-US" altLang="en-US" sz="2800" b="1"/>
              <a:t>contraction</a:t>
            </a:r>
            <a:r>
              <a:rPr lang="en-US" altLang="en-US" sz="2800"/>
              <a:t> when                 and a </a:t>
            </a:r>
            <a:r>
              <a:rPr lang="en-US" altLang="en-US" sz="2800" b="1"/>
              <a:t>dilation</a:t>
            </a:r>
            <a:r>
              <a:rPr lang="en-US" altLang="en-US" sz="2800"/>
              <a:t> when         .</a:t>
            </a:r>
          </a:p>
          <a:p>
            <a:pPr>
              <a:lnSpc>
                <a:spcPct val="90000"/>
              </a:lnSpc>
            </a:pPr>
            <a:endParaRPr lang="en-US" altLang="en-US"/>
          </a:p>
        </p:txBody>
      </p:sp>
      <p:graphicFrame>
        <p:nvGraphicFramePr>
          <p:cNvPr id="668676" name="Object 4">
            <a:extLst>
              <a:ext uri="{FF2B5EF4-FFF2-40B4-BE49-F238E27FC236}">
                <a16:creationId xmlns:a16="http://schemas.microsoft.com/office/drawing/2014/main" xmlns="" id="{7B9C47C0-F004-4445-AE1E-316F466BFF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6123211"/>
              </p:ext>
            </p:extLst>
          </p:nvPr>
        </p:nvGraphicFramePr>
        <p:xfrm>
          <a:off x="4305300" y="4064000"/>
          <a:ext cx="1981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827" name="Equation" r:id="rId3" imgW="1981080" imgH="406080" progId="Equation.DSMT4">
                  <p:embed/>
                </p:oleObj>
              </mc:Choice>
              <mc:Fallback>
                <p:oleObj name="Equation" r:id="rId3" imgW="1981080" imgH="4060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5300" y="4064000"/>
                        <a:ext cx="1981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8677" name="Object 5">
            <a:extLst>
              <a:ext uri="{FF2B5EF4-FFF2-40B4-BE49-F238E27FC236}">
                <a16:creationId xmlns:a16="http://schemas.microsoft.com/office/drawing/2014/main" xmlns="" id="{6817E5F3-2EB7-41C7-8EC2-FF27E65915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6277382"/>
              </p:ext>
            </p:extLst>
          </p:nvPr>
        </p:nvGraphicFramePr>
        <p:xfrm>
          <a:off x="6750050" y="4114800"/>
          <a:ext cx="1587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828" name="Equation" r:id="rId5" imgW="1587500" imgH="431800" progId="Equation.3">
                  <p:embed/>
                </p:oleObj>
              </mc:Choice>
              <mc:Fallback>
                <p:oleObj name="Equation" r:id="rId5" imgW="15875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0050" y="4114800"/>
                        <a:ext cx="1587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8678" name="Object 6">
            <a:extLst>
              <a:ext uri="{FF2B5EF4-FFF2-40B4-BE49-F238E27FC236}">
                <a16:creationId xmlns:a16="http://schemas.microsoft.com/office/drawing/2014/main" xmlns="" id="{1735B607-A164-46B6-BE04-9F5A0796A7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84800" y="5080000"/>
          <a:ext cx="129540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829" name="Equation" r:id="rId7" imgW="1320480" imgH="342720" progId="Equation.DSMT4">
                  <p:embed/>
                </p:oleObj>
              </mc:Choice>
              <mc:Fallback>
                <p:oleObj name="Equation" r:id="rId7" imgW="1320480" imgH="34272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4800" y="5080000"/>
                        <a:ext cx="1295400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8679" name="Object 7">
            <a:extLst>
              <a:ext uri="{FF2B5EF4-FFF2-40B4-BE49-F238E27FC236}">
                <a16:creationId xmlns:a16="http://schemas.microsoft.com/office/drawing/2014/main" xmlns="" id="{E5DFC403-072A-4DB5-8C24-37CAF65249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97200" y="5473700"/>
          <a:ext cx="685800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830" name="Equation" r:id="rId9" imgW="736560" imgH="330120" progId="Equation.DSMT4">
                  <p:embed/>
                </p:oleObj>
              </mc:Choice>
              <mc:Fallback>
                <p:oleObj name="Equation" r:id="rId9" imgW="736560" imgH="33012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7200" y="5473700"/>
                        <a:ext cx="685800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xmlns="" id="{C282C986-B097-461A-A161-48E22CA324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1.8- </a:t>
            </a:r>
            <a:fld id="{ADC4BEA2-56FB-4FCD-BE3B-FE41ED0429BC}" type="slidenum">
              <a:rPr lang="en-US" altLang="en-US"/>
              <a:pPr/>
              <a:t>2</a:t>
            </a:fld>
            <a:endParaRPr lang="en-CA" alt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xmlns="" id="{4DEE5DBD-E381-4656-949B-D6D3FD0C3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smtClean="0"/>
              <a:t>Copyright © 2021 Pearson Education, Inc. All Rights Reserved </a:t>
            </a:r>
            <a:endParaRPr lang="en-US" altLang="en-US" dirty="0"/>
          </a:p>
        </p:txBody>
      </p:sp>
      <p:sp>
        <p:nvSpPr>
          <p:cNvPr id="316418" name="Rectangle 2">
            <a:extLst>
              <a:ext uri="{FF2B5EF4-FFF2-40B4-BE49-F238E27FC236}">
                <a16:creationId xmlns:a16="http://schemas.microsoft.com/office/drawing/2014/main" xmlns="" id="{9B80E4EA-AF7D-45D0-B365-8ECA6A3759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LINEAR TRANSFORMATIONS</a:t>
            </a:r>
          </a:p>
        </p:txBody>
      </p:sp>
      <p:sp>
        <p:nvSpPr>
          <p:cNvPr id="316424" name="Rectangle 8">
            <a:extLst>
              <a:ext uri="{FF2B5EF4-FFF2-40B4-BE49-F238E27FC236}">
                <a16:creationId xmlns:a16="http://schemas.microsoft.com/office/drawing/2014/main" xmlns="" id="{CDE4040A-4CF9-4495-BE0F-307FDE7B54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534400" cy="5410200"/>
          </a:xfrm>
        </p:spPr>
        <p:txBody>
          <a:bodyPr/>
          <a:lstStyle/>
          <a:p>
            <a:r>
              <a:rPr lang="en-US" altLang="en-US" sz="2800" dirty="0"/>
              <a:t>A </a:t>
            </a:r>
            <a:r>
              <a:rPr lang="en-US" altLang="en-US" sz="2800" b="1" dirty="0"/>
              <a:t>transformation</a:t>
            </a:r>
            <a:r>
              <a:rPr lang="en-US" altLang="en-US" sz="2800" dirty="0"/>
              <a:t> (or </a:t>
            </a:r>
            <a:r>
              <a:rPr lang="en-US" altLang="en-US" sz="2800" b="1" dirty="0"/>
              <a:t>function</a:t>
            </a:r>
            <a:r>
              <a:rPr lang="en-US" altLang="en-US" sz="2800" dirty="0"/>
              <a:t> or </a:t>
            </a:r>
            <a:r>
              <a:rPr lang="en-US" altLang="en-US" sz="2800" b="1" dirty="0"/>
              <a:t>mapping</a:t>
            </a:r>
            <a:r>
              <a:rPr lang="en-US" altLang="en-US" sz="2800" dirty="0"/>
              <a:t>) </a:t>
            </a:r>
            <a:r>
              <a:rPr lang="en-US" altLang="en-US" sz="2800" i="1" dirty="0"/>
              <a:t>T</a:t>
            </a:r>
            <a:r>
              <a:rPr lang="en-US" altLang="en-US" sz="2800" dirty="0"/>
              <a:t> from       to       is a rule that assigns to each vector </a:t>
            </a:r>
            <a:r>
              <a:rPr lang="en-US" altLang="en-US" sz="2800" b="1" dirty="0"/>
              <a:t>x</a:t>
            </a:r>
            <a:r>
              <a:rPr lang="en-US" altLang="en-US" sz="2800" dirty="0"/>
              <a:t> in       a vector </a:t>
            </a:r>
            <a:r>
              <a:rPr lang="en-US" altLang="en-US" sz="2800" i="1" dirty="0"/>
              <a:t>T </a:t>
            </a:r>
            <a:r>
              <a:rPr lang="en-US" altLang="en-US" sz="2800" dirty="0"/>
              <a:t>(</a:t>
            </a:r>
            <a:r>
              <a:rPr lang="en-US" altLang="en-US" sz="2800" b="1" dirty="0"/>
              <a:t>x</a:t>
            </a:r>
            <a:r>
              <a:rPr lang="en-US" altLang="en-US" sz="2800" dirty="0"/>
              <a:t>) in     . </a:t>
            </a:r>
          </a:p>
          <a:p>
            <a:r>
              <a:rPr lang="en-US" altLang="en-US" sz="2800" dirty="0"/>
              <a:t>The set      is called </a:t>
            </a:r>
            <a:r>
              <a:rPr lang="en-US" altLang="en-US" sz="2800" b="1" dirty="0"/>
              <a:t>domain</a:t>
            </a:r>
            <a:r>
              <a:rPr lang="en-US" altLang="en-US" sz="2800" dirty="0"/>
              <a:t> of </a:t>
            </a:r>
            <a:r>
              <a:rPr lang="en-US" altLang="en-US" sz="2800" i="1" dirty="0"/>
              <a:t>T</a:t>
            </a:r>
            <a:r>
              <a:rPr lang="en-US" altLang="en-US" sz="2800" dirty="0"/>
              <a:t>, and       is called the </a:t>
            </a:r>
            <a:r>
              <a:rPr lang="en-US" altLang="en-US" sz="2800" b="1" dirty="0"/>
              <a:t>codomain</a:t>
            </a:r>
            <a:r>
              <a:rPr lang="en-US" altLang="en-US" sz="2800" dirty="0"/>
              <a:t> of </a:t>
            </a:r>
            <a:r>
              <a:rPr lang="en-US" altLang="en-US" sz="2800" i="1" dirty="0"/>
              <a:t>T</a:t>
            </a:r>
            <a:r>
              <a:rPr lang="en-US" altLang="en-US" sz="2800" dirty="0"/>
              <a:t>.</a:t>
            </a:r>
          </a:p>
          <a:p>
            <a:r>
              <a:rPr lang="en-US" altLang="en-US" sz="2800" dirty="0"/>
              <a:t>The notation                         indicates that the domain of </a:t>
            </a:r>
            <a:r>
              <a:rPr lang="en-US" altLang="en-US" sz="2800" i="1" dirty="0"/>
              <a:t>T</a:t>
            </a:r>
            <a:r>
              <a:rPr lang="en-US" altLang="en-US" sz="2800" dirty="0"/>
              <a:t> is      and the codomain is     . </a:t>
            </a:r>
          </a:p>
          <a:p>
            <a:r>
              <a:rPr lang="en-US" altLang="en-US" sz="2800" dirty="0"/>
              <a:t>For </a:t>
            </a:r>
            <a:r>
              <a:rPr lang="en-US" altLang="en-US" sz="2800" b="1" dirty="0"/>
              <a:t>x</a:t>
            </a:r>
            <a:r>
              <a:rPr lang="en-US" altLang="en-US" sz="2800" dirty="0"/>
              <a:t> in      , the vector </a:t>
            </a:r>
            <a:r>
              <a:rPr lang="en-US" altLang="en-US" sz="2800" i="1" dirty="0"/>
              <a:t>T </a:t>
            </a:r>
            <a:r>
              <a:rPr lang="en-US" altLang="en-US" sz="2800" dirty="0"/>
              <a:t>(</a:t>
            </a:r>
            <a:r>
              <a:rPr lang="en-US" altLang="en-US" sz="2800" b="1" dirty="0"/>
              <a:t>x</a:t>
            </a:r>
            <a:r>
              <a:rPr lang="en-US" altLang="en-US" sz="2800" dirty="0"/>
              <a:t>) in      is called the </a:t>
            </a:r>
            <a:r>
              <a:rPr lang="en-US" altLang="en-US" sz="2800" b="1" dirty="0"/>
              <a:t>image</a:t>
            </a:r>
            <a:r>
              <a:rPr lang="en-US" altLang="en-US" sz="2800" dirty="0"/>
              <a:t> of </a:t>
            </a:r>
            <a:r>
              <a:rPr lang="en-US" altLang="en-US" sz="2800" b="1" dirty="0"/>
              <a:t>x</a:t>
            </a:r>
            <a:r>
              <a:rPr lang="en-US" altLang="en-US" sz="2800" dirty="0"/>
              <a:t> (under the action of </a:t>
            </a:r>
            <a:r>
              <a:rPr lang="en-US" altLang="en-US" sz="2800" i="1" dirty="0"/>
              <a:t>T </a:t>
            </a:r>
            <a:r>
              <a:rPr lang="en-US" altLang="en-US" sz="2800" dirty="0"/>
              <a:t>).</a:t>
            </a:r>
          </a:p>
          <a:p>
            <a:r>
              <a:rPr lang="en-US" altLang="en-US" sz="2800" dirty="0"/>
              <a:t>The set of all images </a:t>
            </a:r>
            <a:r>
              <a:rPr lang="en-US" altLang="en-US" sz="2800" i="1" dirty="0"/>
              <a:t>T </a:t>
            </a:r>
            <a:r>
              <a:rPr lang="en-US" altLang="en-US" sz="2800" dirty="0"/>
              <a:t>(</a:t>
            </a:r>
            <a:r>
              <a:rPr lang="en-US" altLang="en-US" sz="2800" b="1" dirty="0"/>
              <a:t>x</a:t>
            </a:r>
            <a:r>
              <a:rPr lang="en-US" altLang="en-US" sz="2800" dirty="0"/>
              <a:t>) is called the </a:t>
            </a:r>
            <a:r>
              <a:rPr lang="en-US" altLang="en-US" sz="2800" b="1" dirty="0"/>
              <a:t>range</a:t>
            </a:r>
            <a:r>
              <a:rPr lang="en-US" altLang="en-US" sz="2800" dirty="0"/>
              <a:t> of </a:t>
            </a:r>
            <a:r>
              <a:rPr lang="en-US" altLang="en-US" sz="2800" i="1" dirty="0"/>
              <a:t>T</a:t>
            </a:r>
            <a:r>
              <a:rPr lang="en-US" altLang="en-US" sz="2800" dirty="0"/>
              <a:t>. See the figure on the next slide.</a:t>
            </a:r>
          </a:p>
        </p:txBody>
      </p:sp>
      <p:graphicFrame>
        <p:nvGraphicFramePr>
          <p:cNvPr id="316432" name="Object 16">
            <a:extLst>
              <a:ext uri="{FF2B5EF4-FFF2-40B4-BE49-F238E27FC236}">
                <a16:creationId xmlns:a16="http://schemas.microsoft.com/office/drawing/2014/main" xmlns="" id="{2E89F739-FB8C-4913-830D-D280467324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7837951"/>
              </p:ext>
            </p:extLst>
          </p:nvPr>
        </p:nvGraphicFramePr>
        <p:xfrm>
          <a:off x="8458200" y="1155700"/>
          <a:ext cx="45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45" name="Equation" r:id="rId4" imgW="457200" imgH="393480" progId="Equation.DSMT4">
                  <p:embed/>
                </p:oleObj>
              </mc:Choice>
              <mc:Fallback>
                <p:oleObj name="Equation" r:id="rId4" imgW="457200" imgH="39348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8200" y="1155700"/>
                        <a:ext cx="457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433" name="Object 17">
            <a:extLst>
              <a:ext uri="{FF2B5EF4-FFF2-40B4-BE49-F238E27FC236}">
                <a16:creationId xmlns:a16="http://schemas.microsoft.com/office/drawing/2014/main" xmlns="" id="{AAA97647-B5CC-429E-B9E4-E54B1DC642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0699846"/>
              </p:ext>
            </p:extLst>
          </p:nvPr>
        </p:nvGraphicFramePr>
        <p:xfrm>
          <a:off x="1231900" y="1587500"/>
          <a:ext cx="508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46" name="Equation" r:id="rId6" imgW="507960" imgH="393480" progId="Equation.DSMT4">
                  <p:embed/>
                </p:oleObj>
              </mc:Choice>
              <mc:Fallback>
                <p:oleObj name="Equation" r:id="rId6" imgW="507960" imgH="39348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900" y="1587500"/>
                        <a:ext cx="508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434" name="Object 18">
            <a:extLst>
              <a:ext uri="{FF2B5EF4-FFF2-40B4-BE49-F238E27FC236}">
                <a16:creationId xmlns:a16="http://schemas.microsoft.com/office/drawing/2014/main" xmlns="" id="{1AAA4125-B07A-4254-BF89-081C1F8220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1386819"/>
              </p:ext>
            </p:extLst>
          </p:nvPr>
        </p:nvGraphicFramePr>
        <p:xfrm>
          <a:off x="7467600" y="1587500"/>
          <a:ext cx="45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47" name="Equation" r:id="rId8" imgW="457200" imgH="393480" progId="Equation.DSMT4">
                  <p:embed/>
                </p:oleObj>
              </mc:Choice>
              <mc:Fallback>
                <p:oleObj name="Equation" r:id="rId8" imgW="457200" imgH="39348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1587500"/>
                        <a:ext cx="457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435" name="Object 19">
            <a:extLst>
              <a:ext uri="{FF2B5EF4-FFF2-40B4-BE49-F238E27FC236}">
                <a16:creationId xmlns:a16="http://schemas.microsoft.com/office/drawing/2014/main" xmlns="" id="{655AB2B3-34BE-42D5-8D30-64B6F5D380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4090028"/>
              </p:ext>
            </p:extLst>
          </p:nvPr>
        </p:nvGraphicFramePr>
        <p:xfrm>
          <a:off x="2971800" y="2019300"/>
          <a:ext cx="508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48" name="Equation" r:id="rId10" imgW="507960" imgH="393480" progId="Equation.DSMT4">
                  <p:embed/>
                </p:oleObj>
              </mc:Choice>
              <mc:Fallback>
                <p:oleObj name="Equation" r:id="rId10" imgW="507960" imgH="39348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019300"/>
                        <a:ext cx="508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436" name="Object 20">
            <a:extLst>
              <a:ext uri="{FF2B5EF4-FFF2-40B4-BE49-F238E27FC236}">
                <a16:creationId xmlns:a16="http://schemas.microsoft.com/office/drawing/2014/main" xmlns="" id="{9C8DDEC5-C12A-4A0E-912B-1AA1CD353C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5134747"/>
              </p:ext>
            </p:extLst>
          </p:nvPr>
        </p:nvGraphicFramePr>
        <p:xfrm>
          <a:off x="1981200" y="2527300"/>
          <a:ext cx="45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49" name="Equation" r:id="rId12" imgW="457200" imgH="393480" progId="Equation.DSMT4">
                  <p:embed/>
                </p:oleObj>
              </mc:Choice>
              <mc:Fallback>
                <p:oleObj name="Equation" r:id="rId12" imgW="457200" imgH="39348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527300"/>
                        <a:ext cx="457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437" name="Object 21">
            <a:extLst>
              <a:ext uri="{FF2B5EF4-FFF2-40B4-BE49-F238E27FC236}">
                <a16:creationId xmlns:a16="http://schemas.microsoft.com/office/drawing/2014/main" xmlns="" id="{1BAACB7A-F595-4035-822B-6615EC115B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4861339"/>
              </p:ext>
            </p:extLst>
          </p:nvPr>
        </p:nvGraphicFramePr>
        <p:xfrm>
          <a:off x="6324600" y="2527300"/>
          <a:ext cx="508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50" name="Equation" r:id="rId14" imgW="507960" imgH="393480" progId="Equation.DSMT4">
                  <p:embed/>
                </p:oleObj>
              </mc:Choice>
              <mc:Fallback>
                <p:oleObj name="Equation" r:id="rId14" imgW="507960" imgH="39348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2527300"/>
                        <a:ext cx="508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438" name="Object 22">
            <a:extLst>
              <a:ext uri="{FF2B5EF4-FFF2-40B4-BE49-F238E27FC236}">
                <a16:creationId xmlns:a16="http://schemas.microsoft.com/office/drawing/2014/main" xmlns="" id="{032BD202-6364-4B7A-96B9-68D94EC0CD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0370816"/>
              </p:ext>
            </p:extLst>
          </p:nvPr>
        </p:nvGraphicFramePr>
        <p:xfrm>
          <a:off x="2806700" y="3467100"/>
          <a:ext cx="2032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51" name="Equation" r:id="rId16" imgW="2031840" imgH="406080" progId="Equation.DSMT4">
                  <p:embed/>
                </p:oleObj>
              </mc:Choice>
              <mc:Fallback>
                <p:oleObj name="Equation" r:id="rId16" imgW="2031840" imgH="40608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6700" y="3467100"/>
                        <a:ext cx="2032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439" name="Object 23">
            <a:extLst>
              <a:ext uri="{FF2B5EF4-FFF2-40B4-BE49-F238E27FC236}">
                <a16:creationId xmlns:a16="http://schemas.microsoft.com/office/drawing/2014/main" xmlns="" id="{6C26A535-9405-4BA6-839F-51591E236E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6845681"/>
              </p:ext>
            </p:extLst>
          </p:nvPr>
        </p:nvGraphicFramePr>
        <p:xfrm>
          <a:off x="1524000" y="3898900"/>
          <a:ext cx="45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52" name="Equation" r:id="rId18" imgW="457200" imgH="393480" progId="Equation.DSMT4">
                  <p:embed/>
                </p:oleObj>
              </mc:Choice>
              <mc:Fallback>
                <p:oleObj name="Equation" r:id="rId18" imgW="457200" imgH="39348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898900"/>
                        <a:ext cx="457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440" name="Object 24">
            <a:extLst>
              <a:ext uri="{FF2B5EF4-FFF2-40B4-BE49-F238E27FC236}">
                <a16:creationId xmlns:a16="http://schemas.microsoft.com/office/drawing/2014/main" xmlns="" id="{0A6FC2B4-6033-42DB-A59F-8F39B1C594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5939235"/>
              </p:ext>
            </p:extLst>
          </p:nvPr>
        </p:nvGraphicFramePr>
        <p:xfrm>
          <a:off x="4876800" y="3898900"/>
          <a:ext cx="508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53" name="Equation" r:id="rId20" imgW="507960" imgH="393480" progId="Equation.DSMT4">
                  <p:embed/>
                </p:oleObj>
              </mc:Choice>
              <mc:Fallback>
                <p:oleObj name="Equation" r:id="rId20" imgW="507960" imgH="39348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898900"/>
                        <a:ext cx="508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441" name="Object 25">
            <a:extLst>
              <a:ext uri="{FF2B5EF4-FFF2-40B4-BE49-F238E27FC236}">
                <a16:creationId xmlns:a16="http://schemas.microsoft.com/office/drawing/2014/main" xmlns="" id="{A6B8ADB6-304F-407F-8C6B-A81F23B8D9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6465983"/>
              </p:ext>
            </p:extLst>
          </p:nvPr>
        </p:nvGraphicFramePr>
        <p:xfrm>
          <a:off x="2133600" y="4406900"/>
          <a:ext cx="45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54" name="Equation" r:id="rId22" imgW="457200" imgH="393480" progId="Equation.DSMT4">
                  <p:embed/>
                </p:oleObj>
              </mc:Choice>
              <mc:Fallback>
                <p:oleObj name="Equation" r:id="rId22" imgW="457200" imgH="39348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406900"/>
                        <a:ext cx="457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442" name="Object 26">
            <a:extLst>
              <a:ext uri="{FF2B5EF4-FFF2-40B4-BE49-F238E27FC236}">
                <a16:creationId xmlns:a16="http://schemas.microsoft.com/office/drawing/2014/main" xmlns="" id="{1010F266-7F89-4984-A933-E294810C12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4735945"/>
              </p:ext>
            </p:extLst>
          </p:nvPr>
        </p:nvGraphicFramePr>
        <p:xfrm>
          <a:off x="5334000" y="4406900"/>
          <a:ext cx="508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55" name="Equation" r:id="rId24" imgW="507960" imgH="393480" progId="Equation.DSMT4">
                  <p:embed/>
                </p:oleObj>
              </mc:Choice>
              <mc:Fallback>
                <p:oleObj name="Equation" r:id="rId24" imgW="507960" imgH="39348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406900"/>
                        <a:ext cx="508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xmlns="" id="{FB418DDA-F157-4CD4-9799-29B6C83C11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1.8- </a:t>
            </a:r>
            <a:fld id="{7F5D7360-0D99-4276-8510-6C15189E1C0B}" type="slidenum">
              <a:rPr lang="en-US" altLang="en-US"/>
              <a:pPr/>
              <a:t>3</a:t>
            </a:fld>
            <a:endParaRPr lang="en-CA" altLang="en-US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xmlns="" id="{20C622EC-9987-4707-9E4B-398F90F64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 </a:t>
            </a:r>
            <a:endParaRPr lang="en-US" altLang="en-US"/>
          </a:p>
        </p:txBody>
      </p:sp>
      <p:sp>
        <p:nvSpPr>
          <p:cNvPr id="653314" name="Rectangle 2">
            <a:extLst>
              <a:ext uri="{FF2B5EF4-FFF2-40B4-BE49-F238E27FC236}">
                <a16:creationId xmlns:a16="http://schemas.microsoft.com/office/drawing/2014/main" xmlns="" id="{CBFC04FD-5E30-43D5-9AA4-09BA168E6C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MATRIX TRANSFORMATIONS</a:t>
            </a:r>
          </a:p>
        </p:txBody>
      </p:sp>
      <p:sp>
        <p:nvSpPr>
          <p:cNvPr id="653317" name="Rectangle 5">
            <a:extLst>
              <a:ext uri="{FF2B5EF4-FFF2-40B4-BE49-F238E27FC236}">
                <a16:creationId xmlns:a16="http://schemas.microsoft.com/office/drawing/2014/main" xmlns="" id="{BFA0015B-2BD6-48C6-B326-99F9F4AE42D8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3276600"/>
            <a:ext cx="8534400" cy="3505200"/>
          </a:xfrm>
        </p:spPr>
        <p:txBody>
          <a:bodyPr/>
          <a:lstStyle/>
          <a:p>
            <a:r>
              <a:rPr lang="en-US" altLang="en-US" sz="2800" dirty="0"/>
              <a:t>For each </a:t>
            </a:r>
            <a:r>
              <a:rPr lang="en-US" altLang="en-US" sz="2800" b="1" dirty="0"/>
              <a:t>x</a:t>
            </a:r>
            <a:r>
              <a:rPr lang="en-US" altLang="en-US" sz="2800" dirty="0"/>
              <a:t> in     , </a:t>
            </a:r>
            <a:r>
              <a:rPr lang="en-US" altLang="en-US" sz="2800" i="1" dirty="0"/>
              <a:t>T </a:t>
            </a:r>
            <a:r>
              <a:rPr lang="en-US" altLang="en-US" sz="2800" dirty="0"/>
              <a:t>(</a:t>
            </a:r>
            <a:r>
              <a:rPr lang="en-US" altLang="en-US" sz="2800" b="1" dirty="0"/>
              <a:t>x</a:t>
            </a:r>
            <a:r>
              <a:rPr lang="en-US" altLang="en-US" sz="2800" dirty="0"/>
              <a:t>) is computed as </a:t>
            </a:r>
            <a:r>
              <a:rPr lang="en-US" altLang="en-US" sz="2800" i="1" dirty="0"/>
              <a:t>A</a:t>
            </a:r>
            <a:r>
              <a:rPr lang="en-US" altLang="en-US" sz="2800" b="1" dirty="0"/>
              <a:t>x</a:t>
            </a:r>
            <a:r>
              <a:rPr lang="en-US" altLang="en-US" sz="2800" dirty="0"/>
              <a:t>, where </a:t>
            </a:r>
            <a:r>
              <a:rPr lang="en-US" altLang="en-US" sz="2800" i="1" dirty="0"/>
              <a:t>A</a:t>
            </a:r>
            <a:r>
              <a:rPr lang="en-US" altLang="en-US" sz="2800" dirty="0"/>
              <a:t> is an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               matrix.</a:t>
            </a:r>
          </a:p>
          <a:p>
            <a:r>
              <a:rPr lang="en-US" altLang="en-US" sz="2800" dirty="0"/>
              <a:t>For simplicity, we denote such a </a:t>
            </a:r>
            <a:r>
              <a:rPr lang="en-US" altLang="en-US" sz="2800" i="1" dirty="0"/>
              <a:t>matrix</a:t>
            </a:r>
            <a:r>
              <a:rPr lang="en-US" altLang="en-US" sz="2800" dirty="0"/>
              <a:t> </a:t>
            </a:r>
            <a:r>
              <a:rPr lang="en-US" altLang="en-US" sz="2800" i="1" dirty="0"/>
              <a:t>transformation</a:t>
            </a:r>
            <a:r>
              <a:rPr lang="en-US" altLang="en-US" sz="2800" dirty="0"/>
              <a:t> by                .</a:t>
            </a:r>
          </a:p>
          <a:p>
            <a:r>
              <a:rPr lang="en-US" altLang="en-US" sz="2800" dirty="0"/>
              <a:t>The domain of </a:t>
            </a:r>
            <a:r>
              <a:rPr lang="en-US" altLang="en-US" sz="2800" i="1" dirty="0"/>
              <a:t>T</a:t>
            </a:r>
            <a:r>
              <a:rPr lang="en-US" altLang="en-US" sz="2800" dirty="0"/>
              <a:t> is      when </a:t>
            </a:r>
            <a:r>
              <a:rPr lang="en-US" altLang="en-US" sz="2800" i="1" dirty="0"/>
              <a:t>A</a:t>
            </a:r>
            <a:r>
              <a:rPr lang="en-US" altLang="en-US" sz="2800" dirty="0"/>
              <a:t> has </a:t>
            </a:r>
            <a:r>
              <a:rPr lang="en-US" altLang="en-US" sz="2800" i="1" dirty="0"/>
              <a:t>n</a:t>
            </a:r>
            <a:r>
              <a:rPr lang="en-US" altLang="en-US" sz="2800" dirty="0"/>
              <a:t> columns and the codomain of </a:t>
            </a:r>
            <a:r>
              <a:rPr lang="en-US" altLang="en-US" sz="2800" i="1" dirty="0"/>
              <a:t>T</a:t>
            </a:r>
            <a:r>
              <a:rPr lang="en-US" altLang="en-US" sz="2800" dirty="0"/>
              <a:t> is        when each column of </a:t>
            </a:r>
            <a:r>
              <a:rPr lang="en-US" altLang="en-US" sz="2800" i="1" dirty="0"/>
              <a:t>A</a:t>
            </a:r>
            <a:r>
              <a:rPr lang="en-US" altLang="en-US" sz="2800" dirty="0"/>
              <a:t> has </a:t>
            </a:r>
            <a:r>
              <a:rPr lang="en-US" altLang="en-US" sz="2800" i="1" dirty="0"/>
              <a:t>m</a:t>
            </a:r>
            <a:r>
              <a:rPr lang="en-US" altLang="en-US" sz="2800" dirty="0"/>
              <a:t> entries</a:t>
            </a:r>
            <a:r>
              <a:rPr lang="en-US" altLang="en-US" sz="2800" dirty="0" smtClean="0"/>
              <a:t>.</a:t>
            </a:r>
            <a:endParaRPr lang="en-US" altLang="en-US" sz="2800" dirty="0"/>
          </a:p>
        </p:txBody>
      </p:sp>
      <p:graphicFrame>
        <p:nvGraphicFramePr>
          <p:cNvPr id="653318" name="Object 6">
            <a:extLst>
              <a:ext uri="{FF2B5EF4-FFF2-40B4-BE49-F238E27FC236}">
                <a16:creationId xmlns:a16="http://schemas.microsoft.com/office/drawing/2014/main" xmlns="" id="{4F7CC992-7673-4A8E-8688-9C0D9E5D95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9952536"/>
              </p:ext>
            </p:extLst>
          </p:nvPr>
        </p:nvGraphicFramePr>
        <p:xfrm>
          <a:off x="2819400" y="3281363"/>
          <a:ext cx="45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509" name="Equation" r:id="rId3" imgW="457200" imgH="393480" progId="Equation.DSMT4">
                  <p:embed/>
                </p:oleObj>
              </mc:Choice>
              <mc:Fallback>
                <p:oleObj name="Equation" r:id="rId3" imgW="457200" imgH="3934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281363"/>
                        <a:ext cx="457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3319" name="Object 7">
            <a:extLst>
              <a:ext uri="{FF2B5EF4-FFF2-40B4-BE49-F238E27FC236}">
                <a16:creationId xmlns:a16="http://schemas.microsoft.com/office/drawing/2014/main" xmlns="" id="{393366B6-CD61-42B3-8E65-8C3F211A5D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7761200"/>
              </p:ext>
            </p:extLst>
          </p:nvPr>
        </p:nvGraphicFramePr>
        <p:xfrm>
          <a:off x="914400" y="3953877"/>
          <a:ext cx="8636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510" name="Equation" r:id="rId5" imgW="863280" imgH="253800" progId="Equation.DSMT4">
                  <p:embed/>
                </p:oleObj>
              </mc:Choice>
              <mc:Fallback>
                <p:oleObj name="Equation" r:id="rId5" imgW="863280" imgH="253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953877"/>
                        <a:ext cx="8636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3320" name="Object 8">
            <a:extLst>
              <a:ext uri="{FF2B5EF4-FFF2-40B4-BE49-F238E27FC236}">
                <a16:creationId xmlns:a16="http://schemas.microsoft.com/office/drawing/2014/main" xmlns="" id="{7BE76E10-F7B6-448E-AFE2-B185CF81C7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3024131"/>
              </p:ext>
            </p:extLst>
          </p:nvPr>
        </p:nvGraphicFramePr>
        <p:xfrm>
          <a:off x="1314450" y="4798427"/>
          <a:ext cx="13081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511" name="Equation" r:id="rId7" imgW="1308100" imgH="342900" progId="Equation.3">
                  <p:embed/>
                </p:oleObj>
              </mc:Choice>
              <mc:Fallback>
                <p:oleObj name="Equation" r:id="rId7" imgW="1308100" imgH="3429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450" y="4798427"/>
                        <a:ext cx="13081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3321" name="Object 9">
            <a:extLst>
              <a:ext uri="{FF2B5EF4-FFF2-40B4-BE49-F238E27FC236}">
                <a16:creationId xmlns:a16="http://schemas.microsoft.com/office/drawing/2014/main" xmlns="" id="{74F1BB09-8B28-4B91-B91A-1A0B2C9C6D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7078832"/>
              </p:ext>
            </p:extLst>
          </p:nvPr>
        </p:nvGraphicFramePr>
        <p:xfrm>
          <a:off x="3657600" y="5249863"/>
          <a:ext cx="45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512" name="Equation" r:id="rId9" imgW="457200" imgH="393480" progId="Equation.DSMT4">
                  <p:embed/>
                </p:oleObj>
              </mc:Choice>
              <mc:Fallback>
                <p:oleObj name="Equation" r:id="rId9" imgW="457200" imgH="3934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5249863"/>
                        <a:ext cx="457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3322" name="Object 10">
            <a:extLst>
              <a:ext uri="{FF2B5EF4-FFF2-40B4-BE49-F238E27FC236}">
                <a16:creationId xmlns:a16="http://schemas.microsoft.com/office/drawing/2014/main" xmlns="" id="{9CB09A4E-9126-4C5D-A820-38B5AB2006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5718251"/>
              </p:ext>
            </p:extLst>
          </p:nvPr>
        </p:nvGraphicFramePr>
        <p:xfrm>
          <a:off x="3429000" y="5681663"/>
          <a:ext cx="508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513" name="Equation" r:id="rId11" imgW="507960" imgH="393480" progId="Equation.DSMT4">
                  <p:embed/>
                </p:oleObj>
              </mc:Choice>
              <mc:Fallback>
                <p:oleObj name="Equation" r:id="rId11" imgW="507960" imgH="39348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681663"/>
                        <a:ext cx="508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 descr="Screen Shot 2020-05-13 at 1.22.32 PM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109415"/>
            <a:ext cx="3209958" cy="2286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xmlns="" id="{0A3F9482-D25B-4C5B-8D71-896B491EC1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1.8- </a:t>
            </a:r>
            <a:fld id="{6AC98C09-0FC7-4290-B5B0-94E1EA5128F7}" type="slidenum">
              <a:rPr lang="en-US" altLang="en-US"/>
              <a:pPr/>
              <a:t>4</a:t>
            </a:fld>
            <a:endParaRPr lang="en-CA" alt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31A65A44-39C0-44AF-BA34-0A87B2B55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 </a:t>
            </a:r>
            <a:endParaRPr lang="en-US" altLang="en-US"/>
          </a:p>
        </p:txBody>
      </p:sp>
      <p:sp>
        <p:nvSpPr>
          <p:cNvPr id="655362" name="Rectangle 2">
            <a:extLst>
              <a:ext uri="{FF2B5EF4-FFF2-40B4-BE49-F238E27FC236}">
                <a16:creationId xmlns:a16="http://schemas.microsoft.com/office/drawing/2014/main" xmlns="" id="{810E3660-EB97-405B-8AC5-743841C131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MATRIX TRANSFORMATIONS</a:t>
            </a:r>
          </a:p>
        </p:txBody>
      </p:sp>
      <p:sp>
        <p:nvSpPr>
          <p:cNvPr id="655363" name="Rectangle 3">
            <a:extLst>
              <a:ext uri="{FF2B5EF4-FFF2-40B4-BE49-F238E27FC236}">
                <a16:creationId xmlns:a16="http://schemas.microsoft.com/office/drawing/2014/main" xmlns="" id="{316A1E12-EB63-4CF4-9782-91E6D408CF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839200" cy="5410200"/>
          </a:xfrm>
        </p:spPr>
        <p:txBody>
          <a:bodyPr/>
          <a:lstStyle/>
          <a:p>
            <a:r>
              <a:rPr lang="en-US" altLang="en-US" sz="2800" dirty="0"/>
              <a:t>The range of </a:t>
            </a:r>
            <a:r>
              <a:rPr lang="en-US" altLang="en-US" sz="2800" i="1" dirty="0"/>
              <a:t>T</a:t>
            </a:r>
            <a:r>
              <a:rPr lang="en-US" altLang="en-US" sz="2800" dirty="0"/>
              <a:t> is the set of all linear combinations of the columns of </a:t>
            </a:r>
            <a:r>
              <a:rPr lang="en-US" altLang="en-US" sz="2800" i="1" dirty="0"/>
              <a:t>A</a:t>
            </a:r>
            <a:r>
              <a:rPr lang="en-US" altLang="en-US" sz="2800" dirty="0"/>
              <a:t>, because each image </a:t>
            </a:r>
            <a:r>
              <a:rPr lang="en-US" altLang="en-US" sz="2800" i="1" dirty="0"/>
              <a:t>T </a:t>
            </a:r>
            <a:r>
              <a:rPr lang="en-US" altLang="en-US" sz="2800" dirty="0"/>
              <a:t>(</a:t>
            </a:r>
            <a:r>
              <a:rPr lang="en-US" altLang="en-US" sz="2800" b="1" dirty="0"/>
              <a:t>x</a:t>
            </a:r>
            <a:r>
              <a:rPr lang="en-US" altLang="en-US" sz="2800" dirty="0"/>
              <a:t>) is of the form </a:t>
            </a:r>
            <a:r>
              <a:rPr lang="en-US" altLang="en-US" sz="2800" i="1" dirty="0"/>
              <a:t>A</a:t>
            </a:r>
            <a:r>
              <a:rPr lang="en-US" altLang="en-US" sz="2800" b="1" dirty="0"/>
              <a:t>x</a:t>
            </a:r>
            <a:r>
              <a:rPr lang="en-US" altLang="en-US" sz="2800" dirty="0"/>
              <a:t>.</a:t>
            </a:r>
          </a:p>
          <a:p>
            <a:pPr>
              <a:spcBef>
                <a:spcPts val="0"/>
              </a:spcBef>
            </a:pPr>
            <a:r>
              <a:rPr lang="en-US" altLang="en-US" sz="2800" b="1" dirty="0"/>
              <a:t>Example 1</a:t>
            </a:r>
            <a:r>
              <a:rPr lang="en-US" altLang="en-US" sz="2800" b="1" dirty="0" smtClean="0"/>
              <a:t>: </a:t>
            </a:r>
            <a:r>
              <a:rPr lang="en-US" altLang="en-US" sz="2800" dirty="0" smtClean="0"/>
              <a:t>Let</a:t>
            </a:r>
            <a:endParaRPr lang="en-US" altLang="en-US" sz="2800" dirty="0"/>
          </a:p>
          <a:p>
            <a:pPr marL="0" indent="0">
              <a:buNone/>
            </a:pPr>
            <a:r>
              <a:rPr lang="en-US" altLang="en-US" sz="2800" dirty="0" smtClean="0"/>
              <a:t>                         </a:t>
            </a:r>
          </a:p>
          <a:p>
            <a:pPr marL="0" indent="0">
              <a:buNone/>
            </a:pPr>
            <a:r>
              <a:rPr lang="en-US" altLang="en-US" sz="2800" dirty="0" smtClean="0"/>
              <a:t>                                      ,                  ,                  ,               </a:t>
            </a:r>
            <a:r>
              <a:rPr lang="en-US" altLang="en-US" sz="2800" dirty="0" smtClean="0"/>
              <a:t>,</a:t>
            </a:r>
            <a:endParaRPr lang="en-US" altLang="en-US" sz="2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	</a:t>
            </a:r>
          </a:p>
          <a:p>
            <a:pPr>
              <a:spcBef>
                <a:spcPts val="1800"/>
              </a:spcBef>
              <a:buFont typeface="Wingdings" panose="05000000000000000000" pitchFamily="2" charset="2"/>
              <a:buNone/>
            </a:pPr>
            <a:r>
              <a:rPr lang="en-US" altLang="en-US" sz="2800" dirty="0"/>
              <a:t>	and define a transformation                       by                   , so </a:t>
            </a:r>
            <a:r>
              <a:rPr lang="en-US" altLang="en-US" sz="2800" dirty="0" smtClean="0"/>
              <a:t>that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800" dirty="0"/>
          </a:p>
        </p:txBody>
      </p:sp>
      <p:graphicFrame>
        <p:nvGraphicFramePr>
          <p:cNvPr id="655364" name="Object 4">
            <a:extLst>
              <a:ext uri="{FF2B5EF4-FFF2-40B4-BE49-F238E27FC236}">
                <a16:creationId xmlns:a16="http://schemas.microsoft.com/office/drawing/2014/main" xmlns="" id="{F8A0CC80-CCD6-4C7C-8CC8-760921CE06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2478395"/>
              </p:ext>
            </p:extLst>
          </p:nvPr>
        </p:nvGraphicFramePr>
        <p:xfrm>
          <a:off x="1371600" y="2386884"/>
          <a:ext cx="23368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12" name="Equation" r:id="rId3" imgW="2336760" imgH="1777680" progId="Equation.DSMT4">
                  <p:embed/>
                </p:oleObj>
              </mc:Choice>
              <mc:Fallback>
                <p:oleObj name="Equation" r:id="rId3" imgW="2336760" imgH="17776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386884"/>
                        <a:ext cx="233680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365" name="Object 5">
            <a:extLst>
              <a:ext uri="{FF2B5EF4-FFF2-40B4-BE49-F238E27FC236}">
                <a16:creationId xmlns:a16="http://schemas.microsoft.com/office/drawing/2014/main" xmlns="" id="{095C139C-6B8F-4C74-AA31-DB32F67932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4711715"/>
              </p:ext>
            </p:extLst>
          </p:nvPr>
        </p:nvGraphicFramePr>
        <p:xfrm>
          <a:off x="3937348" y="2664454"/>
          <a:ext cx="1473200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13" name="Equation" r:id="rId5" imgW="1473200" imgH="1231900" progId="Equation.DSMT4">
                  <p:embed/>
                </p:oleObj>
              </mc:Choice>
              <mc:Fallback>
                <p:oleObj name="Equation" r:id="rId5" imgW="1473200" imgH="12319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348" y="2664454"/>
                        <a:ext cx="1473200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366" name="Object 6">
            <a:extLst>
              <a:ext uri="{FF2B5EF4-FFF2-40B4-BE49-F238E27FC236}">
                <a16:creationId xmlns:a16="http://schemas.microsoft.com/office/drawing/2014/main" xmlns="" id="{7B20A4D6-4467-48D3-8DB0-F0A33109FA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4890128"/>
              </p:ext>
            </p:extLst>
          </p:nvPr>
        </p:nvGraphicFramePr>
        <p:xfrm>
          <a:off x="5638800" y="2386884"/>
          <a:ext cx="14478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14" name="Equation" r:id="rId7" imgW="1447560" imgH="1777680" progId="Equation.DSMT4">
                  <p:embed/>
                </p:oleObj>
              </mc:Choice>
              <mc:Fallback>
                <p:oleObj name="Equation" r:id="rId7" imgW="1447560" imgH="17776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2386884"/>
                        <a:ext cx="144780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367" name="Object 7">
            <a:extLst>
              <a:ext uri="{FF2B5EF4-FFF2-40B4-BE49-F238E27FC236}">
                <a16:creationId xmlns:a16="http://schemas.microsoft.com/office/drawing/2014/main" xmlns="" id="{69D73881-B514-4D66-BEE0-B4B32399F2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099772"/>
              </p:ext>
            </p:extLst>
          </p:nvPr>
        </p:nvGraphicFramePr>
        <p:xfrm>
          <a:off x="4699179" y="4140021"/>
          <a:ext cx="1968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15" name="Equation" r:id="rId9" imgW="1968480" imgH="406080" progId="Equation.DSMT4">
                  <p:embed/>
                </p:oleObj>
              </mc:Choice>
              <mc:Fallback>
                <p:oleObj name="Equation" r:id="rId9" imgW="1968480" imgH="4060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179" y="4140021"/>
                        <a:ext cx="1968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368" name="Object 8">
            <a:extLst>
              <a:ext uri="{FF2B5EF4-FFF2-40B4-BE49-F238E27FC236}">
                <a16:creationId xmlns:a16="http://schemas.microsoft.com/office/drawing/2014/main" xmlns="" id="{0AEC666C-5828-4B78-9A4C-5209BC93DE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5077922"/>
              </p:ext>
            </p:extLst>
          </p:nvPr>
        </p:nvGraphicFramePr>
        <p:xfrm>
          <a:off x="7162800" y="4190821"/>
          <a:ext cx="1701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16" name="Equation" r:id="rId11" imgW="1701800" imgH="431800" progId="Equation.3">
                  <p:embed/>
                </p:oleObj>
              </mc:Choice>
              <mc:Fallback>
                <p:oleObj name="Equation" r:id="rId11" imgW="1701800" imgH="431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4190821"/>
                        <a:ext cx="1701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369" name="Object 9">
            <a:extLst>
              <a:ext uri="{FF2B5EF4-FFF2-40B4-BE49-F238E27FC236}">
                <a16:creationId xmlns:a16="http://schemas.microsoft.com/office/drawing/2014/main" xmlns="" id="{70D8BB5F-2494-4CDC-9A9E-2961A0ABBB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8316185"/>
              </p:ext>
            </p:extLst>
          </p:nvPr>
        </p:nvGraphicFramePr>
        <p:xfrm>
          <a:off x="1066800" y="4724400"/>
          <a:ext cx="68961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17" name="Equation" r:id="rId13" imgW="6895800" imgH="1777680" progId="Equation.DSMT4">
                  <p:embed/>
                </p:oleObj>
              </mc:Choice>
              <mc:Fallback>
                <p:oleObj name="Equation" r:id="rId13" imgW="6895800" imgH="17776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724400"/>
                        <a:ext cx="689610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0348400"/>
              </p:ext>
            </p:extLst>
          </p:nvPr>
        </p:nvGraphicFramePr>
        <p:xfrm>
          <a:off x="7354353" y="2386884"/>
          <a:ext cx="1193800" cy="179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18" name="Equation" r:id="rId15" imgW="1180800" imgH="1777680" progId="Equation.DSMT4">
                  <p:embed/>
                </p:oleObj>
              </mc:Choice>
              <mc:Fallback>
                <p:oleObj name="Equation" r:id="rId15" imgW="1180800" imgH="17776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4353" y="2386884"/>
                        <a:ext cx="1193800" cy="179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xmlns="" id="{E9F3C151-5243-42EC-91A8-2F720CD163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1.8- </a:t>
            </a:r>
            <a:fld id="{0CE905DE-27F5-4449-81DF-AC43EF474C7D}" type="slidenum">
              <a:rPr lang="en-US" altLang="en-US"/>
              <a:pPr/>
              <a:t>5</a:t>
            </a:fld>
            <a:endParaRPr lang="en-CA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959A34E7-1B9C-4972-8780-69DC22F26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 </a:t>
            </a:r>
            <a:endParaRPr lang="en-US" altLang="en-US"/>
          </a:p>
        </p:txBody>
      </p:sp>
      <p:sp>
        <p:nvSpPr>
          <p:cNvPr id="656386" name="Rectangle 2">
            <a:extLst>
              <a:ext uri="{FF2B5EF4-FFF2-40B4-BE49-F238E27FC236}">
                <a16:creationId xmlns:a16="http://schemas.microsoft.com/office/drawing/2014/main" xmlns="" id="{87EF7352-D774-4946-B1ED-C49EE62059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MATRIX TRANSFORMATIONS</a:t>
            </a:r>
          </a:p>
        </p:txBody>
      </p:sp>
      <p:sp>
        <p:nvSpPr>
          <p:cNvPr id="656387" name="Rectangle 3">
            <a:extLst>
              <a:ext uri="{FF2B5EF4-FFF2-40B4-BE49-F238E27FC236}">
                <a16:creationId xmlns:a16="http://schemas.microsoft.com/office/drawing/2014/main" xmlns="" id="{6B56C184-873C-4AD8-A05C-5051968CD0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800600"/>
          </a:xfrm>
        </p:spPr>
        <p:txBody>
          <a:bodyPr/>
          <a:lstStyle/>
          <a:p>
            <a:pPr marL="1371600" lvl="2" indent="-457200">
              <a:lnSpc>
                <a:spcPct val="90000"/>
              </a:lnSpc>
              <a:buFont typeface="Wingdings" panose="05000000000000000000" pitchFamily="2" charset="2"/>
              <a:buAutoNum type="alphaLcPeriod"/>
            </a:pPr>
            <a:r>
              <a:rPr lang="en-US" altLang="en-US" sz="2800"/>
              <a:t>Find </a:t>
            </a:r>
            <a:r>
              <a:rPr lang="en-US" altLang="en-US" sz="2800" i="1"/>
              <a:t>T</a:t>
            </a:r>
            <a:r>
              <a:rPr lang="en-US" altLang="en-US" sz="2800"/>
              <a:t> (</a:t>
            </a:r>
            <a:r>
              <a:rPr lang="en-US" altLang="en-US" sz="2800" b="1"/>
              <a:t>u</a:t>
            </a:r>
            <a:r>
              <a:rPr lang="en-US" altLang="en-US" sz="2800"/>
              <a:t>), the image of </a:t>
            </a:r>
            <a:r>
              <a:rPr lang="en-US" altLang="en-US" sz="2800" b="1"/>
              <a:t>u</a:t>
            </a:r>
            <a:r>
              <a:rPr lang="en-US" altLang="en-US" sz="2800"/>
              <a:t> under the transformation </a:t>
            </a:r>
            <a:r>
              <a:rPr lang="en-US" altLang="en-US" sz="2800" i="1"/>
              <a:t>T</a:t>
            </a:r>
            <a:r>
              <a:rPr lang="en-US" altLang="en-US" sz="2800"/>
              <a:t>.</a:t>
            </a:r>
          </a:p>
          <a:p>
            <a:pPr marL="1371600" lvl="2" indent="-457200">
              <a:lnSpc>
                <a:spcPct val="90000"/>
              </a:lnSpc>
              <a:buFont typeface="Wingdings" panose="05000000000000000000" pitchFamily="2" charset="2"/>
              <a:buAutoNum type="alphaLcPeriod"/>
            </a:pPr>
            <a:endParaRPr lang="en-US" altLang="en-US" sz="2800"/>
          </a:p>
          <a:p>
            <a:pPr marL="1371600" lvl="2" indent="-457200">
              <a:lnSpc>
                <a:spcPct val="90000"/>
              </a:lnSpc>
              <a:buFont typeface="Wingdings" panose="05000000000000000000" pitchFamily="2" charset="2"/>
              <a:buAutoNum type="alphaLcPeriod"/>
            </a:pPr>
            <a:r>
              <a:rPr lang="en-US" altLang="en-US" sz="2800"/>
              <a:t>Find an </a:t>
            </a:r>
            <a:r>
              <a:rPr lang="en-US" altLang="en-US" sz="2800" b="1"/>
              <a:t>x</a:t>
            </a:r>
            <a:r>
              <a:rPr lang="en-US" altLang="en-US" sz="2800"/>
              <a:t> in       whose image under </a:t>
            </a:r>
            <a:r>
              <a:rPr lang="en-US" altLang="en-US" sz="2800" i="1"/>
              <a:t>T</a:t>
            </a:r>
            <a:r>
              <a:rPr lang="en-US" altLang="en-US" sz="2800"/>
              <a:t> is </a:t>
            </a:r>
            <a:r>
              <a:rPr lang="en-US" altLang="en-US" sz="2800" b="1"/>
              <a:t>b</a:t>
            </a:r>
            <a:r>
              <a:rPr lang="en-US" altLang="en-US" sz="2800"/>
              <a:t>.</a:t>
            </a:r>
          </a:p>
          <a:p>
            <a:pPr marL="1371600" lvl="2" indent="-457200">
              <a:lnSpc>
                <a:spcPct val="90000"/>
              </a:lnSpc>
              <a:buFont typeface="Wingdings" panose="05000000000000000000" pitchFamily="2" charset="2"/>
              <a:buAutoNum type="alphaLcPeriod"/>
            </a:pPr>
            <a:endParaRPr lang="en-US" altLang="en-US" sz="2800"/>
          </a:p>
          <a:p>
            <a:pPr marL="1371600" lvl="2" indent="-457200">
              <a:lnSpc>
                <a:spcPct val="90000"/>
              </a:lnSpc>
              <a:buFont typeface="Wingdings" panose="05000000000000000000" pitchFamily="2" charset="2"/>
              <a:buAutoNum type="alphaLcPeriod"/>
            </a:pPr>
            <a:r>
              <a:rPr lang="en-US" altLang="en-US" sz="2800"/>
              <a:t>Is there more than one </a:t>
            </a:r>
            <a:r>
              <a:rPr lang="en-US" altLang="en-US" sz="2800" b="1"/>
              <a:t>x</a:t>
            </a:r>
            <a:r>
              <a:rPr lang="en-US" altLang="en-US" sz="2800"/>
              <a:t> whose image under </a:t>
            </a:r>
            <a:r>
              <a:rPr lang="en-US" altLang="en-US" sz="2800" i="1"/>
              <a:t>T</a:t>
            </a:r>
            <a:r>
              <a:rPr lang="en-US" altLang="en-US" sz="2800"/>
              <a:t> is </a:t>
            </a:r>
            <a:r>
              <a:rPr lang="en-US" altLang="en-US" sz="2800" b="1"/>
              <a:t>b</a:t>
            </a:r>
            <a:r>
              <a:rPr lang="en-US" altLang="en-US" sz="2800"/>
              <a:t>?</a:t>
            </a:r>
          </a:p>
          <a:p>
            <a:pPr marL="1371600" lvl="2" indent="-457200">
              <a:lnSpc>
                <a:spcPct val="90000"/>
              </a:lnSpc>
              <a:buFont typeface="Wingdings" panose="05000000000000000000" pitchFamily="2" charset="2"/>
              <a:buAutoNum type="alphaLcPeriod"/>
            </a:pPr>
            <a:endParaRPr lang="en-US" altLang="en-US" sz="2800"/>
          </a:p>
          <a:p>
            <a:pPr marL="1371600" lvl="2" indent="-457200">
              <a:lnSpc>
                <a:spcPct val="90000"/>
              </a:lnSpc>
              <a:buFont typeface="Wingdings" panose="05000000000000000000" pitchFamily="2" charset="2"/>
              <a:buAutoNum type="alphaLcPeriod"/>
            </a:pPr>
            <a:r>
              <a:rPr lang="en-US" altLang="en-US" sz="2800"/>
              <a:t>Determine if </a:t>
            </a:r>
            <a:r>
              <a:rPr lang="en-US" altLang="en-US" sz="2800" b="1"/>
              <a:t>c</a:t>
            </a:r>
            <a:r>
              <a:rPr lang="en-US" altLang="en-US" sz="2800"/>
              <a:t> is in the range of the transformation </a:t>
            </a:r>
            <a:r>
              <a:rPr lang="en-US" altLang="en-US" sz="2800" i="1"/>
              <a:t>T</a:t>
            </a:r>
            <a:r>
              <a:rPr lang="en-US" altLang="en-US" sz="2800"/>
              <a:t>.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3600"/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3600"/>
          </a:p>
        </p:txBody>
      </p:sp>
      <p:graphicFrame>
        <p:nvGraphicFramePr>
          <p:cNvPr id="656388" name="Object 4">
            <a:extLst>
              <a:ext uri="{FF2B5EF4-FFF2-40B4-BE49-F238E27FC236}">
                <a16:creationId xmlns:a16="http://schemas.microsoft.com/office/drawing/2014/main" xmlns="" id="{A230E1F7-58DD-4714-9351-366D90528E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6249741"/>
              </p:ext>
            </p:extLst>
          </p:nvPr>
        </p:nvGraphicFramePr>
        <p:xfrm>
          <a:off x="3733800" y="2832100"/>
          <a:ext cx="45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430" name="Equation" r:id="rId3" imgW="457200" imgH="393480" progId="Equation.DSMT4">
                  <p:embed/>
                </p:oleObj>
              </mc:Choice>
              <mc:Fallback>
                <p:oleObj name="Equation" r:id="rId3" imgW="457200" imgH="393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832100"/>
                        <a:ext cx="457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xmlns="" id="{C973E0CD-8C22-43B6-A54C-1B10A37A4C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1.8- </a:t>
            </a:r>
            <a:fld id="{337CA6CF-8EFE-4931-B78A-8461FEBB2637}" type="slidenum">
              <a:rPr lang="en-US" altLang="en-US"/>
              <a:pPr/>
              <a:t>6</a:t>
            </a:fld>
            <a:endParaRPr lang="en-CA" alt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xmlns="" id="{9DDD7CC8-DB90-46C3-80DC-FAB77B133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 </a:t>
            </a:r>
            <a:endParaRPr lang="en-US" altLang="en-US"/>
          </a:p>
        </p:txBody>
      </p:sp>
      <p:sp>
        <p:nvSpPr>
          <p:cNvPr id="657410" name="Rectangle 2">
            <a:extLst>
              <a:ext uri="{FF2B5EF4-FFF2-40B4-BE49-F238E27FC236}">
                <a16:creationId xmlns:a16="http://schemas.microsoft.com/office/drawing/2014/main" xmlns="" id="{A1D583DE-37A4-4541-A75D-FF538E388C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MATRIX TRANSFORMATIONS</a:t>
            </a:r>
          </a:p>
        </p:txBody>
      </p:sp>
      <p:sp>
        <p:nvSpPr>
          <p:cNvPr id="657411" name="Rectangle 3">
            <a:extLst>
              <a:ext uri="{FF2B5EF4-FFF2-40B4-BE49-F238E27FC236}">
                <a16:creationId xmlns:a16="http://schemas.microsoft.com/office/drawing/2014/main" xmlns="" id="{97816F3B-57F4-40C9-AFD7-6748AA5900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334000"/>
          </a:xfrm>
        </p:spPr>
        <p:txBody>
          <a:bodyPr/>
          <a:lstStyle/>
          <a:p>
            <a:pPr marL="609600" indent="-609600"/>
            <a:r>
              <a:rPr lang="en-US" altLang="en-US" sz="2800" b="1" dirty="0"/>
              <a:t>Solution:</a:t>
            </a:r>
          </a:p>
          <a:p>
            <a:pPr marL="1371600" lvl="2" indent="-457200">
              <a:buFont typeface="Wingdings" panose="05000000000000000000" pitchFamily="2" charset="2"/>
              <a:buAutoNum type="alphaLcPeriod"/>
            </a:pPr>
            <a:r>
              <a:rPr lang="en-US" altLang="en-US" sz="2800" dirty="0"/>
              <a:t>Compute</a:t>
            </a:r>
          </a:p>
          <a:p>
            <a:pPr marL="1371600" lvl="2" indent="-457200">
              <a:buFont typeface="Wingdings" panose="05000000000000000000" pitchFamily="2" charset="2"/>
              <a:buAutoNum type="alphaLcPeriod"/>
            </a:pPr>
            <a:endParaRPr lang="en-US" altLang="en-US" sz="2800" dirty="0"/>
          </a:p>
          <a:p>
            <a:pPr marL="1371600" lvl="2" indent="-457200"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                                            .</a:t>
            </a:r>
          </a:p>
          <a:p>
            <a:pPr marL="914400" lvl="2" indent="0">
              <a:buNone/>
            </a:pPr>
            <a:endParaRPr lang="en-US" altLang="en-US" sz="2800" dirty="0"/>
          </a:p>
          <a:p>
            <a:pPr marL="1371600" lvl="2" indent="-457200">
              <a:spcBef>
                <a:spcPts val="2400"/>
              </a:spcBef>
              <a:buFont typeface="Wingdings" panose="05000000000000000000" pitchFamily="2" charset="2"/>
              <a:buAutoNum type="alphaLcPeriod" startAt="2"/>
            </a:pPr>
            <a:r>
              <a:rPr lang="en-US" altLang="en-US" sz="2800" dirty="0"/>
              <a:t>Solve                  for </a:t>
            </a:r>
            <a:r>
              <a:rPr lang="en-US" altLang="en-US" sz="2800" b="1" dirty="0"/>
              <a:t>x</a:t>
            </a:r>
            <a:r>
              <a:rPr lang="en-US" altLang="en-US" sz="2800" dirty="0"/>
              <a:t>. That is, solve              , or </a:t>
            </a:r>
          </a:p>
          <a:p>
            <a:pPr marL="1371600" lvl="2" indent="-457200">
              <a:spcBef>
                <a:spcPts val="3000"/>
              </a:spcBef>
              <a:buFont typeface="Wingdings" panose="05000000000000000000" pitchFamily="2" charset="2"/>
              <a:buNone/>
            </a:pPr>
            <a:r>
              <a:rPr lang="en-US" altLang="en-US" sz="2800" dirty="0"/>
              <a:t>       </a:t>
            </a:r>
            <a:r>
              <a:rPr lang="en-US" altLang="en-US" sz="2800" dirty="0" smtClean="0"/>
              <a:t>                                                   </a:t>
            </a:r>
            <a:r>
              <a:rPr lang="en-US" altLang="en-US" sz="2800" dirty="0"/>
              <a:t>.           ----(1) </a:t>
            </a:r>
          </a:p>
        </p:txBody>
      </p:sp>
      <p:graphicFrame>
        <p:nvGraphicFramePr>
          <p:cNvPr id="657412" name="Object 4">
            <a:extLst>
              <a:ext uri="{FF2B5EF4-FFF2-40B4-BE49-F238E27FC236}">
                <a16:creationId xmlns:a16="http://schemas.microsoft.com/office/drawing/2014/main" xmlns="" id="{D4D6B0E3-6802-4C25-8F3F-C2A3EAE355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0646053"/>
              </p:ext>
            </p:extLst>
          </p:nvPr>
        </p:nvGraphicFramePr>
        <p:xfrm>
          <a:off x="2089150" y="2057400"/>
          <a:ext cx="55753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569" name="Equation" r:id="rId3" imgW="5574960" imgH="1777680" progId="Equation.DSMT4">
                  <p:embed/>
                </p:oleObj>
              </mc:Choice>
              <mc:Fallback>
                <p:oleObj name="Equation" r:id="rId3" imgW="5574960" imgH="17776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9150" y="2057400"/>
                        <a:ext cx="557530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7413" name="Object 5">
            <a:extLst>
              <a:ext uri="{FF2B5EF4-FFF2-40B4-BE49-F238E27FC236}">
                <a16:creationId xmlns:a16="http://schemas.microsoft.com/office/drawing/2014/main" xmlns="" id="{CB4C9C96-E381-489D-B988-D875DBD206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22064"/>
              </p:ext>
            </p:extLst>
          </p:nvPr>
        </p:nvGraphicFramePr>
        <p:xfrm>
          <a:off x="2806700" y="3987800"/>
          <a:ext cx="1435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570" name="Equation" r:id="rId5" imgW="1435100" imgH="431800" progId="Equation.3">
                  <p:embed/>
                </p:oleObj>
              </mc:Choice>
              <mc:Fallback>
                <p:oleObj name="Equation" r:id="rId5" imgW="14351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6700" y="3987800"/>
                        <a:ext cx="1435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7414" name="Object 6">
            <a:extLst>
              <a:ext uri="{FF2B5EF4-FFF2-40B4-BE49-F238E27FC236}">
                <a16:creationId xmlns:a16="http://schemas.microsoft.com/office/drawing/2014/main" xmlns="" id="{8D6C41B3-3EE0-444D-BA30-99C3708D34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5940486"/>
              </p:ext>
            </p:extLst>
          </p:nvPr>
        </p:nvGraphicFramePr>
        <p:xfrm>
          <a:off x="7156450" y="3999978"/>
          <a:ext cx="1155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571" name="Equation" r:id="rId7" imgW="1155700" imgH="342900" progId="Equation.3">
                  <p:embed/>
                </p:oleObj>
              </mc:Choice>
              <mc:Fallback>
                <p:oleObj name="Equation" r:id="rId7" imgW="1155700" imgH="342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6450" y="3999978"/>
                        <a:ext cx="11557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7415" name="Object 7">
            <a:extLst>
              <a:ext uri="{FF2B5EF4-FFF2-40B4-BE49-F238E27FC236}">
                <a16:creationId xmlns:a16="http://schemas.microsoft.com/office/drawing/2014/main" xmlns="" id="{B9D5BA76-13E8-4B0D-89A4-5A4ADE7C3A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6018877"/>
              </p:ext>
            </p:extLst>
          </p:nvPr>
        </p:nvGraphicFramePr>
        <p:xfrm>
          <a:off x="3124200" y="4572000"/>
          <a:ext cx="35179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572" name="Equation" r:id="rId9" imgW="3517560" imgH="1777680" progId="Equation.DSMT4">
                  <p:embed/>
                </p:oleObj>
              </mc:Choice>
              <mc:Fallback>
                <p:oleObj name="Equation" r:id="rId9" imgW="3517560" imgH="17776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572000"/>
                        <a:ext cx="351790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xmlns="" id="{CE1494C6-21A5-4195-A777-65514EB15B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1.8- </a:t>
            </a:r>
            <a:fld id="{ABA6D60E-7E74-409E-8FA0-36D52B6353C2}" type="slidenum">
              <a:rPr lang="en-US" altLang="en-US"/>
              <a:pPr/>
              <a:t>7</a:t>
            </a:fld>
            <a:endParaRPr lang="en-CA" alt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xmlns="" id="{40B0FFDE-177A-46CC-828F-754866208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 </a:t>
            </a:r>
            <a:endParaRPr lang="en-US" altLang="en-US"/>
          </a:p>
        </p:txBody>
      </p:sp>
      <p:sp>
        <p:nvSpPr>
          <p:cNvPr id="658434" name="Rectangle 2">
            <a:extLst>
              <a:ext uri="{FF2B5EF4-FFF2-40B4-BE49-F238E27FC236}">
                <a16:creationId xmlns:a16="http://schemas.microsoft.com/office/drawing/2014/main" xmlns="" id="{8C4BC027-B9E9-48F1-BA4B-CFC2F186BC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MATRIX TRANSFORMATIONS</a:t>
            </a:r>
          </a:p>
        </p:txBody>
      </p:sp>
      <p:sp>
        <p:nvSpPr>
          <p:cNvPr id="658435" name="Rectangle 3">
            <a:extLst>
              <a:ext uri="{FF2B5EF4-FFF2-40B4-BE49-F238E27FC236}">
                <a16:creationId xmlns:a16="http://schemas.microsoft.com/office/drawing/2014/main" xmlns="" id="{E68EF0E6-56FC-4200-AA14-E1E7B275F5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839200" cy="5334000"/>
          </a:xfrm>
        </p:spPr>
        <p:txBody>
          <a:bodyPr/>
          <a:lstStyle/>
          <a:p>
            <a:pPr lvl="3"/>
            <a:r>
              <a:rPr lang="en-US" altLang="en-US" sz="2800" dirty="0"/>
              <a:t>Row reduce the augmented matrix:</a:t>
            </a:r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                                                     ----(2)</a:t>
            </a:r>
          </a:p>
          <a:p>
            <a:endParaRPr lang="en-US" altLang="en-US" sz="2800" dirty="0"/>
          </a:p>
          <a:p>
            <a:endParaRPr lang="en-US" altLang="en-US" sz="2800" dirty="0"/>
          </a:p>
          <a:p>
            <a:pPr lvl="3"/>
            <a:r>
              <a:rPr lang="en-US" altLang="en-US" sz="2800" dirty="0" smtClean="0"/>
              <a:t>Hence               </a:t>
            </a:r>
            <a:r>
              <a:rPr lang="en-US" altLang="en-US" sz="2800" dirty="0"/>
              <a:t>,               </a:t>
            </a:r>
            <a:r>
              <a:rPr lang="en-US" altLang="en-US" sz="2800" dirty="0" smtClean="0"/>
              <a:t> , and                   </a:t>
            </a:r>
            <a:r>
              <a:rPr lang="en-US" altLang="en-US" sz="2800" dirty="0"/>
              <a:t>.</a:t>
            </a:r>
          </a:p>
          <a:p>
            <a:endParaRPr lang="en-US" altLang="en-US" sz="2800" dirty="0"/>
          </a:p>
          <a:p>
            <a:pPr lvl="3"/>
            <a:r>
              <a:rPr lang="en-US" altLang="en-US" sz="2800" dirty="0"/>
              <a:t>The image of this </a:t>
            </a:r>
            <a:r>
              <a:rPr lang="en-US" altLang="en-US" sz="2800" b="1" dirty="0"/>
              <a:t>x</a:t>
            </a:r>
            <a:r>
              <a:rPr lang="en-US" altLang="en-US" sz="2800" dirty="0"/>
              <a:t> under </a:t>
            </a:r>
            <a:r>
              <a:rPr lang="en-US" altLang="en-US" sz="2800" i="1" dirty="0"/>
              <a:t>T</a:t>
            </a:r>
            <a:r>
              <a:rPr lang="en-US" altLang="en-US" sz="2800" dirty="0"/>
              <a:t> is the given vector </a:t>
            </a:r>
            <a:r>
              <a:rPr lang="en-US" altLang="en-US" sz="2800" b="1" dirty="0"/>
              <a:t>b</a:t>
            </a:r>
            <a:r>
              <a:rPr lang="en-US" altLang="en-US" sz="2800" dirty="0"/>
              <a:t>.  </a:t>
            </a:r>
          </a:p>
        </p:txBody>
      </p:sp>
      <p:graphicFrame>
        <p:nvGraphicFramePr>
          <p:cNvPr id="658436" name="Object 4">
            <a:extLst>
              <a:ext uri="{FF2B5EF4-FFF2-40B4-BE49-F238E27FC236}">
                <a16:creationId xmlns:a16="http://schemas.microsoft.com/office/drawing/2014/main" xmlns="" id="{8770CD79-8922-4FB0-B941-B523507484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1676400"/>
          <a:ext cx="8610600" cy="152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587" name="Equation" r:id="rId3" imgW="10071000" imgH="1777680" progId="Equation.DSMT4">
                  <p:embed/>
                </p:oleObj>
              </mc:Choice>
              <mc:Fallback>
                <p:oleObj name="Equation" r:id="rId3" imgW="10071000" imgH="17776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676400"/>
                        <a:ext cx="8610600" cy="152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8437" name="Object 5">
            <a:extLst>
              <a:ext uri="{FF2B5EF4-FFF2-40B4-BE49-F238E27FC236}">
                <a16:creationId xmlns:a16="http://schemas.microsoft.com/office/drawing/2014/main" xmlns="" id="{3E012A45-5F27-4CA7-90DF-F83F619E10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9354145"/>
              </p:ext>
            </p:extLst>
          </p:nvPr>
        </p:nvGraphicFramePr>
        <p:xfrm>
          <a:off x="2819400" y="4775200"/>
          <a:ext cx="1193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588" name="Equation" r:id="rId5" imgW="1193760" imgH="482400" progId="Equation.DSMT4">
                  <p:embed/>
                </p:oleObj>
              </mc:Choice>
              <mc:Fallback>
                <p:oleObj name="Equation" r:id="rId5" imgW="1193760" imgH="482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775200"/>
                        <a:ext cx="11938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8438" name="Object 6">
            <a:extLst>
              <a:ext uri="{FF2B5EF4-FFF2-40B4-BE49-F238E27FC236}">
                <a16:creationId xmlns:a16="http://schemas.microsoft.com/office/drawing/2014/main" xmlns="" id="{A3965F8E-1C6F-4E1E-8F20-59C92F55C4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6312759"/>
              </p:ext>
            </p:extLst>
          </p:nvPr>
        </p:nvGraphicFramePr>
        <p:xfrm>
          <a:off x="4267200" y="4775200"/>
          <a:ext cx="1295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589" name="Equation" r:id="rId7" imgW="1295280" imgH="482400" progId="Equation.DSMT4">
                  <p:embed/>
                </p:oleObj>
              </mc:Choice>
              <mc:Fallback>
                <p:oleObj name="Equation" r:id="rId7" imgW="1295280" imgH="482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775200"/>
                        <a:ext cx="12954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8439" name="Object 7">
            <a:extLst>
              <a:ext uri="{FF2B5EF4-FFF2-40B4-BE49-F238E27FC236}">
                <a16:creationId xmlns:a16="http://schemas.microsoft.com/office/drawing/2014/main" xmlns="" id="{4D7C9B06-28B2-4E11-ABFF-544F0F116E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9064746"/>
              </p:ext>
            </p:extLst>
          </p:nvPr>
        </p:nvGraphicFramePr>
        <p:xfrm>
          <a:off x="6337300" y="4394200"/>
          <a:ext cx="15875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590" name="Equation" r:id="rId9" imgW="1587500" imgH="1244600" progId="Equation.3">
                  <p:embed/>
                </p:oleObj>
              </mc:Choice>
              <mc:Fallback>
                <p:oleObj name="Equation" r:id="rId9" imgW="1587500" imgH="1244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7300" y="4394200"/>
                        <a:ext cx="1587500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xmlns="" id="{E76D0679-6AE4-459E-9432-E54A77E280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1.8- </a:t>
            </a:r>
            <a:fld id="{21BC7741-9C29-4C8D-A585-D0BCF396A490}" type="slidenum">
              <a:rPr lang="en-US" altLang="en-US"/>
              <a:pPr/>
              <a:t>8</a:t>
            </a:fld>
            <a:endParaRPr lang="en-CA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BCD59E54-F21B-4907-BB42-C5CAD2A2F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 </a:t>
            </a:r>
            <a:endParaRPr lang="en-US" altLang="en-US"/>
          </a:p>
        </p:txBody>
      </p:sp>
      <p:sp>
        <p:nvSpPr>
          <p:cNvPr id="659458" name="Rectangle 2">
            <a:extLst>
              <a:ext uri="{FF2B5EF4-FFF2-40B4-BE49-F238E27FC236}">
                <a16:creationId xmlns:a16="http://schemas.microsoft.com/office/drawing/2014/main" xmlns="" id="{C4340801-6126-425B-A7DB-86980853F9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MATRIX TRANSFORMATIONS</a:t>
            </a:r>
          </a:p>
        </p:txBody>
      </p:sp>
      <p:sp>
        <p:nvSpPr>
          <p:cNvPr id="659459" name="Rectangle 3">
            <a:extLst>
              <a:ext uri="{FF2B5EF4-FFF2-40B4-BE49-F238E27FC236}">
                <a16:creationId xmlns:a16="http://schemas.microsoft.com/office/drawing/2014/main" xmlns="" id="{480820FA-CB08-4BE5-AF00-0324118F2A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953000"/>
          </a:xfrm>
        </p:spPr>
        <p:txBody>
          <a:bodyPr/>
          <a:lstStyle/>
          <a:p>
            <a:pPr marL="1371600" lvl="2" indent="-457200">
              <a:lnSpc>
                <a:spcPct val="90000"/>
              </a:lnSpc>
              <a:buFont typeface="Wingdings" panose="05000000000000000000" pitchFamily="2" charset="2"/>
              <a:buAutoNum type="alphaLcPeriod" startAt="3"/>
            </a:pPr>
            <a:r>
              <a:rPr lang="en-US" altLang="en-US" sz="2800" dirty="0"/>
              <a:t>Any </a:t>
            </a:r>
            <a:r>
              <a:rPr lang="en-US" altLang="en-US" sz="2800" b="1" dirty="0"/>
              <a:t>x</a:t>
            </a:r>
            <a:r>
              <a:rPr lang="en-US" altLang="en-US" sz="2800" dirty="0"/>
              <a:t> whose image under </a:t>
            </a:r>
            <a:r>
              <a:rPr lang="en-US" altLang="en-US" sz="2800" i="1" dirty="0"/>
              <a:t>T</a:t>
            </a:r>
            <a:r>
              <a:rPr lang="en-US" altLang="en-US" sz="2800" dirty="0"/>
              <a:t> is </a:t>
            </a:r>
            <a:r>
              <a:rPr lang="en-US" altLang="en-US" sz="2800" b="1" dirty="0"/>
              <a:t>b</a:t>
            </a:r>
            <a:r>
              <a:rPr lang="en-US" altLang="en-US" sz="2800" dirty="0"/>
              <a:t> must satisfy equation (1).</a:t>
            </a:r>
          </a:p>
          <a:p>
            <a:pPr marL="1752600" lvl="3" indent="-381000">
              <a:lnSpc>
                <a:spcPct val="90000"/>
              </a:lnSpc>
            </a:pPr>
            <a:r>
              <a:rPr lang="en-US" altLang="en-US" sz="2800" dirty="0"/>
              <a:t>From (2), it is clear that equation (1) has a unique solution.</a:t>
            </a:r>
          </a:p>
          <a:p>
            <a:pPr marL="1752600" lvl="3" indent="-381000">
              <a:lnSpc>
                <a:spcPct val="90000"/>
              </a:lnSpc>
            </a:pPr>
            <a:r>
              <a:rPr lang="en-US" altLang="en-US" sz="2800" dirty="0"/>
              <a:t>So there is exactly one </a:t>
            </a:r>
            <a:r>
              <a:rPr lang="en-US" altLang="en-US" sz="2800" b="1" dirty="0"/>
              <a:t>x</a:t>
            </a:r>
            <a:r>
              <a:rPr lang="en-US" altLang="en-US" sz="2800" dirty="0"/>
              <a:t> whose image is </a:t>
            </a:r>
            <a:r>
              <a:rPr lang="en-US" altLang="en-US" sz="2800" b="1" dirty="0"/>
              <a:t>b</a:t>
            </a:r>
            <a:r>
              <a:rPr lang="en-US" altLang="en-US" sz="2800" dirty="0"/>
              <a:t>.</a:t>
            </a:r>
          </a:p>
          <a:p>
            <a:pPr marL="1371600" lvl="2" indent="-457200">
              <a:lnSpc>
                <a:spcPct val="90000"/>
              </a:lnSpc>
              <a:buFont typeface="Wingdings" panose="05000000000000000000" pitchFamily="2" charset="2"/>
              <a:buAutoNum type="alphaLcPeriod" startAt="4"/>
            </a:pPr>
            <a:endParaRPr lang="en-US" altLang="en-US" sz="2800" dirty="0"/>
          </a:p>
          <a:p>
            <a:pPr marL="1371600" lvl="2" indent="-457200">
              <a:lnSpc>
                <a:spcPct val="90000"/>
              </a:lnSpc>
              <a:buFont typeface="Wingdings" panose="05000000000000000000" pitchFamily="2" charset="2"/>
              <a:buAutoNum type="alphaLcPeriod" startAt="4"/>
            </a:pPr>
            <a:r>
              <a:rPr lang="en-US" altLang="en-US" sz="2800" dirty="0"/>
              <a:t>The vector </a:t>
            </a:r>
            <a:r>
              <a:rPr lang="en-US" altLang="en-US" sz="2800" b="1" dirty="0"/>
              <a:t>c</a:t>
            </a:r>
            <a:r>
              <a:rPr lang="en-US" altLang="en-US" sz="2800" dirty="0"/>
              <a:t> is in the range of </a:t>
            </a:r>
            <a:r>
              <a:rPr lang="en-US" altLang="en-US" sz="2800" i="1" dirty="0"/>
              <a:t>T</a:t>
            </a:r>
            <a:r>
              <a:rPr lang="en-US" altLang="en-US" sz="2800" dirty="0"/>
              <a:t> if </a:t>
            </a:r>
            <a:r>
              <a:rPr lang="en-US" altLang="en-US" sz="2800" b="1" dirty="0"/>
              <a:t>c</a:t>
            </a:r>
            <a:r>
              <a:rPr lang="en-US" altLang="en-US" sz="2800" dirty="0"/>
              <a:t> is the image of some </a:t>
            </a:r>
            <a:r>
              <a:rPr lang="en-US" altLang="en-US" sz="2800" b="1" dirty="0"/>
              <a:t>x</a:t>
            </a:r>
            <a:r>
              <a:rPr lang="en-US" altLang="en-US" sz="2800" dirty="0"/>
              <a:t> in      , that is, if                 for some </a:t>
            </a:r>
            <a:r>
              <a:rPr lang="en-US" altLang="en-US" sz="2800" b="1" dirty="0"/>
              <a:t>x</a:t>
            </a:r>
            <a:r>
              <a:rPr lang="en-US" altLang="en-US" sz="2800" dirty="0"/>
              <a:t>.</a:t>
            </a:r>
          </a:p>
          <a:p>
            <a:pPr marL="1752600" lvl="3" indent="-381000">
              <a:lnSpc>
                <a:spcPct val="90000"/>
              </a:lnSpc>
            </a:pPr>
            <a:r>
              <a:rPr lang="en-US" altLang="en-US" sz="2800" dirty="0"/>
              <a:t>This is another way of asking if the system</a:t>
            </a:r>
          </a:p>
          <a:p>
            <a:pPr marL="1752600" lvl="3" indent="-3810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                </a:t>
            </a:r>
            <a:r>
              <a:rPr lang="en-US" altLang="en-US" sz="2800" dirty="0" smtClean="0"/>
              <a:t>  is </a:t>
            </a:r>
            <a:r>
              <a:rPr lang="en-US" altLang="en-US" sz="2800" dirty="0"/>
              <a:t>consistent.     </a:t>
            </a:r>
          </a:p>
          <a:p>
            <a:pPr marL="1371600" lvl="2" indent="-457200">
              <a:lnSpc>
                <a:spcPct val="90000"/>
              </a:lnSpc>
              <a:buFont typeface="Wingdings" panose="05000000000000000000" pitchFamily="2" charset="2"/>
              <a:buAutoNum type="alphaLcPeriod" startAt="3"/>
            </a:pPr>
            <a:endParaRPr lang="en-US" altLang="en-US" sz="2800" dirty="0"/>
          </a:p>
        </p:txBody>
      </p:sp>
      <p:graphicFrame>
        <p:nvGraphicFramePr>
          <p:cNvPr id="659460" name="Object 4">
            <a:extLst>
              <a:ext uri="{FF2B5EF4-FFF2-40B4-BE49-F238E27FC236}">
                <a16:creationId xmlns:a16="http://schemas.microsoft.com/office/drawing/2014/main" xmlns="" id="{95A16701-6DB2-40E7-A4FB-AE3EEA7FFA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6451343"/>
              </p:ext>
            </p:extLst>
          </p:nvPr>
        </p:nvGraphicFramePr>
        <p:xfrm>
          <a:off x="4724400" y="4318000"/>
          <a:ext cx="45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578" name="Equation" r:id="rId3" imgW="457200" imgH="393480" progId="Equation.DSMT4">
                  <p:embed/>
                </p:oleObj>
              </mc:Choice>
              <mc:Fallback>
                <p:oleObj name="Equation" r:id="rId3" imgW="457200" imgH="393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318000"/>
                        <a:ext cx="457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9461" name="Object 5">
            <a:extLst>
              <a:ext uri="{FF2B5EF4-FFF2-40B4-BE49-F238E27FC236}">
                <a16:creationId xmlns:a16="http://schemas.microsoft.com/office/drawing/2014/main" xmlns="" id="{117F6C3B-4F9B-4709-9C0D-EA9205F440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8767611"/>
              </p:ext>
            </p:extLst>
          </p:nvPr>
        </p:nvGraphicFramePr>
        <p:xfrm>
          <a:off x="6692900" y="4368800"/>
          <a:ext cx="1384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579" name="Equation" r:id="rId5" imgW="1384300" imgH="431800" progId="Equation.3">
                  <p:embed/>
                </p:oleObj>
              </mc:Choice>
              <mc:Fallback>
                <p:oleObj name="Equation" r:id="rId5" imgW="13843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2900" y="4368800"/>
                        <a:ext cx="1384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9462" name="Object 6">
            <a:extLst>
              <a:ext uri="{FF2B5EF4-FFF2-40B4-BE49-F238E27FC236}">
                <a16:creationId xmlns:a16="http://schemas.microsoft.com/office/drawing/2014/main" xmlns="" id="{F199BE73-9035-445C-9CF8-ACF0E8F5B5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3747745"/>
              </p:ext>
            </p:extLst>
          </p:nvPr>
        </p:nvGraphicFramePr>
        <p:xfrm>
          <a:off x="2324100" y="5702300"/>
          <a:ext cx="1092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580" name="Equation" r:id="rId7" imgW="1091880" imgH="342720" progId="Equation.DSMT4">
                  <p:embed/>
                </p:oleObj>
              </mc:Choice>
              <mc:Fallback>
                <p:oleObj name="Equation" r:id="rId7" imgW="1091880" imgH="34272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4100" y="5702300"/>
                        <a:ext cx="10922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xmlns="" id="{2276AD17-6578-4251-9A52-E0EC8AE102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1.8- </a:t>
            </a:r>
            <a:fld id="{5A00A5B6-3FBC-46B2-BEED-C25919B66754}" type="slidenum">
              <a:rPr lang="en-US" altLang="en-US"/>
              <a:pPr/>
              <a:t>9</a:t>
            </a:fld>
            <a:endParaRPr lang="en-CA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D4DDFD78-F2CE-40F4-8936-280625675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 </a:t>
            </a:r>
            <a:endParaRPr lang="en-US" altLang="en-US"/>
          </a:p>
        </p:txBody>
      </p:sp>
      <p:sp>
        <p:nvSpPr>
          <p:cNvPr id="660482" name="Rectangle 2">
            <a:extLst>
              <a:ext uri="{FF2B5EF4-FFF2-40B4-BE49-F238E27FC236}">
                <a16:creationId xmlns:a16="http://schemas.microsoft.com/office/drawing/2014/main" xmlns="" id="{80427ACC-ED5C-4103-BAAF-709E6A2786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MATRIX TRANSFORMATIONS</a:t>
            </a:r>
          </a:p>
        </p:txBody>
      </p:sp>
      <p:sp>
        <p:nvSpPr>
          <p:cNvPr id="660483" name="Rectangle 3">
            <a:extLst>
              <a:ext uri="{FF2B5EF4-FFF2-40B4-BE49-F238E27FC236}">
                <a16:creationId xmlns:a16="http://schemas.microsoft.com/office/drawing/2014/main" xmlns="" id="{ABAD99A8-BB0F-45A3-BB6E-F8A2CE1F25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839200" cy="5334000"/>
          </a:xfrm>
        </p:spPr>
        <p:txBody>
          <a:bodyPr/>
          <a:lstStyle/>
          <a:p>
            <a:pPr lvl="3"/>
            <a:r>
              <a:rPr lang="en-US" altLang="en-US" sz="2800"/>
              <a:t>To find the answer, row reduce the augmented matrix.</a:t>
            </a:r>
          </a:p>
          <a:p>
            <a:pPr lvl="3"/>
            <a:endParaRPr lang="en-US" altLang="en-US" sz="2800"/>
          </a:p>
          <a:p>
            <a:pPr lvl="3"/>
            <a:endParaRPr lang="en-US" altLang="en-US" sz="2800"/>
          </a:p>
          <a:p>
            <a:pPr lvl="3"/>
            <a:endParaRPr lang="en-US" altLang="en-US" sz="2800"/>
          </a:p>
          <a:p>
            <a:pPr lvl="3"/>
            <a:endParaRPr lang="en-US" altLang="en-US" sz="2800"/>
          </a:p>
          <a:p>
            <a:pPr lvl="3"/>
            <a:r>
              <a:rPr lang="en-US" altLang="en-US" sz="2800"/>
              <a:t>The third equation,              , shows that the system is inconsistent.</a:t>
            </a:r>
          </a:p>
          <a:p>
            <a:pPr lvl="3"/>
            <a:endParaRPr lang="en-US" altLang="en-US" sz="2800"/>
          </a:p>
          <a:p>
            <a:pPr lvl="3"/>
            <a:r>
              <a:rPr lang="en-US" altLang="en-US" sz="2800"/>
              <a:t>So </a:t>
            </a:r>
            <a:r>
              <a:rPr lang="en-US" altLang="en-US" sz="2800" b="1"/>
              <a:t>c</a:t>
            </a:r>
            <a:r>
              <a:rPr lang="en-US" altLang="en-US" sz="2800"/>
              <a:t> is </a:t>
            </a:r>
            <a:r>
              <a:rPr lang="en-US" altLang="en-US" sz="2800" i="1"/>
              <a:t>not</a:t>
            </a:r>
            <a:r>
              <a:rPr lang="en-US" altLang="en-US" sz="2800"/>
              <a:t> in the range of </a:t>
            </a:r>
            <a:r>
              <a:rPr lang="en-US" altLang="en-US" sz="2800" i="1"/>
              <a:t>T</a:t>
            </a:r>
            <a:r>
              <a:rPr lang="en-US" altLang="en-US" sz="2800"/>
              <a:t>.</a:t>
            </a:r>
          </a:p>
          <a:p>
            <a:pPr lvl="3">
              <a:buFont typeface="Wingdings" panose="05000000000000000000" pitchFamily="2" charset="2"/>
              <a:buNone/>
            </a:pPr>
            <a:endParaRPr lang="en-US" altLang="en-US" sz="2800"/>
          </a:p>
        </p:txBody>
      </p:sp>
      <p:graphicFrame>
        <p:nvGraphicFramePr>
          <p:cNvPr id="660484" name="Object 4">
            <a:extLst>
              <a:ext uri="{FF2B5EF4-FFF2-40B4-BE49-F238E27FC236}">
                <a16:creationId xmlns:a16="http://schemas.microsoft.com/office/drawing/2014/main" xmlns="" id="{80059ED5-AFF3-4CBD-A6B3-D1965B9918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2209800"/>
          <a:ext cx="8686800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562" name="Equation" r:id="rId3" imgW="10083600" imgH="1777680" progId="Equation.DSMT4">
                  <p:embed/>
                </p:oleObj>
              </mc:Choice>
              <mc:Fallback>
                <p:oleObj name="Equation" r:id="rId3" imgW="10083600" imgH="17776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209800"/>
                        <a:ext cx="8686800" cy="153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0485" name="Object 5">
            <a:extLst>
              <a:ext uri="{FF2B5EF4-FFF2-40B4-BE49-F238E27FC236}">
                <a16:creationId xmlns:a16="http://schemas.microsoft.com/office/drawing/2014/main" xmlns="" id="{A61BCA70-4587-44F7-B0B5-B59C058694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5457859"/>
              </p:ext>
            </p:extLst>
          </p:nvPr>
        </p:nvGraphicFramePr>
        <p:xfrm>
          <a:off x="4648200" y="4241800"/>
          <a:ext cx="114300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563" name="Equation" r:id="rId5" imgW="1244520" imgH="342720" progId="Equation.DSMT4">
                  <p:embed/>
                </p:oleObj>
              </mc:Choice>
              <mc:Fallback>
                <p:oleObj name="Equation" r:id="rId5" imgW="1244520" imgH="34272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241800"/>
                        <a:ext cx="1143000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 Narrow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shelf Symbol 2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shelf Symbol 2" pitchFamily="2" charset="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12812</TotalTime>
  <Words>924</Words>
  <Application>Microsoft Office PowerPoint</Application>
  <PresentationFormat>On-screen Show (4:3)</PresentationFormat>
  <Paragraphs>148</Paragraphs>
  <Slides>16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Blends</vt:lpstr>
      <vt:lpstr>Equation</vt:lpstr>
      <vt:lpstr>Linear Equations in Linear Algebra</vt:lpstr>
      <vt:lpstr>LINEAR TRANSFORMATIONS</vt:lpstr>
      <vt:lpstr>MATRIX TRANSFORMATIONS</vt:lpstr>
      <vt:lpstr>MATRIX TRANSFORMATIONS</vt:lpstr>
      <vt:lpstr>MATRIX TRANSFORMATIONS</vt:lpstr>
      <vt:lpstr>MATRIX TRANSFORMATIONS</vt:lpstr>
      <vt:lpstr>MATRIX TRANSFORMATIONS</vt:lpstr>
      <vt:lpstr>MATRIX TRANSFORMATIONS</vt:lpstr>
      <vt:lpstr>MATRIX TRANSFORMATIONS</vt:lpstr>
      <vt:lpstr>SHEAR TRANSFORMATION</vt:lpstr>
      <vt:lpstr>SHEAR TRANSFORMATION</vt:lpstr>
      <vt:lpstr>LINEAR TRANSFORMATIONS</vt:lpstr>
      <vt:lpstr>LINEAR TRANSFORMATIONS</vt:lpstr>
      <vt:lpstr>LINEAR TRANSFORMATIONS</vt:lpstr>
      <vt:lpstr>LINEAR TRANSFORMATIONS</vt:lpstr>
      <vt:lpstr>LINEAR TRANSFORMATIONS</vt:lpstr>
    </vt:vector>
  </TitlesOfParts>
  <Company>© 2012 Pearson Education, Inc. All rights reserved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Linear Algebra and Its Applications</dc:subject>
  <dc:creator>David C. Lay</dc:creator>
  <cp:lastModifiedBy>Dennis Jarvis</cp:lastModifiedBy>
  <cp:revision>800</cp:revision>
  <dcterms:created xsi:type="dcterms:W3CDTF">2005-10-22T18:34:54Z</dcterms:created>
  <dcterms:modified xsi:type="dcterms:W3CDTF">2020-10-27T00:01:38Z</dcterms:modified>
</cp:coreProperties>
</file>