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1"/>
  </p:notesMasterIdLst>
  <p:handoutMasterIdLst>
    <p:handoutMasterId r:id="rId22"/>
  </p:handout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0" autoAdjust="0"/>
    <p:restoredTop sz="50000" autoAdjust="0"/>
  </p:normalViewPr>
  <p:slideViewPr>
    <p:cSldViewPr showGuides="1">
      <p:cViewPr varScale="1">
        <p:scale>
          <a:sx n="78" d="100"/>
          <a:sy n="78" d="100"/>
        </p:scale>
        <p:origin x="-492" y="-8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e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e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emf"/><Relationship Id="rId4" Type="http://schemas.openxmlformats.org/officeDocument/2006/relationships/image" Target="../media/image26.wmf"/><Relationship Id="rId9" Type="http://schemas.openxmlformats.org/officeDocument/2006/relationships/image" Target="../media/image31.emf"/><Relationship Id="rId1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61051-A2E5-484B-8B22-6E37ECAA93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0D0EF-6397-5344-BB23-A7B03B0B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28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2EB4F2DF-6130-489B-B18A-83F1E6F691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3F7A96CC-5CAD-4208-9C64-05479AD105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F9A8EE13-8B06-46C2-866E-69FCFA08C14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610130DB-E010-4889-9E98-69E0A3EFB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525132A7-1A59-4941-940A-101DC775D5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3C2C828A-F022-4C4A-A3EE-AE5888CF4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4824618-5CF5-47A1-A93E-E89097E2E7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655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699BF6A5-5E4F-4333-AA1C-142313832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8CE06-A6C3-48B6-BD3C-EC9FFF2B5C0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="" xmlns:a16="http://schemas.microsoft.com/office/drawing/2014/main" id="{CC84E5F3-4319-4277-8000-504253990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="" xmlns:a16="http://schemas.microsoft.com/office/drawing/2014/main" id="{23E103F5-E6B4-44A3-BB8A-A0DBF292C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7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56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250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9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54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720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133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211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3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31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C42361CC-A38C-4064-BE9D-498BE49BE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87012-0708-47C0-978C-4B670DD4611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5DEE17A4-93ED-40E0-825A-18BAE67B7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5AE93F9D-32D4-4E2B-8BD8-61997A54A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01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61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31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96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5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18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2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688109E0-7F52-474E-9828-41EAA2497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sp>
        <p:nvSpPr>
          <p:cNvPr id="605196" name="Line 12">
            <a:extLst>
              <a:ext uri="{FF2B5EF4-FFF2-40B4-BE49-F238E27FC236}">
                <a16:creationId xmlns="" xmlns:a16="http://schemas.microsoft.com/office/drawing/2014/main" id="{2DD61E50-C36C-4DFE-B84A-BC77FF272D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="" xmlns:a16="http://schemas.microsoft.com/office/drawing/2014/main" id="{B4D52EA4-C6F6-4609-B52E-24619E57D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="" xmlns:a16="http://schemas.microsoft.com/office/drawing/2014/main" id="{33A64862-B4F2-4D2A-86F7-50278801A9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="" xmlns:a16="http://schemas.microsoft.com/office/drawing/2014/main" id="{4709CADE-09AC-44E9-8CC4-E3B1D0177D7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="" xmlns:a16="http://schemas.microsoft.com/office/drawing/2014/main" id="{F7B24425-D258-4D80-B4A0-AE4719C3447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="" xmlns:a16="http://schemas.microsoft.com/office/drawing/2014/main" id="{FF5F1504-3DFF-4D4F-A08C-B0A281215ABB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="" xmlns:a16="http://schemas.microsoft.com/office/drawing/2014/main" id="{6846C133-A11E-497C-8C78-B7085B0E784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="" xmlns:a16="http://schemas.microsoft.com/office/drawing/2014/main" id="{858E26B3-D415-4846-8947-C0903260FE40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="" xmlns:a16="http://schemas.microsoft.com/office/drawing/2014/main" id="{C5282612-353E-4AED-B185-E35DDE8180E3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6" descr="Pearson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 descr="Lay Linear Algebra 6e cov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A64F04-9CC0-4F10-99D7-6DC3D0FF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33919-0511-4F5A-8594-42EF76E7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A270665-9778-4EE1-8054-74E4B5713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2.2- </a:t>
            </a:r>
            <a:fld id="{4FB084E1-6757-4E44-B2A8-F89F0C51E7E3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688109E0-7F52-474E-9828-41EAA2497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3220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BF71F8-7DF7-4A55-A8F2-5C4163FD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27B75C8-0699-4486-BC34-1AE5E3CBD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2.2- </a:t>
            </a:r>
            <a:fld id="{B22B446A-A801-4F0B-8A4A-F63FB36C79B8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7A0470D-2CD7-4969-9C42-33EE89E7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2021 Pearson Education, Inc.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4426147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="" xmlns:a16="http://schemas.microsoft.com/office/drawing/2014/main" id="{0AB77A26-FB78-4DBE-AD89-CC4EEE24FC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Slide 2.2- </a:t>
            </a:r>
            <a:fld id="{FBB6CA67-3B64-4CBA-8DA7-2D7EDB101E34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51589" name="Rectangle 5">
            <a:extLst>
              <a:ext uri="{FF2B5EF4-FFF2-40B4-BE49-F238E27FC236}">
                <a16:creationId xmlns="" xmlns:a16="http://schemas.microsoft.com/office/drawing/2014/main" id="{F513FA96-B509-4C9F-B5B4-9EBF8A42F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="" xmlns:a16="http://schemas.microsoft.com/office/drawing/2014/main" id="{D7ECD082-AF49-49FE-B54C-A1601613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46919457-E7FD-4D5F-9774-B8C0812C0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sp>
        <p:nvSpPr>
          <p:cNvPr id="451597" name="Line 13">
            <a:extLst>
              <a:ext uri="{FF2B5EF4-FFF2-40B4-BE49-F238E27FC236}">
                <a16:creationId xmlns="" xmlns:a16="http://schemas.microsoft.com/office/drawing/2014/main" id="{C1F42108-0975-452C-BA4D-971CF625055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6" descr="Pearson Log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</p:sldLayoutIdLst>
  <p:transition spd="med"/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7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4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3.emf"/><Relationship Id="rId5" Type="http://schemas.openxmlformats.org/officeDocument/2006/relationships/image" Target="../media/image90.wmf"/><Relationship Id="rId15" Type="http://schemas.openxmlformats.org/officeDocument/2006/relationships/image" Target="../media/image95.e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1.e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35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23.wmf"/><Relationship Id="rId15" Type="http://schemas.openxmlformats.org/officeDocument/2006/relationships/image" Target="../media/image28.emf"/><Relationship Id="rId23" Type="http://schemas.openxmlformats.org/officeDocument/2006/relationships/image" Target="../media/image32.emf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0.e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4.emf"/><Relationship Id="rId30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5D1535EE-43C7-4E21-93A1-7654A19E3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="" xmlns:a16="http://schemas.microsoft.com/office/drawing/2014/main" id="{EE8AA303-7B37-41E5-B5B5-4828F8C7E0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6629400" cy="1295400"/>
          </a:xfrm>
        </p:spPr>
        <p:txBody>
          <a:bodyPr/>
          <a:lstStyle/>
          <a:p>
            <a:r>
              <a:rPr lang="en-US" altLang="en-US" dirty="0"/>
              <a:t>The Geometry of Vector Spaces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="" xmlns:a16="http://schemas.microsoft.com/office/drawing/2014/main" id="{C7B62013-CFEF-49DD-95B7-96D2702AA2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THE INVERSE OF A MATRIX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42E31D8E-6DAD-4839-87D3-FD48455C1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15634202-58CA-4089-9C47-D0BDA4208E86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FDB49DFF-9902-4910-A664-7B87C0C7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3010" name="Rectangle 2">
            <a:extLst>
              <a:ext uri="{FF2B5EF4-FFF2-40B4-BE49-F238E27FC236}">
                <a16:creationId xmlns="" xmlns:a16="http://schemas.microsoft.com/office/drawing/2014/main" id="{3F3B6584-C4F2-4C10-8B9A-355D45F7E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3011" name="Rectangle 3">
            <a:extLst>
              <a:ext uri="{FF2B5EF4-FFF2-40B4-BE49-F238E27FC236}">
                <a16:creationId xmlns="" xmlns:a16="http://schemas.microsoft.com/office/drawing/2014/main" id="{7635E970-7D2A-4B2C-8CD2-366FA3BEC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altLang="en-US" sz="2800"/>
              <a:t>An interchange of rows 1 and 2 of </a:t>
            </a:r>
            <a:r>
              <a:rPr lang="en-US" altLang="en-US" sz="2800" i="1"/>
              <a:t>A</a:t>
            </a:r>
            <a:r>
              <a:rPr lang="en-US" altLang="en-US" sz="2800"/>
              <a:t> produces </a:t>
            </a:r>
            <a:r>
              <a:rPr lang="en-US" altLang="en-US" sz="2800" i="1"/>
              <a:t>E</a:t>
            </a:r>
            <a:r>
              <a:rPr lang="en-US" altLang="en-US" sz="2800" baseline="-25000"/>
              <a:t>2</a:t>
            </a:r>
            <a:r>
              <a:rPr lang="en-US" altLang="en-US" sz="2800" i="1"/>
              <a:t>A</a:t>
            </a:r>
            <a:r>
              <a:rPr lang="en-US" altLang="en-US" sz="2800"/>
              <a:t>, and multiplication of row 3 of </a:t>
            </a:r>
            <a:r>
              <a:rPr lang="en-US" altLang="en-US" sz="2800" i="1"/>
              <a:t>A</a:t>
            </a:r>
            <a:r>
              <a:rPr lang="en-US" altLang="en-US" sz="2800"/>
              <a:t> by 5 produces </a:t>
            </a:r>
            <a:r>
              <a:rPr lang="en-US" altLang="en-US" sz="2800" i="1"/>
              <a:t>E</a:t>
            </a:r>
            <a:r>
              <a:rPr lang="en-US" altLang="en-US" sz="2800" baseline="-25000"/>
              <a:t>3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Left-multiplication by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 in Example 1 has the same effect on any           matrix.</a:t>
            </a:r>
          </a:p>
          <a:p>
            <a:endParaRPr lang="en-US" altLang="en-US" sz="2800"/>
          </a:p>
          <a:p>
            <a:r>
              <a:rPr lang="en-US" altLang="en-US" sz="2800"/>
              <a:t>Since                  , we see that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 itself is produced by this same row operation on the identity.</a:t>
            </a:r>
          </a:p>
        </p:txBody>
      </p:sp>
      <p:graphicFrame>
        <p:nvGraphicFramePr>
          <p:cNvPr id="683012" name="Object 4">
            <a:extLst>
              <a:ext uri="{FF2B5EF4-FFF2-40B4-BE49-F238E27FC236}">
                <a16:creationId xmlns="" xmlns:a16="http://schemas.microsoft.com/office/drawing/2014/main" id="{4EDB172D-4529-4F32-BFD9-CEA0F97C4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3175000"/>
          <a:ext cx="73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40" name="Equation" r:id="rId4" imgW="736560" imgH="342720" progId="Equation.DSMT4">
                  <p:embed/>
                </p:oleObj>
              </mc:Choice>
              <mc:Fallback>
                <p:oleObj name="Equation" r:id="rId4" imgW="73656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175000"/>
                        <a:ext cx="736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3" name="Object 5">
            <a:extLst>
              <a:ext uri="{FF2B5EF4-FFF2-40B4-BE49-F238E27FC236}">
                <a16:creationId xmlns="" xmlns:a16="http://schemas.microsoft.com/office/drawing/2014/main" id="{2BB9954D-1A30-4051-90E2-074DC90DA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91543"/>
              </p:ext>
            </p:extLst>
          </p:nvPr>
        </p:nvGraphicFramePr>
        <p:xfrm>
          <a:off x="1879600" y="4165600"/>
          <a:ext cx="132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41" name="Equation" r:id="rId6" imgW="1320480" imgH="482400" progId="Equation.DSMT4">
                  <p:embed/>
                </p:oleObj>
              </mc:Choice>
              <mc:Fallback>
                <p:oleObj name="Equation" r:id="rId6" imgW="13204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165600"/>
                        <a:ext cx="1320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319D02E7-C54A-41A9-B5FB-72E91149C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4C4016D3-4958-4568-AA0C-F03DAA6E4F6F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B95EB6B-7645-4C34-99F5-4FE7D6386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4034" name="Rectangle 2">
            <a:extLst>
              <a:ext uri="{FF2B5EF4-FFF2-40B4-BE49-F238E27FC236}">
                <a16:creationId xmlns="" xmlns:a16="http://schemas.microsoft.com/office/drawing/2014/main" id="{3F51FCD8-8F78-4F3B-A327-9D91C4903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4035" name="Rectangle 3">
            <a:extLst>
              <a:ext uri="{FF2B5EF4-FFF2-40B4-BE49-F238E27FC236}">
                <a16:creationId xmlns="" xmlns:a16="http://schemas.microsoft.com/office/drawing/2014/main" id="{95C05733-537F-496D-8976-32F87536C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r>
              <a:rPr lang="en-US" altLang="en-US" sz="2800"/>
              <a:t>Example 1 illustrates the following general fact about elementary matrices.</a:t>
            </a:r>
          </a:p>
          <a:p>
            <a:endParaRPr lang="en-US" altLang="en-US" sz="2800"/>
          </a:p>
          <a:p>
            <a:r>
              <a:rPr lang="en-US" altLang="en-US" sz="2800"/>
              <a:t>If an elementary row operation is performed on 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          matrix </a:t>
            </a:r>
            <a:r>
              <a:rPr lang="en-US" altLang="en-US" sz="2800" i="1"/>
              <a:t>A</a:t>
            </a:r>
            <a:r>
              <a:rPr lang="en-US" altLang="en-US" sz="2800"/>
              <a:t>, the resulting matrix can be written as </a:t>
            </a:r>
            <a:r>
              <a:rPr lang="en-US" altLang="en-US" sz="2800" i="1"/>
              <a:t>EA</a:t>
            </a:r>
            <a:r>
              <a:rPr lang="en-US" altLang="en-US" sz="2800"/>
              <a:t>, where the            matrix </a:t>
            </a:r>
            <a:r>
              <a:rPr lang="en-US" altLang="en-US" sz="2800" i="1"/>
              <a:t>E</a:t>
            </a:r>
            <a:r>
              <a:rPr lang="en-US" altLang="en-US" sz="2800"/>
              <a:t> is created by performing the same row operation on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m</a:t>
            </a:r>
            <a:r>
              <a:rPr lang="en-US" altLang="en-US" sz="280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Each elementary matrix </a:t>
            </a:r>
            <a:r>
              <a:rPr lang="en-US" altLang="en-US" sz="2800" i="1"/>
              <a:t>E</a:t>
            </a:r>
            <a:r>
              <a:rPr lang="en-US" altLang="en-US" sz="2800"/>
              <a:t> is invertible. The inverse of </a:t>
            </a:r>
            <a:r>
              <a:rPr lang="en-US" altLang="en-US" sz="2800" i="1"/>
              <a:t>E</a:t>
            </a:r>
            <a:r>
              <a:rPr lang="en-US" altLang="en-US" sz="2800"/>
              <a:t> is the elementary matrix of the same type that transforms </a:t>
            </a:r>
            <a:r>
              <a:rPr lang="en-US" altLang="en-US" sz="2800" i="1"/>
              <a:t>E</a:t>
            </a:r>
            <a:r>
              <a:rPr lang="en-US" altLang="en-US" sz="2800"/>
              <a:t> back into </a:t>
            </a:r>
            <a:r>
              <a:rPr lang="en-US" altLang="en-US" sz="2800" i="1"/>
              <a:t>I</a:t>
            </a:r>
            <a:r>
              <a:rPr lang="en-US" altLang="en-US" sz="2800"/>
              <a:t>.</a:t>
            </a:r>
            <a:r>
              <a:rPr lang="en-US" altLang="en-US"/>
              <a:t>                </a:t>
            </a:r>
          </a:p>
          <a:p>
            <a:endParaRPr lang="en-US" altLang="en-US"/>
          </a:p>
        </p:txBody>
      </p:sp>
      <p:graphicFrame>
        <p:nvGraphicFramePr>
          <p:cNvPr id="684036" name="Object 4">
            <a:extLst>
              <a:ext uri="{FF2B5EF4-FFF2-40B4-BE49-F238E27FC236}">
                <a16:creationId xmlns="" xmlns:a16="http://schemas.microsoft.com/office/drawing/2014/main" id="{D6F4BB02-30F9-4911-8809-91A3C0155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766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64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37" name="Object 5">
            <a:extLst>
              <a:ext uri="{FF2B5EF4-FFF2-40B4-BE49-F238E27FC236}">
                <a16:creationId xmlns="" xmlns:a16="http://schemas.microsoft.com/office/drawing/2014/main" id="{D2D3153A-31F2-47CF-AA38-CA12D0D83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3708400"/>
          <a:ext cx="952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65" name="Equation" r:id="rId6" imgW="952200" imgH="253800" progId="Equation.DSMT4">
                  <p:embed/>
                </p:oleObj>
              </mc:Choice>
              <mc:Fallback>
                <p:oleObj name="Equation" r:id="rId6" imgW="9522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708400"/>
                        <a:ext cx="952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0170A36-4CD0-4579-BBCD-5A04BE206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AD1AEADC-6A24-4CDE-9CF3-D17D65D094F6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E1D9C58C-D6CF-43DA-93EB-0F271695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6082" name="Rectangle 2">
            <a:extLst>
              <a:ext uri="{FF2B5EF4-FFF2-40B4-BE49-F238E27FC236}">
                <a16:creationId xmlns="" xmlns:a16="http://schemas.microsoft.com/office/drawing/2014/main" id="{72A93656-E4D9-4BE9-B943-5C35A3EFD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6083" name="Rectangle 3">
            <a:extLst>
              <a:ext uri="{FF2B5EF4-FFF2-40B4-BE49-F238E27FC236}">
                <a16:creationId xmlns="" xmlns:a16="http://schemas.microsoft.com/office/drawing/2014/main" id="{52D67629-7DC0-48B6-8F57-1DE229869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/>
              <a:t>Theorem 7:</a:t>
            </a:r>
            <a:r>
              <a:rPr lang="en-US" altLang="en-US" sz="2800"/>
              <a:t> An          matrix </a:t>
            </a:r>
            <a:r>
              <a:rPr lang="en-US" altLang="en-US" sz="2800" i="1"/>
              <a:t>A</a:t>
            </a:r>
            <a:r>
              <a:rPr lang="en-US" altLang="en-US" sz="2800"/>
              <a:t> is invertible if and only if </a:t>
            </a:r>
            <a:r>
              <a:rPr lang="en-US" altLang="en-US" sz="2800" i="1"/>
              <a:t>A</a:t>
            </a:r>
            <a:r>
              <a:rPr lang="en-US" altLang="en-US" sz="2800"/>
              <a:t> is row equivalent to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, and in this case, any sequence of elementary row operations that reduces </a:t>
            </a:r>
            <a:r>
              <a:rPr lang="en-US" altLang="en-US" sz="2800" i="1"/>
              <a:t>A</a:t>
            </a:r>
            <a:r>
              <a:rPr lang="en-US" altLang="en-US" sz="2800"/>
              <a:t> to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 also transforms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 into      .</a:t>
            </a:r>
          </a:p>
          <a:p>
            <a:r>
              <a:rPr lang="en-US" altLang="en-US" sz="2800" b="1"/>
              <a:t>Proof:</a:t>
            </a:r>
            <a:r>
              <a:rPr lang="en-US" altLang="en-US" sz="2800"/>
              <a:t> Suppose that </a:t>
            </a:r>
            <a:r>
              <a:rPr lang="en-US" altLang="en-US" sz="2800" i="1"/>
              <a:t>A</a:t>
            </a:r>
            <a:r>
              <a:rPr lang="en-US" altLang="en-US" sz="2800"/>
              <a:t> is invertible.</a:t>
            </a:r>
          </a:p>
          <a:p>
            <a:r>
              <a:rPr lang="en-US" altLang="en-US" sz="2800"/>
              <a:t>Then, since the equation              has a solution for each </a:t>
            </a:r>
            <a:r>
              <a:rPr lang="en-US" altLang="en-US" sz="2800" b="1"/>
              <a:t>b</a:t>
            </a:r>
            <a:r>
              <a:rPr lang="en-US" altLang="en-US" sz="2800"/>
              <a:t> (Theorem 5), </a:t>
            </a:r>
            <a:r>
              <a:rPr lang="en-US" altLang="en-US" sz="2800" i="1"/>
              <a:t>A</a:t>
            </a:r>
            <a:r>
              <a:rPr lang="en-US" altLang="en-US" sz="2800"/>
              <a:t> has a pivot position in every row.</a:t>
            </a:r>
          </a:p>
          <a:p>
            <a:r>
              <a:rPr lang="en-US" altLang="en-US" sz="2800"/>
              <a:t>Because </a:t>
            </a:r>
            <a:r>
              <a:rPr lang="en-US" altLang="en-US" sz="2800" i="1"/>
              <a:t>A</a:t>
            </a:r>
            <a:r>
              <a:rPr lang="en-US" altLang="en-US" sz="2800"/>
              <a:t> is square, the </a:t>
            </a:r>
            <a:r>
              <a:rPr lang="en-US" altLang="en-US" sz="2800" i="1"/>
              <a:t>n</a:t>
            </a:r>
            <a:r>
              <a:rPr lang="en-US" altLang="en-US" sz="2800"/>
              <a:t> pivot positions must be on the diagonal, which implies that the reduced echelon form of </a:t>
            </a:r>
            <a:r>
              <a:rPr lang="en-US" altLang="en-US" sz="2800" i="1"/>
              <a:t>A</a:t>
            </a:r>
            <a:r>
              <a:rPr lang="en-US" altLang="en-US" sz="2800"/>
              <a:t> is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. That is,            . </a:t>
            </a:r>
          </a:p>
        </p:txBody>
      </p:sp>
      <p:graphicFrame>
        <p:nvGraphicFramePr>
          <p:cNvPr id="686084" name="Object 4">
            <a:extLst>
              <a:ext uri="{FF2B5EF4-FFF2-40B4-BE49-F238E27FC236}">
                <a16:creationId xmlns="" xmlns:a16="http://schemas.microsoft.com/office/drawing/2014/main" id="{8281AC32-0048-477A-A910-76E14C5A3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13081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6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3081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5" name="Object 5">
            <a:extLst>
              <a:ext uri="{FF2B5EF4-FFF2-40B4-BE49-F238E27FC236}">
                <a16:creationId xmlns="" xmlns:a16="http://schemas.microsoft.com/office/drawing/2014/main" id="{0EC2C227-D268-4B55-A5BD-ED5F8D791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006437"/>
              </p:ext>
            </p:extLst>
          </p:nvPr>
        </p:nvGraphicFramePr>
        <p:xfrm>
          <a:off x="4413250" y="35242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7" name="Equation" r:id="rId6" imgW="1155700" imgH="342900" progId="Equation.3">
                  <p:embed/>
                </p:oleObj>
              </mc:Choice>
              <mc:Fallback>
                <p:oleObj name="Equation" r:id="rId6" imgW="11557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35242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6" name="Object 6">
            <a:extLst>
              <a:ext uri="{FF2B5EF4-FFF2-40B4-BE49-F238E27FC236}">
                <a16:creationId xmlns="" xmlns:a16="http://schemas.microsoft.com/office/drawing/2014/main" id="{2034C4CE-6A2C-4AE7-9C00-F47EDA95A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715000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8" name="Equation" r:id="rId8" imgW="990360" imgH="482400" progId="Equation.DSMT4">
                  <p:embed/>
                </p:oleObj>
              </mc:Choice>
              <mc:Fallback>
                <p:oleObj name="Equation" r:id="rId8" imgW="9903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15000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8" name="Object 8">
            <a:extLst>
              <a:ext uri="{FF2B5EF4-FFF2-40B4-BE49-F238E27FC236}">
                <a16:creationId xmlns="" xmlns:a16="http://schemas.microsoft.com/office/drawing/2014/main" id="{7B15C3CF-6585-4BCE-B751-C20A1E6DE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4384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9" name="Equation" r:id="rId10" imgW="520560" imgH="393480" progId="Equation.DSMT4">
                  <p:embed/>
                </p:oleObj>
              </mc:Choice>
              <mc:Fallback>
                <p:oleObj name="Equation" r:id="rId10" imgW="5205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4384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5304C356-0BB2-4DBB-BB40-759F834641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D33394B2-C92D-4FA4-A6D8-BD7D1CC3FC86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1DA06FCB-939B-4AEB-ABE3-ACA2ACB9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7106" name="Rectangle 2">
            <a:extLst>
              <a:ext uri="{FF2B5EF4-FFF2-40B4-BE49-F238E27FC236}">
                <a16:creationId xmlns="" xmlns:a16="http://schemas.microsoft.com/office/drawing/2014/main" id="{2DC7346A-EA88-4BA2-B0FA-E17B32D9D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7107" name="Rectangle 3">
            <a:extLst>
              <a:ext uri="{FF2B5EF4-FFF2-40B4-BE49-F238E27FC236}">
                <a16:creationId xmlns="" xmlns:a16="http://schemas.microsoft.com/office/drawing/2014/main" id="{56A6BF31-4630-4F46-91D7-95873C578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/>
              <a:t>Now suppose, conversely, that            .</a:t>
            </a:r>
          </a:p>
          <a:p>
            <a:r>
              <a:rPr lang="en-US" altLang="en-US" sz="2800"/>
              <a:t>Then, since each step of the row reduction of </a:t>
            </a:r>
            <a:r>
              <a:rPr lang="en-US" altLang="en-US" sz="2800" i="1"/>
              <a:t>A</a:t>
            </a:r>
            <a:r>
              <a:rPr lang="en-US" altLang="en-US" sz="2800"/>
              <a:t> corresponds to left-multiplication by an elementary matrix, there exist elementary matrices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i="1"/>
              <a:t>E</a:t>
            </a:r>
            <a:r>
              <a:rPr lang="en-US" altLang="en-US" sz="2800" i="1" baseline="-25000"/>
              <a:t>p</a:t>
            </a:r>
            <a:r>
              <a:rPr lang="en-US" altLang="en-US" sz="2800"/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              .</a:t>
            </a:r>
          </a:p>
          <a:p>
            <a:r>
              <a:rPr lang="en-US" altLang="en-US" sz="2800"/>
              <a:t>That is,                                                          ----(1)</a:t>
            </a:r>
          </a:p>
          <a:p>
            <a:r>
              <a:rPr lang="en-US" altLang="en-US" sz="2800"/>
              <a:t>Since the product </a:t>
            </a:r>
            <a:r>
              <a:rPr lang="en-US" altLang="en-US" sz="2800" i="1"/>
              <a:t>E</a:t>
            </a:r>
            <a:r>
              <a:rPr lang="en-US" altLang="en-US" sz="2800" i="1" baseline="-25000"/>
              <a:t>p</a:t>
            </a:r>
            <a:r>
              <a:rPr lang="en-US" altLang="en-US" sz="2800"/>
              <a:t>…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 of invertible matrices is invertible, (1) leads to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. </a:t>
            </a:r>
          </a:p>
        </p:txBody>
      </p:sp>
      <p:graphicFrame>
        <p:nvGraphicFramePr>
          <p:cNvPr id="687108" name="Object 4">
            <a:extLst>
              <a:ext uri="{FF2B5EF4-FFF2-40B4-BE49-F238E27FC236}">
                <a16:creationId xmlns="" xmlns:a16="http://schemas.microsoft.com/office/drawing/2014/main" id="{5E211708-D08A-47A7-B4AA-8BAF1A083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181100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1" name="Equation" r:id="rId4" imgW="990360" imgH="482400" progId="Equation.DSMT4">
                  <p:embed/>
                </p:oleObj>
              </mc:Choice>
              <mc:Fallback>
                <p:oleObj name="Equation" r:id="rId4" imgW="9903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81100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09" name="Object 5">
            <a:extLst>
              <a:ext uri="{FF2B5EF4-FFF2-40B4-BE49-F238E27FC236}">
                <a16:creationId xmlns="" xmlns:a16="http://schemas.microsoft.com/office/drawing/2014/main" id="{3152E4B2-3428-4FA3-8851-E88385CF8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492500"/>
          <a:ext cx="7023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2" name="Equation" r:id="rId6" imgW="7022880" imgH="520560" progId="Equation.DSMT4">
                  <p:embed/>
                </p:oleObj>
              </mc:Choice>
              <mc:Fallback>
                <p:oleObj name="Equation" r:id="rId6" imgW="7022880" imgH="520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92500"/>
                        <a:ext cx="7023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0" name="Object 6">
            <a:extLst>
              <a:ext uri="{FF2B5EF4-FFF2-40B4-BE49-F238E27FC236}">
                <a16:creationId xmlns="" xmlns:a16="http://schemas.microsoft.com/office/drawing/2014/main" id="{0E527FAB-7CF6-46C6-8FA3-F58ACC8EF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000500"/>
          <a:ext cx="204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3" name="Equation" r:id="rId8" imgW="2044440" imgH="520560" progId="Equation.DSMT4">
                  <p:embed/>
                </p:oleObj>
              </mc:Choice>
              <mc:Fallback>
                <p:oleObj name="Equation" r:id="rId8" imgW="2044440" imgH="520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00500"/>
                        <a:ext cx="204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1" name="Object 7">
            <a:extLst>
              <a:ext uri="{FF2B5EF4-FFF2-40B4-BE49-F238E27FC236}">
                <a16:creationId xmlns="" xmlns:a16="http://schemas.microsoft.com/office/drawing/2014/main" id="{6AF49470-77EC-4C2D-BA5F-2E3F6AFC9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334000"/>
          <a:ext cx="5575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4" name="Equation" r:id="rId10" imgW="5574960" imgH="1244520" progId="Equation.DSMT4">
                  <p:embed/>
                </p:oleObj>
              </mc:Choice>
              <mc:Fallback>
                <p:oleObj name="Equation" r:id="rId10" imgW="5574960" imgH="1244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0"/>
                        <a:ext cx="55753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="" xmlns:a16="http://schemas.microsoft.com/office/drawing/2014/main" id="{BD253D9A-ABF3-42A6-8031-DC3272A8E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6A2120DE-1AA5-4CEB-99CF-23F7A0E33E36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088A0C90-3E4C-49E7-93DF-0F53D15AF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8130" name="Rectangle 2">
            <a:extLst>
              <a:ext uri="{FF2B5EF4-FFF2-40B4-BE49-F238E27FC236}">
                <a16:creationId xmlns="" xmlns:a16="http://schemas.microsoft.com/office/drawing/2014/main" id="{97666D4C-9399-4E7B-9BC9-E24567CFA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FINDING</a:t>
            </a:r>
            <a:endParaRPr lang="en-US" altLang="en-US" baseline="30000"/>
          </a:p>
        </p:txBody>
      </p:sp>
      <p:sp>
        <p:nvSpPr>
          <p:cNvPr id="688131" name="Rectangle 3">
            <a:extLst>
              <a:ext uri="{FF2B5EF4-FFF2-40B4-BE49-F238E27FC236}">
                <a16:creationId xmlns="" xmlns:a16="http://schemas.microsoft.com/office/drawing/2014/main" id="{F0B6630E-21A8-435F-99A4-71C9E7977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en-US" sz="2800"/>
              <a:t>Thus </a:t>
            </a:r>
            <a:r>
              <a:rPr lang="en-US" altLang="en-US" sz="2800" i="1"/>
              <a:t>A</a:t>
            </a:r>
            <a:r>
              <a:rPr lang="en-US" altLang="en-US" sz="2800"/>
              <a:t> is invertible, as it is the inverse of an invertible matrix (Theorem 6). Also,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Then                              , which says that        results from applying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, ..., </a:t>
            </a:r>
            <a:r>
              <a:rPr lang="en-US" altLang="en-US" sz="2800" i="1"/>
              <a:t>E</a:t>
            </a:r>
            <a:r>
              <a:rPr lang="en-US" altLang="en-US" sz="2800" i="1" baseline="-25000"/>
              <a:t>p</a:t>
            </a:r>
            <a:r>
              <a:rPr lang="en-US" altLang="en-US" sz="2800"/>
              <a:t> successively to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This is the same sequence in (1) that reduced </a:t>
            </a:r>
            <a:r>
              <a:rPr lang="en-US" altLang="en-US" sz="2800" i="1"/>
              <a:t>A</a:t>
            </a:r>
            <a:r>
              <a:rPr lang="en-US" altLang="en-US" sz="2800"/>
              <a:t> to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. </a:t>
            </a:r>
          </a:p>
          <a:p>
            <a:r>
              <a:rPr lang="en-US" altLang="en-US" sz="2800"/>
              <a:t>Row reduce the augmented matrix            . If </a:t>
            </a:r>
            <a:r>
              <a:rPr lang="en-US" altLang="en-US" sz="2800" i="1"/>
              <a:t>A</a:t>
            </a:r>
            <a:r>
              <a:rPr lang="en-US" altLang="en-US" sz="2800"/>
              <a:t> is row equivalent to </a:t>
            </a:r>
            <a:r>
              <a:rPr lang="en-US" altLang="en-US" sz="2800" i="1"/>
              <a:t>I</a:t>
            </a:r>
            <a:r>
              <a:rPr lang="en-US" altLang="en-US" sz="2800"/>
              <a:t>, then             is row equivalent to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                . Otherwise, </a:t>
            </a:r>
            <a:r>
              <a:rPr lang="en-US" altLang="en-US" sz="2800" i="1"/>
              <a:t>A</a:t>
            </a:r>
            <a:r>
              <a:rPr lang="en-US" altLang="en-US" sz="2800"/>
              <a:t> does not have an inverse.</a:t>
            </a:r>
          </a:p>
          <a:p>
            <a:endParaRPr lang="en-US" altLang="en-US" sz="2800"/>
          </a:p>
        </p:txBody>
      </p:sp>
      <p:graphicFrame>
        <p:nvGraphicFramePr>
          <p:cNvPr id="688132" name="Object 4">
            <a:extLst>
              <a:ext uri="{FF2B5EF4-FFF2-40B4-BE49-F238E27FC236}">
                <a16:creationId xmlns="" xmlns:a16="http://schemas.microsoft.com/office/drawing/2014/main" id="{7E08CC6C-8F9B-4D94-99CB-5ED97BE5D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0" y="2209800"/>
          <a:ext cx="4622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22" name="Equation" r:id="rId4" imgW="4622760" imgH="698400" progId="Equation.DSMT4">
                  <p:embed/>
                </p:oleObj>
              </mc:Choice>
              <mc:Fallback>
                <p:oleObj name="Equation" r:id="rId4" imgW="4622760" imgH="69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209800"/>
                        <a:ext cx="4622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3" name="Object 5">
            <a:extLst>
              <a:ext uri="{FF2B5EF4-FFF2-40B4-BE49-F238E27FC236}">
                <a16:creationId xmlns="" xmlns:a16="http://schemas.microsoft.com/office/drawing/2014/main" id="{3515BA3C-2E5E-47EA-B8A9-ECC1EC385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3352800"/>
          <a:ext cx="2514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23" name="Equation" r:id="rId6" imgW="2514600" imgH="545760" progId="Equation.DSMT4">
                  <p:embed/>
                </p:oleObj>
              </mc:Choice>
              <mc:Fallback>
                <p:oleObj name="Equation" r:id="rId6" imgW="2514600" imgH="545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352800"/>
                        <a:ext cx="2514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4" name="Object 6">
            <a:extLst>
              <a:ext uri="{FF2B5EF4-FFF2-40B4-BE49-F238E27FC236}">
                <a16:creationId xmlns="" xmlns:a16="http://schemas.microsoft.com/office/drawing/2014/main" id="{A2783B2E-87AE-4E13-A2D5-FDFECA893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838700"/>
          <a:ext cx="990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24" name="Equation" r:id="rId8" imgW="1143000" imgH="558720" progId="Equation.DSMT4">
                  <p:embed/>
                </p:oleObj>
              </mc:Choice>
              <mc:Fallback>
                <p:oleObj name="Equation" r:id="rId8" imgW="1143000" imgH="55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38700"/>
                        <a:ext cx="990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5" name="Object 7">
            <a:extLst>
              <a:ext uri="{FF2B5EF4-FFF2-40B4-BE49-F238E27FC236}">
                <a16:creationId xmlns="" xmlns:a16="http://schemas.microsoft.com/office/drawing/2014/main" id="{F1B66A7D-EE57-4E5E-9F0B-0AB2D016D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0800" y="5295900"/>
          <a:ext cx="914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25" name="Equation" r:id="rId10" imgW="1143000" imgH="558720" progId="Equation.DSMT4">
                  <p:embed/>
                </p:oleObj>
              </mc:Choice>
              <mc:Fallback>
                <p:oleObj name="Equation" r:id="rId10" imgW="114300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5295900"/>
                        <a:ext cx="914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6" name="Object 8">
            <a:extLst>
              <a:ext uri="{FF2B5EF4-FFF2-40B4-BE49-F238E27FC236}">
                <a16:creationId xmlns="" xmlns:a16="http://schemas.microsoft.com/office/drawing/2014/main" id="{F75E553F-E38F-456B-B126-F7958BE4E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15000"/>
          <a:ext cx="1447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26" name="Equation" r:id="rId12" imgW="1498320" imgH="609480" progId="Equation.DSMT4">
                  <p:embed/>
                </p:oleObj>
              </mc:Choice>
              <mc:Fallback>
                <p:oleObj name="Equation" r:id="rId12" imgW="1498320" imgH="609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1447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9" name="Object 11">
            <a:extLst>
              <a:ext uri="{FF2B5EF4-FFF2-40B4-BE49-F238E27FC236}">
                <a16:creationId xmlns="" xmlns:a16="http://schemas.microsoft.com/office/drawing/2014/main" id="{6D76A2D9-A1F9-4846-9978-D9A391B6E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33528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27" name="Equation" r:id="rId14" imgW="520560" imgH="393480" progId="Equation.DSMT4">
                  <p:embed/>
                </p:oleObj>
              </mc:Choice>
              <mc:Fallback>
                <p:oleObj name="Equation" r:id="rId14" imgW="5205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3528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41" name="Object 13">
            <a:extLst>
              <a:ext uri="{FF2B5EF4-FFF2-40B4-BE49-F238E27FC236}">
                <a16:creationId xmlns="" xmlns:a16="http://schemas.microsoft.com/office/drawing/2014/main" id="{940F11B5-7670-44A5-98AE-A96D0A26B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588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28" name="Equation" r:id="rId16" imgW="520560" imgH="393480" progId="Equation.DSMT4">
                  <p:embed/>
                </p:oleObj>
              </mc:Choice>
              <mc:Fallback>
                <p:oleObj name="Equation" r:id="rId16" imgW="52056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588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CC67B642-5375-4A93-A2C1-DC5ED08BA9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7E198180-0AB4-4FF0-8CB7-7502994645E9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4E6C5A41-8376-4507-A0CD-B27ACB6A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9154" name="Rectangle 2">
            <a:extLst>
              <a:ext uri="{FF2B5EF4-FFF2-40B4-BE49-F238E27FC236}">
                <a16:creationId xmlns="" xmlns:a16="http://schemas.microsoft.com/office/drawing/2014/main" id="{5A9A4C2E-9002-4765-AB84-0086BAA02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FINDING</a:t>
            </a:r>
            <a:endParaRPr lang="en-US" altLang="en-US" baseline="30000"/>
          </a:p>
        </p:txBody>
      </p:sp>
      <p:sp>
        <p:nvSpPr>
          <p:cNvPr id="689155" name="Rectangle 3">
            <a:extLst>
              <a:ext uri="{FF2B5EF4-FFF2-40B4-BE49-F238E27FC236}">
                <a16:creationId xmlns="" xmlns:a16="http://schemas.microsoft.com/office/drawing/2014/main" id="{E089239A-FA98-4AAE-BB2D-453515501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altLang="en-US" sz="2800" b="1"/>
              <a:t>Example 2:</a:t>
            </a:r>
            <a:r>
              <a:rPr lang="en-US" altLang="en-US" sz="2800"/>
              <a:t> Find the inverse of the matrix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, if it exists.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 b="1"/>
              <a:t>Solution:</a:t>
            </a:r>
            <a:r>
              <a:rPr lang="en-US" altLang="en-US" sz="2800"/>
              <a:t>  </a:t>
            </a:r>
          </a:p>
        </p:txBody>
      </p:sp>
      <p:graphicFrame>
        <p:nvGraphicFramePr>
          <p:cNvPr id="689156" name="Object 4">
            <a:extLst>
              <a:ext uri="{FF2B5EF4-FFF2-40B4-BE49-F238E27FC236}">
                <a16:creationId xmlns="" xmlns:a16="http://schemas.microsoft.com/office/drawing/2014/main" id="{41DFAC62-9710-49C7-A946-3AF951DFC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32642"/>
              </p:ext>
            </p:extLst>
          </p:nvPr>
        </p:nvGraphicFramePr>
        <p:xfrm>
          <a:off x="1301750" y="1562100"/>
          <a:ext cx="2654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98" name="Equation" r:id="rId4" imgW="2654280" imgH="1777680" progId="Equation.DSMT4">
                  <p:embed/>
                </p:oleObj>
              </mc:Choice>
              <mc:Fallback>
                <p:oleObj name="Equation" r:id="rId4" imgW="265428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562100"/>
                        <a:ext cx="26543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57" name="Object 5">
            <a:extLst>
              <a:ext uri="{FF2B5EF4-FFF2-40B4-BE49-F238E27FC236}">
                <a16:creationId xmlns="" xmlns:a16="http://schemas.microsoft.com/office/drawing/2014/main" id="{2DEC7897-A446-459C-8AF1-59742FC48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343400"/>
          <a:ext cx="86106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99" name="Equation" r:id="rId6" imgW="9308880" imgH="1777680" progId="Equation.DSMT4">
                  <p:embed/>
                </p:oleObj>
              </mc:Choice>
              <mc:Fallback>
                <p:oleObj name="Equation" r:id="rId6" imgW="9308880" imgH="1777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86106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1" name="Object 9">
            <a:extLst>
              <a:ext uri="{FF2B5EF4-FFF2-40B4-BE49-F238E27FC236}">
                <a16:creationId xmlns="" xmlns:a16="http://schemas.microsoft.com/office/drawing/2014/main" id="{94AC77AD-E928-433A-A988-906759DB6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5588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00" name="Equation" r:id="rId8" imgW="520560" imgH="393480" progId="Equation.DSMT4">
                  <p:embed/>
                </p:oleObj>
              </mc:Choice>
              <mc:Fallback>
                <p:oleObj name="Equation" r:id="rId8" imgW="5205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5588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="" xmlns:a16="http://schemas.microsoft.com/office/drawing/2014/main" id="{695F55E4-95A0-4277-A545-F006B7A6A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DB39D670-04FE-43EC-ABA9-8BE0649C2F88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FFA1F766-5491-4490-98A8-B37A65FE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0178" name="Rectangle 2">
            <a:extLst>
              <a:ext uri="{FF2B5EF4-FFF2-40B4-BE49-F238E27FC236}">
                <a16:creationId xmlns="" xmlns:a16="http://schemas.microsoft.com/office/drawing/2014/main" id="{DB7F84A6-4011-439D-A8C1-CD669413C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FINDING</a:t>
            </a:r>
            <a:endParaRPr lang="en-US" altLang="en-US" baseline="30000"/>
          </a:p>
        </p:txBody>
      </p:sp>
      <p:graphicFrame>
        <p:nvGraphicFramePr>
          <p:cNvPr id="690180" name="Object 4">
            <a:extLst>
              <a:ext uri="{FF2B5EF4-FFF2-40B4-BE49-F238E27FC236}">
                <a16:creationId xmlns="" xmlns:a16="http://schemas.microsoft.com/office/drawing/2014/main" id="{76A7D9C6-02DE-4722-8898-90322A476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295400"/>
          <a:ext cx="80772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31" name="Equation" r:id="rId4" imgW="8572320" imgH="1777680" progId="Equation.DSMT4">
                  <p:embed/>
                </p:oleObj>
              </mc:Choice>
              <mc:Fallback>
                <p:oleObj name="Equation" r:id="rId4" imgW="857232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80772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1" name="Object 5">
            <a:extLst>
              <a:ext uri="{FF2B5EF4-FFF2-40B4-BE49-F238E27FC236}">
                <a16:creationId xmlns="" xmlns:a16="http://schemas.microsoft.com/office/drawing/2014/main" id="{50832E33-1D34-4836-88DB-F5D4C7F4E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124200"/>
          <a:ext cx="4572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32" name="Equation" r:id="rId6" imgW="4889160" imgH="1777680" progId="Equation.DSMT4">
                  <p:embed/>
                </p:oleObj>
              </mc:Choice>
              <mc:Fallback>
                <p:oleObj name="Equation" r:id="rId6" imgW="4889160" imgH="1777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45720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2" name="Object 6">
            <a:extLst>
              <a:ext uri="{FF2B5EF4-FFF2-40B4-BE49-F238E27FC236}">
                <a16:creationId xmlns="" xmlns:a16="http://schemas.microsoft.com/office/drawing/2014/main" id="{9509B65B-C724-4388-AE4B-648119726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876800"/>
          <a:ext cx="51816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33" name="Equation" r:id="rId8" imgW="5422680" imgH="1777680" progId="Equation.DSMT4">
                  <p:embed/>
                </p:oleObj>
              </mc:Choice>
              <mc:Fallback>
                <p:oleObj name="Equation" r:id="rId8" imgW="5422680" imgH="1777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518160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3" name="Object 7">
            <a:extLst>
              <a:ext uri="{FF2B5EF4-FFF2-40B4-BE49-F238E27FC236}">
                <a16:creationId xmlns="" xmlns:a16="http://schemas.microsoft.com/office/drawing/2014/main" id="{CDC584F7-BCCF-48EE-A6ED-2FF3070CC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4100" y="5588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34" name="Equation" r:id="rId10" imgW="520560" imgH="393480" progId="Equation.DSMT4">
                  <p:embed/>
                </p:oleObj>
              </mc:Choice>
              <mc:Fallback>
                <p:oleObj name="Equation" r:id="rId10" imgW="5205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5588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8946433C-03C5-4A45-927A-7E5548FCB4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24496476-11EA-4BED-8DCA-C6847932F884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E7106BBC-D30C-4D1C-B231-2C217F09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2226" name="Rectangle 2">
            <a:extLst>
              <a:ext uri="{FF2B5EF4-FFF2-40B4-BE49-F238E27FC236}">
                <a16:creationId xmlns="" xmlns:a16="http://schemas.microsoft.com/office/drawing/2014/main" id="{EF425C28-D88F-4043-95C2-21322F418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REASONABLE ANSWERS</a:t>
            </a:r>
            <a:endParaRPr lang="en-US" altLang="en-US" baseline="30000" dirty="0"/>
          </a:p>
        </p:txBody>
      </p:sp>
      <p:sp>
        <p:nvSpPr>
          <p:cNvPr id="692227" name="Rectangle 3">
            <a:extLst>
              <a:ext uri="{FF2B5EF4-FFF2-40B4-BE49-F238E27FC236}">
                <a16:creationId xmlns="" xmlns:a16="http://schemas.microsoft.com/office/drawing/2014/main" id="{D26A69BE-6943-4F25-B8CB-465BC4CE4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r>
              <a:rPr lang="en-US" altLang="en-US" sz="2800"/>
              <a:t>Theorem 7 shows, since           , that </a:t>
            </a:r>
            <a:r>
              <a:rPr lang="en-US" altLang="en-US" sz="2800" i="1"/>
              <a:t>A</a:t>
            </a:r>
            <a:r>
              <a:rPr lang="en-US" altLang="en-US" sz="2800"/>
              <a:t> is invertible, and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.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Now, check the final answer.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692228" name="Object 4">
            <a:extLst>
              <a:ext uri="{FF2B5EF4-FFF2-40B4-BE49-F238E27FC236}">
                <a16:creationId xmlns="" xmlns:a16="http://schemas.microsoft.com/office/drawing/2014/main" id="{891FAA41-A9E0-42DD-B65E-F846C1338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8800" y="1219200"/>
          <a:ext cx="90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272" name="Equation" r:id="rId4" imgW="901440" imgH="330120" progId="Equation.DSMT4">
                  <p:embed/>
                </p:oleObj>
              </mc:Choice>
              <mc:Fallback>
                <p:oleObj name="Equation" r:id="rId4" imgW="90144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219200"/>
                        <a:ext cx="901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29" name="Object 5">
            <a:extLst>
              <a:ext uri="{FF2B5EF4-FFF2-40B4-BE49-F238E27FC236}">
                <a16:creationId xmlns="" xmlns:a16="http://schemas.microsoft.com/office/drawing/2014/main" id="{7D37AD1A-719B-4E2E-A220-BCE987B73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044700"/>
          <a:ext cx="403860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273" name="Equation" r:id="rId6" imgW="4292280" imgH="1777680" progId="Equation.DSMT4">
                  <p:embed/>
                </p:oleObj>
              </mc:Choice>
              <mc:Fallback>
                <p:oleObj name="Equation" r:id="rId6" imgW="4292280" imgH="1777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44700"/>
                        <a:ext cx="40386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0" name="Object 6">
            <a:extLst>
              <a:ext uri="{FF2B5EF4-FFF2-40B4-BE49-F238E27FC236}">
                <a16:creationId xmlns="" xmlns:a16="http://schemas.microsoft.com/office/drawing/2014/main" id="{5F07BAA3-E6EC-4F76-8FAF-A3DF88955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572000"/>
          <a:ext cx="838200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274" name="Equation" r:id="rId8" imgW="8648640" imgH="1777680" progId="Equation.DSMT4">
                  <p:embed/>
                </p:oleObj>
              </mc:Choice>
              <mc:Fallback>
                <p:oleObj name="Equation" r:id="rId8" imgW="8648640" imgH="1777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838200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="" xmlns:a16="http://schemas.microsoft.com/office/drawing/2014/main" id="{75E84C79-7B4A-46D5-94ED-96D7672993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721632C1-D414-4F92-9BA5-02778DFADA22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36E26682-DA7E-4C20-905F-BB53FDDE8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3250" name="Rectangle 2">
            <a:extLst>
              <a:ext uri="{FF2B5EF4-FFF2-40B4-BE49-F238E27FC236}">
                <a16:creationId xmlns="" xmlns:a16="http://schemas.microsoft.com/office/drawing/2014/main" id="{5B3E5BD3-3BB9-4689-9C5B-57EA08F96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VIEW OF MATRIX INVERSION</a:t>
            </a:r>
            <a:endParaRPr lang="en-US" altLang="en-US" baseline="30000"/>
          </a:p>
        </p:txBody>
      </p:sp>
      <p:sp>
        <p:nvSpPr>
          <p:cNvPr id="693251" name="Rectangle 3">
            <a:extLst>
              <a:ext uri="{FF2B5EF4-FFF2-40B4-BE49-F238E27FC236}">
                <a16:creationId xmlns="" xmlns:a16="http://schemas.microsoft.com/office/drawing/2014/main" id="{832F4F3E-C72D-4FC7-BA41-7D781AB40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sz="2800" dirty="0"/>
              <a:t>It is not necessary to check that                  since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invertible. </a:t>
            </a:r>
          </a:p>
          <a:p>
            <a:pPr>
              <a:spcAft>
                <a:spcPts val="1800"/>
              </a:spcAft>
            </a:pPr>
            <a:r>
              <a:rPr lang="en-US" altLang="en-US" sz="2800" dirty="0"/>
              <a:t>Denote the columns of 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by </a:t>
            </a:r>
            <a:r>
              <a:rPr lang="en-US" altLang="en-US" sz="2800" b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e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 smtClean="0"/>
              <a:t>Then </a:t>
            </a:r>
            <a:r>
              <a:rPr lang="en-US" altLang="en-US" sz="2800" dirty="0"/>
              <a:t>row reduction of              to                   can be viewed as the simultaneous solution of the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systems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	        ,               , …,                             ----(2)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where the “augmented columns” of these systems have all been placed next to </a:t>
            </a:r>
            <a:r>
              <a:rPr lang="en-US" altLang="en-US" sz="2800" i="1" dirty="0"/>
              <a:t>A</a:t>
            </a:r>
            <a:r>
              <a:rPr lang="en-US" altLang="en-US" sz="2800" dirty="0"/>
              <a:t> to form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.</a:t>
            </a:r>
          </a:p>
        </p:txBody>
      </p:sp>
      <p:graphicFrame>
        <p:nvGraphicFramePr>
          <p:cNvPr id="693252" name="Object 4">
            <a:extLst>
              <a:ext uri="{FF2B5EF4-FFF2-40B4-BE49-F238E27FC236}">
                <a16:creationId xmlns="" xmlns:a16="http://schemas.microsoft.com/office/drawing/2014/main" id="{76E31B5B-C47D-4663-9452-C44FF4FAC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11557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40" name="Equation" r:id="rId4" imgW="1396800" imgH="393480" progId="Equation.DSMT4">
                  <p:embed/>
                </p:oleObj>
              </mc:Choice>
              <mc:Fallback>
                <p:oleObj name="Equation" r:id="rId4" imgW="13968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115570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3" name="Object 5">
            <a:extLst>
              <a:ext uri="{FF2B5EF4-FFF2-40B4-BE49-F238E27FC236}">
                <a16:creationId xmlns="" xmlns:a16="http://schemas.microsoft.com/office/drawing/2014/main" id="{5BF1A195-AC7D-4BA4-9D4D-4F2E2B61A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59839"/>
              </p:ext>
            </p:extLst>
          </p:nvPr>
        </p:nvGraphicFramePr>
        <p:xfrm>
          <a:off x="4191000" y="3111500"/>
          <a:ext cx="990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41" name="Equation" r:id="rId6" imgW="1143000" imgH="558720" progId="Equation.DSMT4">
                  <p:embed/>
                </p:oleObj>
              </mc:Choice>
              <mc:Fallback>
                <p:oleObj name="Equation" r:id="rId6" imgW="1143000" imgH="558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11500"/>
                        <a:ext cx="990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4" name="Object 6">
            <a:extLst>
              <a:ext uri="{FF2B5EF4-FFF2-40B4-BE49-F238E27FC236}">
                <a16:creationId xmlns="" xmlns:a16="http://schemas.microsoft.com/office/drawing/2014/main" id="{4EEF09BB-A039-4F04-86B5-49A4D8622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667080"/>
              </p:ext>
            </p:extLst>
          </p:nvPr>
        </p:nvGraphicFramePr>
        <p:xfrm>
          <a:off x="5715000" y="3048000"/>
          <a:ext cx="14478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42" name="Equation" r:id="rId8" imgW="1498320" imgH="609480" progId="Equation.DSMT4">
                  <p:embed/>
                </p:oleObj>
              </mc:Choice>
              <mc:Fallback>
                <p:oleObj name="Equation" r:id="rId8" imgW="1498320" imgH="609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0"/>
                        <a:ext cx="14478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5" name="Object 7">
            <a:extLst>
              <a:ext uri="{FF2B5EF4-FFF2-40B4-BE49-F238E27FC236}">
                <a16:creationId xmlns="" xmlns:a16="http://schemas.microsoft.com/office/drawing/2014/main" id="{81649FF5-FB3A-4737-B925-1991D0DF0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42403"/>
              </p:ext>
            </p:extLst>
          </p:nvPr>
        </p:nvGraphicFramePr>
        <p:xfrm>
          <a:off x="990600" y="4038600"/>
          <a:ext cx="119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43" name="Equation" r:id="rId10" imgW="1193800" imgH="558800" progId="Equation.3">
                  <p:embed/>
                </p:oleObj>
              </mc:Choice>
              <mc:Fallback>
                <p:oleObj name="Equation" r:id="rId10" imgW="11938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1193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6" name="Object 8">
            <a:extLst>
              <a:ext uri="{FF2B5EF4-FFF2-40B4-BE49-F238E27FC236}">
                <a16:creationId xmlns="" xmlns:a16="http://schemas.microsoft.com/office/drawing/2014/main" id="{3B28F74F-70AB-400A-A1C4-A132659C7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96362"/>
              </p:ext>
            </p:extLst>
          </p:nvPr>
        </p:nvGraphicFramePr>
        <p:xfrm>
          <a:off x="2336800" y="4038600"/>
          <a:ext cx="1231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44" name="Equation" r:id="rId12" imgW="1231900" imgH="558800" progId="Equation.3">
                  <p:embed/>
                </p:oleObj>
              </mc:Choice>
              <mc:Fallback>
                <p:oleObj name="Equation" r:id="rId12" imgW="12319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4038600"/>
                        <a:ext cx="1231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7" name="Object 9">
            <a:extLst>
              <a:ext uri="{FF2B5EF4-FFF2-40B4-BE49-F238E27FC236}">
                <a16:creationId xmlns="" xmlns:a16="http://schemas.microsoft.com/office/drawing/2014/main" id="{6B64CA6F-9E37-4C4B-BD94-5160EA08E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442551"/>
              </p:ext>
            </p:extLst>
          </p:nvPr>
        </p:nvGraphicFramePr>
        <p:xfrm>
          <a:off x="4318000" y="4038600"/>
          <a:ext cx="1244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45" name="Equation" r:id="rId14" imgW="1244600" imgH="558800" progId="Equation.3">
                  <p:embed/>
                </p:oleObj>
              </mc:Choice>
              <mc:Fallback>
                <p:oleObj name="Equation" r:id="rId14" imgW="1244600" imgH="55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4038600"/>
                        <a:ext cx="1244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8" name="Object 10">
            <a:extLst>
              <a:ext uri="{FF2B5EF4-FFF2-40B4-BE49-F238E27FC236}">
                <a16:creationId xmlns="" xmlns:a16="http://schemas.microsoft.com/office/drawing/2014/main" id="{67BAABD6-BDEE-48C6-850B-07A989777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08173"/>
              </p:ext>
            </p:extLst>
          </p:nvPr>
        </p:nvGraphicFramePr>
        <p:xfrm>
          <a:off x="871728" y="5382768"/>
          <a:ext cx="5956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46" name="Equation" r:id="rId16" imgW="5956300" imgH="774700" progId="Equation.3">
                  <p:embed/>
                </p:oleObj>
              </mc:Choice>
              <mc:Fallback>
                <p:oleObj name="Equation" r:id="rId16" imgW="5956300" imgH="774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728" y="5382768"/>
                        <a:ext cx="5956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E5D91A65-7A5C-4DA5-965C-40829D9FD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48E507FD-525D-4404-85E2-B05B637AA972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F9113F5C-4F8E-4F95-94EB-40E84259D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4274" name="Rectangle 2">
            <a:extLst>
              <a:ext uri="{FF2B5EF4-FFF2-40B4-BE49-F238E27FC236}">
                <a16:creationId xmlns="" xmlns:a16="http://schemas.microsoft.com/office/drawing/2014/main" id="{33524B26-6018-4065-8CF0-3D4958242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VIEW OF MATRIX INVERSION</a:t>
            </a:r>
          </a:p>
        </p:txBody>
      </p:sp>
      <p:sp>
        <p:nvSpPr>
          <p:cNvPr id="694275" name="Rectangle 3">
            <a:extLst>
              <a:ext uri="{FF2B5EF4-FFF2-40B4-BE49-F238E27FC236}">
                <a16:creationId xmlns="" xmlns:a16="http://schemas.microsoft.com/office/drawing/2014/main" id="{CB6B83A7-06E9-4DCB-99D6-DEA0C3E14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equation                  and the definition of matrix multiplication show that the columns of        are precisely the solutions of the systems in (2).</a:t>
            </a:r>
          </a:p>
          <a:p>
            <a:endParaRPr lang="en-US" altLang="en-US"/>
          </a:p>
        </p:txBody>
      </p:sp>
      <p:graphicFrame>
        <p:nvGraphicFramePr>
          <p:cNvPr id="694276" name="Object 4">
            <a:extLst>
              <a:ext uri="{FF2B5EF4-FFF2-40B4-BE49-F238E27FC236}">
                <a16:creationId xmlns="" xmlns:a16="http://schemas.microsoft.com/office/drawing/2014/main" id="{E50574A8-6993-4E62-9156-46C65B1EE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6129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04" name="Equation" r:id="rId4" imgW="1396800" imgH="393480" progId="Equation.DSMT4">
                  <p:embed/>
                </p:oleObj>
              </mc:Choice>
              <mc:Fallback>
                <p:oleObj name="Equation" r:id="rId4" imgW="13968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1290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8" name="Object 6">
            <a:extLst>
              <a:ext uri="{FF2B5EF4-FFF2-40B4-BE49-F238E27FC236}">
                <a16:creationId xmlns="" xmlns:a16="http://schemas.microsoft.com/office/drawing/2014/main" id="{94477B66-8FC7-4A25-889F-2DAC8F2A5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0447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05" name="Equation" r:id="rId6" imgW="520560" imgH="393480" progId="Equation.DSMT4">
                  <p:embed/>
                </p:oleObj>
              </mc:Choice>
              <mc:Fallback>
                <p:oleObj name="Equation" r:id="rId6" imgW="52056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0447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91EEEE4C-F9E4-4588-94A1-F1F0E0B25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2E4F0E1A-703B-4EE6-9F46-1577428FF449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1347ECCB-92E8-4928-A65E-52CDF1767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C68C1BEF-30B5-445F-B091-40DAEF7E8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96192BD8-7D67-476E-8260-44D697FAF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An           matrix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 is said to be invertible if there is an          matrix </a:t>
            </a:r>
            <a:r>
              <a:rPr lang="en-US" altLang="en-US" sz="2800" i="1">
                <a:cs typeface="Times New Roman" panose="02020603050405020304" pitchFamily="18" charset="0"/>
              </a:rPr>
              <a:t>C</a:t>
            </a:r>
            <a:r>
              <a:rPr lang="en-US" altLang="en-US" sz="2800">
                <a:cs typeface="Times New Roman" panose="02020603050405020304" pitchFamily="18" charset="0"/>
              </a:rPr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                               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where           , the           identity matrix. </a:t>
            </a:r>
          </a:p>
          <a:p>
            <a:r>
              <a:rPr lang="en-US" altLang="en-US" sz="2800">
                <a:cs typeface="Times New Roman" panose="02020603050405020304" pitchFamily="18" charset="0"/>
              </a:rPr>
              <a:t>In this case, </a:t>
            </a:r>
            <a:r>
              <a:rPr lang="en-US" altLang="en-US" sz="2800" i="1">
                <a:cs typeface="Times New Roman" panose="02020603050405020304" pitchFamily="18" charset="0"/>
              </a:rPr>
              <a:t>C</a:t>
            </a:r>
            <a:r>
              <a:rPr lang="en-US" altLang="en-US" sz="2800">
                <a:cs typeface="Times New Roman" panose="02020603050405020304" pitchFamily="18" charset="0"/>
              </a:rPr>
              <a:t> is an inverse of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800">
                <a:cs typeface="Times New Roman" panose="02020603050405020304" pitchFamily="18" charset="0"/>
              </a:rPr>
              <a:t>In fact, </a:t>
            </a:r>
            <a:r>
              <a:rPr lang="en-US" altLang="en-US" sz="2800" i="1">
                <a:cs typeface="Times New Roman" panose="02020603050405020304" pitchFamily="18" charset="0"/>
              </a:rPr>
              <a:t>C</a:t>
            </a:r>
            <a:r>
              <a:rPr lang="en-US" altLang="en-US" sz="2800">
                <a:cs typeface="Times New Roman" panose="02020603050405020304" pitchFamily="18" charset="0"/>
              </a:rPr>
              <a:t> is uniquely determined by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, because if </a:t>
            </a:r>
            <a:r>
              <a:rPr lang="en-US" altLang="en-US" sz="2800" i="1">
                <a:cs typeface="Times New Roman" panose="02020603050405020304" pitchFamily="18" charset="0"/>
              </a:rPr>
              <a:t>B</a:t>
            </a:r>
            <a:r>
              <a:rPr lang="en-US" altLang="en-US" sz="2800">
                <a:cs typeface="Times New Roman" panose="02020603050405020304" pitchFamily="18" charset="0"/>
              </a:rPr>
              <a:t> were another inverse of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,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                                                                        .</a:t>
            </a:r>
          </a:p>
          <a:p>
            <a:r>
              <a:rPr lang="en-US" altLang="en-US" sz="2800">
                <a:cs typeface="Times New Roman" panose="02020603050405020304" pitchFamily="18" charset="0"/>
              </a:rPr>
              <a:t>This unique inverse is denoted by       , so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                           and                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16436" name="Object 20">
            <a:extLst>
              <a:ext uri="{FF2B5EF4-FFF2-40B4-BE49-F238E27FC236}">
                <a16:creationId xmlns="" xmlns:a16="http://schemas.microsoft.com/office/drawing/2014/main" id="{D3175C06-9A2F-4D97-B8D6-C0BC39CA5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4605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3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605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7" name="Object 21">
            <a:extLst>
              <a:ext uri="{FF2B5EF4-FFF2-40B4-BE49-F238E27FC236}">
                <a16:creationId xmlns="" xmlns:a16="http://schemas.microsoft.com/office/drawing/2014/main" id="{BC675DF2-E30B-441D-9984-0F8D2B34F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8923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4" name="Equation" r:id="rId6" imgW="774360" imgH="253800" progId="Equation.DSMT4">
                  <p:embed/>
                </p:oleObj>
              </mc:Choice>
              <mc:Fallback>
                <p:oleObj name="Equation" r:id="rId6" imgW="774360" imgH="253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923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8" name="Object 22">
            <a:extLst>
              <a:ext uri="{FF2B5EF4-FFF2-40B4-BE49-F238E27FC236}">
                <a16:creationId xmlns="" xmlns:a16="http://schemas.microsoft.com/office/drawing/2014/main" id="{DF51FF1F-ACE6-4D87-AC4C-49C120AAB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3114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5" name="Equation" r:id="rId8" imgW="1130040" imgH="342720" progId="Equation.DSMT4">
                  <p:embed/>
                </p:oleObj>
              </mc:Choice>
              <mc:Fallback>
                <p:oleObj name="Equation" r:id="rId8" imgW="1130040" imgH="3427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11400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9" name="Object 23">
            <a:extLst>
              <a:ext uri="{FF2B5EF4-FFF2-40B4-BE49-F238E27FC236}">
                <a16:creationId xmlns="" xmlns:a16="http://schemas.microsoft.com/office/drawing/2014/main" id="{0DD9C8C0-98AF-4F39-83FA-685CC0B3C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311400"/>
          <a:ext cx="120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6" name="Equation" r:id="rId10" imgW="1206360" imgH="342720" progId="Equation.DSMT4">
                  <p:embed/>
                </p:oleObj>
              </mc:Choice>
              <mc:Fallback>
                <p:oleObj name="Equation" r:id="rId10" imgW="1206360" imgH="3427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11400"/>
                        <a:ext cx="1206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0" name="Object 24">
            <a:extLst>
              <a:ext uri="{FF2B5EF4-FFF2-40B4-BE49-F238E27FC236}">
                <a16:creationId xmlns="" xmlns:a16="http://schemas.microsoft.com/office/drawing/2014/main" id="{369A204D-56B4-4387-8F13-527DB56CC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2794000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7" name="Equation" r:id="rId12" imgW="914400" imgH="482400" progId="Equation.DSMT4">
                  <p:embed/>
                </p:oleObj>
              </mc:Choice>
              <mc:Fallback>
                <p:oleObj name="Equation" r:id="rId12" imgW="914400" imgH="482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794000"/>
                        <a:ext cx="91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1" name="Object 25">
            <a:extLst>
              <a:ext uri="{FF2B5EF4-FFF2-40B4-BE49-F238E27FC236}">
                <a16:creationId xmlns="" xmlns:a16="http://schemas.microsoft.com/office/drawing/2014/main" id="{DF35725D-E300-4C5D-B0FC-5B6F89A56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29210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8" name="Equation" r:id="rId14" imgW="774360" imgH="253800" progId="Equation.DSMT4">
                  <p:embed/>
                </p:oleObj>
              </mc:Choice>
              <mc:Fallback>
                <p:oleObj name="Equation" r:id="rId14" imgW="774360" imgH="253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9210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2" name="Object 26">
            <a:extLst>
              <a:ext uri="{FF2B5EF4-FFF2-40B4-BE49-F238E27FC236}">
                <a16:creationId xmlns="" xmlns:a16="http://schemas.microsoft.com/office/drawing/2014/main" id="{C497AF63-58EA-4093-B7F3-478930633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4800600"/>
          <a:ext cx="567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9" name="Equation" r:id="rId16" imgW="5676840" imgH="431640" progId="Equation.DSMT4">
                  <p:embed/>
                </p:oleObj>
              </mc:Choice>
              <mc:Fallback>
                <p:oleObj name="Equation" r:id="rId16" imgW="567684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800600"/>
                        <a:ext cx="567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3" name="Object 27">
            <a:extLst>
              <a:ext uri="{FF2B5EF4-FFF2-40B4-BE49-F238E27FC236}">
                <a16:creationId xmlns="" xmlns:a16="http://schemas.microsoft.com/office/drawing/2014/main" id="{C49FEE66-52F2-420F-8824-F8B203D62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57531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0" name="Equation" r:id="rId18" imgW="1396800" imgH="393480" progId="Equation.DSMT4">
                  <p:embed/>
                </p:oleObj>
              </mc:Choice>
              <mc:Fallback>
                <p:oleObj name="Equation" r:id="rId18" imgW="1396800" imgH="3934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575310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4" name="Object 28">
            <a:extLst>
              <a:ext uri="{FF2B5EF4-FFF2-40B4-BE49-F238E27FC236}">
                <a16:creationId xmlns="" xmlns:a16="http://schemas.microsoft.com/office/drawing/2014/main" id="{7523A6FD-42BC-418A-AA64-1FEEA2ED9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57531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1" name="Equation" r:id="rId20" imgW="1396800" imgH="393480" progId="Equation.DSMT4">
                  <p:embed/>
                </p:oleObj>
              </mc:Choice>
              <mc:Fallback>
                <p:oleObj name="Equation" r:id="rId20" imgW="1396800" imgH="3934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575310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6" name="Object 30">
            <a:extLst>
              <a:ext uri="{FF2B5EF4-FFF2-40B4-BE49-F238E27FC236}">
                <a16:creationId xmlns="" xmlns:a16="http://schemas.microsoft.com/office/drawing/2014/main" id="{A3184BCD-73D0-46F8-8087-05711C78C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2" name="Equation" r:id="rId22" imgW="914400" imgH="371520" progId="Equation.DSMT4">
                  <p:embed/>
                </p:oleObj>
              </mc:Choice>
              <mc:Fallback>
                <p:oleObj name="Equation" r:id="rId22" imgW="914400" imgH="3715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7" name="Object 31">
            <a:extLst>
              <a:ext uri="{FF2B5EF4-FFF2-40B4-BE49-F238E27FC236}">
                <a16:creationId xmlns="" xmlns:a16="http://schemas.microsoft.com/office/drawing/2014/main" id="{DAC9C5FA-D44A-459D-A8E1-4CB069A40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0400" y="52451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3" name="Equation" r:id="rId24" imgW="520560" imgH="393480" progId="Equation.DSMT4">
                  <p:embed/>
                </p:oleObj>
              </mc:Choice>
              <mc:Fallback>
                <p:oleObj name="Equation" r:id="rId24" imgW="520560" imgH="393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52451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="" xmlns:a16="http://schemas.microsoft.com/office/drawing/2014/main" id="{A4285DE9-D19F-4834-8614-40EA45AA4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6F75522F-BBA8-41F9-B9A8-4E783CFE7702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9EE8724D-88C9-4046-9F3B-7E4480D4A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5842" name="Rectangle 2">
            <a:extLst>
              <a:ext uri="{FF2B5EF4-FFF2-40B4-BE49-F238E27FC236}">
                <a16:creationId xmlns="" xmlns:a16="http://schemas.microsoft.com/office/drawing/2014/main" id="{DEB32858-5FFC-4AF9-BFAD-E6F2BFE9D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675843" name="Rectangle 3">
            <a:extLst>
              <a:ext uri="{FF2B5EF4-FFF2-40B4-BE49-F238E27FC236}">
                <a16:creationId xmlns="" xmlns:a16="http://schemas.microsoft.com/office/drawing/2014/main" id="{5D29D9CB-6BE5-4699-B4E2-FE340D1B5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Theorem 4:</a:t>
            </a:r>
            <a:r>
              <a:rPr lang="en-US" altLang="en-US" sz="2800"/>
              <a:t> Let                       . If                      , then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 i="1"/>
              <a:t>A</a:t>
            </a:r>
            <a:r>
              <a:rPr lang="en-US" altLang="en-US" sz="2800"/>
              <a:t> is invertible and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                     , then </a:t>
            </a:r>
            <a:r>
              <a:rPr lang="en-US" altLang="en-US" sz="2800" i="1"/>
              <a:t>A</a:t>
            </a:r>
            <a:r>
              <a:rPr lang="en-US" altLang="en-US" sz="2800"/>
              <a:t> is not invertible.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quantity                is called the determinant of </a:t>
            </a:r>
            <a:r>
              <a:rPr lang="en-US" altLang="en-US" sz="2800" i="1"/>
              <a:t>A</a:t>
            </a:r>
            <a:r>
              <a:rPr lang="en-US" altLang="en-US" sz="2800"/>
              <a:t>, and we write 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This theorem says that a          matrix </a:t>
            </a:r>
            <a:r>
              <a:rPr lang="en-US" altLang="en-US" sz="2800" i="1"/>
              <a:t>A</a:t>
            </a:r>
            <a:r>
              <a:rPr lang="en-US" altLang="en-US" sz="2800"/>
              <a:t> is invertible if and only if det           . </a:t>
            </a:r>
          </a:p>
        </p:txBody>
      </p:sp>
      <p:graphicFrame>
        <p:nvGraphicFramePr>
          <p:cNvPr id="675844" name="Object 4">
            <a:extLst>
              <a:ext uri="{FF2B5EF4-FFF2-40B4-BE49-F238E27FC236}">
                <a16:creationId xmlns="" xmlns:a16="http://schemas.microsoft.com/office/drawing/2014/main" id="{30529518-60E1-4957-B7A0-94E2875BB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295400"/>
          <a:ext cx="1917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3" name="Equation" r:id="rId4" imgW="1917360" imgH="1143000" progId="Equation.DSMT4">
                  <p:embed/>
                </p:oleObj>
              </mc:Choice>
              <mc:Fallback>
                <p:oleObj name="Equation" r:id="rId4" imgW="1917360" imgH="1143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95400"/>
                        <a:ext cx="1917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5" name="Object 5">
            <a:extLst>
              <a:ext uri="{FF2B5EF4-FFF2-40B4-BE49-F238E27FC236}">
                <a16:creationId xmlns="" xmlns:a16="http://schemas.microsoft.com/office/drawing/2014/main" id="{4031E178-12EA-4328-8638-44786FB42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651000"/>
          <a:ext cx="181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4" name="Equation" r:id="rId6" imgW="1815840" imgH="355320" progId="Equation.DSMT4">
                  <p:embed/>
                </p:oleObj>
              </mc:Choice>
              <mc:Fallback>
                <p:oleObj name="Equation" r:id="rId6" imgW="181584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51000"/>
                        <a:ext cx="1816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6" name="Object 6">
            <a:extLst>
              <a:ext uri="{FF2B5EF4-FFF2-40B4-BE49-F238E27FC236}">
                <a16:creationId xmlns="" xmlns:a16="http://schemas.microsoft.com/office/drawing/2014/main" id="{63128CA6-7B14-4978-B114-65600A1AC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895600"/>
          <a:ext cx="3848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5" name="Equation" r:id="rId8" imgW="3848040" imgH="1143000" progId="Equation.DSMT4">
                  <p:embed/>
                </p:oleObj>
              </mc:Choice>
              <mc:Fallback>
                <p:oleObj name="Equation" r:id="rId8" imgW="3848040" imgH="1143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95600"/>
                        <a:ext cx="3848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7" name="Object 7">
            <a:extLst>
              <a:ext uri="{FF2B5EF4-FFF2-40B4-BE49-F238E27FC236}">
                <a16:creationId xmlns="" xmlns:a16="http://schemas.microsoft.com/office/drawing/2014/main" id="{97AF7DC3-31BA-41E0-8EEA-3CB176F55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4000500"/>
          <a:ext cx="181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6" name="Equation" r:id="rId10" imgW="1815840" imgH="355320" progId="Equation.DSMT4">
                  <p:embed/>
                </p:oleObj>
              </mc:Choice>
              <mc:Fallback>
                <p:oleObj name="Equation" r:id="rId10" imgW="181584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000500"/>
                        <a:ext cx="1816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8" name="Object 8">
            <a:extLst>
              <a:ext uri="{FF2B5EF4-FFF2-40B4-BE49-F238E27FC236}">
                <a16:creationId xmlns="" xmlns:a16="http://schemas.microsoft.com/office/drawing/2014/main" id="{B2654BA9-C238-4012-828C-71B66E5FA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470400"/>
          <a:ext cx="1219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7" name="Equation" r:id="rId12" imgW="1218960" imgH="355320" progId="Equation.DSMT4">
                  <p:embed/>
                </p:oleObj>
              </mc:Choice>
              <mc:Fallback>
                <p:oleObj name="Equation" r:id="rId12" imgW="121896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70400"/>
                        <a:ext cx="1219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>
            <a:extLst>
              <a:ext uri="{FF2B5EF4-FFF2-40B4-BE49-F238E27FC236}">
                <a16:creationId xmlns="" xmlns:a16="http://schemas.microsoft.com/office/drawing/2014/main" id="{21E8EFBE-5464-4F65-943B-45A0EC47D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851400"/>
          <a:ext cx="2438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8" name="Equation" r:id="rId14" imgW="2438280" imgH="355320" progId="Equation.DSMT4">
                  <p:embed/>
                </p:oleObj>
              </mc:Choice>
              <mc:Fallback>
                <p:oleObj name="Equation" r:id="rId14" imgW="243828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51400"/>
                        <a:ext cx="2438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0" name="Object 10">
            <a:extLst>
              <a:ext uri="{FF2B5EF4-FFF2-40B4-BE49-F238E27FC236}">
                <a16:creationId xmlns="" xmlns:a16="http://schemas.microsoft.com/office/drawing/2014/main" id="{23EB5BA8-F054-4AFB-9160-991806490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372100"/>
          <a:ext cx="6858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9" name="Equation" r:id="rId16" imgW="761760" imgH="330120" progId="Equation.DSMT4">
                  <p:embed/>
                </p:oleObj>
              </mc:Choice>
              <mc:Fallback>
                <p:oleObj name="Equation" r:id="rId16" imgW="761760" imgH="3301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372100"/>
                        <a:ext cx="6858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11">
            <a:extLst>
              <a:ext uri="{FF2B5EF4-FFF2-40B4-BE49-F238E27FC236}">
                <a16:creationId xmlns="" xmlns:a16="http://schemas.microsoft.com/office/drawing/2014/main" id="{989B40A6-546F-4F29-9387-5301A437E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5300" y="57150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0" name="Equation" r:id="rId18" imgW="901440" imgH="342720" progId="Equation.DSMT4">
                  <p:embed/>
                </p:oleObj>
              </mc:Choice>
              <mc:Fallback>
                <p:oleObj name="Equation" r:id="rId18" imgW="901440" imgH="342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7150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F232994A-06E9-4232-9354-FB8945B8C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C6927256-0472-4F1C-984F-BFD8D65B6333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="" xmlns:a16="http://schemas.microsoft.com/office/drawing/2014/main" id="{F7ADB2B8-C874-44DC-ACAD-F507D9775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6866" name="Rectangle 2">
            <a:extLst>
              <a:ext uri="{FF2B5EF4-FFF2-40B4-BE49-F238E27FC236}">
                <a16:creationId xmlns="" xmlns:a16="http://schemas.microsoft.com/office/drawing/2014/main" id="{0B1A5536-5674-47F4-840F-52F1152A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="" xmlns:a16="http://schemas.microsoft.com/office/drawing/2014/main" id="{7290B1AD-EC3D-4B47-9F5A-16F222A1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 dirty="0"/>
              <a:t>Theorem 5: </a:t>
            </a:r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invertible          matrix, then for each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, the equation               has the unique solution                .</a:t>
            </a:r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Take any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 . </a:t>
            </a:r>
          </a:p>
          <a:p>
            <a:r>
              <a:rPr lang="en-US" altLang="en-US" sz="2800" dirty="0"/>
              <a:t>A solution exists because if          is substituted for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, then                                                            . </a:t>
            </a:r>
          </a:p>
          <a:p>
            <a:r>
              <a:rPr lang="en-US" altLang="en-US" sz="2800" dirty="0"/>
              <a:t>So          is a solution.</a:t>
            </a:r>
          </a:p>
          <a:p>
            <a:r>
              <a:rPr lang="en-US" altLang="en-US" sz="2800" dirty="0"/>
              <a:t>To prove that the solution is unique, show that if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any solution, then </a:t>
            </a:r>
            <a:r>
              <a:rPr lang="en-US" altLang="en-US" sz="2800" b="1" dirty="0"/>
              <a:t>u</a:t>
            </a:r>
            <a:r>
              <a:rPr lang="en-US" altLang="en-US" sz="2800" dirty="0"/>
              <a:t> must be         .</a:t>
            </a:r>
          </a:p>
          <a:p>
            <a:r>
              <a:rPr lang="en-US" altLang="en-US" sz="2800" dirty="0"/>
              <a:t>If              , we can multiply both sides by       and obtain                          ,                  , and                 .  </a:t>
            </a:r>
            <a:endParaRPr lang="en-US" altLang="en-US" sz="2800" b="1" dirty="0"/>
          </a:p>
        </p:txBody>
      </p:sp>
      <p:graphicFrame>
        <p:nvGraphicFramePr>
          <p:cNvPr id="676868" name="Object 4">
            <a:extLst>
              <a:ext uri="{FF2B5EF4-FFF2-40B4-BE49-F238E27FC236}">
                <a16:creationId xmlns="" xmlns:a16="http://schemas.microsoft.com/office/drawing/2014/main" id="{97000544-3E9A-415E-ADBE-7AABBF384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3081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0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081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69" name="Object 5">
            <a:extLst>
              <a:ext uri="{FF2B5EF4-FFF2-40B4-BE49-F238E27FC236}">
                <a16:creationId xmlns="" xmlns:a16="http://schemas.microsoft.com/office/drawing/2014/main" id="{50D78AF1-EE65-4B63-A956-F6C3FE0B3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07803"/>
              </p:ext>
            </p:extLst>
          </p:nvPr>
        </p:nvGraphicFramePr>
        <p:xfrm>
          <a:off x="2286000" y="158115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1" name="Equation" r:id="rId6" imgW="457200" imgH="393480" progId="Equation.DSMT4">
                  <p:embed/>
                </p:oleObj>
              </mc:Choice>
              <mc:Fallback>
                <p:oleObj name="Equation" r:id="rId6" imgW="4572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8115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0" name="Object 6">
            <a:extLst>
              <a:ext uri="{FF2B5EF4-FFF2-40B4-BE49-F238E27FC236}">
                <a16:creationId xmlns="" xmlns:a16="http://schemas.microsoft.com/office/drawing/2014/main" id="{B79ADC61-5770-492A-A301-EB9A475E4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640629"/>
              </p:ext>
            </p:extLst>
          </p:nvPr>
        </p:nvGraphicFramePr>
        <p:xfrm>
          <a:off x="4660900" y="1635125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2" name="Equation" r:id="rId8" imgW="1143000" imgH="342720" progId="Equation.DSMT4">
                  <p:embed/>
                </p:oleObj>
              </mc:Choice>
              <mc:Fallback>
                <p:oleObj name="Equation" r:id="rId8" imgW="114300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635125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1" name="Object 7">
            <a:extLst>
              <a:ext uri="{FF2B5EF4-FFF2-40B4-BE49-F238E27FC236}">
                <a16:creationId xmlns="" xmlns:a16="http://schemas.microsoft.com/office/drawing/2014/main" id="{58D1EABD-A1CB-4A27-B43D-E9548B3C6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73568"/>
              </p:ext>
            </p:extLst>
          </p:nvPr>
        </p:nvGraphicFramePr>
        <p:xfrm>
          <a:off x="2127250" y="20193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3" name="Equation" r:id="rId10" imgW="1371600" imgH="406080" progId="Equation.DSMT4">
                  <p:embed/>
                </p:oleObj>
              </mc:Choice>
              <mc:Fallback>
                <p:oleObj name="Equation" r:id="rId10" imgW="137160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2019300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2" name="Object 8">
            <a:extLst>
              <a:ext uri="{FF2B5EF4-FFF2-40B4-BE49-F238E27FC236}">
                <a16:creationId xmlns="" xmlns:a16="http://schemas.microsoft.com/office/drawing/2014/main" id="{91FCE2E2-D552-4244-9C48-D7E6390B4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3200" y="2527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4" name="Equation" r:id="rId12" imgW="457200" imgH="393480" progId="Equation.DSMT4">
                  <p:embed/>
                </p:oleObj>
              </mc:Choice>
              <mc:Fallback>
                <p:oleObj name="Equation" r:id="rId12" imgW="45720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2527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3" name="Object 9">
            <a:extLst>
              <a:ext uri="{FF2B5EF4-FFF2-40B4-BE49-F238E27FC236}">
                <a16:creationId xmlns="" xmlns:a16="http://schemas.microsoft.com/office/drawing/2014/main" id="{7D38CDCA-B208-4FB5-8B51-8AAB5EFCB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381184"/>
              </p:ext>
            </p:extLst>
          </p:nvPr>
        </p:nvGraphicFramePr>
        <p:xfrm>
          <a:off x="1549400" y="3454400"/>
          <a:ext cx="530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5" name="Equation" r:id="rId14" imgW="5308600" imgH="508000" progId="Equation.3">
                  <p:embed/>
                </p:oleObj>
              </mc:Choice>
              <mc:Fallback>
                <p:oleObj name="Equation" r:id="rId14" imgW="53086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454400"/>
                        <a:ext cx="530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4" name="Object 10">
            <a:extLst>
              <a:ext uri="{FF2B5EF4-FFF2-40B4-BE49-F238E27FC236}">
                <a16:creationId xmlns="" xmlns:a16="http://schemas.microsoft.com/office/drawing/2014/main" id="{4D6B35EA-12CA-4819-864A-6A1D121B0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241654"/>
              </p:ext>
            </p:extLst>
          </p:nvPr>
        </p:nvGraphicFramePr>
        <p:xfrm>
          <a:off x="1206500" y="5492750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6" name="Equation" r:id="rId16" imgW="1168200" imgH="342720" progId="Equation.DSMT4">
                  <p:embed/>
                </p:oleObj>
              </mc:Choice>
              <mc:Fallback>
                <p:oleObj name="Equation" r:id="rId16" imgW="1168200" imgH="3427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492750"/>
                        <a:ext cx="1168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5" name="Object 11">
            <a:extLst>
              <a:ext uri="{FF2B5EF4-FFF2-40B4-BE49-F238E27FC236}">
                <a16:creationId xmlns="" xmlns:a16="http://schemas.microsoft.com/office/drawing/2014/main" id="{27E1B6FE-A0A6-4C8A-9F5B-113300A40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693963"/>
              </p:ext>
            </p:extLst>
          </p:nvPr>
        </p:nvGraphicFramePr>
        <p:xfrm>
          <a:off x="1898650" y="5842000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7" name="Equation" r:id="rId18" imgW="2146300" imgH="431800" progId="Equation.3">
                  <p:embed/>
                </p:oleObj>
              </mc:Choice>
              <mc:Fallback>
                <p:oleObj name="Equation" r:id="rId18" imgW="21463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5842000"/>
                        <a:ext cx="214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6" name="Object 12">
            <a:extLst>
              <a:ext uri="{FF2B5EF4-FFF2-40B4-BE49-F238E27FC236}">
                <a16:creationId xmlns="" xmlns:a16="http://schemas.microsoft.com/office/drawing/2014/main" id="{62610B03-185E-4740-876D-38259E726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763304"/>
              </p:ext>
            </p:extLst>
          </p:nvPr>
        </p:nvGraphicFramePr>
        <p:xfrm>
          <a:off x="4248150" y="5842000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8" name="Equation" r:id="rId20" imgW="1536700" imgH="431800" progId="Equation.3">
                  <p:embed/>
                </p:oleObj>
              </mc:Choice>
              <mc:Fallback>
                <p:oleObj name="Equation" r:id="rId20" imgW="15367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5842000"/>
                        <a:ext cx="153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7" name="Object 13">
            <a:extLst>
              <a:ext uri="{FF2B5EF4-FFF2-40B4-BE49-F238E27FC236}">
                <a16:creationId xmlns="" xmlns:a16="http://schemas.microsoft.com/office/drawing/2014/main" id="{41FB6112-2956-4C17-A82E-5B67D3D59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20878"/>
              </p:ext>
            </p:extLst>
          </p:nvPr>
        </p:nvGraphicFramePr>
        <p:xfrm>
          <a:off x="6553200" y="584200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9" name="Equation" r:id="rId22" imgW="1384300" imgH="431800" progId="Equation.3">
                  <p:embed/>
                </p:oleObj>
              </mc:Choice>
              <mc:Fallback>
                <p:oleObj name="Equation" r:id="rId22" imgW="13843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842000"/>
                        <a:ext cx="138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9" name="Object 15">
            <a:extLst>
              <a:ext uri="{FF2B5EF4-FFF2-40B4-BE49-F238E27FC236}">
                <a16:creationId xmlns="" xmlns:a16="http://schemas.microsoft.com/office/drawing/2014/main" id="{D34FBB60-1D6F-412B-BB93-F54A62BB7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52386"/>
              </p:ext>
            </p:extLst>
          </p:nvPr>
        </p:nvGraphicFramePr>
        <p:xfrm>
          <a:off x="4851400" y="3035300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50" name="Equation" r:id="rId24" imgW="761760" imgH="406080" progId="Equation.DSMT4">
                  <p:embed/>
                </p:oleObj>
              </mc:Choice>
              <mc:Fallback>
                <p:oleObj name="Equation" r:id="rId24" imgW="761760" imgH="4060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3035300"/>
                        <a:ext cx="76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80" name="Object 16">
            <a:extLst>
              <a:ext uri="{FF2B5EF4-FFF2-40B4-BE49-F238E27FC236}">
                <a16:creationId xmlns="" xmlns:a16="http://schemas.microsoft.com/office/drawing/2014/main" id="{594C8329-730A-4591-ABA8-48B6D03A6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714857"/>
              </p:ext>
            </p:extLst>
          </p:nvPr>
        </p:nvGraphicFramePr>
        <p:xfrm>
          <a:off x="1327150" y="3962400"/>
          <a:ext cx="74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51" name="Equation" r:id="rId26" imgW="749300" imgH="431800" progId="Equation.3">
                  <p:embed/>
                </p:oleObj>
              </mc:Choice>
              <mc:Fallback>
                <p:oleObj name="Equation" r:id="rId26" imgW="7493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962400"/>
                        <a:ext cx="74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81" name="Object 17">
            <a:extLst>
              <a:ext uri="{FF2B5EF4-FFF2-40B4-BE49-F238E27FC236}">
                <a16:creationId xmlns="" xmlns:a16="http://schemas.microsoft.com/office/drawing/2014/main" id="{7C7F4D9B-D93B-4771-8E14-4E8A8605C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40737"/>
              </p:ext>
            </p:extLst>
          </p:nvPr>
        </p:nvGraphicFramePr>
        <p:xfrm>
          <a:off x="4959350" y="4902200"/>
          <a:ext cx="74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52" name="Equation" r:id="rId28" imgW="749300" imgH="431800" progId="Equation.3">
                  <p:embed/>
                </p:oleObj>
              </mc:Choice>
              <mc:Fallback>
                <p:oleObj name="Equation" r:id="rId28" imgW="7493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4902200"/>
                        <a:ext cx="74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82" name="Object 18">
            <a:extLst>
              <a:ext uri="{FF2B5EF4-FFF2-40B4-BE49-F238E27FC236}">
                <a16:creationId xmlns="" xmlns:a16="http://schemas.microsoft.com/office/drawing/2014/main" id="{2740C303-7C3E-42F5-9CC7-BFD08E570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5300" y="54356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53" name="Equation" r:id="rId30" imgW="520560" imgH="393480" progId="Equation.DSMT4">
                  <p:embed/>
                </p:oleObj>
              </mc:Choice>
              <mc:Fallback>
                <p:oleObj name="Equation" r:id="rId30" imgW="52056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54356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6EDF6A37-E80E-498B-B501-414382E44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786A6D17-001E-4EBA-86AA-78C185D35693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7DA1DB5-367C-4A28-8515-2CA044A2D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7890" name="Rectangle 2">
            <a:extLst>
              <a:ext uri="{FF2B5EF4-FFF2-40B4-BE49-F238E27FC236}">
                <a16:creationId xmlns="" xmlns:a16="http://schemas.microsoft.com/office/drawing/2014/main" id="{61C347FB-909E-4CC7-9576-20A5B81B3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="" xmlns:a16="http://schemas.microsoft.com/office/drawing/2014/main" id="{FF92A22D-B045-4485-8E3E-D45F18578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609600" indent="-609600"/>
            <a:r>
              <a:rPr lang="en-US" altLang="en-US" sz="2800" b="1"/>
              <a:t>Theorem 6: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If </a:t>
            </a:r>
            <a:r>
              <a:rPr lang="en-US" altLang="en-US" sz="2800" i="1"/>
              <a:t>A</a:t>
            </a:r>
            <a:r>
              <a:rPr lang="en-US" altLang="en-US" sz="2800"/>
              <a:t> is an invertible matrix, then       is invertible and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endParaRPr lang="en-US" altLang="en-US" sz="280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If </a:t>
            </a:r>
            <a:r>
              <a:rPr lang="en-US" altLang="en-US" sz="2800" i="1"/>
              <a:t>A</a:t>
            </a:r>
            <a:r>
              <a:rPr lang="en-US" altLang="en-US" sz="2800"/>
              <a:t> and </a:t>
            </a:r>
            <a:r>
              <a:rPr lang="en-US" altLang="en-US" sz="2800" i="1"/>
              <a:t>B</a:t>
            </a:r>
            <a:r>
              <a:rPr lang="en-US" altLang="en-US" sz="2800"/>
              <a:t> are          invertible matrices, then so is </a:t>
            </a:r>
            <a:r>
              <a:rPr lang="en-US" altLang="en-US" sz="2800" i="1"/>
              <a:t>AB</a:t>
            </a:r>
            <a:r>
              <a:rPr lang="en-US" altLang="en-US" sz="2800"/>
              <a:t>, and the inverse of </a:t>
            </a:r>
            <a:r>
              <a:rPr lang="en-US" altLang="en-US" sz="2800" i="1"/>
              <a:t>AB</a:t>
            </a:r>
            <a:r>
              <a:rPr lang="en-US" altLang="en-US" sz="2800"/>
              <a:t> is the product of the inverses of </a:t>
            </a:r>
            <a:r>
              <a:rPr lang="en-US" altLang="en-US" sz="2800" i="1"/>
              <a:t>A</a:t>
            </a:r>
            <a:r>
              <a:rPr lang="en-US" altLang="en-US" sz="2800"/>
              <a:t> and </a:t>
            </a:r>
            <a:r>
              <a:rPr lang="en-US" altLang="en-US" sz="2800" i="1"/>
              <a:t>B</a:t>
            </a:r>
            <a:r>
              <a:rPr lang="en-US" altLang="en-US" sz="2800"/>
              <a:t> in the reverse order. That is,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If </a:t>
            </a:r>
            <a:r>
              <a:rPr lang="en-US" altLang="en-US" sz="2800" i="1"/>
              <a:t>A</a:t>
            </a:r>
            <a:r>
              <a:rPr lang="en-US" altLang="en-US" sz="2800"/>
              <a:t> is an invertible matrix, then so is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T</a:t>
            </a:r>
            <a:r>
              <a:rPr lang="en-US" altLang="en-US" sz="2800"/>
              <a:t>, and the inverse of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T</a:t>
            </a:r>
            <a:r>
              <a:rPr lang="en-US" altLang="en-US" sz="2800"/>
              <a:t> is the transpose of       . That is,</a:t>
            </a:r>
          </a:p>
        </p:txBody>
      </p:sp>
      <p:graphicFrame>
        <p:nvGraphicFramePr>
          <p:cNvPr id="677892" name="Object 4">
            <a:extLst>
              <a:ext uri="{FF2B5EF4-FFF2-40B4-BE49-F238E27FC236}">
                <a16:creationId xmlns="" xmlns:a16="http://schemas.microsoft.com/office/drawing/2014/main" id="{48B07722-C6DF-4581-A311-D099757E9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590800"/>
          <a:ext cx="175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69" name="Equation" r:id="rId4" imgW="1752480" imgH="482400" progId="Equation.DSMT4">
                  <p:embed/>
                </p:oleObj>
              </mc:Choice>
              <mc:Fallback>
                <p:oleObj name="Equation" r:id="rId4" imgW="17524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90800"/>
                        <a:ext cx="175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3" name="Object 5">
            <a:extLst>
              <a:ext uri="{FF2B5EF4-FFF2-40B4-BE49-F238E27FC236}">
                <a16:creationId xmlns="" xmlns:a16="http://schemas.microsoft.com/office/drawing/2014/main" id="{226665E8-7C50-4CD1-B0C9-3DFB4E969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495800"/>
          <a:ext cx="248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70" name="Equation" r:id="rId6" imgW="2489040" imgH="482400" progId="Equation.DSMT4">
                  <p:embed/>
                </p:oleObj>
              </mc:Choice>
              <mc:Fallback>
                <p:oleObj name="Equation" r:id="rId6" imgW="24890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95800"/>
                        <a:ext cx="248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4" name="Object 6">
            <a:extLst>
              <a:ext uri="{FF2B5EF4-FFF2-40B4-BE49-F238E27FC236}">
                <a16:creationId xmlns="" xmlns:a16="http://schemas.microsoft.com/office/drawing/2014/main" id="{D4389060-35DE-4FC7-B1ED-577DA797C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2766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71" name="Equation" r:id="rId8" imgW="774360" imgH="253800" progId="Equation.DSMT4">
                  <p:embed/>
                </p:oleObj>
              </mc:Choice>
              <mc:Fallback>
                <p:oleObj name="Equation" r:id="rId8" imgW="77436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766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5" name="Object 7">
            <a:extLst>
              <a:ext uri="{FF2B5EF4-FFF2-40B4-BE49-F238E27FC236}">
                <a16:creationId xmlns="" xmlns:a16="http://schemas.microsoft.com/office/drawing/2014/main" id="{14EE2AFA-4A34-48CB-8C9D-25110983F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943600"/>
          <a:ext cx="236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72" name="Equation" r:id="rId10" imgW="2361960" imgH="482400" progId="Equation.DSMT4">
                  <p:embed/>
                </p:oleObj>
              </mc:Choice>
              <mc:Fallback>
                <p:oleObj name="Equation" r:id="rId10" imgW="236196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943600"/>
                        <a:ext cx="2362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7" name="Object 9">
            <a:extLst>
              <a:ext uri="{FF2B5EF4-FFF2-40B4-BE49-F238E27FC236}">
                <a16:creationId xmlns="" xmlns:a16="http://schemas.microsoft.com/office/drawing/2014/main" id="{1FFBE177-9C95-47C9-AB7B-0EFAC065B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3100" y="53467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73" name="Equation" r:id="rId12" imgW="520560" imgH="393480" progId="Equation.DSMT4">
                  <p:embed/>
                </p:oleObj>
              </mc:Choice>
              <mc:Fallback>
                <p:oleObj name="Equation" r:id="rId12" imgW="5205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53467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9" name="Object 11">
            <a:extLst>
              <a:ext uri="{FF2B5EF4-FFF2-40B4-BE49-F238E27FC236}">
                <a16:creationId xmlns="" xmlns:a16="http://schemas.microsoft.com/office/drawing/2014/main" id="{4FC85E30-7699-47E0-900E-70C147C07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16764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74" name="Equation" r:id="rId14" imgW="520560" imgH="393480" progId="Equation.DSMT4">
                  <p:embed/>
                </p:oleObj>
              </mc:Choice>
              <mc:Fallback>
                <p:oleObj name="Equation" r:id="rId14" imgW="5205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6764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="" xmlns:a16="http://schemas.microsoft.com/office/drawing/2014/main" id="{76B920BB-1813-46D4-BAE8-2ED32C002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A454E9CF-F74D-406E-8874-1395FDAB51CA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66629950-E825-4D10-83B9-215083E0A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8914" name="Rectangle 2">
            <a:extLst>
              <a:ext uri="{FF2B5EF4-FFF2-40B4-BE49-F238E27FC236}">
                <a16:creationId xmlns="" xmlns:a16="http://schemas.microsoft.com/office/drawing/2014/main" id="{BF840BB6-0ABB-4318-AC3B-C014B51B9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="" xmlns:a16="http://schemas.microsoft.com/office/drawing/2014/main" id="{4B452708-78D1-4AD2-B94D-64456EA98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/>
              <a:t>Proof:</a:t>
            </a:r>
            <a:r>
              <a:rPr lang="en-US" altLang="en-US" sz="2800"/>
              <a:t> To verify statement (a), find a matrix </a:t>
            </a:r>
            <a:r>
              <a:rPr lang="en-US" altLang="en-US" sz="2800" i="1"/>
              <a:t>C</a:t>
            </a:r>
            <a:r>
              <a:rPr lang="en-US" altLang="en-US" sz="2800"/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and </a:t>
            </a:r>
          </a:p>
          <a:p>
            <a:r>
              <a:rPr lang="en-US" altLang="en-US" sz="2800"/>
              <a:t>These equations are satisfied with </a:t>
            </a:r>
            <a:r>
              <a:rPr lang="en-US" altLang="en-US" sz="2800" i="1"/>
              <a:t>A</a:t>
            </a:r>
            <a:r>
              <a:rPr lang="en-US" altLang="en-US" sz="2800"/>
              <a:t> in place of </a:t>
            </a:r>
            <a:r>
              <a:rPr lang="en-US" altLang="en-US" sz="2800" i="1"/>
              <a:t>C</a:t>
            </a:r>
            <a:r>
              <a:rPr lang="en-US" altLang="en-US" sz="2800"/>
              <a:t>. Hence       is invertible, and </a:t>
            </a:r>
            <a:r>
              <a:rPr lang="en-US" altLang="en-US" sz="2800" i="1"/>
              <a:t>A</a:t>
            </a:r>
            <a:r>
              <a:rPr lang="en-US" altLang="en-US" sz="2800"/>
              <a:t> is its inverse.</a:t>
            </a:r>
          </a:p>
          <a:p>
            <a:r>
              <a:rPr lang="en-US" altLang="en-US" sz="2800"/>
              <a:t>Next, to prove statement (b), compute:</a:t>
            </a:r>
          </a:p>
          <a:p>
            <a:endParaRPr lang="en-US" altLang="en-US" sz="2800"/>
          </a:p>
          <a:p>
            <a:r>
              <a:rPr lang="en-US" altLang="en-US" sz="2800"/>
              <a:t>A similar calculation shows that                               . </a:t>
            </a:r>
          </a:p>
          <a:p>
            <a:r>
              <a:rPr lang="en-US" altLang="en-US" sz="2800"/>
              <a:t>For statement (c), use Theorem 3(d), read from right to left,                                                    . </a:t>
            </a:r>
          </a:p>
          <a:p>
            <a:r>
              <a:rPr lang="en-US" altLang="en-US" sz="2800"/>
              <a:t>Similarly,                                .</a:t>
            </a:r>
          </a:p>
        </p:txBody>
      </p:sp>
      <p:graphicFrame>
        <p:nvGraphicFramePr>
          <p:cNvPr id="678916" name="Object 4">
            <a:extLst>
              <a:ext uri="{FF2B5EF4-FFF2-40B4-BE49-F238E27FC236}">
                <a16:creationId xmlns="" xmlns:a16="http://schemas.microsoft.com/office/drawing/2014/main" id="{EDED2D76-D39E-4AF4-8971-5C01FE30F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0955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04" name="Equation" r:id="rId4" imgW="1409400" imgH="406080" progId="Equation.DSMT4">
                  <p:embed/>
                </p:oleObj>
              </mc:Choice>
              <mc:Fallback>
                <p:oleObj name="Equation" r:id="rId4" imgW="140940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95500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7" name="Object 5">
            <a:extLst>
              <a:ext uri="{FF2B5EF4-FFF2-40B4-BE49-F238E27FC236}">
                <a16:creationId xmlns="" xmlns:a16="http://schemas.microsoft.com/office/drawing/2014/main" id="{88C01DF8-CFAF-4F7D-9EFA-DBF3FF8A2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0955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05" name="Equation" r:id="rId6" imgW="1371600" imgH="406080" progId="Equation.DSMT4">
                  <p:embed/>
                </p:oleObj>
              </mc:Choice>
              <mc:Fallback>
                <p:oleObj name="Equation" r:id="rId6" imgW="137160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95500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8" name="Object 6">
            <a:extLst>
              <a:ext uri="{FF2B5EF4-FFF2-40B4-BE49-F238E27FC236}">
                <a16:creationId xmlns="" xmlns:a16="http://schemas.microsoft.com/office/drawing/2014/main" id="{4884B9B0-FB2A-49DB-AC25-449898714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114800"/>
          <a:ext cx="746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06" name="Equation" r:id="rId8" imgW="7467480" imgH="482400" progId="Equation.DSMT4">
                  <p:embed/>
                </p:oleObj>
              </mc:Choice>
              <mc:Fallback>
                <p:oleObj name="Equation" r:id="rId8" imgW="746748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746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9" name="Object 7">
            <a:extLst>
              <a:ext uri="{FF2B5EF4-FFF2-40B4-BE49-F238E27FC236}">
                <a16:creationId xmlns="" xmlns:a16="http://schemas.microsoft.com/office/drawing/2014/main" id="{B1C9FD93-EC44-4711-8C4A-D002039C8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572000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07" name="Equation" r:id="rId10" imgW="2743200" imgH="482400" progId="Equation.DSMT4">
                  <p:embed/>
                </p:oleObj>
              </mc:Choice>
              <mc:Fallback>
                <p:oleObj name="Equation" r:id="rId10" imgW="274320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0"/>
                        <a:ext cx="274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0" name="Object 8">
            <a:extLst>
              <a:ext uri="{FF2B5EF4-FFF2-40B4-BE49-F238E27FC236}">
                <a16:creationId xmlns="" xmlns:a16="http://schemas.microsoft.com/office/drawing/2014/main" id="{671496C4-58E3-4562-93DF-9A8AA6009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511800"/>
          <a:ext cx="447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08" name="Equation" r:id="rId12" imgW="4470120" imgH="482400" progId="Equation.DSMT4">
                  <p:embed/>
                </p:oleObj>
              </mc:Choice>
              <mc:Fallback>
                <p:oleObj name="Equation" r:id="rId12" imgW="447012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11800"/>
                        <a:ext cx="447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1" name="Object 9">
            <a:extLst>
              <a:ext uri="{FF2B5EF4-FFF2-40B4-BE49-F238E27FC236}">
                <a16:creationId xmlns="" xmlns:a16="http://schemas.microsoft.com/office/drawing/2014/main" id="{39DDD6BB-CB92-4033-BF28-0734B2F68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6032500"/>
          <a:ext cx="284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09" name="Equation" r:id="rId14" imgW="2844720" imgH="482400" progId="Equation.DSMT4">
                  <p:embed/>
                </p:oleObj>
              </mc:Choice>
              <mc:Fallback>
                <p:oleObj name="Equation" r:id="rId14" imgW="284472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032500"/>
                        <a:ext cx="2844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3" name="Object 11">
            <a:extLst>
              <a:ext uri="{FF2B5EF4-FFF2-40B4-BE49-F238E27FC236}">
                <a16:creationId xmlns="" xmlns:a16="http://schemas.microsoft.com/office/drawing/2014/main" id="{DFAC8879-D82A-4672-A4E4-21EC2EF02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353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10" name="Equation" r:id="rId16" imgW="520560" imgH="393480" progId="Equation.DSMT4">
                  <p:embed/>
                </p:oleObj>
              </mc:Choice>
              <mc:Fallback>
                <p:oleObj name="Equation" r:id="rId16" imgW="5205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353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318DD770-B509-4095-AF3F-E87372CCD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CC18CEE2-E413-4042-998B-F1BEB758EF72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40983B1C-8BD0-4C10-872C-139FC9403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9938" name="Rectangle 2">
            <a:extLst>
              <a:ext uri="{FF2B5EF4-FFF2-40B4-BE49-F238E27FC236}">
                <a16:creationId xmlns="" xmlns:a16="http://schemas.microsoft.com/office/drawing/2014/main" id="{FDA7A5A4-096B-421B-B409-76D25A61E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="" xmlns:a16="http://schemas.microsoft.com/office/drawing/2014/main" id="{40285A1F-A267-4E58-823C-4486A9907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/>
              <a:t>Hence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T</a:t>
            </a:r>
            <a:r>
              <a:rPr lang="en-US" altLang="en-US" sz="2800"/>
              <a:t> is invertible, and its inverse is            .</a:t>
            </a:r>
          </a:p>
          <a:p>
            <a:r>
              <a:rPr lang="en-US" altLang="en-US" sz="2800"/>
              <a:t>The generalization of Theorem 6(b) is as follows: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The product of          invertible matrices is invertible, and the inverse is the product of their inverses in the reverse order.</a:t>
            </a:r>
          </a:p>
          <a:p>
            <a:r>
              <a:rPr lang="en-US" altLang="en-US" sz="2800"/>
              <a:t>An invertible matrix </a:t>
            </a:r>
            <a:r>
              <a:rPr lang="en-US" altLang="en-US" sz="2800" i="1"/>
              <a:t>A</a:t>
            </a:r>
            <a:r>
              <a:rPr lang="en-US" altLang="en-US" sz="2800"/>
              <a:t> is row equivalent to an identity matrix, and we can find        by watching the row reduction of </a:t>
            </a:r>
            <a:r>
              <a:rPr lang="en-US" altLang="en-US" sz="2800" i="1"/>
              <a:t>A</a:t>
            </a:r>
            <a:r>
              <a:rPr lang="en-US" altLang="en-US" sz="2800"/>
              <a:t> to </a:t>
            </a:r>
            <a:r>
              <a:rPr lang="en-US" altLang="en-US" sz="2800" i="1"/>
              <a:t>I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An </a:t>
            </a:r>
            <a:r>
              <a:rPr lang="en-US" altLang="en-US" sz="2800" b="1"/>
              <a:t>elementary matrix</a:t>
            </a:r>
            <a:r>
              <a:rPr lang="en-US" altLang="en-US" sz="2800"/>
              <a:t> is one that is obtained by performing a single elementary row operation on an identity matrix.</a:t>
            </a:r>
          </a:p>
        </p:txBody>
      </p:sp>
      <p:graphicFrame>
        <p:nvGraphicFramePr>
          <p:cNvPr id="679940" name="Object 4">
            <a:extLst>
              <a:ext uri="{FF2B5EF4-FFF2-40B4-BE49-F238E27FC236}">
                <a16:creationId xmlns="" xmlns:a16="http://schemas.microsoft.com/office/drawing/2014/main" id="{0B9AC2E4-3311-475C-BF40-B0024C7B2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3368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81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368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2" name="Object 6">
            <a:extLst>
              <a:ext uri="{FF2B5EF4-FFF2-40B4-BE49-F238E27FC236}">
                <a16:creationId xmlns="" xmlns:a16="http://schemas.microsoft.com/office/drawing/2014/main" id="{AF7731E7-A2BE-436C-8A01-79530FDF7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39751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82" name="Equation" r:id="rId6" imgW="520560" imgH="393480" progId="Equation.DSMT4">
                  <p:embed/>
                </p:oleObj>
              </mc:Choice>
              <mc:Fallback>
                <p:oleObj name="Equation" r:id="rId6" imgW="52056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9751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4" name="Object 8">
            <a:extLst>
              <a:ext uri="{FF2B5EF4-FFF2-40B4-BE49-F238E27FC236}">
                <a16:creationId xmlns="" xmlns:a16="http://schemas.microsoft.com/office/drawing/2014/main" id="{97C6D6D5-8A76-40BE-BF91-37AC70C74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929771"/>
              </p:ext>
            </p:extLst>
          </p:nvPr>
        </p:nvGraphicFramePr>
        <p:xfrm>
          <a:off x="6699250" y="1143000"/>
          <a:ext cx="97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83" name="Equation" r:id="rId8" imgW="977900" imgH="508000" progId="Equation.3">
                  <p:embed/>
                </p:oleObj>
              </mc:Choice>
              <mc:Fallback>
                <p:oleObj name="Equation" r:id="rId8" imgW="9779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143000"/>
                        <a:ext cx="97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84D09567-DE06-42C2-8E42-3CA1A04F7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6563719E-C500-46AD-8235-821E2B5A15BE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4F8C0272-324D-49B4-A71B-7EDC7895A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0962" name="Rectangle 2">
            <a:extLst>
              <a:ext uri="{FF2B5EF4-FFF2-40B4-BE49-F238E27FC236}">
                <a16:creationId xmlns="" xmlns:a16="http://schemas.microsoft.com/office/drawing/2014/main" id="{EB1A31AE-1646-4891-923C-C0F73CCF7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0963" name="Rectangle 3">
            <a:extLst>
              <a:ext uri="{FF2B5EF4-FFF2-40B4-BE49-F238E27FC236}">
                <a16:creationId xmlns="" xmlns:a16="http://schemas.microsoft.com/office/drawing/2014/main" id="{871176B8-77C5-44E6-B084-B60D02D08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700" b="1"/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endParaRPr lang="en-US" altLang="en-US" sz="2800" b="1"/>
          </a:p>
          <a:p>
            <a:pPr>
              <a:lnSpc>
                <a:spcPct val="80000"/>
              </a:lnSpc>
            </a:pPr>
            <a:r>
              <a:rPr lang="en-US" altLang="en-US" sz="2800" b="1"/>
              <a:t>Example 1:</a:t>
            </a:r>
            <a:r>
              <a:rPr lang="en-US" altLang="en-US" sz="2800"/>
              <a:t> Let                                ,                            ,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Compute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 i="1"/>
              <a:t>A</a:t>
            </a:r>
            <a:r>
              <a:rPr lang="en-US" altLang="en-US" sz="2800"/>
              <a:t>, </a:t>
            </a:r>
            <a:r>
              <a:rPr lang="en-US" altLang="en-US" sz="2800" i="1"/>
              <a:t>E</a:t>
            </a:r>
            <a:r>
              <a:rPr lang="en-US" altLang="en-US" sz="2800" baseline="-25000"/>
              <a:t>2</a:t>
            </a:r>
            <a:r>
              <a:rPr lang="en-US" altLang="en-US" sz="2800" i="1"/>
              <a:t>A</a:t>
            </a:r>
            <a:r>
              <a:rPr lang="en-US" altLang="en-US" sz="2800"/>
              <a:t>, and </a:t>
            </a:r>
            <a:r>
              <a:rPr lang="en-US" altLang="en-US" sz="2800" i="1"/>
              <a:t>E</a:t>
            </a:r>
            <a:r>
              <a:rPr lang="en-US" altLang="en-US" sz="2800" baseline="-25000"/>
              <a:t>3</a:t>
            </a:r>
            <a:r>
              <a:rPr lang="en-US" altLang="en-US" sz="2800" i="1"/>
              <a:t>A</a:t>
            </a:r>
            <a:r>
              <a:rPr lang="en-US" altLang="en-US" sz="2800"/>
              <a:t>, and describe how these products can be obtained by elementary row operations on 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700"/>
              <a:t>	                                                              </a:t>
            </a:r>
          </a:p>
        </p:txBody>
      </p:sp>
      <p:graphicFrame>
        <p:nvGraphicFramePr>
          <p:cNvPr id="680964" name="Object 4">
            <a:extLst>
              <a:ext uri="{FF2B5EF4-FFF2-40B4-BE49-F238E27FC236}">
                <a16:creationId xmlns="" xmlns:a16="http://schemas.microsoft.com/office/drawing/2014/main" id="{A7BEF3D8-9AB5-486F-ACBF-824FE1607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295400"/>
          <a:ext cx="25908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20" name="Equation" r:id="rId4" imgW="2743200" imgH="1777680" progId="Equation.DSMT4">
                  <p:embed/>
                </p:oleObj>
              </mc:Choice>
              <mc:Fallback>
                <p:oleObj name="Equation" r:id="rId4" imgW="274320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95400"/>
                        <a:ext cx="25908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5" name="Object 5">
            <a:extLst>
              <a:ext uri="{FF2B5EF4-FFF2-40B4-BE49-F238E27FC236}">
                <a16:creationId xmlns="" xmlns:a16="http://schemas.microsoft.com/office/drawing/2014/main" id="{1E883618-E507-40AA-872B-606C7B2C6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7600" y="1320800"/>
          <a:ext cx="23622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21" name="Equation" r:id="rId6" imgW="2552400" imgH="1777680" progId="Equation.DSMT4">
                  <p:embed/>
                </p:oleObj>
              </mc:Choice>
              <mc:Fallback>
                <p:oleObj name="Equation" r:id="rId6" imgW="2552400" imgH="1777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1320800"/>
                        <a:ext cx="23622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8" name="Object 8">
            <a:extLst>
              <a:ext uri="{FF2B5EF4-FFF2-40B4-BE49-F238E27FC236}">
                <a16:creationId xmlns="" xmlns:a16="http://schemas.microsoft.com/office/drawing/2014/main" id="{9AF25119-C3AF-414D-B100-62D9056BE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84500"/>
          <a:ext cx="24384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22" name="Equation" r:id="rId8" imgW="2539800" imgH="1777680" progId="Equation.DSMT4">
                  <p:embed/>
                </p:oleObj>
              </mc:Choice>
              <mc:Fallback>
                <p:oleObj name="Equation" r:id="rId8" imgW="2539800" imgH="1777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84500"/>
                        <a:ext cx="24384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9" name="Object 9">
            <a:extLst>
              <a:ext uri="{FF2B5EF4-FFF2-40B4-BE49-F238E27FC236}">
                <a16:creationId xmlns="" xmlns:a16="http://schemas.microsoft.com/office/drawing/2014/main" id="{BDE04651-F21A-49F6-B0D7-B9DE073A2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0" y="2997200"/>
          <a:ext cx="24384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23" name="Equation" r:id="rId10" imgW="2577960" imgH="1777680" progId="Equation.DSMT4">
                  <p:embed/>
                </p:oleObj>
              </mc:Choice>
              <mc:Fallback>
                <p:oleObj name="Equation" r:id="rId10" imgW="2577960" imgH="17776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997200"/>
                        <a:ext cx="243840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F9ABC835-9DD3-4DC2-BE2E-1674054D9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1D7D18C7-2BEC-4072-BCC5-E7678EB8D31D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33A095BF-010D-44F8-A2F1-6458CEC4A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1986" name="Rectangle 2">
            <a:extLst>
              <a:ext uri="{FF2B5EF4-FFF2-40B4-BE49-F238E27FC236}">
                <a16:creationId xmlns="" xmlns:a16="http://schemas.microsoft.com/office/drawing/2014/main" id="{38E093AC-533A-4CEF-AD36-C4BFBF39F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="" xmlns:a16="http://schemas.microsoft.com/office/drawing/2014/main" id="{4A37CDAE-F9D4-429B-B340-5DAC7B0AC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r>
              <a:rPr lang="en-US" altLang="en-US" sz="2800" b="1"/>
              <a:t>Solution:</a:t>
            </a:r>
            <a:r>
              <a:rPr lang="en-US" altLang="en-US" sz="2800"/>
              <a:t> Verify that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,                                  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.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Addition of       times row 1 of </a:t>
            </a:r>
            <a:r>
              <a:rPr lang="en-US" altLang="en-US" sz="2800" i="1"/>
              <a:t>A</a:t>
            </a:r>
            <a:r>
              <a:rPr lang="en-US" altLang="en-US" sz="2800"/>
              <a:t> to row 3 produces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  <a:p>
            <a:endParaRPr lang="en-US" altLang="en-US" sz="2800"/>
          </a:p>
        </p:txBody>
      </p:sp>
      <p:graphicFrame>
        <p:nvGraphicFramePr>
          <p:cNvPr id="681988" name="Object 4">
            <a:extLst>
              <a:ext uri="{FF2B5EF4-FFF2-40B4-BE49-F238E27FC236}">
                <a16:creationId xmlns="" xmlns:a16="http://schemas.microsoft.com/office/drawing/2014/main" id="{FF7D601C-1EC0-451B-84F1-9EFBACC9E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562100"/>
          <a:ext cx="5054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39" name="Equation" r:id="rId4" imgW="5054400" imgH="1777680" progId="Equation.DSMT4">
                  <p:embed/>
                </p:oleObj>
              </mc:Choice>
              <mc:Fallback>
                <p:oleObj name="Equation" r:id="rId4" imgW="505440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62100"/>
                        <a:ext cx="5054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89" name="Object 5">
            <a:extLst>
              <a:ext uri="{FF2B5EF4-FFF2-40B4-BE49-F238E27FC236}">
                <a16:creationId xmlns="" xmlns:a16="http://schemas.microsoft.com/office/drawing/2014/main" id="{19F7EEE6-7BAE-42A0-8BBD-A8CC79E9C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562100"/>
          <a:ext cx="2959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40" name="Equation" r:id="rId6" imgW="2958840" imgH="1777680" progId="Equation.DSMT4">
                  <p:embed/>
                </p:oleObj>
              </mc:Choice>
              <mc:Fallback>
                <p:oleObj name="Equation" r:id="rId6" imgW="2958840" imgH="1777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62100"/>
                        <a:ext cx="2959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0" name="Object 6">
            <a:extLst>
              <a:ext uri="{FF2B5EF4-FFF2-40B4-BE49-F238E27FC236}">
                <a16:creationId xmlns="" xmlns:a16="http://schemas.microsoft.com/office/drawing/2014/main" id="{524440E0-84CD-4530-A31D-ED5FB54BA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619500"/>
          <a:ext cx="3352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41" name="Equation" r:id="rId8" imgW="3352680" imgH="1777680" progId="Equation.DSMT4">
                  <p:embed/>
                </p:oleObj>
              </mc:Choice>
              <mc:Fallback>
                <p:oleObj name="Equation" r:id="rId8" imgW="3352680" imgH="1777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19500"/>
                        <a:ext cx="3352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1" name="Object 7">
            <a:extLst>
              <a:ext uri="{FF2B5EF4-FFF2-40B4-BE49-F238E27FC236}">
                <a16:creationId xmlns="" xmlns:a16="http://schemas.microsoft.com/office/drawing/2014/main" id="{84D20CA9-07DD-4D88-B0E8-E913384FF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842000"/>
          <a:ext cx="45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42" name="Equation" r:id="rId10" imgW="457200" imgH="330120" progId="Equation.DSMT4">
                  <p:embed/>
                </p:oleObj>
              </mc:Choice>
              <mc:Fallback>
                <p:oleObj name="Equation" r:id="rId10" imgW="45720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42000"/>
                        <a:ext cx="457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12138</TotalTime>
  <Words>1054</Words>
  <Application>Microsoft Office PowerPoint</Application>
  <PresentationFormat>On-screen Show (4:3)</PresentationFormat>
  <Paragraphs>189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Blends</vt:lpstr>
      <vt:lpstr>Equation</vt:lpstr>
      <vt:lpstr>The Geometry of Vector Spaces</vt:lpstr>
      <vt:lpstr>MATRIX OPERATIONS</vt:lpstr>
      <vt:lpstr>MATRIX OPERATIONS</vt:lpstr>
      <vt:lpstr>MATRIX OPERATIONS</vt:lpstr>
      <vt:lpstr>MATRIX OPERATIONS</vt:lpstr>
      <vt:lpstr>MATRIX OPERATIONS</vt:lpstr>
      <vt:lpstr>ELEMENTARY MATRICES</vt:lpstr>
      <vt:lpstr>ELEMENTARY MATRICES</vt:lpstr>
      <vt:lpstr>ELEMENTARY MATRICES</vt:lpstr>
      <vt:lpstr>ELEMENTARY MATRICES</vt:lpstr>
      <vt:lpstr>ELEMENTARY MATRICES</vt:lpstr>
      <vt:lpstr>ELEMENTARY MATRICES</vt:lpstr>
      <vt:lpstr>ELEMENTARY MATRICES</vt:lpstr>
      <vt:lpstr>ALGORITHM FOR FINDING</vt:lpstr>
      <vt:lpstr>ALGORITHM FOR FINDING</vt:lpstr>
      <vt:lpstr>ALGORITHM FOR FINDING</vt:lpstr>
      <vt:lpstr>REASONABLE ANSWERS</vt:lpstr>
      <vt:lpstr>ANOTHER VIEW OF MATRIX INVERSION</vt:lpstr>
      <vt:lpstr>ANOTHER VIEW OF MATRIX INVERSION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976</cp:revision>
  <dcterms:created xsi:type="dcterms:W3CDTF">2005-10-22T18:34:54Z</dcterms:created>
  <dcterms:modified xsi:type="dcterms:W3CDTF">2020-10-12T15:49:16Z</dcterms:modified>
</cp:coreProperties>
</file>