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" autoAdjust="0"/>
    <p:restoredTop sz="86413" autoAdjust="0"/>
  </p:normalViewPr>
  <p:slideViewPr>
    <p:cSldViewPr>
      <p:cViewPr varScale="1">
        <p:scale>
          <a:sx n="74" d="100"/>
          <a:sy n="74" d="100"/>
        </p:scale>
        <p:origin x="-108" y="-17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-9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D43F-AD60-BF4F-B02D-50EFD86D3F4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2C494-18E8-6C48-8F29-21BB1EA2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29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54F01C-9DAE-4834-B3FA-3D4760BB01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470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3163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143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9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381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096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492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498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65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633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05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28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39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</a:rPr>
              <a:t>2.4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8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2.2- </a:t>
            </a:r>
            <a:fld id="{CE90E932-D1B3-4534-813D-FD4EBE5E39C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4724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69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2.2- </a:t>
            </a:r>
            <a:fld id="{CE7008AD-6ACD-4396-A6D7-C548241CE52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7244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Matrix Algebra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PARTITIONED MATRICES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INVERSES OF PARTIONED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The next example illustrates calculations involving inverses and partitioned matrices. </a:t>
                </a:r>
              </a:p>
              <a:p>
                <a:pPr eaLnBrk="1" hangingPunct="1"/>
                <a:r>
                  <a:rPr lang="en-US" altLang="en-US" sz="2800" b="1" dirty="0"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 A matrix of the form</a:t>
                </a: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en-US" sz="2800" b="0" i="1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en-US" sz="2800" b="0" i="1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en-US" sz="2800" b="0" i="1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Is said to be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block upper triangular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. Assume that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22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, and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invertible. Find a formula for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  <a:blipFill rotWithShape="0">
                <a:blip r:embed="rId4"/>
                <a:stretch>
                  <a:fillRect l="-1193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9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INVERSES OF PARTIONED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Denote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30000" dirty="0">
                    <a:cs typeface="Times New Roman" panose="02020603050405020304" pitchFamily="18" charset="0"/>
                  </a:rPr>
                  <a:t>–1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and partition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so that</a:t>
                </a: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en-US" sz="28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en-US" sz="28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en-US" sz="28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           (2)</a:t>
                </a: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This matrix equation provides four equations that will lead to the unknown blocks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…,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22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. Compute the product on the left side of equation (2), and equate each entry with the corresponding block in the identity matrix on the right.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  <a:blipFill>
                <a:blip r:embed="rId4"/>
                <a:stretch>
                  <a:fillRect l="-1316" t="-1515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99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INVERSES OF PARTIONED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smtClean="0">
                    <a:cs typeface="Times New Roman" panose="02020603050405020304" pitchFamily="18" charset="0"/>
                  </a:rPr>
                  <a:t>That is, set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800" b="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𝐼𝑝</m:t>
                    </m:r>
                  </m:oMath>
                </a14:m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    (3)</a:t>
                </a:r>
                <a:endParaRPr lang="en-US" altLang="en-US" sz="2800" baseline="-25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800" b="0" i="1" baseline="-2500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       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(4)</a:t>
                </a:r>
                <a:endParaRPr lang="en-US" altLang="en-US" sz="2800" baseline="-25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   (5)</a:t>
                </a:r>
                <a:endParaRPr lang="en-US" altLang="en-US" sz="2800" baseline="-25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𝐼𝑞</m:t>
                    </m:r>
                  </m:oMath>
                </a14:m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    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 (6)  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By itself, equation (6) does not show that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22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invertible. However, since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22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square, the Invertible Matrix Theorem and (6) together show that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22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invertible and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  <a:blipFill rotWithShape="1">
                <a:blip r:embed="rId4"/>
                <a:stretch>
                  <a:fillRect l="-1193" t="-1212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44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INVERSES OF PARTIONED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Next, left-multiply both sides of (5)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 and obtain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0=0</m:t>
                    </m:r>
                  </m:oMath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So that (3) simplifies to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Since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square, this shows that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invertible and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. Finally, use these results with (4) to find that</a:t>
                </a: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sSubSup>
                      <m:sSubSup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    and </a:t>
                </a:r>
                <a14:m>
                  <m:oMath xmlns:m="http://schemas.openxmlformats.org/officeDocument/2006/math">
                    <m:r>
                      <a:rPr lang="en-US" alt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sSubSup>
                      <m:sSubSup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  <a:blipFill rotWithShape="0">
                <a:blip r:embed="rId3"/>
                <a:stretch>
                  <a:fillRect l="-1193" t="-1091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7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INVERSES OF PARTIONED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Thus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en-US" sz="2800" baseline="46000" dirty="0"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800" baseline="46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en-US" sz="2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en-US" sz="2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8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sSubSup>
                                <m:sSubSupPr>
                                  <m:ctrlPr>
                                    <a:rPr lang="en-US" altLang="en-US" sz="2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en-US" sz="2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block diagonal matrix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is a partitioned matrix with zero blocks off the main diagonal (of blocks). Such a matrix is invertible if and only if each block on the diagonal is invertible.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371600"/>
                <a:ext cx="8686800" cy="5029200"/>
              </a:xfrm>
              <a:blipFill rotWithShape="0">
                <a:blip r:embed="rId3"/>
                <a:stretch>
                  <a:fillRect l="-1193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72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PARTITIONED MATRICES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A key feature of our work with matrices has been the ability to regard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as a list of column vectors rather than just a rectangular array of numbers.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This point of view has been so useful that we wish to consider other </a:t>
            </a:r>
            <a:r>
              <a:rPr lang="en-US" altLang="en-US" sz="2800" b="1" dirty="0">
                <a:cs typeface="Times New Roman" panose="02020603050405020304" pitchFamily="18" charset="0"/>
              </a:rPr>
              <a:t>partitions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indicated by horizontal and vertical dividing rules, as in Example 1 on the next slide.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 The matrix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Can also be written as the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 </m:t>
                    </m:r>
                  </m:oMath>
                </a14:m>
                <a:r>
                  <a:rPr lang="en-US" altLang="en-US" sz="2800" b="1" dirty="0">
                    <a:cs typeface="Times New Roman" panose="02020603050405020304" pitchFamily="18" charset="0"/>
                  </a:rPr>
                  <a:t>partitioned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(or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block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)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matrix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dirty="0">
                    <a:cs typeface="Times New Roman" panose="02020603050405020304" pitchFamily="18" charset="0"/>
                  </a:rPr>
                  <a:t>Whose entries are the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blocks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(or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submatrices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altLang="en-US" sz="2800" b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4"/>
                <a:stretch>
                  <a:fillRect l="-1389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6BC4618-44B4-414B-A70E-27412F0BDF8B}"/>
              </a:ext>
            </a:extLst>
          </p:cNvPr>
          <p:cNvCxnSpPr/>
          <p:nvPr/>
        </p:nvCxnSpPr>
        <p:spPr bwMode="auto">
          <a:xfrm>
            <a:off x="2743200" y="2590800"/>
            <a:ext cx="4343400" cy="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70F2B9F-A352-AA4C-996A-E304DD7AAC68}"/>
              </a:ext>
            </a:extLst>
          </p:cNvPr>
          <p:cNvCxnSpPr>
            <a:cxnSpLocks/>
          </p:cNvCxnSpPr>
          <p:nvPr/>
        </p:nvCxnSpPr>
        <p:spPr bwMode="auto">
          <a:xfrm>
            <a:off x="6400800" y="1828800"/>
            <a:ext cx="0" cy="114300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20FD3D4-E76C-2C48-BC15-4AB9CFD6EADD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831975"/>
            <a:ext cx="0" cy="114300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3419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ADDITION AND SCALAR MULTIPLICATION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If matrices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are the same size and are partitioned in exactly the same way, then it is natural to make the same partition of the ordinary matrix sum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+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In this case, each block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+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is the (matrix) sum of the corresponding blocks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Multiplication of a partitioned matrix by a scalar is also computed block by block.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603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OF PARTITIONED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066800"/>
                <a:ext cx="8686800" cy="56388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50" dirty="0">
                    <a:cs typeface="Times New Roman" panose="02020603050405020304" pitchFamily="18" charset="0"/>
                  </a:rPr>
                  <a:t>Partitioned matrices can be multiplied by the usual row—column rule as if the block entries were scalars, provided that for a product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the column partition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matches the row partition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50" b="1" dirty="0">
                    <a:cs typeface="Times New Roman" panose="02020603050405020304" pitchFamily="18" charset="0"/>
                  </a:rPr>
                  <a:t>Example 3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   Let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50" dirty="0">
                    <a:cs typeface="Times New Roman" panose="02020603050405020304" pitchFamily="18" charset="0"/>
                  </a:rPr>
                  <a:t>The 5 columns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are partitioned into a set of 3 columns and then a set of 2 columns. The 5 rows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are partitioned in the same way—into a set of 3 rows and then a set of 2 rows.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066800"/>
                <a:ext cx="8686800" cy="5638800"/>
              </a:xfrm>
              <a:blipFill>
                <a:blip r:embed="rId4"/>
                <a:stretch>
                  <a:fillRect l="-1316" t="-1126" r="-1901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9E00072-BBFA-9B4B-8065-D9FFB8271822}"/>
              </a:ext>
            </a:extLst>
          </p:cNvPr>
          <p:cNvCxnSpPr>
            <a:cxnSpLocks/>
          </p:cNvCxnSpPr>
          <p:nvPr/>
        </p:nvCxnSpPr>
        <p:spPr bwMode="auto">
          <a:xfrm>
            <a:off x="1072662" y="4243754"/>
            <a:ext cx="2800838" cy="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C7DBF90-F521-434E-B5D7-522CF3A7D0E0}"/>
              </a:ext>
            </a:extLst>
          </p:cNvPr>
          <p:cNvCxnSpPr>
            <a:cxnSpLocks/>
          </p:cNvCxnSpPr>
          <p:nvPr/>
        </p:nvCxnSpPr>
        <p:spPr bwMode="auto">
          <a:xfrm>
            <a:off x="2775439" y="3581400"/>
            <a:ext cx="0" cy="949814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AFE8613-CCA1-6741-85B0-3B1B2A55911F}"/>
              </a:ext>
            </a:extLst>
          </p:cNvPr>
          <p:cNvCxnSpPr>
            <a:cxnSpLocks/>
          </p:cNvCxnSpPr>
          <p:nvPr/>
        </p:nvCxnSpPr>
        <p:spPr bwMode="auto">
          <a:xfrm>
            <a:off x="6686706" y="4243754"/>
            <a:ext cx="857094" cy="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2927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OF PARTITIONED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We say that the partitions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are conformable for block multiplication. It can be shown that the ordinary product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can be written as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75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7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75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en-US" sz="275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It is important for each smaller product in the expression for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to be written with the submatrix from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on the left, since matrix multiplication is not commutative. </a:t>
                </a: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686800" cy="5181600"/>
              </a:xfrm>
              <a:blipFill>
                <a:blip r:embed="rId3"/>
                <a:stretch>
                  <a:fillRect l="-1316" t="-1225" r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E1BB5E1-FAC7-8B4F-A137-A9D30B501D91}"/>
              </a:ext>
            </a:extLst>
          </p:cNvPr>
          <p:cNvCxnSpPr>
            <a:cxnSpLocks/>
          </p:cNvCxnSpPr>
          <p:nvPr/>
        </p:nvCxnSpPr>
        <p:spPr bwMode="auto">
          <a:xfrm>
            <a:off x="7306408" y="3311770"/>
            <a:ext cx="100949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1474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OF PARTITIONED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For instance,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75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en-US" sz="275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7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75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5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US" sz="27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Hence the top block in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686800" cy="5181600"/>
              </a:xfrm>
              <a:blipFill>
                <a:blip r:embed="rId3"/>
                <a:stretch>
                  <a:fillRect l="-1316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750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OF PARTITIONED MATRICES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77C97"/>
                </a:solidFill>
                <a:cs typeface="Times New Roman" panose="02020603050405020304" pitchFamily="18" charset="0"/>
              </a:rPr>
              <a:t>Theorem 10</a:t>
            </a:r>
            <a:r>
              <a:rPr lang="en-US" altLang="en-US" sz="2800" dirty="0">
                <a:cs typeface="Times New Roman" panose="02020603050405020304" pitchFamily="18" charset="0"/>
              </a:rPr>
              <a:t>: Column—Row Expansion of </a:t>
            </a:r>
            <a:r>
              <a:rPr lang="en-US" altLang="en-US" sz="2800" i="1" dirty="0">
                <a:cs typeface="Times New Roman" panose="02020603050405020304" pitchFamily="18" charset="0"/>
              </a:rPr>
              <a:t>AB</a:t>
            </a:r>
          </a:p>
          <a:p>
            <a:pPr eaLnBrk="1" hangingPunct="1"/>
            <a:endParaRPr lang="en-US" altLang="en-US" sz="2800" i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i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i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i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i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b="1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 dirty="0">
                <a:cs typeface="Times New Roman" panose="02020603050405020304" pitchFamily="18" charset="0"/>
              </a:rPr>
              <a:t>Proof </a:t>
            </a:r>
            <a:r>
              <a:rPr lang="en-US" altLang="en-US" sz="2800" dirty="0">
                <a:cs typeface="Times New Roman" panose="02020603050405020304" pitchFamily="18" charset="0"/>
              </a:rPr>
              <a:t>For each row index 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and column index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, the (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)-entry in col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)and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kj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from row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) is the product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ik</a:t>
            </a:r>
            <a:r>
              <a:rPr lang="en-US" altLang="en-US" sz="2800" dirty="0">
                <a:cs typeface="Times New Roman" panose="02020603050405020304" pitchFamily="18" charset="0"/>
              </a:rPr>
              <a:t> from col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) and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kj</a:t>
            </a:r>
            <a:r>
              <a:rPr lang="en-US" altLang="en-US" sz="2800" dirty="0">
                <a:cs typeface="Times New Roman" panose="02020603050405020304" pitchFamily="18" charset="0"/>
              </a:rPr>
              <a:t> from row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). 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0298" y="3062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(1)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59" y="1981200"/>
            <a:ext cx="7725481" cy="27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9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OF PARTITIONED MATRICES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Hence</a:t>
            </a:r>
            <a:r>
              <a:rPr lang="en-US" altLang="en-US" sz="2800" b="1" dirty="0">
                <a:solidFill>
                  <a:srgbClr val="077C97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the (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)-entry in the sum shown in equation (1) is </a:t>
            </a:r>
          </a:p>
          <a:p>
            <a:pPr eaLnBrk="1" hangingPunct="1"/>
            <a:endParaRPr lang="en-US" altLang="en-US" sz="2800" b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b="1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This sum is also the (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)-entry in </a:t>
            </a:r>
            <a:r>
              <a:rPr lang="en-US" altLang="en-US" sz="2800" i="1" dirty="0"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cs typeface="Times New Roman" panose="02020603050405020304" pitchFamily="18" charset="0"/>
              </a:rPr>
              <a:t>, by the row—column rule.  </a:t>
            </a:r>
          </a:p>
          <a:p>
            <a:pPr eaLnBrk="1" hangingPunct="1"/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550" y="2287510"/>
            <a:ext cx="6438900" cy="9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12874</TotalTime>
  <Words>1562</Words>
  <Application>Microsoft Office PowerPoint</Application>
  <PresentationFormat>On-screen Show (4:3)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Blends</vt:lpstr>
      <vt:lpstr>Equation</vt:lpstr>
      <vt:lpstr>Matrix Algebra</vt:lpstr>
      <vt:lpstr>PARTITIONED MATRICES</vt:lpstr>
      <vt:lpstr>PARTITIONED MATRICES</vt:lpstr>
      <vt:lpstr>ADDITION AND SCALAR MULTIPLICATION</vt:lpstr>
      <vt:lpstr>MULTIPLICATION OF PARTITIONED MATRICES</vt:lpstr>
      <vt:lpstr>MULTIPLICATION OF PARTITIONED MATRICES</vt:lpstr>
      <vt:lpstr>MULTIPLICATION OF PARTITIONED MATRICES</vt:lpstr>
      <vt:lpstr>MULTIPLICATION OF PARTITIONED MATRICES</vt:lpstr>
      <vt:lpstr>MULTIPLICATION OF PARTITIONED MATRICES</vt:lpstr>
      <vt:lpstr>INVERSES OF PARTIONED MATRICES</vt:lpstr>
      <vt:lpstr>INVERSES OF PARTIONED MATRICES</vt:lpstr>
      <vt:lpstr>INVERSES OF PARTIONED MATRICES</vt:lpstr>
      <vt:lpstr>INVERSES OF PARTIONED MATRICES</vt:lpstr>
      <vt:lpstr>INVERSES OF PARTIONED MATRICES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1000</cp:revision>
  <dcterms:created xsi:type="dcterms:W3CDTF">2005-10-22T18:34:54Z</dcterms:created>
  <dcterms:modified xsi:type="dcterms:W3CDTF">2020-10-12T15:53:35Z</dcterms:modified>
</cp:coreProperties>
</file>