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4"/>
  </p:notesMasterIdLst>
  <p:sldIdLst>
    <p:sldId id="424" r:id="rId2"/>
    <p:sldId id="362" r:id="rId3"/>
    <p:sldId id="425" r:id="rId4"/>
    <p:sldId id="426" r:id="rId5"/>
    <p:sldId id="427" r:id="rId6"/>
    <p:sldId id="428" r:id="rId7"/>
    <p:sldId id="429" r:id="rId8"/>
    <p:sldId id="430" r:id="rId9"/>
    <p:sldId id="431" r:id="rId10"/>
    <p:sldId id="432" r:id="rId11"/>
    <p:sldId id="433" r:id="rId12"/>
    <p:sldId id="434"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Bookshelf Symbol 2" pitchFamily="2" charset="2"/>
        <a:ea typeface="+mn-ea"/>
        <a:cs typeface="+mn-cs"/>
      </a:defRPr>
    </a:lvl1pPr>
    <a:lvl2pPr marL="457200" algn="l" rtl="0" eaLnBrk="0" fontAlgn="base" hangingPunct="0">
      <a:spcBef>
        <a:spcPct val="0"/>
      </a:spcBef>
      <a:spcAft>
        <a:spcPct val="0"/>
      </a:spcAft>
      <a:defRPr sz="2400" kern="1200">
        <a:solidFill>
          <a:schemeClr val="tx1"/>
        </a:solidFill>
        <a:latin typeface="Bookshelf Symbol 2" pitchFamily="2" charset="2"/>
        <a:ea typeface="+mn-ea"/>
        <a:cs typeface="+mn-cs"/>
      </a:defRPr>
    </a:lvl2pPr>
    <a:lvl3pPr marL="914400" algn="l" rtl="0" eaLnBrk="0" fontAlgn="base" hangingPunct="0">
      <a:spcBef>
        <a:spcPct val="0"/>
      </a:spcBef>
      <a:spcAft>
        <a:spcPct val="0"/>
      </a:spcAft>
      <a:defRPr sz="2400" kern="1200">
        <a:solidFill>
          <a:schemeClr val="tx1"/>
        </a:solidFill>
        <a:latin typeface="Bookshelf Symbol 2" pitchFamily="2" charset="2"/>
        <a:ea typeface="+mn-ea"/>
        <a:cs typeface="+mn-cs"/>
      </a:defRPr>
    </a:lvl3pPr>
    <a:lvl4pPr marL="1371600" algn="l" rtl="0" eaLnBrk="0" fontAlgn="base" hangingPunct="0">
      <a:spcBef>
        <a:spcPct val="0"/>
      </a:spcBef>
      <a:spcAft>
        <a:spcPct val="0"/>
      </a:spcAft>
      <a:defRPr sz="2400" kern="1200">
        <a:solidFill>
          <a:schemeClr val="tx1"/>
        </a:solidFill>
        <a:latin typeface="Bookshelf Symbol 2" pitchFamily="2" charset="2"/>
        <a:ea typeface="+mn-ea"/>
        <a:cs typeface="+mn-cs"/>
      </a:defRPr>
    </a:lvl4pPr>
    <a:lvl5pPr marL="1828800" algn="l" rtl="0" eaLnBrk="0" fontAlgn="base" hangingPunct="0">
      <a:spcBef>
        <a:spcPct val="0"/>
      </a:spcBef>
      <a:spcAft>
        <a:spcPct val="0"/>
      </a:spcAft>
      <a:defRPr sz="2400" kern="1200">
        <a:solidFill>
          <a:schemeClr val="tx1"/>
        </a:solidFill>
        <a:latin typeface="Bookshelf Symbol 2" pitchFamily="2" charset="2"/>
        <a:ea typeface="+mn-ea"/>
        <a:cs typeface="+mn-cs"/>
      </a:defRPr>
    </a:lvl5pPr>
    <a:lvl6pPr marL="2286000" algn="l" defTabSz="914400" rtl="0" eaLnBrk="1" latinLnBrk="0" hangingPunct="1">
      <a:defRPr sz="2400" kern="1200">
        <a:solidFill>
          <a:schemeClr val="tx1"/>
        </a:solidFill>
        <a:latin typeface="Bookshelf Symbol 2" pitchFamily="2" charset="2"/>
        <a:ea typeface="+mn-ea"/>
        <a:cs typeface="+mn-cs"/>
      </a:defRPr>
    </a:lvl6pPr>
    <a:lvl7pPr marL="2743200" algn="l" defTabSz="914400" rtl="0" eaLnBrk="1" latinLnBrk="0" hangingPunct="1">
      <a:defRPr sz="2400" kern="1200">
        <a:solidFill>
          <a:schemeClr val="tx1"/>
        </a:solidFill>
        <a:latin typeface="Bookshelf Symbol 2" pitchFamily="2" charset="2"/>
        <a:ea typeface="+mn-ea"/>
        <a:cs typeface="+mn-cs"/>
      </a:defRPr>
    </a:lvl7pPr>
    <a:lvl8pPr marL="3200400" algn="l" defTabSz="914400" rtl="0" eaLnBrk="1" latinLnBrk="0" hangingPunct="1">
      <a:defRPr sz="2400" kern="1200">
        <a:solidFill>
          <a:schemeClr val="tx1"/>
        </a:solidFill>
        <a:latin typeface="Bookshelf Symbol 2" pitchFamily="2" charset="2"/>
        <a:ea typeface="+mn-ea"/>
        <a:cs typeface="+mn-cs"/>
      </a:defRPr>
    </a:lvl8pPr>
    <a:lvl9pPr marL="3657600" algn="l" defTabSz="914400" rtl="0" eaLnBrk="1" latinLnBrk="0" hangingPunct="1">
      <a:defRPr sz="2400" kern="1200">
        <a:solidFill>
          <a:schemeClr val="tx1"/>
        </a:solidFill>
        <a:latin typeface="Bookshelf Symbol 2" pitchFamily="2" charset="2"/>
        <a:ea typeface="+mn-ea"/>
        <a:cs typeface="+mn-cs"/>
      </a:defRPr>
    </a:lvl9pPr>
  </p:defaultTextStyle>
  <p:extLst>
    <p:ext uri="{EFAFB233-063F-42B5-8137-9DF3F51BA10A}">
      <p15:sldGuideLst xmlns="" xmlns:p15="http://schemas.microsoft.com/office/powerpoint/2012/main">
        <p15:guide id="1" orient="horz" pos="1296">
          <p15:clr>
            <a:srgbClr val="A4A3A4"/>
          </p15:clr>
        </p15:guide>
        <p15:guide id="2" orient="horz" pos="3888">
          <p15:clr>
            <a:srgbClr val="A4A3A4"/>
          </p15:clr>
        </p15:guide>
        <p15:guide id="3" pos="288">
          <p15:clr>
            <a:srgbClr val="A4A3A4"/>
          </p15:clr>
        </p15:guide>
        <p15:guide id="4"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C97"/>
    <a:srgbClr val="D7791B"/>
    <a:srgbClr val="4C7816"/>
    <a:srgbClr val="528218"/>
    <a:srgbClr val="B6CEAA"/>
    <a:srgbClr val="ADC8A0"/>
    <a:srgbClr val="CD801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00" autoAdjust="0"/>
    <p:restoredTop sz="50000" autoAdjust="0"/>
  </p:normalViewPr>
  <p:slideViewPr>
    <p:cSldViewPr>
      <p:cViewPr>
        <p:scale>
          <a:sx n="85" d="100"/>
          <a:sy n="85" d="100"/>
        </p:scale>
        <p:origin x="-228" y="-30"/>
      </p:cViewPr>
      <p:guideLst>
        <p:guide orient="horz" pos="1296"/>
        <p:guide orient="horz" pos="3888"/>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atin typeface="Arial" panose="020B0604020202020204" pitchFamily="34" charset="0"/>
              </a:defRPr>
            </a:lvl1pPr>
          </a:lstStyle>
          <a:p>
            <a:pPr>
              <a:defRPr/>
            </a:pPr>
            <a:endParaRPr lang="en-US" alt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defRPr>
            </a:lvl1pPr>
          </a:lstStyle>
          <a:p>
            <a:pPr>
              <a:defRPr/>
            </a:pPr>
            <a:endParaRPr lang="en-US" altLang="en-US"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atin typeface="Arial" panose="020B0604020202020204" pitchFamily="34" charset="0"/>
              </a:defRPr>
            </a:lvl1pPr>
          </a:lstStyle>
          <a:p>
            <a:pPr>
              <a:defRPr/>
            </a:pPr>
            <a:endParaRPr lang="en-US" alt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3F54F01C-9DAE-4834-B3FA-3D4760BB0170}" type="slidenum">
              <a:rPr lang="en-US" altLang="en-US"/>
              <a:pPr>
                <a:defRPr/>
              </a:pPr>
              <a:t>‹#›</a:t>
            </a:fld>
            <a:endParaRPr lang="en-US" altLang="en-US" dirty="0"/>
          </a:p>
        </p:txBody>
      </p:sp>
    </p:spTree>
    <p:extLst>
      <p:ext uri="{BB962C8B-B14F-4D97-AF65-F5344CB8AC3E}">
        <p14:creationId xmlns:p14="http://schemas.microsoft.com/office/powerpoint/2010/main" val="24404709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A9C20A67-9360-415D-8A66-BED502C09899}" type="slidenum">
              <a:rPr lang="en-US" altLang="en-US" sz="1200">
                <a:latin typeface="Arial" panose="020B0604020202020204" pitchFamily="34" charset="0"/>
              </a:rPr>
              <a:pPr algn="r"/>
              <a:t>1</a:t>
            </a:fld>
            <a:endParaRPr lang="en-US" altLang="en-US" sz="1200" dirty="0">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914400" y="4343400"/>
            <a:ext cx="5029200" cy="4114800"/>
          </a:xfrm>
          <a:noFill/>
        </p:spPr>
        <p:txBody>
          <a:bodyPr/>
          <a:lstStyle/>
          <a:p>
            <a:pPr eaLnBrk="1" hangingPunct="1"/>
            <a:endParaRPr lang="en-US" altLang="en-US" dirty="0"/>
          </a:p>
        </p:txBody>
      </p:sp>
    </p:spTree>
    <p:extLst>
      <p:ext uri="{BB962C8B-B14F-4D97-AF65-F5344CB8AC3E}">
        <p14:creationId xmlns:p14="http://schemas.microsoft.com/office/powerpoint/2010/main" val="367849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10</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698402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11</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749844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12</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89887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2</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42336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3</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4150027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4</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99325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5</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33130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6</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192737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7</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3519735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8</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28231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fld id="{195455FB-0CCA-4344-9073-52441C2645F4}" type="slidenum">
              <a:rPr lang="en-US" altLang="en-US" sz="1200">
                <a:latin typeface="Arial" panose="020B0604020202020204" pitchFamily="34" charset="0"/>
              </a:rPr>
              <a:pPr algn="r"/>
              <a:t>9</a:t>
            </a:fld>
            <a:endParaRPr lang="en-US" altLang="en-US" sz="1200" dirty="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a:p>
        </p:txBody>
      </p:sp>
    </p:spTree>
    <p:extLst>
      <p:ext uri="{BB962C8B-B14F-4D97-AF65-F5344CB8AC3E}">
        <p14:creationId xmlns:p14="http://schemas.microsoft.com/office/powerpoint/2010/main" val="67956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12"/>
          <p:cNvSpPr>
            <a:spLocks noChangeShapeType="1"/>
          </p:cNvSpPr>
          <p:nvPr userDrawn="1"/>
        </p:nvSpPr>
        <p:spPr bwMode="auto">
          <a:xfrm>
            <a:off x="0" y="2667000"/>
            <a:ext cx="4953000" cy="0"/>
          </a:xfrm>
          <a:prstGeom prst="line">
            <a:avLst/>
          </a:prstGeom>
          <a:noFill/>
          <a:ln w="127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 name="Text Box 14" descr="Pink tissue paper"/>
          <p:cNvSpPr txBox="1">
            <a:spLocks noChangeArrowheads="1"/>
          </p:cNvSpPr>
          <p:nvPr userDrawn="1"/>
        </p:nvSpPr>
        <p:spPr bwMode="auto">
          <a:xfrm>
            <a:off x="533400" y="304800"/>
            <a:ext cx="533400" cy="73183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eaLnBrk="1" hangingPunct="1">
              <a:spcBef>
                <a:spcPct val="50000"/>
              </a:spcBef>
            </a:pPr>
            <a:r>
              <a:rPr lang="en-US" altLang="en-US" sz="4200" b="1" dirty="0">
                <a:solidFill>
                  <a:srgbClr val="4C7816"/>
                </a:solidFill>
                <a:latin typeface="Arial" panose="020B0604020202020204" pitchFamily="34" charset="0"/>
              </a:rPr>
              <a:t>2</a:t>
            </a:r>
          </a:p>
        </p:txBody>
      </p:sp>
      <p:sp>
        <p:nvSpPr>
          <p:cNvPr id="7" name="Text Box 15" descr="Pink tissue paper"/>
          <p:cNvSpPr txBox="1">
            <a:spLocks noChangeArrowheads="1"/>
          </p:cNvSpPr>
          <p:nvPr userDrawn="1"/>
        </p:nvSpPr>
        <p:spPr bwMode="auto">
          <a:xfrm>
            <a:off x="304800" y="2057400"/>
            <a:ext cx="838200" cy="57943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eaLnBrk="1" hangingPunct="1">
              <a:spcBef>
                <a:spcPct val="50000"/>
              </a:spcBef>
            </a:pPr>
            <a:r>
              <a:rPr lang="en-US" altLang="en-US" sz="3200" b="1" dirty="0">
                <a:solidFill>
                  <a:srgbClr val="CD8019"/>
                </a:solidFill>
                <a:latin typeface="Arial" panose="020B0604020202020204" pitchFamily="34" charset="0"/>
              </a:rPr>
              <a:t>2.9</a:t>
            </a:r>
          </a:p>
        </p:txBody>
      </p:sp>
      <p:sp>
        <p:nvSpPr>
          <p:cNvPr id="8" name="Line 21"/>
          <p:cNvSpPr>
            <a:spLocks noChangeShapeType="1"/>
          </p:cNvSpPr>
          <p:nvPr userDrawn="1"/>
        </p:nvSpPr>
        <p:spPr bwMode="auto">
          <a:xfrm rot="5400000" flipH="1">
            <a:off x="4572000" y="-43434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Line 23"/>
          <p:cNvSpPr>
            <a:spLocks noChangeShapeType="1"/>
          </p:cNvSpPr>
          <p:nvPr userDrawn="1"/>
        </p:nvSpPr>
        <p:spPr bwMode="auto">
          <a:xfrm rot="5400000" flipH="1">
            <a:off x="762000" y="701675"/>
            <a:ext cx="0" cy="60960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Line 24"/>
          <p:cNvSpPr>
            <a:spLocks noChangeShapeType="1"/>
          </p:cNvSpPr>
          <p:nvPr userDrawn="1"/>
        </p:nvSpPr>
        <p:spPr bwMode="auto">
          <a:xfrm rot="16200000" flipH="1" flipV="1">
            <a:off x="-19050" y="495300"/>
            <a:ext cx="990600" cy="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Freeform 31"/>
          <p:cNvSpPr>
            <a:spLocks/>
          </p:cNvSpPr>
          <p:nvPr userDrawn="1"/>
        </p:nvSpPr>
        <p:spPr bwMode="auto">
          <a:xfrm>
            <a:off x="0" y="2057400"/>
            <a:ext cx="1143000" cy="609600"/>
          </a:xfrm>
          <a:custGeom>
            <a:avLst/>
            <a:gdLst>
              <a:gd name="T0" fmla="*/ 0 w 96"/>
              <a:gd name="T1" fmla="*/ 0 h 192"/>
              <a:gd name="T2" fmla="*/ 1143000 w 96"/>
              <a:gd name="T3" fmla="*/ 0 h 192"/>
              <a:gd name="T4" fmla="*/ 1143000 w 96"/>
              <a:gd name="T5" fmla="*/ 609600 h 192"/>
              <a:gd name="T6" fmla="*/ 0 60000 65536"/>
              <a:gd name="T7" fmla="*/ 0 60000 65536"/>
              <a:gd name="T8" fmla="*/ 0 60000 65536"/>
            </a:gdLst>
            <a:ahLst/>
            <a:cxnLst>
              <a:cxn ang="T6">
                <a:pos x="T0" y="T1"/>
              </a:cxn>
              <a:cxn ang="T7">
                <a:pos x="T2" y="T3"/>
              </a:cxn>
              <a:cxn ang="T8">
                <a:pos x="T4" y="T5"/>
              </a:cxn>
            </a:cxnLst>
            <a:rect l="0" t="0" r="r" b="b"/>
            <a:pathLst>
              <a:path w="96" h="192">
                <a:moveTo>
                  <a:pt x="0" y="0"/>
                </a:moveTo>
                <a:lnTo>
                  <a:pt x="96" y="0"/>
                </a:lnTo>
                <a:lnTo>
                  <a:pt x="96" y="192"/>
                </a:lnTo>
              </a:path>
            </a:pathLst>
          </a:custGeom>
          <a:noFill/>
          <a:ln w="12700" cap="flat" cmpd="sng">
            <a:solidFill>
              <a:srgbClr val="077C97"/>
            </a:solidFill>
            <a:prstDash val="solid"/>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05200" name="Rectangle 16"/>
          <p:cNvSpPr>
            <a:spLocks noGrp="1" noChangeArrowheads="1"/>
          </p:cNvSpPr>
          <p:nvPr>
            <p:ph type="ctrTitle" sz="quarter"/>
          </p:nvPr>
        </p:nvSpPr>
        <p:spPr>
          <a:xfrm>
            <a:off x="1219200" y="609600"/>
            <a:ext cx="5943600" cy="1295400"/>
          </a:xfrm>
        </p:spPr>
        <p:txBody>
          <a:bodyPr anchor="t"/>
          <a:lstStyle>
            <a:lvl1pPr>
              <a:defRPr sz="3600">
                <a:latin typeface="Times New Roman" panose="02020603050405020304" pitchFamily="18" charset="0"/>
              </a:defRPr>
            </a:lvl1pPr>
          </a:lstStyle>
          <a:p>
            <a:pPr lvl="0"/>
            <a:r>
              <a:rPr lang="en-US" altLang="en-US" noProof="0"/>
              <a:t>Click to edit Master title style</a:t>
            </a:r>
          </a:p>
        </p:txBody>
      </p:sp>
      <p:sp>
        <p:nvSpPr>
          <p:cNvPr id="605201" name="Rectangle 17"/>
          <p:cNvSpPr>
            <a:spLocks noGrp="1" noChangeArrowheads="1"/>
          </p:cNvSpPr>
          <p:nvPr>
            <p:ph type="subTitle" sz="quarter" idx="1"/>
          </p:nvPr>
        </p:nvSpPr>
        <p:spPr>
          <a:xfrm>
            <a:off x="457200" y="2819400"/>
            <a:ext cx="4495800" cy="3352800"/>
          </a:xfrm>
        </p:spPr>
        <p:txBody>
          <a:bodyPr/>
          <a:lstStyle>
            <a:lvl1pPr marL="0" indent="0">
              <a:buFont typeface="Wingdings" panose="05000000000000000000" pitchFamily="2" charset="2"/>
              <a:buNone/>
              <a:defRPr sz="2800">
                <a:solidFill>
                  <a:srgbClr val="077C97"/>
                </a:solidFill>
                <a:latin typeface="Arial Narrow" panose="020B0606020202030204" pitchFamily="34" charset="0"/>
              </a:defRPr>
            </a:lvl1pPr>
          </a:lstStyle>
          <a:p>
            <a:pPr lvl="0"/>
            <a:r>
              <a:rPr lang="en-US" altLang="en-US" noProof="0"/>
              <a:t>Click to edit Master subtitle style</a:t>
            </a:r>
          </a:p>
        </p:txBody>
      </p:sp>
      <p:sp>
        <p:nvSpPr>
          <p:cNvPr id="13" name="Footer Placeholder 9"/>
          <p:cNvSpPr>
            <a:spLocks noGrp="1"/>
          </p:cNvSpPr>
          <p:nvPr>
            <p:ph type="ftr" sz="quarter" idx="10"/>
          </p:nvPr>
        </p:nvSpPr>
        <p:spPr>
          <a:xfrm>
            <a:off x="1752600" y="6305550"/>
            <a:ext cx="6934200" cy="476250"/>
          </a:xfrm>
        </p:spPr>
        <p:txBody>
          <a:bodyPr/>
          <a:lstStyle>
            <a:lvl1pPr>
              <a:defRPr smtClean="0"/>
            </a:lvl1pPr>
          </a:lstStyle>
          <a:p>
            <a:pPr>
              <a:defRPr/>
            </a:pPr>
            <a:r>
              <a:rPr lang="en-US" altLang="en-US"/>
              <a:t>Copyright © 2021 Pearson Education, Inc. All Rights Reserved</a:t>
            </a:r>
            <a:endParaRPr lang="en-US" altLang="en-US" dirty="0"/>
          </a:p>
        </p:txBody>
      </p:sp>
      <p:pic>
        <p:nvPicPr>
          <p:cNvPr id="14" name="Picture 15" descr="Lay Linear Algebra 6e cover.png">
            <a:extLst>
              <a:ext uri="{FF2B5EF4-FFF2-40B4-BE49-F238E27FC236}">
                <a16:creationId xmlns="" xmlns:a16="http://schemas.microsoft.com/office/drawing/2014/main" id="{B1CAB412-8998-3A41-BFCD-2BEC03C9641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59413" y="2044700"/>
            <a:ext cx="32734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descr="Pearson Logo">
            <a:extLst>
              <a:ext uri="{FF2B5EF4-FFF2-40B4-BE49-F238E27FC236}">
                <a16:creationId xmlns="" xmlns:a16="http://schemas.microsoft.com/office/drawing/2014/main" id="{E925E35B-2ED5-B042-B677-89C50175856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41288" y="6499225"/>
            <a:ext cx="9191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14879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en-US" dirty="0"/>
              <a:t>Slide 2.9- </a:t>
            </a:r>
            <a:fld id="{CE90E932-D1B3-4534-813D-FD4EBE5E39C2}" type="slidenum">
              <a:rPr lang="en-US" altLang="en-US"/>
              <a:pPr>
                <a:defRPr/>
              </a:pPr>
              <a:t>‹#›</a:t>
            </a:fld>
            <a:endParaRPr lang="en-CA" altLang="en-US" dirty="0"/>
          </a:p>
        </p:txBody>
      </p:sp>
      <p:sp>
        <p:nvSpPr>
          <p:cNvPr id="5" name="Footer Placeholder 9"/>
          <p:cNvSpPr>
            <a:spLocks noGrp="1"/>
          </p:cNvSpPr>
          <p:nvPr>
            <p:ph type="ftr" sz="quarter" idx="11"/>
          </p:nvPr>
        </p:nvSpPr>
        <p:spPr/>
        <p:txBody>
          <a:bodyPr/>
          <a:lstStyle>
            <a:lvl1pPr>
              <a:defRPr/>
            </a:lvl1pPr>
          </a:lstStyle>
          <a:p>
            <a:pPr>
              <a:defRPr/>
            </a:pPr>
            <a:r>
              <a:rPr lang="en-US" altLang="en-US"/>
              <a:t>Copyright © 2021 Pearson Education, Inc. All Rights Reserved</a:t>
            </a:r>
            <a:endParaRPr lang="en-US" altLang="en-US" dirty="0"/>
          </a:p>
        </p:txBody>
      </p:sp>
    </p:spTree>
    <p:extLst>
      <p:ext uri="{BB962C8B-B14F-4D97-AF65-F5344CB8AC3E}">
        <p14:creationId xmlns:p14="http://schemas.microsoft.com/office/powerpoint/2010/main" val="326837696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1586" name="Rectangle 2"/>
          <p:cNvSpPr>
            <a:spLocks noGrp="1" noChangeArrowheads="1"/>
          </p:cNvSpPr>
          <p:nvPr>
            <p:ph type="sldNum" sz="quarter" idx="4"/>
          </p:nvPr>
        </p:nvSpPr>
        <p:spPr bwMode="auto">
          <a:xfrm>
            <a:off x="6781800" y="6307138"/>
            <a:ext cx="190500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1" smtClean="0">
                <a:latin typeface="Arial" panose="020B0604020202020204" pitchFamily="34" charset="0"/>
              </a:defRPr>
            </a:lvl1pPr>
          </a:lstStyle>
          <a:p>
            <a:pPr>
              <a:defRPr/>
            </a:pPr>
            <a:r>
              <a:rPr lang="en-US" altLang="en-US" dirty="0"/>
              <a:t>Slide 2.9- </a:t>
            </a:r>
            <a:fld id="{CE7008AD-6ACD-4396-A6D7-C548241CE52C}" type="slidenum">
              <a:rPr lang="en-US" altLang="en-US"/>
              <a:pPr>
                <a:defRPr/>
              </a:pPr>
              <a:t>‹#›</a:t>
            </a:fld>
            <a:endParaRPr lang="en-CA" altLang="en-US" dirty="0"/>
          </a:p>
        </p:txBody>
      </p:sp>
      <p:sp>
        <p:nvSpPr>
          <p:cNvPr id="1027" name="Rectangle 5"/>
          <p:cNvSpPr>
            <a:spLocks noGrp="1" noChangeArrowheads="1"/>
          </p:cNvSpPr>
          <p:nvPr>
            <p:ph type="title"/>
          </p:nvPr>
        </p:nvSpPr>
        <p:spPr bwMode="auto">
          <a:xfrm>
            <a:off x="457200" y="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
          <p:cNvSpPr>
            <a:spLocks noGrp="1" noChangeArrowheads="1"/>
          </p:cNvSpPr>
          <p:nvPr>
            <p:ph type="body" idx="1"/>
          </p:nvPr>
        </p:nvSpPr>
        <p:spPr bwMode="auto">
          <a:xfrm>
            <a:off x="457200" y="16002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Footer Placeholder 9"/>
          <p:cNvSpPr>
            <a:spLocks noGrp="1"/>
          </p:cNvSpPr>
          <p:nvPr>
            <p:ph type="ftr" sz="quarter" idx="3"/>
          </p:nvPr>
        </p:nvSpPr>
        <p:spPr>
          <a:xfrm>
            <a:off x="1752600" y="6305550"/>
            <a:ext cx="5029200" cy="476250"/>
          </a:xfrm>
          <a:prstGeom prst="rect">
            <a:avLst/>
          </a:prstGeom>
        </p:spPr>
        <p:txBody>
          <a:bodyPr vert="horz" wrap="square" lIns="91440" tIns="45720" rIns="91440" bIns="45720" numCol="1" anchor="b" anchorCtr="0" compatLnSpc="1">
            <a:prstTxWarp prst="textNoShape">
              <a:avLst/>
            </a:prstTxWarp>
          </a:bodyPr>
          <a:lstStyle>
            <a:lvl1pPr algn="l" eaLnBrk="1" hangingPunct="1">
              <a:buFont typeface="Symbol" panose="05050102010706020507" pitchFamily="18" charset="2"/>
              <a:buNone/>
              <a:defRPr sz="1200" smtClean="0">
                <a:latin typeface="Arial" panose="020B0604020202020204" pitchFamily="34" charset="0"/>
                <a:sym typeface="Symbol" panose="05050102010706020507" pitchFamily="18" charset="2"/>
              </a:defRPr>
            </a:lvl1pPr>
          </a:lstStyle>
          <a:p>
            <a:pPr>
              <a:defRPr/>
            </a:pPr>
            <a:r>
              <a:rPr lang="en-US" altLang="en-US"/>
              <a:t>Copyright © 2021 Pearson Education, Inc. All Rights Reserved</a:t>
            </a:r>
            <a:endParaRPr lang="en-US" altLang="en-US" dirty="0"/>
          </a:p>
        </p:txBody>
      </p:sp>
      <p:sp>
        <p:nvSpPr>
          <p:cNvPr id="1030" name="Line 13"/>
          <p:cNvSpPr>
            <a:spLocks noChangeShapeType="1"/>
          </p:cNvSpPr>
          <p:nvPr userDrawn="1"/>
        </p:nvSpPr>
        <p:spPr bwMode="auto">
          <a:xfrm rot="5400000" flipH="1">
            <a:off x="4572000" y="-35052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 name="Picture 16" descr="Pearson Logo">
            <a:extLst>
              <a:ext uri="{FF2B5EF4-FFF2-40B4-BE49-F238E27FC236}">
                <a16:creationId xmlns="" xmlns:a16="http://schemas.microsoft.com/office/drawing/2014/main" id="{65AEDBCE-D3D7-1F45-BEB8-3EC9F9D02F62}"/>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41288" y="6499225"/>
            <a:ext cx="9191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6" r:id="rId1"/>
    <p:sldLayoutId id="2147483726" r:id="rId2"/>
  </p:sldLayoutIdLst>
  <p:transition spd="med"/>
  <p:hf hdr="0" dt="0"/>
  <p:txStyles>
    <p:titleStyle>
      <a:lvl1pPr algn="l" rtl="0" eaLnBrk="0" fontAlgn="base" hangingPunct="0">
        <a:spcBef>
          <a:spcPct val="0"/>
        </a:spcBef>
        <a:spcAft>
          <a:spcPct val="0"/>
        </a:spcAft>
        <a:defRPr sz="3200" kern="1200">
          <a:solidFill>
            <a:srgbClr val="077C97"/>
          </a:solidFill>
          <a:latin typeface="+mj-lt"/>
          <a:ea typeface="+mj-ea"/>
          <a:cs typeface="+mj-cs"/>
        </a:defRPr>
      </a:lvl1pPr>
      <a:lvl2pPr algn="l" rtl="0" eaLnBrk="0" fontAlgn="base" hangingPunct="0">
        <a:spcBef>
          <a:spcPct val="0"/>
        </a:spcBef>
        <a:spcAft>
          <a:spcPct val="0"/>
        </a:spcAft>
        <a:defRPr sz="3200">
          <a:solidFill>
            <a:srgbClr val="077C97"/>
          </a:solidFill>
          <a:latin typeface="Arial Narrow" panose="020B0606020202030204" pitchFamily="34" charset="0"/>
        </a:defRPr>
      </a:lvl2pPr>
      <a:lvl3pPr algn="l" rtl="0" eaLnBrk="0" fontAlgn="base" hangingPunct="0">
        <a:spcBef>
          <a:spcPct val="0"/>
        </a:spcBef>
        <a:spcAft>
          <a:spcPct val="0"/>
        </a:spcAft>
        <a:defRPr sz="3200">
          <a:solidFill>
            <a:srgbClr val="077C97"/>
          </a:solidFill>
          <a:latin typeface="Arial Narrow" panose="020B0606020202030204" pitchFamily="34" charset="0"/>
        </a:defRPr>
      </a:lvl3pPr>
      <a:lvl4pPr algn="l" rtl="0" eaLnBrk="0" fontAlgn="base" hangingPunct="0">
        <a:spcBef>
          <a:spcPct val="0"/>
        </a:spcBef>
        <a:spcAft>
          <a:spcPct val="0"/>
        </a:spcAft>
        <a:defRPr sz="3200">
          <a:solidFill>
            <a:srgbClr val="077C97"/>
          </a:solidFill>
          <a:latin typeface="Arial Narrow" panose="020B0606020202030204" pitchFamily="34" charset="0"/>
        </a:defRPr>
      </a:lvl4pPr>
      <a:lvl5pPr algn="l" rtl="0" eaLnBrk="0" fontAlgn="base" hangingPunct="0">
        <a:spcBef>
          <a:spcPct val="0"/>
        </a:spcBef>
        <a:spcAft>
          <a:spcPct val="0"/>
        </a:spcAft>
        <a:defRPr sz="3200">
          <a:solidFill>
            <a:srgbClr val="077C97"/>
          </a:solidFill>
          <a:latin typeface="Arial Narrow" panose="020B0606020202030204" pitchFamily="34"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p:titleStyle>
    <p:body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9"/>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4099" name="Rectangle 3"/>
          <p:cNvSpPr>
            <a:spLocks noGrp="1" noChangeArrowheads="1"/>
          </p:cNvSpPr>
          <p:nvPr>
            <p:ph type="ctrTitle"/>
          </p:nvPr>
        </p:nvSpPr>
        <p:spPr/>
        <p:txBody>
          <a:bodyPr/>
          <a:lstStyle/>
          <a:p>
            <a:pPr eaLnBrk="1" hangingPunct="1"/>
            <a:r>
              <a:rPr lang="en-US" altLang="en-US" dirty="0"/>
              <a:t>Matrix Algebra</a:t>
            </a:r>
          </a:p>
        </p:txBody>
      </p:sp>
      <p:sp>
        <p:nvSpPr>
          <p:cNvPr id="4100" name="Rectangle 4"/>
          <p:cNvSpPr>
            <a:spLocks noGrp="1" noChangeArrowheads="1"/>
          </p:cNvSpPr>
          <p:nvPr>
            <p:ph type="subTitle" idx="1"/>
          </p:nvPr>
        </p:nvSpPr>
        <p:spPr/>
        <p:txBody>
          <a:bodyPr/>
          <a:lstStyle/>
          <a:p>
            <a:pPr eaLnBrk="1" hangingPunct="1"/>
            <a:r>
              <a:rPr lang="en-US" altLang="en-US" dirty="0"/>
              <a:t>DIMENSION AND RANK</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10</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RANK AND THE INVERTIBLE MATRIX THEOREM</a:t>
            </a:r>
          </a:p>
        </p:txBody>
      </p:sp>
      <mc:AlternateContent xmlns:mc="http://schemas.openxmlformats.org/markup-compatibility/2006" xmlns:a14="http://schemas.microsoft.com/office/drawing/2010/main">
        <mc:Choice Requires="a14">
          <p:sp>
            <p:nvSpPr>
              <p:cNvPr id="6" name="Rectangle 8"/>
              <p:cNvSpPr txBox="1">
                <a:spLocks noChangeArrowheads="1"/>
              </p:cNvSpPr>
              <p:nvPr/>
            </p:nvSpPr>
            <p:spPr bwMode="auto">
              <a:xfrm>
                <a:off x="304800" y="1371600"/>
                <a:ext cx="8441872" cy="51816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700" b="1" dirty="0">
                    <a:solidFill>
                      <a:srgbClr val="077C97"/>
                    </a:solidFill>
                    <a:cs typeface="Times New Roman" panose="02020603050405020304" pitchFamily="18" charset="0"/>
                  </a:rPr>
                  <a:t>The Invertible Theorem (continued) </a:t>
                </a:r>
                <a:r>
                  <a:rPr lang="en-US" altLang="en-US" sz="2700" b="1" dirty="0">
                    <a:cs typeface="Times New Roman" panose="02020603050405020304" pitchFamily="18" charset="0"/>
                  </a:rPr>
                  <a:t> </a:t>
                </a:r>
                <a:r>
                  <a:rPr lang="en-US" altLang="en-US" sz="2700" dirty="0">
                    <a:cs typeface="Times New Roman" panose="02020603050405020304" pitchFamily="18" charset="0"/>
                  </a:rPr>
                  <a:t>Let </a:t>
                </a:r>
                <a:r>
                  <a:rPr lang="en-US" altLang="en-US" sz="2700" i="1" dirty="0">
                    <a:cs typeface="Times New Roman" panose="02020603050405020304" pitchFamily="18" charset="0"/>
                  </a:rPr>
                  <a:t>A</a:t>
                </a:r>
                <a:r>
                  <a:rPr lang="en-US" altLang="en-US" sz="2700" dirty="0">
                    <a:cs typeface="Times New Roman" panose="02020603050405020304" pitchFamily="18" charset="0"/>
                  </a:rPr>
                  <a:t> be an </a:t>
                </a:r>
                <a14:m>
                  <m:oMath xmlns:m="http://schemas.openxmlformats.org/officeDocument/2006/math">
                    <m:r>
                      <a:rPr lang="en-US" altLang="en-US" sz="2700" i="1" dirty="0" smtClean="0">
                        <a:latin typeface="Cambria Math" panose="02040503050406030204" pitchFamily="18" charset="0"/>
                        <a:cs typeface="Times New Roman" panose="02020603050405020304" pitchFamily="18" charset="0"/>
                      </a:rPr>
                      <m:t>𝑛</m:t>
                    </m:r>
                    <m:r>
                      <a:rPr lang="en-US" altLang="en-US" sz="27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0" i="1" dirty="0"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en-US" altLang="en-US" sz="2700" dirty="0">
                    <a:cs typeface="Times New Roman" panose="02020603050405020304" pitchFamily="18" charset="0"/>
                  </a:rPr>
                  <a:t> matrix. Then the following statements are each equivalent to the statement that </a:t>
                </a:r>
                <a:r>
                  <a:rPr lang="en-US" altLang="en-US" sz="2700" i="1" dirty="0">
                    <a:cs typeface="Times New Roman" panose="02020603050405020304" pitchFamily="18" charset="0"/>
                  </a:rPr>
                  <a:t>A</a:t>
                </a:r>
                <a:r>
                  <a:rPr lang="en-US" altLang="en-US" sz="2700" dirty="0">
                    <a:cs typeface="Times New Roman" panose="02020603050405020304" pitchFamily="18" charset="0"/>
                  </a:rPr>
                  <a:t> is an invertible matrix.</a:t>
                </a:r>
              </a:p>
              <a:p>
                <a:pPr marL="0" indent="0" eaLnBrk="1" hangingPunct="1">
                  <a:buNone/>
                </a:pPr>
                <a:r>
                  <a:rPr lang="en-US" altLang="en-US" sz="2700" dirty="0">
                    <a:cs typeface="Times New Roman" panose="02020603050405020304" pitchFamily="18" charset="0"/>
                  </a:rPr>
                  <a:t>     m. The columns of </a:t>
                </a:r>
                <a:r>
                  <a:rPr lang="en-US" altLang="en-US" sz="2700" i="1" dirty="0">
                    <a:cs typeface="Times New Roman" panose="02020603050405020304" pitchFamily="18" charset="0"/>
                  </a:rPr>
                  <a:t>A</a:t>
                </a:r>
                <a:r>
                  <a:rPr lang="en-US" altLang="en-US" sz="2700" dirty="0">
                    <a:cs typeface="Times New Roman" panose="02020603050405020304" pitchFamily="18" charset="0"/>
                  </a:rPr>
                  <a:t> form a basis of </a:t>
                </a:r>
                <a14:m>
                  <m:oMath xmlns:m="http://schemas.openxmlformats.org/officeDocument/2006/math">
                    <m:sSup>
                      <m:sSupPr>
                        <m:ctrlPr>
                          <a:rPr lang="en-US" altLang="en-US" sz="2700" i="1">
                            <a:latin typeface="Cambria Math"/>
                            <a:cs typeface="Times New Roman" panose="02020603050405020304" pitchFamily="18" charset="0"/>
                          </a:rPr>
                        </m:ctrlPr>
                      </m:sSupPr>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en-US" sz="2700" i="1">
                            <a:latin typeface="Cambria Math" panose="02040503050406030204" pitchFamily="18" charset="0"/>
                            <a:cs typeface="Times New Roman" panose="02020603050405020304" pitchFamily="18" charset="0"/>
                          </a:rPr>
                          <m:t>𝑛</m:t>
                        </m:r>
                      </m:sup>
                    </m:sSup>
                  </m:oMath>
                </a14:m>
                <a:r>
                  <a:rPr lang="en-US" altLang="en-US" sz="2700" dirty="0">
                    <a:cs typeface="Times New Roman" panose="02020603050405020304" pitchFamily="18" charset="0"/>
                  </a:rPr>
                  <a:t>.</a:t>
                </a:r>
              </a:p>
              <a:p>
                <a:pPr marL="0" indent="0" eaLnBrk="1" hangingPunct="1">
                  <a:buNone/>
                </a:pPr>
                <a:r>
                  <a:rPr lang="en-US" altLang="en-US" sz="2700" dirty="0">
                    <a:cs typeface="Times New Roman" panose="02020603050405020304" pitchFamily="18" charset="0"/>
                  </a:rPr>
                  <a:t>     n.  Col </a:t>
                </a:r>
                <a:r>
                  <a:rPr lang="en-US" altLang="en-US" sz="2700" i="1" dirty="0">
                    <a:cs typeface="Times New Roman" panose="02020603050405020304" pitchFamily="18" charset="0"/>
                  </a:rPr>
                  <a:t>A</a:t>
                </a:r>
                <a:r>
                  <a:rPr lang="en-US" altLang="en-US" sz="2700" dirty="0">
                    <a:cs typeface="Times New Roman" panose="02020603050405020304" pitchFamily="18" charset="0"/>
                  </a:rPr>
                  <a:t> = </a:t>
                </a:r>
                <a14:m>
                  <m:oMath xmlns:m="http://schemas.openxmlformats.org/officeDocument/2006/math">
                    <m:sSup>
                      <m:sSupPr>
                        <m:ctrlPr>
                          <a:rPr lang="en-US" altLang="en-US" sz="2700" i="1">
                            <a:latin typeface="Cambria Math"/>
                            <a:cs typeface="Times New Roman" panose="02020603050405020304" pitchFamily="18" charset="0"/>
                          </a:rPr>
                        </m:ctrlPr>
                      </m:sSupPr>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en-US" sz="2700" i="1">
                            <a:latin typeface="Cambria Math" panose="02040503050406030204" pitchFamily="18" charset="0"/>
                            <a:cs typeface="Times New Roman" panose="02020603050405020304" pitchFamily="18" charset="0"/>
                          </a:rPr>
                          <m:t>𝑛</m:t>
                        </m:r>
                      </m:sup>
                    </m:sSup>
                  </m:oMath>
                </a14:m>
                <a:endParaRPr lang="en-US" altLang="en-US" sz="2700" dirty="0">
                  <a:cs typeface="Times New Roman" panose="02020603050405020304" pitchFamily="18" charset="0"/>
                </a:endParaRPr>
              </a:p>
              <a:p>
                <a:pPr marL="0" indent="0" eaLnBrk="1" hangingPunct="1">
                  <a:buNone/>
                </a:pPr>
                <a:r>
                  <a:rPr lang="en-US" altLang="en-US" sz="2700" dirty="0">
                    <a:cs typeface="Times New Roman" panose="02020603050405020304" pitchFamily="18" charset="0"/>
                  </a:rPr>
                  <a:t>     </a:t>
                </a:r>
                <a:r>
                  <a:rPr lang="en-US" altLang="en-US" sz="2700" dirty="0" smtClean="0">
                    <a:cs typeface="Times New Roman" panose="02020603050405020304" pitchFamily="18" charset="0"/>
                  </a:rPr>
                  <a:t>o.  </a:t>
                </a:r>
                <a:r>
                  <a:rPr lang="en-US" altLang="en-US" sz="2700" dirty="0">
                    <a:cs typeface="Times New Roman" panose="02020603050405020304" pitchFamily="18" charset="0"/>
                  </a:rPr>
                  <a:t>rank </a:t>
                </a:r>
                <a:r>
                  <a:rPr lang="en-US" altLang="en-US" sz="2700" i="1" dirty="0">
                    <a:cs typeface="Times New Roman" panose="02020603050405020304" pitchFamily="18" charset="0"/>
                  </a:rPr>
                  <a:t>A</a:t>
                </a:r>
                <a:r>
                  <a:rPr lang="en-US" altLang="en-US" sz="2700" dirty="0">
                    <a:cs typeface="Times New Roman" panose="02020603050405020304" pitchFamily="18" charset="0"/>
                  </a:rPr>
                  <a:t> = </a:t>
                </a:r>
                <a:r>
                  <a:rPr lang="en-US" altLang="en-US" sz="2700" i="1" dirty="0">
                    <a:cs typeface="Times New Roman" panose="02020603050405020304" pitchFamily="18" charset="0"/>
                  </a:rPr>
                  <a:t>n</a:t>
                </a:r>
              </a:p>
              <a:p>
                <a:pPr marL="0" indent="0" eaLnBrk="1" hangingPunct="1">
                  <a:buNone/>
                </a:pPr>
                <a:r>
                  <a:rPr lang="en-US" altLang="en-US" sz="2700" dirty="0">
                    <a:cs typeface="Times New Roman" panose="02020603050405020304" pitchFamily="18" charset="0"/>
                  </a:rPr>
                  <a:t>     </a:t>
                </a:r>
                <a:r>
                  <a:rPr lang="en-US" altLang="en-US" sz="2700" dirty="0" smtClean="0">
                    <a:cs typeface="Times New Roman" panose="02020603050405020304" pitchFamily="18" charset="0"/>
                  </a:rPr>
                  <a:t>p.  </a:t>
                </a:r>
                <a:r>
                  <a:rPr lang="en-US" altLang="en-US" sz="2700" smtClean="0">
                    <a:cs typeface="Times New Roman" panose="02020603050405020304" pitchFamily="18" charset="0"/>
                  </a:rPr>
                  <a:t>dim </a:t>
                </a:r>
                <a:r>
                  <a:rPr lang="en-US" altLang="en-US" sz="2700" dirty="0" err="1" smtClean="0">
                    <a:cs typeface="Times New Roman" panose="02020603050405020304" pitchFamily="18" charset="0"/>
                  </a:rPr>
                  <a:t>Nul</a:t>
                </a:r>
                <a:r>
                  <a:rPr lang="en-US" altLang="en-US" sz="2700" dirty="0" smtClean="0">
                    <a:cs typeface="Times New Roman" panose="02020603050405020304" pitchFamily="18" charset="0"/>
                  </a:rPr>
                  <a:t> </a:t>
                </a:r>
                <a:r>
                  <a:rPr lang="en-US" altLang="en-US" sz="2700" i="1" dirty="0">
                    <a:cs typeface="Times New Roman" panose="02020603050405020304" pitchFamily="18" charset="0"/>
                  </a:rPr>
                  <a:t>A</a:t>
                </a:r>
                <a:r>
                  <a:rPr lang="en-US" altLang="en-US" sz="2700" dirty="0">
                    <a:cs typeface="Times New Roman" panose="02020603050405020304" pitchFamily="18" charset="0"/>
                  </a:rPr>
                  <a:t> = </a:t>
                </a:r>
                <a:r>
                  <a:rPr lang="en-US" altLang="en-US" sz="2700" dirty="0" smtClean="0">
                    <a:cs typeface="Times New Roman" panose="02020603050405020304" pitchFamily="18" charset="0"/>
                  </a:rPr>
                  <a:t>0</a:t>
                </a:r>
                <a:endParaRPr lang="en-US" altLang="en-US" sz="2700" dirty="0">
                  <a:cs typeface="Times New Roman" panose="02020603050405020304" pitchFamily="18" charset="0"/>
                </a:endParaRPr>
              </a:p>
              <a:p>
                <a:pPr marL="0" indent="0" eaLnBrk="1" hangingPunct="1">
                  <a:buNone/>
                </a:pPr>
                <a:r>
                  <a:rPr lang="en-US" altLang="en-US" sz="2700" dirty="0">
                    <a:cs typeface="Times New Roman" panose="02020603050405020304" pitchFamily="18" charset="0"/>
                  </a:rPr>
                  <a:t>     </a:t>
                </a:r>
                <a:r>
                  <a:rPr lang="en-US" altLang="en-US" sz="2700" dirty="0" smtClean="0">
                    <a:cs typeface="Times New Roman" panose="02020603050405020304" pitchFamily="18" charset="0"/>
                  </a:rPr>
                  <a:t>q.  </a:t>
                </a:r>
                <a:r>
                  <a:rPr lang="en-US" altLang="en-US" sz="2700" dirty="0" err="1" smtClean="0">
                    <a:cs typeface="Times New Roman" panose="02020603050405020304" pitchFamily="18" charset="0"/>
                  </a:rPr>
                  <a:t>Nul</a:t>
                </a:r>
                <a:r>
                  <a:rPr lang="en-US" altLang="en-US" sz="2700" dirty="0" smtClean="0">
                    <a:cs typeface="Times New Roman" panose="02020603050405020304" pitchFamily="18" charset="0"/>
                  </a:rPr>
                  <a:t> </a:t>
                </a:r>
                <a:r>
                  <a:rPr lang="en-US" altLang="en-US" sz="2700" i="1" dirty="0">
                    <a:cs typeface="Times New Roman" panose="02020603050405020304" pitchFamily="18" charset="0"/>
                  </a:rPr>
                  <a:t>A</a:t>
                </a:r>
                <a:r>
                  <a:rPr lang="en-US" altLang="en-US" sz="2700" dirty="0">
                    <a:cs typeface="Times New Roman" panose="02020603050405020304" pitchFamily="18" charset="0"/>
                  </a:rPr>
                  <a:t> = </a:t>
                </a:r>
                <a:r>
                  <a:rPr lang="en-US" altLang="en-US" sz="2700" dirty="0" smtClean="0">
                    <a:cs typeface="Times New Roman" panose="02020603050405020304" pitchFamily="18" charset="0"/>
                  </a:rPr>
                  <a:t>{</a:t>
                </a:r>
                <a:r>
                  <a:rPr lang="en-US" altLang="en-US" sz="2700" b="1" dirty="0" smtClean="0">
                    <a:cs typeface="Times New Roman" panose="02020603050405020304" pitchFamily="18" charset="0"/>
                  </a:rPr>
                  <a:t>0</a:t>
                </a:r>
                <a:r>
                  <a:rPr lang="en-US" altLang="en-US" sz="2700" dirty="0" smtClean="0">
                    <a:cs typeface="Times New Roman" panose="02020603050405020304" pitchFamily="18" charset="0"/>
                  </a:rPr>
                  <a:t>}</a:t>
                </a:r>
                <a:endParaRPr lang="en-US" altLang="en-US" sz="2700" dirty="0">
                  <a:cs typeface="Times New Roman" panose="02020603050405020304" pitchFamily="18" charset="0"/>
                </a:endParaRPr>
              </a:p>
            </p:txBody>
          </p:sp>
        </mc:Choice>
        <mc:Fallback xmlns="">
          <p:sp>
            <p:nvSpPr>
              <p:cNvPr id="6" name="Rectangle 8"/>
              <p:cNvSpPr txBox="1">
                <a:spLocks noRot="1" noChangeAspect="1" noMove="1" noResize="1" noEditPoints="1" noAdjustHandles="1" noChangeArrowheads="1" noChangeShapeType="1" noTextEdit="1"/>
              </p:cNvSpPr>
              <p:nvPr/>
            </p:nvSpPr>
            <p:spPr bwMode="auto">
              <a:xfrm>
                <a:off x="304800" y="1371600"/>
                <a:ext cx="8441872" cy="5181600"/>
              </a:xfrm>
              <a:prstGeom prst="rect">
                <a:avLst/>
              </a:prstGeom>
              <a:blipFill rotWithShape="1">
                <a:blip r:embed="rId3"/>
                <a:stretch>
                  <a:fillRect l="-1155" t="-105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8381794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11</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RANK AND THE INVERTIBLE MATRIX THEOREM</a:t>
            </a:r>
          </a:p>
        </p:txBody>
      </p:sp>
      <mc:AlternateContent xmlns:mc="http://schemas.openxmlformats.org/markup-compatibility/2006" xmlns:a14="http://schemas.microsoft.com/office/drawing/2010/main">
        <mc:Choice Requires="a14">
          <p:sp>
            <p:nvSpPr>
              <p:cNvPr id="6" name="Rectangle 8"/>
              <p:cNvSpPr txBox="1">
                <a:spLocks noChangeArrowheads="1"/>
              </p:cNvSpPr>
              <p:nvPr/>
            </p:nvSpPr>
            <p:spPr bwMode="auto">
              <a:xfrm>
                <a:off x="304800" y="1371600"/>
                <a:ext cx="8441872" cy="51816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700" b="1" dirty="0">
                    <a:cs typeface="Times New Roman" panose="02020603050405020304" pitchFamily="18" charset="0"/>
                  </a:rPr>
                  <a:t>Proof  </a:t>
                </a:r>
                <a:r>
                  <a:rPr lang="en-US" altLang="en-US" sz="2700" dirty="0">
                    <a:cs typeface="Times New Roman" panose="02020603050405020304" pitchFamily="18" charset="0"/>
                  </a:rPr>
                  <a:t>Statement (m) is logically equivalent to statements (e) and (h) regarding linear independence and spanning. The other five statements are linked to the earlier ones of the theorem by the following chain of almost trivial implications:</a:t>
                </a:r>
              </a:p>
              <a:p>
                <a:pPr marL="0" indent="0" algn="ctr" eaLnBrk="1" hangingPunct="1">
                  <a:buNone/>
                </a:pPr>
                <a14:m>
                  <m:oMath xmlns:m="http://schemas.openxmlformats.org/officeDocument/2006/math">
                    <m:r>
                      <a:rPr lang="en-US" altLang="en-US" sz="2700" b="0" i="1" smtClean="0">
                        <a:latin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cs typeface="Times New Roman" panose="02020603050405020304" pitchFamily="18" charset="0"/>
                      </a:rPr>
                      <m:t>𝑔</m:t>
                    </m:r>
                    <m:r>
                      <a:rPr lang="en-US" altLang="en-US" sz="2700" b="0" i="1" smtClean="0">
                        <a:latin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𝑜</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𝑞</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700" dirty="0">
                    <a:cs typeface="Times New Roman" panose="02020603050405020304" pitchFamily="18" charset="0"/>
                  </a:rPr>
                  <a:t>  </a:t>
                </a:r>
              </a:p>
              <a:p>
                <a:pPr eaLnBrk="1" hangingPunct="1"/>
                <a:r>
                  <a:rPr lang="en-US" altLang="en-US" sz="2700" dirty="0">
                    <a:cs typeface="Times New Roman" panose="02020603050405020304" pitchFamily="18" charset="0"/>
                  </a:rPr>
                  <a:t>Statement (g), which says that the equation </a:t>
                </a:r>
                <a:r>
                  <a:rPr lang="en-US" altLang="en-US" sz="2700" i="1" dirty="0">
                    <a:cs typeface="Times New Roman" panose="02020603050405020304" pitchFamily="18" charset="0"/>
                  </a:rPr>
                  <a:t>A</a:t>
                </a:r>
                <a:r>
                  <a:rPr lang="en-US" altLang="en-US" sz="2700" b="1" dirty="0">
                    <a:cs typeface="Times New Roman" panose="02020603050405020304" pitchFamily="18" charset="0"/>
                  </a:rPr>
                  <a:t>x</a:t>
                </a:r>
                <a:r>
                  <a:rPr lang="en-US" altLang="en-US" sz="2700" dirty="0">
                    <a:cs typeface="Times New Roman" panose="02020603050405020304" pitchFamily="18" charset="0"/>
                  </a:rPr>
                  <a:t> = </a:t>
                </a:r>
                <a:r>
                  <a:rPr lang="en-US" altLang="en-US" sz="2700" b="1" dirty="0">
                    <a:cs typeface="Times New Roman" panose="02020603050405020304" pitchFamily="18" charset="0"/>
                  </a:rPr>
                  <a:t>b</a:t>
                </a:r>
                <a:r>
                  <a:rPr lang="en-US" altLang="en-US" sz="2700" dirty="0">
                    <a:cs typeface="Times New Roman" panose="02020603050405020304" pitchFamily="18" charset="0"/>
                  </a:rPr>
                  <a:t> has at least one solution for each </a:t>
                </a:r>
                <a:r>
                  <a:rPr lang="en-US" altLang="en-US" sz="2700" b="1" dirty="0">
                    <a:cs typeface="Times New Roman" panose="02020603050405020304" pitchFamily="18" charset="0"/>
                  </a:rPr>
                  <a:t>b</a:t>
                </a:r>
                <a:r>
                  <a:rPr lang="en-US" altLang="en-US" sz="2700" dirty="0">
                    <a:cs typeface="Times New Roman" panose="02020603050405020304" pitchFamily="18" charset="0"/>
                  </a:rPr>
                  <a:t> in </a:t>
                </a:r>
                <a14:m>
                  <m:oMath xmlns:m="http://schemas.openxmlformats.org/officeDocument/2006/math">
                    <m:sSup>
                      <m:sSupPr>
                        <m:ctrlPr>
                          <a:rPr lang="en-US" altLang="en-US" sz="2700" i="1">
                            <a:latin typeface="Cambria Math"/>
                            <a:cs typeface="Times New Roman" panose="02020603050405020304" pitchFamily="18" charset="0"/>
                          </a:rPr>
                        </m:ctrlPr>
                      </m:sSupPr>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en-US" sz="2700" i="1">
                            <a:latin typeface="Cambria Math" panose="02040503050406030204" pitchFamily="18" charset="0"/>
                            <a:cs typeface="Times New Roman" panose="02020603050405020304" pitchFamily="18" charset="0"/>
                          </a:rPr>
                          <m:t>𝑛</m:t>
                        </m:r>
                      </m:sup>
                    </m:sSup>
                  </m:oMath>
                </a14:m>
                <a:r>
                  <a:rPr lang="en-US" altLang="en-US" sz="2700" dirty="0">
                    <a:cs typeface="Times New Roman" panose="02020603050405020304" pitchFamily="18" charset="0"/>
                  </a:rPr>
                  <a:t>, implies statement (n), because Col </a:t>
                </a:r>
                <a:r>
                  <a:rPr lang="en-US" altLang="en-US" sz="2700" i="1" dirty="0">
                    <a:cs typeface="Times New Roman" panose="02020603050405020304" pitchFamily="18" charset="0"/>
                  </a:rPr>
                  <a:t>A</a:t>
                </a:r>
                <a:r>
                  <a:rPr lang="en-US" altLang="en-US" sz="2700" dirty="0">
                    <a:cs typeface="Times New Roman" panose="02020603050405020304" pitchFamily="18" charset="0"/>
                  </a:rPr>
                  <a:t> is precisely the set of all </a:t>
                </a:r>
                <a:r>
                  <a:rPr lang="en-US" altLang="en-US" sz="2700" b="1" dirty="0">
                    <a:cs typeface="Times New Roman" panose="02020603050405020304" pitchFamily="18" charset="0"/>
                  </a:rPr>
                  <a:t>b</a:t>
                </a:r>
                <a:r>
                  <a:rPr lang="en-US" altLang="en-US" sz="2700" dirty="0">
                    <a:cs typeface="Times New Roman" panose="02020603050405020304" pitchFamily="18" charset="0"/>
                  </a:rPr>
                  <a:t> such that the equation </a:t>
                </a:r>
                <a:r>
                  <a:rPr lang="en-US" altLang="en-US" sz="2700" i="1" dirty="0">
                    <a:cs typeface="Times New Roman" panose="02020603050405020304" pitchFamily="18" charset="0"/>
                  </a:rPr>
                  <a:t>A</a:t>
                </a:r>
                <a:r>
                  <a:rPr lang="en-US" altLang="en-US" sz="2700" b="1" dirty="0">
                    <a:cs typeface="Times New Roman" panose="02020603050405020304" pitchFamily="18" charset="0"/>
                  </a:rPr>
                  <a:t>x</a:t>
                </a:r>
                <a:r>
                  <a:rPr lang="en-US" altLang="en-US" sz="2700" dirty="0">
                    <a:cs typeface="Times New Roman" panose="02020603050405020304" pitchFamily="18" charset="0"/>
                  </a:rPr>
                  <a:t> = </a:t>
                </a:r>
                <a:r>
                  <a:rPr lang="en-US" altLang="en-US" sz="2700" b="1" dirty="0">
                    <a:cs typeface="Times New Roman" panose="02020603050405020304" pitchFamily="18" charset="0"/>
                  </a:rPr>
                  <a:t>b</a:t>
                </a:r>
                <a:r>
                  <a:rPr lang="en-US" altLang="en-US" sz="2700" dirty="0">
                    <a:cs typeface="Times New Roman" panose="02020603050405020304" pitchFamily="18" charset="0"/>
                  </a:rPr>
                  <a:t> is consistent.</a:t>
                </a:r>
              </a:p>
            </p:txBody>
          </p:sp>
        </mc:Choice>
        <mc:Fallback xmlns="">
          <p:sp>
            <p:nvSpPr>
              <p:cNvPr id="6" name="Rectangle 8"/>
              <p:cNvSpPr txBox="1">
                <a:spLocks noRot="1" noChangeAspect="1" noMove="1" noResize="1" noEditPoints="1" noAdjustHandles="1" noChangeArrowheads="1" noChangeShapeType="1" noTextEdit="1"/>
              </p:cNvSpPr>
              <p:nvPr/>
            </p:nvSpPr>
            <p:spPr bwMode="auto">
              <a:xfrm>
                <a:off x="304800" y="1371600"/>
                <a:ext cx="8441872" cy="5181600"/>
              </a:xfrm>
              <a:prstGeom prst="rect">
                <a:avLst/>
              </a:prstGeom>
              <a:blipFill rotWithShape="1">
                <a:blip r:embed="rId3"/>
                <a:stretch>
                  <a:fillRect l="-1155" t="-1059" r="-22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0864162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12</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RANK AND THE INVERTIBLE MATRIX THEOREM</a:t>
            </a:r>
          </a:p>
        </p:txBody>
      </p:sp>
      <mc:AlternateContent xmlns:mc="http://schemas.openxmlformats.org/markup-compatibility/2006" xmlns:a14="http://schemas.microsoft.com/office/drawing/2010/main">
        <mc:Choice Requires="a14">
          <p:sp>
            <p:nvSpPr>
              <p:cNvPr id="6" name="Rectangle 8"/>
              <p:cNvSpPr txBox="1">
                <a:spLocks noChangeArrowheads="1"/>
              </p:cNvSpPr>
              <p:nvPr/>
            </p:nvSpPr>
            <p:spPr bwMode="auto">
              <a:xfrm>
                <a:off x="304800" y="1371600"/>
                <a:ext cx="8441872" cy="51816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700" dirty="0" smtClean="0">
                    <a:cs typeface="Times New Roman" panose="02020603050405020304" pitchFamily="18" charset="0"/>
                  </a:rPr>
                  <a:t>The implications </a:t>
                </a:r>
                <a14:m>
                  <m:oMath xmlns:m="http://schemas.openxmlformats.org/officeDocument/2006/math">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𝑛</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𝑜</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700" dirty="0">
                    <a:cs typeface="Times New Roman" panose="02020603050405020304" pitchFamily="18" charset="0"/>
                  </a:rPr>
                  <a:t> follow from the definitions of </a:t>
                </a:r>
                <a:r>
                  <a:rPr lang="en-US" altLang="en-US" sz="2700" i="1" dirty="0">
                    <a:cs typeface="Times New Roman" panose="02020603050405020304" pitchFamily="18" charset="0"/>
                  </a:rPr>
                  <a:t>dimension</a:t>
                </a:r>
                <a:r>
                  <a:rPr lang="en-US" altLang="en-US" sz="2700" dirty="0">
                    <a:cs typeface="Times New Roman" panose="02020603050405020304" pitchFamily="18" charset="0"/>
                  </a:rPr>
                  <a:t> and </a:t>
                </a:r>
                <a:r>
                  <a:rPr lang="en-US" altLang="en-US" sz="2700" i="1" dirty="0">
                    <a:cs typeface="Times New Roman" panose="02020603050405020304" pitchFamily="18" charset="0"/>
                  </a:rPr>
                  <a:t>rank</a:t>
                </a:r>
                <a:r>
                  <a:rPr lang="en-US" altLang="en-US" sz="2700" dirty="0">
                    <a:cs typeface="Times New Roman" panose="02020603050405020304" pitchFamily="18" charset="0"/>
                  </a:rPr>
                  <a:t>. </a:t>
                </a:r>
              </a:p>
              <a:p>
                <a:pPr eaLnBrk="1" hangingPunct="1"/>
                <a:r>
                  <a:rPr lang="en-US" altLang="en-US" sz="2700" dirty="0">
                    <a:cs typeface="Times New Roman" panose="02020603050405020304" pitchFamily="18" charset="0"/>
                  </a:rPr>
                  <a:t>If the rank of </a:t>
                </a:r>
                <a:r>
                  <a:rPr lang="en-US" altLang="en-US" sz="2700" i="1" dirty="0">
                    <a:cs typeface="Times New Roman" panose="02020603050405020304" pitchFamily="18" charset="0"/>
                  </a:rPr>
                  <a:t>A</a:t>
                </a:r>
                <a:r>
                  <a:rPr lang="en-US" altLang="en-US" sz="2700" dirty="0">
                    <a:cs typeface="Times New Roman" panose="02020603050405020304" pitchFamily="18" charset="0"/>
                  </a:rPr>
                  <a:t> is </a:t>
                </a:r>
                <a:r>
                  <a:rPr lang="en-US" altLang="en-US" sz="2700" i="1" dirty="0">
                    <a:cs typeface="Times New Roman" panose="02020603050405020304" pitchFamily="18" charset="0"/>
                  </a:rPr>
                  <a:t>n</a:t>
                </a:r>
                <a:r>
                  <a:rPr lang="en-US" altLang="en-US" sz="2700" dirty="0">
                    <a:cs typeface="Times New Roman" panose="02020603050405020304" pitchFamily="18" charset="0"/>
                  </a:rPr>
                  <a:t>, the number of columns of </a:t>
                </a:r>
                <a:r>
                  <a:rPr lang="en-US" altLang="en-US" sz="2700" i="1" dirty="0">
                    <a:cs typeface="Times New Roman" panose="02020603050405020304" pitchFamily="18" charset="0"/>
                  </a:rPr>
                  <a:t>A</a:t>
                </a:r>
                <a:r>
                  <a:rPr lang="en-US" altLang="en-US" sz="2700" dirty="0">
                    <a:cs typeface="Times New Roman" panose="02020603050405020304" pitchFamily="18" charset="0"/>
                  </a:rPr>
                  <a:t>, then dim Nul </a:t>
                </a:r>
                <a:r>
                  <a:rPr lang="en-US" altLang="en-US" sz="2700" i="1" dirty="0">
                    <a:cs typeface="Times New Roman" panose="02020603050405020304" pitchFamily="18" charset="0"/>
                  </a:rPr>
                  <a:t>A</a:t>
                </a:r>
                <a:r>
                  <a:rPr lang="en-US" altLang="en-US" sz="2700" dirty="0">
                    <a:cs typeface="Times New Roman" panose="02020603050405020304" pitchFamily="18" charset="0"/>
                  </a:rPr>
                  <a:t> = 0, by the Rank Theorem, and so               </a:t>
                </a:r>
                <a:r>
                  <a:rPr lang="en-US" altLang="en-US" sz="2700" dirty="0" err="1">
                    <a:cs typeface="Times New Roman" panose="02020603050405020304" pitchFamily="18" charset="0"/>
                  </a:rPr>
                  <a:t>Nul</a:t>
                </a:r>
                <a:r>
                  <a:rPr lang="en-US" altLang="en-US" sz="2700" dirty="0">
                    <a:cs typeface="Times New Roman" panose="02020603050405020304" pitchFamily="18" charset="0"/>
                  </a:rPr>
                  <a:t> </a:t>
                </a:r>
                <a:r>
                  <a:rPr lang="en-US" altLang="en-US" sz="2700" i="1" dirty="0">
                    <a:cs typeface="Times New Roman" panose="02020603050405020304" pitchFamily="18" charset="0"/>
                  </a:rPr>
                  <a:t>A =</a:t>
                </a:r>
                <a:r>
                  <a:rPr lang="en-US" altLang="en-US" sz="2700" dirty="0">
                    <a:cs typeface="Times New Roman" panose="02020603050405020304" pitchFamily="18" charset="0"/>
                  </a:rPr>
                  <a:t> {</a:t>
                </a:r>
                <a:r>
                  <a:rPr lang="en-US" altLang="en-US" sz="2700" b="1" dirty="0">
                    <a:cs typeface="Times New Roman" panose="02020603050405020304" pitchFamily="18" charset="0"/>
                  </a:rPr>
                  <a:t>0</a:t>
                </a:r>
                <a:r>
                  <a:rPr lang="en-US" altLang="en-US" sz="2700" dirty="0">
                    <a:cs typeface="Times New Roman" panose="02020603050405020304" pitchFamily="18" charset="0"/>
                  </a:rPr>
                  <a:t>}. Thus </a:t>
                </a:r>
                <a14:m>
                  <m:oMath xmlns:m="http://schemas.openxmlformats.org/officeDocument/2006/math">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0" i="1" smtClean="0">
                        <a:latin typeface="Cambria Math"/>
                        <a:ea typeface="Cambria Math" panose="02040503050406030204" pitchFamily="18" charset="0"/>
                        <a:cs typeface="Times New Roman" panose="02020603050405020304" pitchFamily="18" charset="0"/>
                      </a:rPr>
                      <m:t>𝑜</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0" i="1" smtClean="0">
                        <a:latin typeface="Cambria Math"/>
                        <a:ea typeface="Cambria Math" panose="02040503050406030204" pitchFamily="18" charset="0"/>
                        <a:cs typeface="Times New Roman" panose="02020603050405020304" pitchFamily="18" charset="0"/>
                      </a:rPr>
                      <m:t>𝑝</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𝑞</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700" dirty="0">
                    <a:cs typeface="Times New Roman" panose="02020603050405020304" pitchFamily="18" charset="0"/>
                  </a:rPr>
                  <a:t>.</a:t>
                </a:r>
              </a:p>
              <a:p>
                <a:pPr eaLnBrk="1" hangingPunct="1"/>
                <a:r>
                  <a:rPr lang="en-US" altLang="en-US" sz="2700" dirty="0">
                    <a:cs typeface="Times New Roman" panose="02020603050405020304" pitchFamily="18" charset="0"/>
                  </a:rPr>
                  <a:t>Also, statement (q) implies that the equation </a:t>
                </a:r>
                <a:r>
                  <a:rPr lang="en-US" altLang="en-US" sz="2700" i="1" dirty="0">
                    <a:cs typeface="Times New Roman" panose="02020603050405020304" pitchFamily="18" charset="0"/>
                  </a:rPr>
                  <a:t>A</a:t>
                </a:r>
                <a:r>
                  <a:rPr lang="en-US" altLang="en-US" sz="2700" b="1" dirty="0">
                    <a:cs typeface="Times New Roman" panose="02020603050405020304" pitchFamily="18" charset="0"/>
                  </a:rPr>
                  <a:t>x</a:t>
                </a:r>
                <a:r>
                  <a:rPr lang="en-US" altLang="en-US" sz="2700" dirty="0">
                    <a:cs typeface="Times New Roman" panose="02020603050405020304" pitchFamily="18" charset="0"/>
                  </a:rPr>
                  <a:t> = </a:t>
                </a:r>
                <a:r>
                  <a:rPr lang="en-US" altLang="en-US" sz="2700" b="1" dirty="0">
                    <a:cs typeface="Times New Roman" panose="02020603050405020304" pitchFamily="18" charset="0"/>
                  </a:rPr>
                  <a:t>0 </a:t>
                </a:r>
                <a:r>
                  <a:rPr lang="en-US" altLang="en-US" sz="2700" dirty="0">
                    <a:cs typeface="Times New Roman" panose="02020603050405020304" pitchFamily="18" charset="0"/>
                  </a:rPr>
                  <a:t>has only the trivial solution, which is statement (d). </a:t>
                </a:r>
              </a:p>
              <a:p>
                <a:pPr eaLnBrk="1" hangingPunct="1"/>
                <a:r>
                  <a:rPr lang="en-US" altLang="en-US" sz="2700" dirty="0">
                    <a:cs typeface="Times New Roman" panose="02020603050405020304" pitchFamily="18" charset="0"/>
                  </a:rPr>
                  <a:t>Since statements (d) and (g) are already known to be equivalent to the statement that </a:t>
                </a:r>
                <a:r>
                  <a:rPr lang="en-US" altLang="en-US" sz="2700" i="1" dirty="0">
                    <a:cs typeface="Times New Roman" panose="02020603050405020304" pitchFamily="18" charset="0"/>
                  </a:rPr>
                  <a:t>A</a:t>
                </a:r>
                <a:r>
                  <a:rPr lang="en-US" altLang="en-US" sz="2700" dirty="0">
                    <a:cs typeface="Times New Roman" panose="02020603050405020304" pitchFamily="18" charset="0"/>
                  </a:rPr>
                  <a:t> is invertible, the proof is complete.</a:t>
                </a:r>
              </a:p>
            </p:txBody>
          </p:sp>
        </mc:Choice>
        <mc:Fallback xmlns="">
          <p:sp>
            <p:nvSpPr>
              <p:cNvPr id="6" name="Rectangle 8"/>
              <p:cNvSpPr txBox="1">
                <a:spLocks noRot="1" noChangeAspect="1" noMove="1" noResize="1" noEditPoints="1" noAdjustHandles="1" noChangeArrowheads="1" noChangeShapeType="1" noTextEdit="1"/>
              </p:cNvSpPr>
              <p:nvPr/>
            </p:nvSpPr>
            <p:spPr bwMode="auto">
              <a:xfrm>
                <a:off x="304800" y="1371600"/>
                <a:ext cx="8441872" cy="5181600"/>
              </a:xfrm>
              <a:prstGeom prst="rect">
                <a:avLst/>
              </a:prstGeom>
              <a:blipFill rotWithShape="1">
                <a:blip r:embed="rId3"/>
                <a:stretch>
                  <a:fillRect l="-1155" t="-105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3983810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2</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COORDINATE SYSTEMS</a:t>
            </a:r>
          </a:p>
        </p:txBody>
      </p:sp>
      <mc:AlternateContent xmlns:mc="http://schemas.openxmlformats.org/markup-compatibility/2006">
        <mc:Choice xmlns:a14="http://schemas.microsoft.com/office/drawing/2010/main" Requires="a14">
          <p:sp>
            <p:nvSpPr>
              <p:cNvPr id="316424" name="Rectangle 8"/>
              <p:cNvSpPr>
                <a:spLocks noGrp="1" noChangeArrowheads="1"/>
              </p:cNvSpPr>
              <p:nvPr>
                <p:ph type="body" idx="1"/>
              </p:nvPr>
            </p:nvSpPr>
            <p:spPr>
              <a:xfrm>
                <a:off x="457200" y="1295400"/>
                <a:ext cx="8229600" cy="5181600"/>
              </a:xfrm>
            </p:spPr>
            <p:txBody>
              <a:bodyPr/>
              <a:lstStyle/>
              <a:p>
                <a:pPr eaLnBrk="1" hangingPunct="1"/>
                <a:r>
                  <a:rPr lang="en-US" altLang="en-US" sz="2700" dirty="0" smtClean="0">
                    <a:cs typeface="Times New Roman" panose="02020603050405020304" pitchFamily="18" charset="0"/>
                  </a:rPr>
                  <a:t>Suppose </a:t>
                </a:r>
                <a14:m>
                  <m:oMath xmlns:m="http://schemas.openxmlformats.org/officeDocument/2006/math">
                    <m:r>
                      <m:rPr>
                        <m:nor/>
                      </m:rPr>
                      <a:rPr lang="en-US" altLang="en-US" sz="2400" dirty="0">
                        <a:latin typeface="Euclid Math One" panose="05050601010101010101" pitchFamily="18" charset="2"/>
                        <a:cs typeface="Times New Roman" panose="02020603050405020304" pitchFamily="18" charset="0"/>
                      </a:rPr>
                      <m:t>B</m:t>
                    </m:r>
                    <m:r>
                      <a:rPr lang="en-US" altLang="en-US" sz="24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sz="2400" b="0" i="1" smtClean="0">
                            <a:latin typeface="Cambria Math"/>
                            <a:ea typeface="Cambria Math" panose="02040503050406030204" pitchFamily="18" charset="0"/>
                            <a:cs typeface="Times New Roman" panose="02020603050405020304" pitchFamily="18" charset="0"/>
                          </a:rPr>
                        </m:ctrlPr>
                      </m:dPr>
                      <m:e>
                        <m:r>
                          <a:rPr lang="en-US" altLang="en-US" sz="2400" b="1" i="0" smtClean="0">
                            <a:latin typeface="Cambria Math" panose="02040503050406030204" pitchFamily="18" charset="0"/>
                            <a:ea typeface="Cambria Math" panose="02040503050406030204" pitchFamily="18" charset="0"/>
                            <a:cs typeface="Times New Roman" panose="02020603050405020304" pitchFamily="18" charset="0"/>
                          </a:rPr>
                          <m:t>𝐛</m:t>
                        </m:r>
                        <m:r>
                          <a:rPr lang="en-US" alt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en-US" sz="2400" b="0" i="1" smtClean="0">
                                <a:latin typeface="Cambria Math"/>
                                <a:ea typeface="Cambria Math" panose="02040503050406030204" pitchFamily="18" charset="0"/>
                                <a:cs typeface="Times New Roman" panose="02020603050405020304" pitchFamily="18" charset="0"/>
                              </a:rPr>
                            </m:ctrlPr>
                          </m:sSubPr>
                          <m:e>
                            <m:r>
                              <a:rPr lang="en-US" altLang="en-US" sz="2400" b="1">
                                <a:latin typeface="Cambria Math" panose="02040503050406030204" pitchFamily="18" charset="0"/>
                                <a:ea typeface="Cambria Math" panose="02040503050406030204" pitchFamily="18" charset="0"/>
                                <a:cs typeface="Times New Roman" panose="02020603050405020304" pitchFamily="18" charset="0"/>
                              </a:rPr>
                              <m:t>𝐛</m:t>
                            </m:r>
                          </m:e>
                          <m:sub>
                            <m:r>
                              <a:rPr lang="en-US" altLang="en-US" sz="2400" b="0" i="1" smtClean="0">
                                <a:latin typeface="Cambria Math" panose="02040503050406030204" pitchFamily="18" charset="0"/>
                                <a:ea typeface="Cambria Math" panose="02040503050406030204" pitchFamily="18" charset="0"/>
                                <a:cs typeface="Times New Roman" panose="02020603050405020304" pitchFamily="18" charset="0"/>
                              </a:rPr>
                              <m:t>𝑝</m:t>
                            </m:r>
                          </m:sub>
                        </m:sSub>
                      </m:e>
                    </m:d>
                  </m:oMath>
                </a14:m>
                <a:r>
                  <a:rPr lang="en-US" altLang="en-US" sz="2700" dirty="0">
                    <a:cs typeface="Times New Roman" panose="02020603050405020304" pitchFamily="18" charset="0"/>
                  </a:rPr>
                  <a:t> is a basis for </a:t>
                </a:r>
                <a:r>
                  <a:rPr lang="en-US" altLang="en-US" sz="2700" i="1" dirty="0">
                    <a:cs typeface="Times New Roman" panose="02020603050405020304" pitchFamily="18" charset="0"/>
                  </a:rPr>
                  <a:t>H</a:t>
                </a:r>
                <a:r>
                  <a:rPr lang="en-US" altLang="en-US" sz="2700" dirty="0">
                    <a:cs typeface="Times New Roman" panose="02020603050405020304" pitchFamily="18" charset="0"/>
                  </a:rPr>
                  <a:t>, and suppose a vector </a:t>
                </a:r>
                <a:r>
                  <a:rPr lang="en-US" altLang="en-US" sz="2700" b="1" dirty="0">
                    <a:cs typeface="Times New Roman" panose="02020603050405020304" pitchFamily="18" charset="0"/>
                  </a:rPr>
                  <a:t>x</a:t>
                </a:r>
                <a:r>
                  <a:rPr lang="en-US" altLang="en-US" sz="2700" dirty="0">
                    <a:cs typeface="Times New Roman" panose="02020603050405020304" pitchFamily="18" charset="0"/>
                  </a:rPr>
                  <a:t> in </a:t>
                </a:r>
                <a:r>
                  <a:rPr lang="en-US" altLang="en-US" sz="2700" i="1" dirty="0">
                    <a:cs typeface="Times New Roman" panose="02020603050405020304" pitchFamily="18" charset="0"/>
                  </a:rPr>
                  <a:t>H</a:t>
                </a:r>
                <a:r>
                  <a:rPr lang="en-US" altLang="en-US" sz="2700" dirty="0">
                    <a:cs typeface="Times New Roman" panose="02020603050405020304" pitchFamily="18" charset="0"/>
                  </a:rPr>
                  <a:t> can be generated in two ways, say,</a:t>
                </a:r>
              </a:p>
              <a:p>
                <a:pPr marL="0" indent="0" eaLnBrk="1" hangingPunct="1">
                  <a:buNone/>
                </a:pPr>
                <a:r>
                  <a:rPr lang="en-US" altLang="en-US" sz="2700" b="1" dirty="0">
                    <a:cs typeface="Times New Roman" panose="02020603050405020304" pitchFamily="18" charset="0"/>
                  </a:rPr>
                  <a:t>    </a:t>
                </a:r>
                <a14:m>
                  <m:oMath xmlns:m="http://schemas.openxmlformats.org/officeDocument/2006/math">
                    <m:r>
                      <a:rPr lang="en-US" altLang="en-US" sz="2700" b="1" i="0" smtClean="0">
                        <a:latin typeface="Cambria Math" panose="02040503050406030204" pitchFamily="18" charset="0"/>
                        <a:cs typeface="Times New Roman" panose="02020603050405020304" pitchFamily="18" charset="0"/>
                      </a:rPr>
                      <m:t>𝐱</m:t>
                    </m:r>
                    <m:r>
                      <a:rPr lang="en-US" altLang="en-US" sz="2700" b="0" i="1" smtClean="0">
                        <a:latin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cs typeface="Times New Roman" panose="02020603050405020304" pitchFamily="18" charset="0"/>
                      </a:rPr>
                      <m:t>𝑐</m:t>
                    </m:r>
                    <m:r>
                      <a:rPr lang="en-US" altLang="en-US" sz="2700" b="0" i="1" baseline="-25000" smtClean="0">
                        <a:latin typeface="Cambria Math" panose="02040503050406030204" pitchFamily="18" charset="0"/>
                        <a:cs typeface="Times New Roman" panose="02020603050405020304" pitchFamily="18" charset="0"/>
                      </a:rPr>
                      <m:t>1</m:t>
                    </m:r>
                    <m:r>
                      <a:rPr lang="en-US" altLang="en-US" sz="2700" b="1" i="0" smtClean="0">
                        <a:latin typeface="Cambria Math" panose="02040503050406030204" pitchFamily="18" charset="0"/>
                        <a:cs typeface="Times New Roman" panose="02020603050405020304" pitchFamily="18" charset="0"/>
                      </a:rPr>
                      <m:t>𝐛</m:t>
                    </m:r>
                    <m:r>
                      <a:rPr lang="en-US" altLang="en-US" sz="2700" b="0" i="1" baseline="-25000" smtClean="0">
                        <a:latin typeface="Cambria Math" panose="02040503050406030204" pitchFamily="18" charset="0"/>
                        <a:cs typeface="Times New Roman" panose="02020603050405020304" pitchFamily="18" charset="0"/>
                      </a:rPr>
                      <m:t>1</m:t>
                    </m:r>
                    <m:r>
                      <a:rPr lang="en-US" altLang="en-US" sz="2700" b="0" i="1" smtClean="0">
                        <a:latin typeface="Cambria Math" panose="02040503050406030204" pitchFamily="18" charset="0"/>
                        <a:cs typeface="Times New Roman" panose="02020603050405020304" pitchFamily="18" charset="0"/>
                      </a:rPr>
                      <m:t>+…+</m:t>
                    </m:r>
                  </m:oMath>
                </a14:m>
                <a:r>
                  <a:rPr lang="en-US" altLang="en-US" sz="2700" dirty="0">
                    <a:cs typeface="Times New Roman" panose="02020603050405020304" pitchFamily="18" charset="0"/>
                  </a:rPr>
                  <a:t> </a:t>
                </a:r>
                <a14:m>
                  <m:oMath xmlns:m="http://schemas.openxmlformats.org/officeDocument/2006/math">
                    <m:r>
                      <a:rPr lang="en-US" altLang="en-US" sz="2700" i="1">
                        <a:latin typeface="Cambria Math" panose="02040503050406030204" pitchFamily="18" charset="0"/>
                        <a:cs typeface="Times New Roman" panose="02020603050405020304" pitchFamily="18" charset="0"/>
                      </a:rPr>
                      <m:t>𝑐</m:t>
                    </m:r>
                    <m:r>
                      <a:rPr lang="en-US" altLang="en-US" sz="2700" b="0" i="1" baseline="-25000" smtClean="0">
                        <a:latin typeface="Cambria Math" panose="02040503050406030204" pitchFamily="18" charset="0"/>
                        <a:cs typeface="Times New Roman" panose="02020603050405020304" pitchFamily="18" charset="0"/>
                      </a:rPr>
                      <m:t>𝑝</m:t>
                    </m:r>
                    <m:r>
                      <a:rPr lang="en-US" altLang="en-US" sz="2700" b="1" i="0">
                        <a:latin typeface="Cambria Math" panose="02040503050406030204" pitchFamily="18" charset="0"/>
                        <a:cs typeface="Times New Roman" panose="02020603050405020304" pitchFamily="18" charset="0"/>
                      </a:rPr>
                      <m:t>𝐛</m:t>
                    </m:r>
                    <m:r>
                      <a:rPr lang="en-US" altLang="en-US" sz="2700" b="0" i="1" baseline="-25000" smtClean="0">
                        <a:latin typeface="Cambria Math" panose="02040503050406030204" pitchFamily="18" charset="0"/>
                        <a:cs typeface="Times New Roman" panose="02020603050405020304" pitchFamily="18" charset="0"/>
                      </a:rPr>
                      <m:t>𝑝</m:t>
                    </m:r>
                  </m:oMath>
                </a14:m>
                <a:endParaRPr lang="en-US" altLang="en-US" sz="2700" dirty="0">
                  <a:cs typeface="Times New Roman" panose="02020603050405020304" pitchFamily="18" charset="0"/>
                </a:endParaRPr>
              </a:p>
              <a:p>
                <a:pPr marL="0" indent="0" algn="ctr" eaLnBrk="1" hangingPunct="1">
                  <a:buNone/>
                </a:pPr>
                <a:endParaRPr lang="en-US" altLang="en-US" sz="2700" dirty="0">
                  <a:cs typeface="Times New Roman" panose="02020603050405020304" pitchFamily="18" charset="0"/>
                </a:endParaRPr>
              </a:p>
              <a:p>
                <a:pPr eaLnBrk="1" hangingPunct="1"/>
                <a:r>
                  <a:rPr lang="en-US" altLang="en-US" sz="2700" dirty="0">
                    <a:cs typeface="Times New Roman" panose="02020603050405020304" pitchFamily="18" charset="0"/>
                  </a:rPr>
                  <a:t>Then, subtracting gives</a:t>
                </a:r>
              </a:p>
              <a:p>
                <a:pPr marL="0" indent="0" algn="ctr" eaLnBrk="1" hangingPunct="1">
                  <a:buNone/>
                </a:pPr>
                <a14:m>
                  <m:oMath xmlns:m="http://schemas.openxmlformats.org/officeDocument/2006/math">
                    <m:r>
                      <a:rPr lang="en-US" altLang="en-US" sz="2400" b="0" i="1" smtClean="0">
                        <a:latin typeface="Cambria Math" panose="02040503050406030204" pitchFamily="18" charset="0"/>
                        <a:cs typeface="Times New Roman" panose="02020603050405020304" pitchFamily="18" charset="0"/>
                      </a:rPr>
                      <m:t>0=</m:t>
                    </m:r>
                    <m:r>
                      <a:rPr lang="en-US" altLang="en-US" sz="2400" b="1" i="0" smtClean="0">
                        <a:latin typeface="Cambria Math" panose="02040503050406030204" pitchFamily="18" charset="0"/>
                        <a:cs typeface="Times New Roman" panose="02020603050405020304" pitchFamily="18" charset="0"/>
                      </a:rPr>
                      <m:t>𝐱</m:t>
                    </m:r>
                    <m:r>
                      <a:rPr lang="en-US" altLang="en-US" sz="2400" b="0" i="1" smtClean="0">
                        <a:latin typeface="Cambria Math" panose="02040503050406030204" pitchFamily="18" charset="0"/>
                        <a:cs typeface="Times New Roman" panose="02020603050405020304" pitchFamily="18" charset="0"/>
                      </a:rPr>
                      <m:t>−</m:t>
                    </m:r>
                    <m:r>
                      <a:rPr lang="en-US" altLang="en-US" sz="2400" b="1" i="0" smtClean="0">
                        <a:latin typeface="Cambria Math" panose="02040503050406030204" pitchFamily="18" charset="0"/>
                        <a:cs typeface="Times New Roman" panose="02020603050405020304" pitchFamily="18" charset="0"/>
                      </a:rPr>
                      <m:t>𝐱</m:t>
                    </m:r>
                    <m:r>
                      <a:rPr lang="en-US" altLang="en-US" sz="2400" b="0" i="1" smtClean="0">
                        <a:latin typeface="Cambria Math" panose="02040503050406030204" pitchFamily="18" charset="0"/>
                        <a:cs typeface="Times New Roman" panose="02020603050405020304" pitchFamily="18" charset="0"/>
                      </a:rPr>
                      <m:t>=</m:t>
                    </m:r>
                    <m:d>
                      <m:dPr>
                        <m:ctrlPr>
                          <a:rPr lang="en-US" altLang="en-US" sz="2400" b="0" i="1" smtClean="0">
                            <a:latin typeface="Cambria Math"/>
                            <a:cs typeface="Times New Roman" panose="02020603050405020304" pitchFamily="18" charset="0"/>
                          </a:rPr>
                        </m:ctrlPr>
                      </m:dPr>
                      <m:e>
                        <m:r>
                          <a:rPr lang="en-US" altLang="en-US" sz="2400" b="0" i="1" smtClean="0">
                            <a:latin typeface="Cambria Math" panose="02040503050406030204" pitchFamily="18" charset="0"/>
                            <a:cs typeface="Times New Roman" panose="02020603050405020304" pitchFamily="18" charset="0"/>
                          </a:rPr>
                          <m:t>𝑐</m:t>
                        </m:r>
                        <m:r>
                          <a:rPr lang="en-US" altLang="en-US" sz="2400" b="0" i="1" baseline="-25000" smtClean="0">
                            <a:latin typeface="Cambria Math" panose="02040503050406030204" pitchFamily="18" charset="0"/>
                            <a:cs typeface="Times New Roman" panose="02020603050405020304" pitchFamily="18" charset="0"/>
                          </a:rPr>
                          <m:t>1</m:t>
                        </m:r>
                        <m:r>
                          <a:rPr lang="en-US" altLang="en-US" sz="2400" b="0" i="1" smtClean="0">
                            <a:latin typeface="Cambria Math" panose="02040503050406030204" pitchFamily="18" charset="0"/>
                            <a:cs typeface="Times New Roman" panose="02020603050405020304" pitchFamily="18" charset="0"/>
                          </a:rPr>
                          <m:t>−</m:t>
                        </m:r>
                        <m:r>
                          <a:rPr lang="en-US" altLang="en-US" sz="2400" b="0" i="1" smtClean="0">
                            <a:latin typeface="Cambria Math" panose="02040503050406030204" pitchFamily="18" charset="0"/>
                            <a:cs typeface="Times New Roman" panose="02020603050405020304" pitchFamily="18" charset="0"/>
                          </a:rPr>
                          <m:t>𝑑</m:t>
                        </m:r>
                        <m:r>
                          <a:rPr lang="en-US" altLang="en-US" sz="2400" b="0" i="1" baseline="-25000" smtClean="0">
                            <a:latin typeface="Cambria Math" panose="02040503050406030204" pitchFamily="18" charset="0"/>
                            <a:cs typeface="Times New Roman" panose="02020603050405020304" pitchFamily="18" charset="0"/>
                          </a:rPr>
                          <m:t>1</m:t>
                        </m:r>
                      </m:e>
                    </m:d>
                    <m:r>
                      <a:rPr lang="en-US" altLang="en-US" sz="2400" b="1" i="0" smtClean="0">
                        <a:latin typeface="Cambria Math" panose="02040503050406030204" pitchFamily="18" charset="0"/>
                        <a:cs typeface="Times New Roman" panose="02020603050405020304" pitchFamily="18" charset="0"/>
                      </a:rPr>
                      <m:t>𝐛</m:t>
                    </m:r>
                    <m:r>
                      <a:rPr lang="en-US" altLang="en-US" sz="2400" b="0" i="1" baseline="-25000" smtClean="0">
                        <a:latin typeface="Cambria Math" panose="02040503050406030204" pitchFamily="18" charset="0"/>
                        <a:cs typeface="Times New Roman" panose="02020603050405020304" pitchFamily="18" charset="0"/>
                      </a:rPr>
                      <m:t>1</m:t>
                    </m:r>
                    <m:r>
                      <a:rPr lang="en-US" altLang="en-US" sz="2400" b="0" i="1" smtClean="0">
                        <a:latin typeface="Cambria Math" panose="02040503050406030204" pitchFamily="18" charset="0"/>
                        <a:cs typeface="Times New Roman" panose="02020603050405020304" pitchFamily="18" charset="0"/>
                      </a:rPr>
                      <m:t>+…+</m:t>
                    </m:r>
                    <m:d>
                      <m:dPr>
                        <m:ctrlPr>
                          <a:rPr lang="en-US" altLang="en-US" sz="2400" b="0" i="1" smtClean="0">
                            <a:latin typeface="Cambria Math"/>
                            <a:cs typeface="Times New Roman" panose="02020603050405020304" pitchFamily="18" charset="0"/>
                          </a:rPr>
                        </m:ctrlPr>
                      </m:dPr>
                      <m:e>
                        <m:r>
                          <a:rPr lang="en-US" altLang="en-US" sz="2400" b="0" i="1" smtClean="0">
                            <a:latin typeface="Cambria Math" panose="02040503050406030204" pitchFamily="18" charset="0"/>
                            <a:cs typeface="Times New Roman" panose="02020603050405020304" pitchFamily="18" charset="0"/>
                          </a:rPr>
                          <m:t>𝑐</m:t>
                        </m:r>
                        <m:r>
                          <a:rPr lang="en-US" altLang="en-US" sz="2400" b="0" i="1" baseline="-25000" smtClean="0">
                            <a:latin typeface="Cambria Math" panose="02040503050406030204" pitchFamily="18" charset="0"/>
                            <a:cs typeface="Times New Roman" panose="02020603050405020304" pitchFamily="18" charset="0"/>
                          </a:rPr>
                          <m:t>𝑝</m:t>
                        </m:r>
                        <m:r>
                          <a:rPr lang="en-US" altLang="en-US" sz="2400" b="0" i="1" smtClean="0">
                            <a:latin typeface="Cambria Math" panose="02040503050406030204" pitchFamily="18" charset="0"/>
                            <a:cs typeface="Times New Roman" panose="02020603050405020304" pitchFamily="18" charset="0"/>
                          </a:rPr>
                          <m:t>−</m:t>
                        </m:r>
                        <m:r>
                          <a:rPr lang="en-US" altLang="en-US" sz="2400" i="1">
                            <a:latin typeface="Cambria Math"/>
                            <a:cs typeface="Times New Roman" panose="02020603050405020304" pitchFamily="18" charset="0"/>
                          </a:rPr>
                          <m:t>𝑑</m:t>
                        </m:r>
                        <m:r>
                          <a:rPr lang="en-US" altLang="en-US" sz="2400" i="1" baseline="-25000">
                            <a:latin typeface="Cambria Math"/>
                            <a:cs typeface="Times New Roman" panose="02020603050405020304" pitchFamily="18" charset="0"/>
                          </a:rPr>
                          <m:t>𝑝</m:t>
                        </m:r>
                      </m:e>
                    </m:d>
                    <m:r>
                      <a:rPr lang="en-US" altLang="en-US" sz="2400" b="1" i="0" smtClean="0">
                        <a:latin typeface="Cambria Math" panose="02040503050406030204" pitchFamily="18" charset="0"/>
                        <a:cs typeface="Times New Roman" panose="02020603050405020304" pitchFamily="18" charset="0"/>
                      </a:rPr>
                      <m:t>𝐛</m:t>
                    </m:r>
                    <m:r>
                      <a:rPr lang="en-US" altLang="en-US" sz="2400" i="1" baseline="-25000">
                        <a:latin typeface="Cambria Math" panose="02040503050406030204" pitchFamily="18" charset="0"/>
                        <a:cs typeface="Times New Roman" panose="02020603050405020304" pitchFamily="18" charset="0"/>
                      </a:rPr>
                      <m:t>𝑝</m:t>
                    </m:r>
                  </m:oMath>
                </a14:m>
                <a:r>
                  <a:rPr lang="en-US" altLang="en-US" sz="2700" dirty="0">
                    <a:cs typeface="Times New Roman" panose="02020603050405020304" pitchFamily="18" charset="0"/>
                  </a:rPr>
                  <a:t>          (2)</a:t>
                </a:r>
              </a:p>
              <a:p>
                <a:pPr marL="0" indent="0" algn="ctr" eaLnBrk="1" hangingPunct="1">
                  <a:buNone/>
                </a:pPr>
                <a:endParaRPr lang="en-US" altLang="en-US" sz="2700" dirty="0">
                  <a:cs typeface="Times New Roman" panose="02020603050405020304" pitchFamily="18" charset="0"/>
                </a:endParaRPr>
              </a:p>
              <a:p>
                <a:pPr eaLnBrk="1" hangingPunct="1"/>
                <a:r>
                  <a:rPr lang="en-US" altLang="en-US" sz="2700" dirty="0">
                    <a:cs typeface="Times New Roman" panose="02020603050405020304" pitchFamily="18" charset="0"/>
                  </a:rPr>
                  <a:t>Since </a:t>
                </a:r>
                <a:r>
                  <a:rPr lang="en-US" altLang="en-US" sz="2400" dirty="0">
                    <a:latin typeface="Euclid Math One" panose="05050601010101010101" pitchFamily="18" charset="2"/>
                    <a:cs typeface="Times New Roman" panose="02020603050405020304" pitchFamily="18" charset="0"/>
                  </a:rPr>
                  <a:t>B</a:t>
                </a:r>
                <a:r>
                  <a:rPr lang="en-US" altLang="en-US" sz="2700" dirty="0" smtClean="0">
                    <a:cs typeface="Times New Roman" panose="02020603050405020304" pitchFamily="18" charset="0"/>
                  </a:rPr>
                  <a:t> is </a:t>
                </a:r>
                <a:r>
                  <a:rPr lang="en-US" altLang="en-US" sz="2700" dirty="0">
                    <a:cs typeface="Times New Roman" panose="02020603050405020304" pitchFamily="18" charset="0"/>
                  </a:rPr>
                  <a:t>linearly independent, the weights in (2) must all be zero. That is, </a:t>
                </a:r>
                <a:r>
                  <a:rPr lang="en-US" altLang="en-US" sz="2700" i="1" dirty="0">
                    <a:cs typeface="Times New Roman" panose="02020603050405020304" pitchFamily="18" charset="0"/>
                  </a:rPr>
                  <a:t>c</a:t>
                </a:r>
                <a:r>
                  <a:rPr lang="en-US" altLang="en-US" sz="2700" i="1" baseline="-25000" dirty="0">
                    <a:cs typeface="Times New Roman" panose="02020603050405020304" pitchFamily="18" charset="0"/>
                  </a:rPr>
                  <a:t>j</a:t>
                </a:r>
                <a:r>
                  <a:rPr lang="en-US" altLang="en-US" sz="2700" dirty="0">
                    <a:cs typeface="Times New Roman" panose="02020603050405020304" pitchFamily="18" charset="0"/>
                  </a:rPr>
                  <a:t> = </a:t>
                </a:r>
                <a:r>
                  <a:rPr lang="en-US" altLang="en-US" sz="2700" i="1" dirty="0">
                    <a:cs typeface="Times New Roman" panose="02020603050405020304" pitchFamily="18" charset="0"/>
                  </a:rPr>
                  <a:t>d</a:t>
                </a:r>
                <a:r>
                  <a:rPr lang="en-US" altLang="en-US" sz="2700" i="1" baseline="-25000" dirty="0">
                    <a:cs typeface="Times New Roman" panose="02020603050405020304" pitchFamily="18" charset="0"/>
                  </a:rPr>
                  <a:t>j</a:t>
                </a:r>
                <a:r>
                  <a:rPr lang="en-US" altLang="en-US" sz="2700" dirty="0">
                    <a:cs typeface="Times New Roman" panose="02020603050405020304" pitchFamily="18" charset="0"/>
                  </a:rPr>
                  <a:t> for </a:t>
                </a:r>
                <a14:m>
                  <m:oMath xmlns:m="http://schemas.openxmlformats.org/officeDocument/2006/math">
                    <m:r>
                      <a:rPr lang="en-US" altLang="en-US" sz="2700" b="0" i="1" smtClean="0">
                        <a:latin typeface="Cambria Math" panose="02040503050406030204" pitchFamily="18" charset="0"/>
                        <a:cs typeface="Times New Roman" panose="02020603050405020304" pitchFamily="18" charset="0"/>
                      </a:rPr>
                      <m:t>1</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𝑗</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𝑝</m:t>
                    </m:r>
                  </m:oMath>
                </a14:m>
                <a:r>
                  <a:rPr lang="en-US" altLang="en-US" sz="2700" dirty="0">
                    <a:cs typeface="Times New Roman" panose="02020603050405020304" pitchFamily="18" charset="0"/>
                  </a:rPr>
                  <a:t>, which shows that the two representations in (1) are actually the same.</a:t>
                </a:r>
              </a:p>
              <a:p>
                <a:pPr eaLnBrk="1" hangingPunct="1"/>
                <a:endParaRPr lang="en-US" altLang="en-US" sz="2800" dirty="0">
                  <a:cs typeface="Times New Roman" panose="02020603050405020304" pitchFamily="18" charset="0"/>
                </a:endParaRPr>
              </a:p>
            </p:txBody>
          </p:sp>
        </mc:Choice>
        <mc:Fallback>
          <p:sp>
            <p:nvSpPr>
              <p:cNvPr id="316424" name="Rectangle 8"/>
              <p:cNvSpPr>
                <a:spLocks noGrp="1" noRot="1" noChangeAspect="1" noMove="1" noResize="1" noEditPoints="1" noAdjustHandles="1" noChangeArrowheads="1" noChangeShapeType="1" noTextEdit="1"/>
              </p:cNvSpPr>
              <p:nvPr>
                <p:ph type="body" idx="1"/>
              </p:nvPr>
            </p:nvSpPr>
            <p:spPr>
              <a:xfrm>
                <a:off x="457200" y="1295400"/>
                <a:ext cx="8229600" cy="5181600"/>
              </a:xfrm>
              <a:blipFill rotWithShape="1">
                <a:blip r:embed="rId3"/>
                <a:stretch>
                  <a:fillRect l="-1185" t="-1294" r="-1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942DFE90-099C-5645-9AE2-0700D5D77E93}"/>
                  </a:ext>
                </a:extLst>
              </p:cNvPr>
              <p:cNvSpPr/>
              <p:nvPr/>
            </p:nvSpPr>
            <p:spPr>
              <a:xfrm>
                <a:off x="3886200" y="2212194"/>
                <a:ext cx="4734053" cy="523220"/>
              </a:xfrm>
              <a:prstGeom prst="rect">
                <a:avLst/>
              </a:prstGeom>
            </p:spPr>
            <p:txBody>
              <a:bodyPr wrap="none">
                <a:spAutoFit/>
              </a:bodyPr>
              <a:lstStyle/>
              <a:p>
                <a:r>
                  <a:rPr lang="en-US" altLang="en-US" sz="2800" dirty="0">
                    <a:latin typeface="+mn-lt"/>
                    <a:cs typeface="Times New Roman" panose="02020603050405020304" pitchFamily="18" charset="0"/>
                  </a:rPr>
                  <a:t>and</a:t>
                </a:r>
                <a:r>
                  <a:rPr lang="en-US" altLang="en-US" sz="2800" b="1" i="1" dirty="0">
                    <a:latin typeface="+mn-lt"/>
                    <a:cs typeface="Times New Roman" panose="02020603050405020304" pitchFamily="18" charset="0"/>
                  </a:rPr>
                  <a:t> </a:t>
                </a:r>
                <a14:m>
                  <m:oMath xmlns:m="http://schemas.openxmlformats.org/officeDocument/2006/math">
                    <m:r>
                      <a:rPr lang="en-US" altLang="en-US" sz="2800" b="1">
                        <a:latin typeface="Cambria Math"/>
                        <a:cs typeface="Times New Roman" panose="02020603050405020304" pitchFamily="18" charset="0"/>
                      </a:rPr>
                      <m:t>𝐱</m:t>
                    </m:r>
                    <m:r>
                      <a:rPr lang="en-US" altLang="en-US" sz="2800" i="1">
                        <a:latin typeface="Cambria Math"/>
                        <a:cs typeface="Times New Roman" panose="02020603050405020304" pitchFamily="18" charset="0"/>
                      </a:rPr>
                      <m:t>=</m:t>
                    </m:r>
                    <m:r>
                      <a:rPr lang="en-US" altLang="en-US" sz="2800" i="1">
                        <a:latin typeface="Cambria Math"/>
                        <a:cs typeface="Times New Roman" panose="02020603050405020304" pitchFamily="18" charset="0"/>
                      </a:rPr>
                      <m:t>𝑑</m:t>
                    </m:r>
                    <m:r>
                      <a:rPr lang="en-US" altLang="en-US" sz="2800" i="1" baseline="-25000">
                        <a:latin typeface="Cambria Math"/>
                        <a:cs typeface="Times New Roman" panose="02020603050405020304" pitchFamily="18" charset="0"/>
                      </a:rPr>
                      <m:t>1</m:t>
                    </m:r>
                    <m:r>
                      <a:rPr lang="en-US" altLang="en-US" sz="2800" b="1">
                        <a:latin typeface="Cambria Math"/>
                        <a:cs typeface="Times New Roman" panose="02020603050405020304" pitchFamily="18" charset="0"/>
                      </a:rPr>
                      <m:t>𝐛</m:t>
                    </m:r>
                    <m:r>
                      <a:rPr lang="en-US" altLang="en-US" sz="2800" i="1" baseline="-25000">
                        <a:latin typeface="Cambria Math"/>
                        <a:cs typeface="Times New Roman" panose="02020603050405020304" pitchFamily="18" charset="0"/>
                      </a:rPr>
                      <m:t>1</m:t>
                    </m:r>
                    <m:r>
                      <a:rPr lang="en-US" altLang="en-US" sz="2800" i="1">
                        <a:latin typeface="Cambria Math"/>
                        <a:cs typeface="Times New Roman" panose="02020603050405020304" pitchFamily="18" charset="0"/>
                      </a:rPr>
                      <m:t>+…+</m:t>
                    </m:r>
                  </m:oMath>
                </a14:m>
                <a:r>
                  <a:rPr lang="en-US" altLang="en-US" sz="2800" dirty="0">
                    <a:latin typeface="+mn-lt"/>
                    <a:cs typeface="Times New Roman" panose="02020603050405020304" pitchFamily="18" charset="0"/>
                  </a:rPr>
                  <a:t> </a:t>
                </a:r>
                <a14:m>
                  <m:oMath xmlns:m="http://schemas.openxmlformats.org/officeDocument/2006/math">
                    <m:r>
                      <a:rPr lang="en-US" altLang="en-US" sz="2800" i="1">
                        <a:latin typeface="Cambria Math"/>
                        <a:cs typeface="Times New Roman" panose="02020603050405020304" pitchFamily="18" charset="0"/>
                      </a:rPr>
                      <m:t>𝑑</m:t>
                    </m:r>
                    <m:r>
                      <a:rPr lang="en-US" altLang="en-US" sz="2800" i="1" baseline="-25000">
                        <a:latin typeface="Cambria Math"/>
                        <a:cs typeface="Times New Roman" panose="02020603050405020304" pitchFamily="18" charset="0"/>
                      </a:rPr>
                      <m:t>𝑝</m:t>
                    </m:r>
                    <m:r>
                      <a:rPr lang="en-US" altLang="en-US" sz="2800" b="1">
                        <a:latin typeface="Cambria Math"/>
                        <a:cs typeface="Times New Roman" panose="02020603050405020304" pitchFamily="18" charset="0"/>
                      </a:rPr>
                      <m:t>𝐛</m:t>
                    </m:r>
                    <m:r>
                      <a:rPr lang="en-US" altLang="en-US" sz="2800" i="1" baseline="-25000">
                        <a:latin typeface="Cambria Math"/>
                        <a:cs typeface="Times New Roman" panose="02020603050405020304" pitchFamily="18" charset="0"/>
                      </a:rPr>
                      <m:t>𝑝</m:t>
                    </m:r>
                  </m:oMath>
                </a14:m>
                <a:r>
                  <a:rPr lang="en-US" altLang="en-US" sz="2800" dirty="0">
                    <a:latin typeface="+mn-lt"/>
                    <a:cs typeface="Times New Roman" panose="02020603050405020304" pitchFamily="18" charset="0"/>
                  </a:rPr>
                  <a:t>    (1)</a:t>
                </a:r>
                <a:endParaRPr lang="en-US" sz="2800" dirty="0">
                  <a:latin typeface="+mn-lt"/>
                </a:endParaRPr>
              </a:p>
            </p:txBody>
          </p:sp>
        </mc:Choice>
        <mc:Fallback xmlns="">
          <p:sp>
            <p:nvSpPr>
              <p:cNvPr id="2" name="Rectangle 1">
                <a:extLst>
                  <a:ext uri="{FF2B5EF4-FFF2-40B4-BE49-F238E27FC236}">
                    <a16:creationId xmlns="" xmlns:a16="http://schemas.microsoft.com/office/drawing/2014/main" xmlns:a14="http://schemas.microsoft.com/office/drawing/2010/main" id="{942DFE90-099C-5645-9AE2-0700D5D77E93}"/>
                  </a:ext>
                </a:extLst>
              </p:cNvPr>
              <p:cNvSpPr>
                <a:spLocks noRot="1" noChangeAspect="1" noMove="1" noResize="1" noEditPoints="1" noAdjustHandles="1" noChangeArrowheads="1" noChangeShapeType="1" noTextEdit="1"/>
              </p:cNvSpPr>
              <p:nvPr/>
            </p:nvSpPr>
            <p:spPr>
              <a:xfrm>
                <a:off x="3886200" y="2212194"/>
                <a:ext cx="4734053" cy="523220"/>
              </a:xfrm>
              <a:prstGeom prst="rect">
                <a:avLst/>
              </a:prstGeom>
              <a:blipFill rotWithShape="1">
                <a:blip r:embed="rId4"/>
                <a:stretch>
                  <a:fillRect l="-2706" t="-11628" r="-2320" b="-31395"/>
                </a:stretch>
              </a:blipFill>
            </p:spPr>
            <p:txBody>
              <a:bodyPr/>
              <a:lstStyle/>
              <a:p>
                <a:r>
                  <a:rPr lang="en-US">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64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4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64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64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4" grpId="0" uiExpand="1"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3</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COORDINATE SYSTEMS</a:t>
            </a:r>
          </a:p>
        </p:txBody>
      </p:sp>
      <mc:AlternateContent xmlns:mc="http://schemas.openxmlformats.org/markup-compatibility/2006" xmlns:a14="http://schemas.microsoft.com/office/drawing/2010/main">
        <mc:Choice Requires="a14">
          <p:sp>
            <p:nvSpPr>
              <p:cNvPr id="316424" name="Rectangle 8"/>
              <p:cNvSpPr>
                <a:spLocks noGrp="1" noChangeArrowheads="1"/>
              </p:cNvSpPr>
              <p:nvPr>
                <p:ph type="body" idx="1"/>
              </p:nvPr>
            </p:nvSpPr>
            <p:spPr>
              <a:xfrm>
                <a:off x="457200" y="1295400"/>
                <a:ext cx="8229600" cy="5181600"/>
              </a:xfrm>
            </p:spPr>
            <p:txBody>
              <a:bodyPr/>
              <a:lstStyle/>
              <a:p>
                <a:pPr eaLnBrk="1" hangingPunct="1"/>
                <a:r>
                  <a:rPr lang="en-US" altLang="en-US" sz="2700" b="1" dirty="0" smtClean="0">
                    <a:cs typeface="Times New Roman" panose="02020603050405020304" pitchFamily="18" charset="0"/>
                  </a:rPr>
                  <a:t>Definition</a:t>
                </a:r>
                <a:r>
                  <a:rPr lang="en-US" altLang="en-US" sz="2700" dirty="0">
                    <a:cs typeface="Times New Roman" panose="02020603050405020304" pitchFamily="18" charset="0"/>
                  </a:rPr>
                  <a:t>: Suppose the set </a:t>
                </a:r>
                <a14:m>
                  <m:oMath xmlns:m="http://schemas.openxmlformats.org/officeDocument/2006/math">
                    <m:r>
                      <m:rPr>
                        <m:nor/>
                      </m:rPr>
                      <a:rPr lang="en-US" altLang="en-US" sz="2400" dirty="0">
                        <a:latin typeface="Euclid Math One" panose="05050601010101010101" pitchFamily="18" charset="2"/>
                        <a:cs typeface="Times New Roman" panose="02020603050405020304" pitchFamily="18" charset="0"/>
                      </a:rPr>
                      <m:t>B</m:t>
                    </m:r>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sz="2400" i="1">
                            <a:latin typeface="Cambria Math"/>
                            <a:ea typeface="Cambria Math" panose="02040503050406030204" pitchFamily="18" charset="0"/>
                            <a:cs typeface="Times New Roman" panose="02020603050405020304" pitchFamily="18" charset="0"/>
                          </a:rPr>
                        </m:ctrlPr>
                      </m:dPr>
                      <m:e>
                        <m:r>
                          <a:rPr lang="en-US" altLang="en-US" sz="2400" b="1" i="0">
                            <a:latin typeface="Cambria Math" panose="02040503050406030204" pitchFamily="18" charset="0"/>
                            <a:ea typeface="Cambria Math" panose="02040503050406030204" pitchFamily="18" charset="0"/>
                            <a:cs typeface="Times New Roman" panose="02020603050405020304" pitchFamily="18" charset="0"/>
                          </a:rPr>
                          <m:t>𝐛</m:t>
                        </m:r>
                        <m:r>
                          <a:rPr lang="en-US" altLang="en-US" sz="2400" i="1" baseline="-25000">
                            <a:latin typeface="Cambria Math" panose="02040503050406030204" pitchFamily="18" charset="0"/>
                            <a:ea typeface="Cambria Math" panose="02040503050406030204" pitchFamily="18" charset="0"/>
                            <a:cs typeface="Times New Roman" panose="02020603050405020304" pitchFamily="18" charset="0"/>
                          </a:rPr>
                          <m:t>1</m:t>
                        </m:r>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en-US" sz="2400" b="1" i="1" smtClean="0">
                                <a:latin typeface="Cambria Math"/>
                                <a:ea typeface="Cambria Math" panose="02040503050406030204" pitchFamily="18" charset="0"/>
                                <a:cs typeface="Times New Roman" panose="02020603050405020304" pitchFamily="18" charset="0"/>
                              </a:rPr>
                            </m:ctrlPr>
                          </m:sSubPr>
                          <m:e>
                            <m:r>
                              <a:rPr lang="en-US" altLang="en-US" sz="2400" b="1">
                                <a:latin typeface="Cambria Math" panose="02040503050406030204" pitchFamily="18" charset="0"/>
                                <a:ea typeface="Cambria Math" panose="02040503050406030204" pitchFamily="18" charset="0"/>
                                <a:cs typeface="Times New Roman" panose="02020603050405020304" pitchFamily="18" charset="0"/>
                              </a:rPr>
                              <m:t>𝐛</m:t>
                            </m:r>
                          </m:e>
                          <m:sub>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𝒑</m:t>
                            </m:r>
                          </m:sub>
                        </m:sSub>
                      </m:e>
                    </m:d>
                  </m:oMath>
                </a14:m>
                <a:r>
                  <a:rPr lang="en-US" altLang="en-US" sz="2700" dirty="0">
                    <a:cs typeface="Times New Roman" panose="02020603050405020304" pitchFamily="18" charset="0"/>
                  </a:rPr>
                  <a:t> is a basis for a subspace </a:t>
                </a:r>
                <a:r>
                  <a:rPr lang="en-US" altLang="en-US" sz="2700" i="1" dirty="0">
                    <a:cs typeface="Times New Roman" panose="02020603050405020304" pitchFamily="18" charset="0"/>
                  </a:rPr>
                  <a:t>H</a:t>
                </a:r>
                <a:r>
                  <a:rPr lang="en-US" altLang="en-US" sz="2700" dirty="0">
                    <a:cs typeface="Times New Roman" panose="02020603050405020304" pitchFamily="18" charset="0"/>
                  </a:rPr>
                  <a:t>. For each </a:t>
                </a:r>
                <a:r>
                  <a:rPr lang="en-US" altLang="en-US" sz="2700" b="1" dirty="0">
                    <a:cs typeface="Times New Roman" panose="02020603050405020304" pitchFamily="18" charset="0"/>
                  </a:rPr>
                  <a:t>x</a:t>
                </a:r>
                <a:r>
                  <a:rPr lang="en-US" altLang="en-US" sz="2700" dirty="0">
                    <a:cs typeface="Times New Roman" panose="02020603050405020304" pitchFamily="18" charset="0"/>
                  </a:rPr>
                  <a:t> in </a:t>
                </a:r>
                <a:r>
                  <a:rPr lang="en-US" altLang="en-US" sz="2700" i="1" dirty="0">
                    <a:cs typeface="Times New Roman" panose="02020603050405020304" pitchFamily="18" charset="0"/>
                  </a:rPr>
                  <a:t>H</a:t>
                </a:r>
                <a:r>
                  <a:rPr lang="en-US" altLang="en-US" sz="2700" dirty="0">
                    <a:cs typeface="Times New Roman" panose="02020603050405020304" pitchFamily="18" charset="0"/>
                  </a:rPr>
                  <a:t>, the </a:t>
                </a:r>
                <a:r>
                  <a:rPr lang="en-US" altLang="en-US" sz="2700" b="1" dirty="0">
                    <a:cs typeface="Times New Roman" panose="02020603050405020304" pitchFamily="18" charset="0"/>
                  </a:rPr>
                  <a:t>coordinates of x relative to the basis</a:t>
                </a:r>
                <a:r>
                  <a:rPr lang="en-US" altLang="en-US" sz="2700" dirty="0">
                    <a:cs typeface="Times New Roman" panose="02020603050405020304" pitchFamily="18" charset="0"/>
                  </a:rPr>
                  <a:t> </a:t>
                </a:r>
                <a:r>
                  <a:rPr lang="en-US" altLang="en-US" sz="2400" dirty="0">
                    <a:latin typeface="Euclid Math One" panose="05050601010101010101" pitchFamily="18" charset="2"/>
                    <a:cs typeface="Times New Roman" panose="02020603050405020304" pitchFamily="18" charset="0"/>
                  </a:rPr>
                  <a:t>B</a:t>
                </a:r>
                <a:r>
                  <a:rPr lang="en-US" altLang="en-US" sz="2700" dirty="0" smtClean="0">
                    <a:latin typeface="Brush Script MT" panose="03060802040406070304" pitchFamily="66" charset="0"/>
                    <a:cs typeface="Times New Roman" panose="02020603050405020304" pitchFamily="18" charset="0"/>
                  </a:rPr>
                  <a:t> </a:t>
                </a:r>
                <a:r>
                  <a:rPr lang="en-US" altLang="en-US" sz="2700" dirty="0" smtClean="0">
                    <a:cs typeface="Times New Roman" panose="02020603050405020304" pitchFamily="18" charset="0"/>
                  </a:rPr>
                  <a:t>are </a:t>
                </a:r>
                <a:r>
                  <a:rPr lang="en-US" altLang="en-US" sz="2700" dirty="0">
                    <a:cs typeface="Times New Roman" panose="02020603050405020304" pitchFamily="18" charset="0"/>
                  </a:rPr>
                  <a:t>the weights </a:t>
                </a:r>
                <a14:m>
                  <m:oMath xmlns:m="http://schemas.openxmlformats.org/officeDocument/2006/math">
                    <m:r>
                      <a:rPr lang="en-US" altLang="en-US" sz="2700" i="1">
                        <a:latin typeface="Cambria Math" panose="02040503050406030204" pitchFamily="18" charset="0"/>
                        <a:cs typeface="Times New Roman" panose="02020603050405020304" pitchFamily="18" charset="0"/>
                      </a:rPr>
                      <m:t>𝑐</m:t>
                    </m:r>
                    <m:r>
                      <a:rPr lang="en-US" altLang="en-US" sz="2700" i="1" baseline="-25000">
                        <a:latin typeface="Cambria Math" panose="02040503050406030204" pitchFamily="18" charset="0"/>
                        <a:cs typeface="Times New Roman" panose="02020603050405020304" pitchFamily="18" charset="0"/>
                      </a:rPr>
                      <m:t>1</m:t>
                    </m:r>
                    <m:r>
                      <a:rPr lang="en-US" altLang="en-US" sz="2700" b="0" i="1" baseline="-25000" smtClean="0">
                        <a:latin typeface="Cambria Math" panose="02040503050406030204" pitchFamily="18" charset="0"/>
                        <a:cs typeface="Times New Roman" panose="02020603050405020304" pitchFamily="18" charset="0"/>
                      </a:rPr>
                      <m:t> </m:t>
                    </m:r>
                    <m:r>
                      <a:rPr lang="en-US" altLang="en-US" sz="2700" i="1">
                        <a:latin typeface="Cambria Math" panose="02040503050406030204" pitchFamily="18" charset="0"/>
                        <a:cs typeface="Times New Roman" panose="02020603050405020304" pitchFamily="18" charset="0"/>
                      </a:rPr>
                      <m:t>,…</m:t>
                    </m:r>
                    <m:r>
                      <a:rPr lang="en-US" altLang="en-US" sz="2700" b="0" i="1" smtClean="0">
                        <a:latin typeface="Cambria Math" panose="02040503050406030204" pitchFamily="18" charset="0"/>
                        <a:cs typeface="Times New Roman" panose="02020603050405020304" pitchFamily="18" charset="0"/>
                      </a:rPr>
                      <m:t>,</m:t>
                    </m:r>
                  </m:oMath>
                </a14:m>
                <a:r>
                  <a:rPr lang="en-US" altLang="en-US" sz="2700" dirty="0">
                    <a:cs typeface="Times New Roman" panose="02020603050405020304" pitchFamily="18" charset="0"/>
                  </a:rPr>
                  <a:t> </a:t>
                </a:r>
                <a14:m>
                  <m:oMath xmlns:m="http://schemas.openxmlformats.org/officeDocument/2006/math">
                    <m:r>
                      <a:rPr lang="en-US" altLang="en-US" sz="2700" i="1">
                        <a:latin typeface="Cambria Math" panose="02040503050406030204" pitchFamily="18" charset="0"/>
                        <a:cs typeface="Times New Roman" panose="02020603050405020304" pitchFamily="18" charset="0"/>
                      </a:rPr>
                      <m:t>𝑐</m:t>
                    </m:r>
                    <m:r>
                      <a:rPr lang="en-US" altLang="en-US" sz="2700" i="1" baseline="-25000">
                        <a:latin typeface="Cambria Math" panose="02040503050406030204" pitchFamily="18" charset="0"/>
                        <a:cs typeface="Times New Roman" panose="02020603050405020304" pitchFamily="18" charset="0"/>
                      </a:rPr>
                      <m:t>𝑝</m:t>
                    </m:r>
                  </m:oMath>
                </a14:m>
                <a:r>
                  <a:rPr lang="en-US" altLang="en-US" sz="2700" dirty="0">
                    <a:cs typeface="Times New Roman" panose="02020603050405020304" pitchFamily="18" charset="0"/>
                  </a:rPr>
                  <a:t> such that </a:t>
                </a:r>
                <a14:m>
                  <m:oMath xmlns:m="http://schemas.openxmlformats.org/officeDocument/2006/math">
                    <m:r>
                      <a:rPr lang="en-US" altLang="en-US" sz="2700" b="1" i="0">
                        <a:latin typeface="Cambria Math" panose="02040503050406030204" pitchFamily="18" charset="0"/>
                        <a:cs typeface="Times New Roman" panose="02020603050405020304" pitchFamily="18" charset="0"/>
                      </a:rPr>
                      <m:t>𝐱</m:t>
                    </m:r>
                    <m:r>
                      <a:rPr lang="en-US" altLang="en-US" sz="2700" i="1">
                        <a:latin typeface="Cambria Math" panose="02040503050406030204" pitchFamily="18" charset="0"/>
                        <a:cs typeface="Times New Roman" panose="02020603050405020304" pitchFamily="18" charset="0"/>
                      </a:rPr>
                      <m:t>=</m:t>
                    </m:r>
                    <m:r>
                      <a:rPr lang="en-US" altLang="en-US" sz="2700" i="1">
                        <a:latin typeface="Cambria Math" panose="02040503050406030204" pitchFamily="18" charset="0"/>
                        <a:cs typeface="Times New Roman" panose="02020603050405020304" pitchFamily="18" charset="0"/>
                      </a:rPr>
                      <m:t>𝑐</m:t>
                    </m:r>
                    <m:r>
                      <a:rPr lang="en-US" altLang="en-US" sz="2700" i="1" baseline="-25000">
                        <a:latin typeface="Cambria Math" panose="02040503050406030204" pitchFamily="18" charset="0"/>
                        <a:cs typeface="Times New Roman" panose="02020603050405020304" pitchFamily="18" charset="0"/>
                      </a:rPr>
                      <m:t>1</m:t>
                    </m:r>
                    <m:r>
                      <a:rPr lang="en-US" altLang="en-US" sz="2700" b="1" i="0">
                        <a:latin typeface="Cambria Math" panose="02040503050406030204" pitchFamily="18" charset="0"/>
                        <a:cs typeface="Times New Roman" panose="02020603050405020304" pitchFamily="18" charset="0"/>
                      </a:rPr>
                      <m:t>𝐛</m:t>
                    </m:r>
                    <m:r>
                      <a:rPr lang="en-US" altLang="en-US" sz="2700" i="1" baseline="-25000">
                        <a:latin typeface="Cambria Math" panose="02040503050406030204" pitchFamily="18" charset="0"/>
                        <a:cs typeface="Times New Roman" panose="02020603050405020304" pitchFamily="18" charset="0"/>
                      </a:rPr>
                      <m:t>1</m:t>
                    </m:r>
                    <m:r>
                      <a:rPr lang="en-US" altLang="en-US" sz="2700" i="1">
                        <a:latin typeface="Cambria Math" panose="02040503050406030204" pitchFamily="18" charset="0"/>
                        <a:cs typeface="Times New Roman" panose="02020603050405020304" pitchFamily="18" charset="0"/>
                      </a:rPr>
                      <m:t>+…+</m:t>
                    </m:r>
                  </m:oMath>
                </a14:m>
                <a:r>
                  <a:rPr lang="en-US" altLang="en-US" sz="2700" dirty="0">
                    <a:cs typeface="Times New Roman" panose="02020603050405020304" pitchFamily="18" charset="0"/>
                  </a:rPr>
                  <a:t> </a:t>
                </a:r>
                <a14:m>
                  <m:oMath xmlns:m="http://schemas.openxmlformats.org/officeDocument/2006/math">
                    <m:r>
                      <a:rPr lang="en-US" altLang="en-US" sz="2700" i="1">
                        <a:latin typeface="Cambria Math" panose="02040503050406030204" pitchFamily="18" charset="0"/>
                        <a:cs typeface="Times New Roman" panose="02020603050405020304" pitchFamily="18" charset="0"/>
                      </a:rPr>
                      <m:t>𝑐</m:t>
                    </m:r>
                    <m:r>
                      <a:rPr lang="en-US" altLang="en-US" sz="2700" i="1" baseline="-25000">
                        <a:latin typeface="Cambria Math" panose="02040503050406030204" pitchFamily="18" charset="0"/>
                        <a:cs typeface="Times New Roman" panose="02020603050405020304" pitchFamily="18" charset="0"/>
                      </a:rPr>
                      <m:t>𝑝</m:t>
                    </m:r>
                    <m:r>
                      <a:rPr lang="en-US" altLang="en-US" sz="2700" b="1" i="0">
                        <a:latin typeface="Cambria Math" panose="02040503050406030204" pitchFamily="18" charset="0"/>
                        <a:cs typeface="Times New Roman" panose="02020603050405020304" pitchFamily="18" charset="0"/>
                      </a:rPr>
                      <m:t>𝐛</m:t>
                    </m:r>
                    <m:r>
                      <a:rPr lang="en-US" altLang="en-US" sz="2700" i="1" baseline="-25000">
                        <a:latin typeface="Cambria Math" panose="02040503050406030204" pitchFamily="18" charset="0"/>
                        <a:cs typeface="Times New Roman" panose="02020603050405020304" pitchFamily="18" charset="0"/>
                      </a:rPr>
                      <m:t>𝑝</m:t>
                    </m:r>
                  </m:oMath>
                </a14:m>
                <a:r>
                  <a:rPr lang="en-US" altLang="en-US" sz="2700" dirty="0">
                    <a:cs typeface="Times New Roman" panose="02020603050405020304" pitchFamily="18" charset="0"/>
                  </a:rPr>
                  <a:t>, and the vector in </a:t>
                </a:r>
                <a14:m>
                  <m:oMath xmlns:m="http://schemas.openxmlformats.org/officeDocument/2006/math">
                    <m:sSup>
                      <m:sSupPr>
                        <m:ctrlPr>
                          <a:rPr lang="en-US" altLang="en-US" sz="2700" i="1" smtClean="0">
                            <a:latin typeface="Cambria Math"/>
                            <a:cs typeface="Times New Roman" panose="02020603050405020304" pitchFamily="18" charset="0"/>
                          </a:rPr>
                        </m:ctrlPr>
                      </m:sSupPr>
                      <m:e>
                        <m:r>
                          <a:rPr lang="en-US" altLang="en-US" sz="270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en-US" sz="2700" b="0" i="1" smtClean="0">
                            <a:latin typeface="Cambria Math" panose="02040503050406030204" pitchFamily="18" charset="0"/>
                            <a:cs typeface="Times New Roman" panose="02020603050405020304" pitchFamily="18" charset="0"/>
                          </a:rPr>
                          <m:t>𝑝</m:t>
                        </m:r>
                      </m:sup>
                    </m:sSup>
                  </m:oMath>
                </a14:m>
                <a:endParaRPr lang="en-US" altLang="en-US" sz="2700" dirty="0">
                  <a:cs typeface="Times New Roman" panose="02020603050405020304" pitchFamily="18" charset="0"/>
                </a:endParaRPr>
              </a:p>
              <a:p>
                <a:pPr marL="0" indent="0" algn="ctr" eaLnBrk="1" hangingPunct="1">
                  <a:buNone/>
                </a:pPr>
                <a14:m>
                  <m:oMath xmlns:m="http://schemas.openxmlformats.org/officeDocument/2006/math">
                    <m:d>
                      <m:dPr>
                        <m:begChr m:val="["/>
                        <m:endChr m:val="]"/>
                        <m:ctrlPr>
                          <a:rPr lang="en-US" altLang="en-US" sz="2400" b="1" i="1" smtClean="0">
                            <a:latin typeface="Cambria Math"/>
                            <a:cs typeface="Times New Roman" panose="02020603050405020304" pitchFamily="18" charset="0"/>
                          </a:rPr>
                        </m:ctrlPr>
                      </m:dPr>
                      <m:e>
                        <m:r>
                          <a:rPr lang="en-US" altLang="en-US" sz="2400" b="1" i="0" smtClean="0">
                            <a:latin typeface="Cambria Math" panose="02040503050406030204" pitchFamily="18" charset="0"/>
                            <a:cs typeface="Times New Roman" panose="02020603050405020304" pitchFamily="18" charset="0"/>
                          </a:rPr>
                          <m:t>𝐱</m:t>
                        </m:r>
                      </m:e>
                    </m:d>
                    <m:r>
                      <m:rPr>
                        <m:nor/>
                      </m:rPr>
                      <a:rPr lang="en-US" altLang="en-US" sz="2400" baseline="-25000" dirty="0">
                        <a:latin typeface="Euclid Math One" panose="05050601010101010101" pitchFamily="18" charset="2"/>
                        <a:cs typeface="Times New Roman" panose="02020603050405020304" pitchFamily="18" charset="0"/>
                      </a:rPr>
                      <m:t>B</m:t>
                    </m:r>
                    <m:r>
                      <a:rPr lang="en-US" altLang="en-US" sz="24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sz="2400" b="0" i="1" smtClean="0">
                            <a:latin typeface="Cambria Math"/>
                            <a:ea typeface="Cambria Math" panose="02040503050406030204" pitchFamily="18" charset="0"/>
                            <a:cs typeface="Times New Roman" panose="02020603050405020304" pitchFamily="18" charset="0"/>
                          </a:rPr>
                        </m:ctrlPr>
                      </m:dPr>
                      <m:e>
                        <m:eqArr>
                          <m:eqArrPr>
                            <m:ctrlPr>
                              <a:rPr lang="en-US" altLang="en-US" sz="2400" b="0" i="1" smtClean="0">
                                <a:latin typeface="Cambria Math"/>
                                <a:ea typeface="Cambria Math" panose="02040503050406030204" pitchFamily="18" charset="0"/>
                                <a:cs typeface="Times New Roman" panose="02020603050405020304" pitchFamily="18" charset="0"/>
                              </a:rPr>
                            </m:ctrlPr>
                          </m:eqArrPr>
                          <m:e>
                            <m:r>
                              <a:rPr lang="en-US" altLang="en-US" sz="24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alt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1</m:t>
                            </m:r>
                          </m:e>
                          <m:e>
                            <m:r>
                              <a:rPr lang="en-US" altLang="en-US" sz="2400" b="0" i="1" smtClean="0">
                                <a:latin typeface="Cambria Math" panose="02040503050406030204" pitchFamily="18" charset="0"/>
                                <a:ea typeface="Cambria Math" panose="02040503050406030204" pitchFamily="18" charset="0"/>
                                <a:cs typeface="Times New Roman" panose="02020603050405020304" pitchFamily="18" charset="0"/>
                              </a:rPr>
                              <m:t>.</m:t>
                            </m:r>
                          </m:e>
                          <m:e>
                            <m:r>
                              <a:rPr lang="en-US" altLang="en-US" sz="2400" b="0" i="1" smtClean="0">
                                <a:latin typeface="Cambria Math" panose="02040503050406030204" pitchFamily="18" charset="0"/>
                                <a:ea typeface="Cambria Math" panose="02040503050406030204" pitchFamily="18" charset="0"/>
                                <a:cs typeface="Times New Roman" panose="02020603050405020304" pitchFamily="18" charset="0"/>
                              </a:rPr>
                              <m:t>.</m:t>
                            </m:r>
                          </m:e>
                          <m:e>
                            <m:r>
                              <a:rPr lang="en-US" altLang="en-US" sz="2400" b="0" i="1" smtClean="0">
                                <a:latin typeface="Cambria Math" panose="02040503050406030204" pitchFamily="18" charset="0"/>
                                <a:ea typeface="Cambria Math" panose="02040503050406030204" pitchFamily="18" charset="0"/>
                                <a:cs typeface="Times New Roman" panose="02020603050405020304" pitchFamily="18" charset="0"/>
                              </a:rPr>
                              <m:t>.</m:t>
                            </m:r>
                          </m:e>
                          <m:e>
                            <m:r>
                              <a:rPr lang="en-US" altLang="en-US" sz="24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alt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𝑝</m:t>
                            </m:r>
                          </m:e>
                        </m:eqArr>
                      </m:e>
                    </m:d>
                  </m:oMath>
                </a14:m>
                <a:r>
                  <a:rPr lang="en-US" altLang="en-US" sz="2700" dirty="0" smtClean="0">
                    <a:cs typeface="Times New Roman" panose="02020603050405020304" pitchFamily="18" charset="0"/>
                  </a:rPr>
                  <a:t> .</a:t>
                </a:r>
                <a:endParaRPr lang="en-US" altLang="en-US" sz="2700" dirty="0">
                  <a:cs typeface="Times New Roman" panose="02020603050405020304" pitchFamily="18" charset="0"/>
                </a:endParaRPr>
              </a:p>
              <a:p>
                <a:pPr eaLnBrk="1" hangingPunct="1"/>
                <a:r>
                  <a:rPr lang="en-US" altLang="en-US" sz="2700" dirty="0">
                    <a:cs typeface="Times New Roman" panose="02020603050405020304" pitchFamily="18" charset="0"/>
                  </a:rPr>
                  <a:t>is called the </a:t>
                </a:r>
                <a:r>
                  <a:rPr lang="en-US" altLang="en-US" sz="2700" b="1" dirty="0">
                    <a:cs typeface="Times New Roman" panose="02020603050405020304" pitchFamily="18" charset="0"/>
                  </a:rPr>
                  <a:t>coordinate vector of x </a:t>
                </a:r>
                <a:r>
                  <a:rPr lang="en-US" altLang="en-US" sz="2700" dirty="0">
                    <a:cs typeface="Times New Roman" panose="02020603050405020304" pitchFamily="18" charset="0"/>
                  </a:rPr>
                  <a:t>(</a:t>
                </a:r>
                <a:r>
                  <a:rPr lang="en-US" altLang="en-US" sz="2700" b="1" dirty="0">
                    <a:cs typeface="Times New Roman" panose="02020603050405020304" pitchFamily="18" charset="0"/>
                  </a:rPr>
                  <a:t>relative to </a:t>
                </a:r>
                <a:r>
                  <a:rPr lang="en-US" altLang="en-US" sz="2400" b="1" dirty="0">
                    <a:latin typeface="Euclid Math One" panose="05050601010101010101" pitchFamily="18" charset="2"/>
                    <a:cs typeface="Times New Roman" panose="02020603050405020304" pitchFamily="18" charset="0"/>
                  </a:rPr>
                  <a:t>B</a:t>
                </a:r>
                <a:r>
                  <a:rPr lang="en-US" altLang="en-US" sz="2700" dirty="0" smtClean="0">
                    <a:cs typeface="Times New Roman" panose="02020603050405020304" pitchFamily="18" charset="0"/>
                  </a:rPr>
                  <a:t>) </a:t>
                </a:r>
                <a:r>
                  <a:rPr lang="en-US" altLang="en-US" sz="2700" dirty="0">
                    <a:cs typeface="Times New Roman" panose="02020603050405020304" pitchFamily="18" charset="0"/>
                  </a:rPr>
                  <a:t>or the </a:t>
                </a:r>
                <a:r>
                  <a:rPr lang="en-US" altLang="en-US" sz="2400" b="1" dirty="0" smtClean="0">
                    <a:latin typeface="Euclid Math One" panose="05050601010101010101" pitchFamily="18" charset="2"/>
                    <a:cs typeface="Times New Roman" panose="02020603050405020304" pitchFamily="18" charset="0"/>
                  </a:rPr>
                  <a:t>B</a:t>
                </a:r>
                <a:r>
                  <a:rPr lang="en-US" altLang="en-US" sz="2700" dirty="0" smtClean="0">
                    <a:cs typeface="Times New Roman" panose="02020603050405020304" pitchFamily="18" charset="0"/>
                  </a:rPr>
                  <a:t>-</a:t>
                </a:r>
                <a:r>
                  <a:rPr lang="en-US" altLang="en-US" sz="2700" b="1" dirty="0" smtClean="0">
                    <a:cs typeface="Times New Roman" panose="02020603050405020304" pitchFamily="18" charset="0"/>
                  </a:rPr>
                  <a:t>coordinate </a:t>
                </a:r>
                <a:r>
                  <a:rPr lang="en-US" altLang="en-US" sz="2700" b="1" dirty="0">
                    <a:cs typeface="Times New Roman" panose="02020603050405020304" pitchFamily="18" charset="0"/>
                  </a:rPr>
                  <a:t>vector of x</a:t>
                </a:r>
                <a:r>
                  <a:rPr lang="en-US" altLang="en-US" sz="2700" dirty="0">
                    <a:cs typeface="Times New Roman" panose="02020603050405020304" pitchFamily="18" charset="0"/>
                  </a:rPr>
                  <a:t>.</a:t>
                </a:r>
              </a:p>
            </p:txBody>
          </p:sp>
        </mc:Choice>
        <mc:Fallback xmlns="">
          <p:sp>
            <p:nvSpPr>
              <p:cNvPr id="316424" name="Rectangle 8"/>
              <p:cNvSpPr>
                <a:spLocks noGrp="1" noRot="1" noChangeAspect="1" noMove="1" noResize="1" noEditPoints="1" noAdjustHandles="1" noChangeArrowheads="1" noChangeShapeType="1" noTextEdit="1"/>
              </p:cNvSpPr>
              <p:nvPr>
                <p:ph type="body" idx="1"/>
              </p:nvPr>
            </p:nvSpPr>
            <p:spPr>
              <a:xfrm>
                <a:off x="457200" y="1295400"/>
                <a:ext cx="8229600" cy="5181600"/>
              </a:xfrm>
              <a:blipFill rotWithShape="1">
                <a:blip r:embed="rId3"/>
                <a:stretch>
                  <a:fillRect l="-1185" t="-1294" r="-1704"/>
                </a:stretch>
              </a:blipFill>
            </p:spPr>
            <p:txBody>
              <a:bodyPr/>
              <a:lstStyle/>
              <a:p>
                <a:r>
                  <a:rPr lang="en-US">
                    <a:noFill/>
                  </a:rPr>
                  <a:t> </a:t>
                </a:r>
              </a:p>
            </p:txBody>
          </p:sp>
        </mc:Fallback>
      </mc:AlternateContent>
    </p:spTree>
    <p:extLst>
      <p:ext uri="{BB962C8B-B14F-4D97-AF65-F5344CB8AC3E}">
        <p14:creationId xmlns:p14="http://schemas.microsoft.com/office/powerpoint/2010/main" val="38190803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64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64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4</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COORDINATE SYSTEMS</a:t>
            </a:r>
          </a:p>
        </p:txBody>
      </p:sp>
      <mc:AlternateContent xmlns:mc="http://schemas.openxmlformats.org/markup-compatibility/2006" xmlns:a14="http://schemas.microsoft.com/office/drawing/2010/main">
        <mc:Choice Requires="a14">
          <p:sp>
            <p:nvSpPr>
              <p:cNvPr id="316424" name="Rectangle 8"/>
              <p:cNvSpPr>
                <a:spLocks noGrp="1" noChangeArrowheads="1"/>
              </p:cNvSpPr>
              <p:nvPr>
                <p:ph type="body" idx="1"/>
              </p:nvPr>
            </p:nvSpPr>
            <p:spPr>
              <a:xfrm>
                <a:off x="381000" y="1143000"/>
                <a:ext cx="8305800" cy="5181600"/>
              </a:xfrm>
            </p:spPr>
            <p:txBody>
              <a:bodyPr/>
              <a:lstStyle/>
              <a:p>
                <a:pPr eaLnBrk="1" hangingPunct="1"/>
                <a:r>
                  <a:rPr lang="en-US" altLang="en-US" sz="2700" b="1" dirty="0">
                    <a:cs typeface="Times New Roman" panose="02020603050405020304" pitchFamily="18" charset="0"/>
                  </a:rPr>
                  <a:t>Example 1   </a:t>
                </a:r>
                <a:r>
                  <a:rPr lang="en-US" altLang="en-US" sz="2700" dirty="0">
                    <a:cs typeface="Times New Roman" panose="02020603050405020304" pitchFamily="18" charset="0"/>
                  </a:rPr>
                  <a:t>Let </a:t>
                </a:r>
                <a14:m>
                  <m:oMath xmlns:m="http://schemas.openxmlformats.org/officeDocument/2006/math">
                    <m:r>
                      <a:rPr lang="en-US" altLang="en-US" sz="2700" b="1" i="0" smtClean="0">
                        <a:latin typeface="Cambria Math" panose="02040503050406030204" pitchFamily="18" charset="0"/>
                        <a:cs typeface="Times New Roman" panose="02020603050405020304" pitchFamily="18" charset="0"/>
                      </a:rPr>
                      <m:t>𝐯</m:t>
                    </m:r>
                    <m:r>
                      <a:rPr lang="en-US" altLang="en-US" sz="2700" b="0" i="1" baseline="-25000"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sz="2700" i="1">
                            <a:latin typeface="Cambria Math"/>
                            <a:ea typeface="Cambria Math" panose="02040503050406030204" pitchFamily="18" charset="0"/>
                            <a:cs typeface="Times New Roman" panose="02020603050405020304" pitchFamily="18" charset="0"/>
                          </a:rPr>
                        </m:ctrlPr>
                      </m:dPr>
                      <m:e>
                        <m:eqArr>
                          <m:eqArrPr>
                            <m:ctrlPr>
                              <a:rPr lang="en-US" altLang="en-US" sz="2700" b="0" i="1" smtClean="0">
                                <a:latin typeface="Cambria Math"/>
                                <a:ea typeface="Cambria Math" panose="02040503050406030204" pitchFamily="18" charset="0"/>
                                <a:cs typeface="Times New Roman" panose="02020603050405020304" pitchFamily="18" charset="0"/>
                              </a:rPr>
                            </m:ctrlPr>
                          </m:eqArrPr>
                          <m:e>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3</m:t>
                            </m:r>
                          </m:e>
                          <m:e>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6</m:t>
                            </m:r>
                          </m:e>
                          <m:e>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2</m:t>
                            </m:r>
                          </m:e>
                        </m:eqArr>
                      </m:e>
                    </m:d>
                  </m:oMath>
                </a14:m>
                <a:r>
                  <a:rPr lang="en-US" altLang="en-US" sz="2700" dirty="0">
                    <a:cs typeface="Times New Roman" panose="02020603050405020304" pitchFamily="18" charset="0"/>
                  </a:rPr>
                  <a:t> , </a:t>
                </a:r>
                <a14:m>
                  <m:oMath xmlns:m="http://schemas.openxmlformats.org/officeDocument/2006/math">
                    <m:r>
                      <a:rPr lang="en-US" altLang="en-US" sz="2700" b="1" i="0">
                        <a:latin typeface="Cambria Math" panose="02040503050406030204" pitchFamily="18" charset="0"/>
                        <a:cs typeface="Times New Roman" panose="02020603050405020304" pitchFamily="18" charset="0"/>
                      </a:rPr>
                      <m:t>𝐯</m:t>
                    </m:r>
                    <m:r>
                      <a:rPr lang="en-US" altLang="en-US" sz="2700" b="0" i="1" baseline="-25000"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sz="2700" i="1">
                            <a:latin typeface="Cambria Math"/>
                            <a:ea typeface="Cambria Math" panose="02040503050406030204" pitchFamily="18" charset="0"/>
                            <a:cs typeface="Times New Roman" panose="02020603050405020304" pitchFamily="18" charset="0"/>
                          </a:rPr>
                        </m:ctrlPr>
                      </m:dPr>
                      <m:e>
                        <m:eqArr>
                          <m:eqArrPr>
                            <m:ctrlPr>
                              <a:rPr lang="en-US" altLang="en-US" sz="2700" i="1">
                                <a:latin typeface="Cambria Math"/>
                                <a:ea typeface="Cambria Math" panose="02040503050406030204" pitchFamily="18" charset="0"/>
                                <a:cs typeface="Times New Roman" panose="02020603050405020304" pitchFamily="18" charset="0"/>
                              </a:rPr>
                            </m:ctrlPr>
                          </m:eqArrPr>
                          <m:e>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−1</m:t>
                            </m:r>
                          </m:e>
                          <m:e>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0</m:t>
                            </m:r>
                          </m:e>
                          <m:e>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1</m:t>
                            </m:r>
                          </m:e>
                        </m:eqArr>
                      </m:e>
                    </m:d>
                  </m:oMath>
                </a14:m>
                <a:r>
                  <a:rPr lang="en-US" altLang="en-US" sz="2700" dirty="0">
                    <a:cs typeface="Times New Roman" panose="02020603050405020304" pitchFamily="18" charset="0"/>
                  </a:rPr>
                  <a:t>, </a:t>
                </a:r>
                <a14:m>
                  <m:oMath xmlns:m="http://schemas.openxmlformats.org/officeDocument/2006/math">
                    <m:r>
                      <a:rPr lang="en-US" altLang="en-US" sz="2700" b="1" i="0" smtClean="0">
                        <a:latin typeface="Cambria Math" panose="02040503050406030204" pitchFamily="18" charset="0"/>
                        <a:cs typeface="Times New Roman" panose="02020603050405020304" pitchFamily="18" charset="0"/>
                      </a:rPr>
                      <m:t>𝐱</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sz="2700" i="1">
                            <a:latin typeface="Cambria Math"/>
                            <a:ea typeface="Cambria Math" panose="02040503050406030204" pitchFamily="18" charset="0"/>
                            <a:cs typeface="Times New Roman" panose="02020603050405020304" pitchFamily="18" charset="0"/>
                          </a:rPr>
                        </m:ctrlPr>
                      </m:dPr>
                      <m:e>
                        <m:eqArr>
                          <m:eqArrPr>
                            <m:ctrlPr>
                              <a:rPr lang="en-US" altLang="en-US" sz="2700" i="1">
                                <a:latin typeface="Cambria Math"/>
                                <a:ea typeface="Cambria Math" panose="02040503050406030204" pitchFamily="18" charset="0"/>
                                <a:cs typeface="Times New Roman" panose="02020603050405020304" pitchFamily="18" charset="0"/>
                              </a:rPr>
                            </m:ctrlPr>
                          </m:eqArrPr>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3</m:t>
                            </m:r>
                          </m:e>
                          <m:e>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12</m:t>
                            </m:r>
                          </m:e>
                          <m:e>
                            <m:r>
                              <a:rPr lang="en-US" altLang="en-US" sz="2700" b="0" i="1" smtClean="0">
                                <a:latin typeface="Cambria Math" panose="02040503050406030204" pitchFamily="18" charset="0"/>
                                <a:ea typeface="Cambria Math" panose="02040503050406030204" pitchFamily="18" charset="0"/>
                                <a:cs typeface="Times New Roman" panose="02020603050405020304" pitchFamily="18" charset="0"/>
                              </a:rPr>
                              <m:t>7</m:t>
                            </m:r>
                          </m:e>
                        </m:eqArr>
                      </m:e>
                    </m:d>
                  </m:oMath>
                </a14:m>
                <a:r>
                  <a:rPr lang="en-US" altLang="en-US" sz="2700" dirty="0">
                    <a:cs typeface="Times New Roman" panose="02020603050405020304" pitchFamily="18" charset="0"/>
                  </a:rPr>
                  <a:t>, </a:t>
                </a:r>
                <a:r>
                  <a:rPr lang="en-US" altLang="en-US" sz="2700" dirty="0" smtClean="0">
                    <a:cs typeface="Times New Roman" panose="02020603050405020304" pitchFamily="18" charset="0"/>
                  </a:rPr>
                  <a:t>and</a:t>
                </a:r>
                <a:r>
                  <a:rPr lang="en-US" altLang="en-US" sz="2400" dirty="0" smtClean="0">
                    <a:latin typeface="Euclid Math One" panose="05050601010101010101" pitchFamily="18" charset="2"/>
                    <a:cs typeface="Times New Roman" panose="02020603050405020304" pitchFamily="18" charset="0"/>
                  </a:rPr>
                  <a:t> </a:t>
                </a:r>
                <a14:m>
                  <m:oMath xmlns:m="http://schemas.openxmlformats.org/officeDocument/2006/math">
                    <m:r>
                      <m:rPr>
                        <m:nor/>
                      </m:rPr>
                      <a:rPr lang="en-US" altLang="en-US" sz="2400" dirty="0">
                        <a:latin typeface="Euclid Math One" panose="05050601010101010101" pitchFamily="18" charset="2"/>
                        <a:cs typeface="Times New Roman" panose="02020603050405020304" pitchFamily="18" charset="0"/>
                      </a:rPr>
                      <m:t>B</m:t>
                    </m:r>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sz="2400" i="1">
                            <a:latin typeface="Cambria Math"/>
                            <a:ea typeface="Cambria Math" panose="02040503050406030204" pitchFamily="18" charset="0"/>
                            <a:cs typeface="Times New Roman" panose="02020603050405020304" pitchFamily="18" charset="0"/>
                          </a:rPr>
                        </m:ctrlPr>
                      </m:dPr>
                      <m:e>
                        <m:r>
                          <a:rPr lang="en-US" altLang="en-US" sz="2400" b="1" i="0" smtClean="0">
                            <a:latin typeface="Cambria Math" panose="02040503050406030204" pitchFamily="18" charset="0"/>
                            <a:ea typeface="Cambria Math" panose="02040503050406030204" pitchFamily="18" charset="0"/>
                            <a:cs typeface="Times New Roman" panose="02020603050405020304" pitchFamily="18" charset="0"/>
                          </a:rPr>
                          <m:t>𝐯</m:t>
                        </m:r>
                        <m:r>
                          <a:rPr lang="en-US" altLang="en-US" sz="2400" i="1" baseline="-25000">
                            <a:latin typeface="Cambria Math" panose="02040503050406030204" pitchFamily="18" charset="0"/>
                            <a:ea typeface="Cambria Math" panose="02040503050406030204" pitchFamily="18" charset="0"/>
                            <a:cs typeface="Times New Roman" panose="02020603050405020304" pitchFamily="18" charset="0"/>
                          </a:rPr>
                          <m:t>1</m:t>
                        </m:r>
                        <m:r>
                          <a:rPr lang="en-US" alt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400" b="1" i="0" smtClean="0">
                            <a:latin typeface="Cambria Math" panose="02040503050406030204" pitchFamily="18" charset="0"/>
                            <a:ea typeface="Cambria Math" panose="02040503050406030204" pitchFamily="18" charset="0"/>
                            <a:cs typeface="Times New Roman" panose="02020603050405020304" pitchFamily="18" charset="0"/>
                          </a:rPr>
                          <m:t>𝐯</m:t>
                        </m:r>
                        <m:r>
                          <a:rPr lang="en-US" alt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2</m:t>
                        </m:r>
                      </m:e>
                    </m:d>
                  </m:oMath>
                </a14:m>
                <a:r>
                  <a:rPr lang="en-US" altLang="en-US" sz="2700" dirty="0">
                    <a:cs typeface="Times New Roman" panose="02020603050405020304" pitchFamily="18" charset="0"/>
                  </a:rPr>
                  <a:t> . </a:t>
                </a:r>
              </a:p>
              <a:p>
                <a:pPr eaLnBrk="1" hangingPunct="1"/>
                <a:r>
                  <a:rPr lang="en-US" altLang="en-US" sz="2700" dirty="0" smtClean="0">
                    <a:cs typeface="Times New Roman" panose="02020603050405020304" pitchFamily="18" charset="0"/>
                  </a:rPr>
                  <a:t>Then </a:t>
                </a:r>
                <a:r>
                  <a:rPr lang="en-US" altLang="en-US" sz="2400" dirty="0" smtClean="0">
                    <a:latin typeface="Euclid Math One" panose="05050601010101010101" pitchFamily="18" charset="2"/>
                    <a:cs typeface="Times New Roman" panose="02020603050405020304" pitchFamily="18" charset="0"/>
                  </a:rPr>
                  <a:t>B </a:t>
                </a:r>
                <a:r>
                  <a:rPr lang="en-US" altLang="en-US" sz="2700" dirty="0" smtClean="0">
                    <a:cs typeface="Times New Roman" panose="02020603050405020304" pitchFamily="18" charset="0"/>
                  </a:rPr>
                  <a:t>is </a:t>
                </a:r>
                <a:r>
                  <a:rPr lang="en-US" altLang="en-US" sz="2700" dirty="0">
                    <a:cs typeface="Times New Roman" panose="02020603050405020304" pitchFamily="18" charset="0"/>
                  </a:rPr>
                  <a:t>a basis for </a:t>
                </a:r>
                <a:r>
                  <a:rPr lang="en-US" altLang="en-US" sz="2700" i="1" dirty="0">
                    <a:cs typeface="Times New Roman" panose="02020603050405020304" pitchFamily="18" charset="0"/>
                  </a:rPr>
                  <a:t>H</a:t>
                </a:r>
                <a:r>
                  <a:rPr lang="en-US" altLang="en-US" sz="2700" dirty="0">
                    <a:cs typeface="Times New Roman" panose="02020603050405020304" pitchFamily="18" charset="0"/>
                  </a:rPr>
                  <a:t> = Span </a:t>
                </a:r>
                <a14:m>
                  <m:oMath xmlns:m="http://schemas.openxmlformats.org/officeDocument/2006/math">
                    <m:d>
                      <m:dPr>
                        <m:begChr m:val="{"/>
                        <m:endChr m:val="}"/>
                        <m:ctrlPr>
                          <a:rPr lang="en-US" altLang="en-US" sz="2700" i="1">
                            <a:latin typeface="Cambria Math"/>
                            <a:ea typeface="Cambria Math" panose="02040503050406030204" pitchFamily="18" charset="0"/>
                            <a:cs typeface="Times New Roman" panose="02020603050405020304" pitchFamily="18" charset="0"/>
                          </a:rPr>
                        </m:ctrlPr>
                      </m:dPr>
                      <m:e>
                        <m:r>
                          <a:rPr lang="en-US" altLang="en-US" sz="2700" b="1" i="0">
                            <a:latin typeface="Cambria Math" panose="02040503050406030204" pitchFamily="18" charset="0"/>
                            <a:ea typeface="Cambria Math" panose="02040503050406030204" pitchFamily="18" charset="0"/>
                            <a:cs typeface="Times New Roman" panose="02020603050405020304" pitchFamily="18" charset="0"/>
                          </a:rPr>
                          <m:t>𝐯</m:t>
                        </m:r>
                        <m:r>
                          <a:rPr lang="en-US" altLang="en-US" sz="2700" i="1" baseline="-25000">
                            <a:latin typeface="Cambria Math" panose="02040503050406030204" pitchFamily="18" charset="0"/>
                            <a:ea typeface="Cambria Math" panose="02040503050406030204" pitchFamily="18" charset="0"/>
                            <a:cs typeface="Times New Roman" panose="02020603050405020304" pitchFamily="18" charset="0"/>
                          </a:rPr>
                          <m:t>1</m:t>
                        </m:r>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2700" b="1" i="0">
                            <a:latin typeface="Cambria Math" panose="02040503050406030204" pitchFamily="18" charset="0"/>
                            <a:ea typeface="Cambria Math" panose="02040503050406030204" pitchFamily="18" charset="0"/>
                            <a:cs typeface="Times New Roman" panose="02020603050405020304" pitchFamily="18" charset="0"/>
                          </a:rPr>
                          <m:t>𝐯</m:t>
                        </m:r>
                        <m:r>
                          <a:rPr lang="en-US" altLang="en-US" sz="2700" i="1" baseline="-25000">
                            <a:latin typeface="Cambria Math" panose="02040503050406030204" pitchFamily="18" charset="0"/>
                            <a:ea typeface="Cambria Math" panose="02040503050406030204" pitchFamily="18" charset="0"/>
                            <a:cs typeface="Times New Roman" panose="02020603050405020304" pitchFamily="18" charset="0"/>
                          </a:rPr>
                          <m:t>2</m:t>
                        </m:r>
                      </m:e>
                    </m:d>
                  </m:oMath>
                </a14:m>
                <a:r>
                  <a:rPr lang="en-US" altLang="en-US" sz="2700" dirty="0">
                    <a:cs typeface="Times New Roman" panose="02020603050405020304" pitchFamily="18" charset="0"/>
                  </a:rPr>
                  <a:t> because </a:t>
                </a:r>
                <a14:m>
                  <m:oMath xmlns:m="http://schemas.openxmlformats.org/officeDocument/2006/math">
                    <m:r>
                      <a:rPr lang="en-US" altLang="en-US" sz="2700" b="1" i="0">
                        <a:latin typeface="Cambria Math" panose="02040503050406030204" pitchFamily="18" charset="0"/>
                        <a:ea typeface="Cambria Math" panose="02040503050406030204" pitchFamily="18" charset="0"/>
                        <a:cs typeface="Times New Roman" panose="02020603050405020304" pitchFamily="18" charset="0"/>
                      </a:rPr>
                      <m:t>𝐯</m:t>
                    </m:r>
                    <m:r>
                      <a:rPr lang="en-US" altLang="en-US" sz="2700" i="1" baseline="-25000">
                        <a:latin typeface="Cambria Math" panose="02040503050406030204" pitchFamily="18" charset="0"/>
                        <a:ea typeface="Cambria Math" panose="02040503050406030204" pitchFamily="18" charset="0"/>
                        <a:cs typeface="Times New Roman" panose="02020603050405020304" pitchFamily="18" charset="0"/>
                      </a:rPr>
                      <m:t>1</m:t>
                    </m:r>
                  </m:oMath>
                </a14:m>
                <a:r>
                  <a:rPr lang="en-US" altLang="en-US" sz="2700" dirty="0">
                    <a:cs typeface="Times New Roman" panose="02020603050405020304" pitchFamily="18" charset="0"/>
                  </a:rPr>
                  <a:t> and</a:t>
                </a:r>
                <a14:m>
                  <m:oMath xmlns:m="http://schemas.openxmlformats.org/officeDocument/2006/math">
                    <m:r>
                      <a:rPr lang="en-US" altLang="en-US" sz="2700" b="0" i="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en-US" sz="2700" b="1" i="0">
                        <a:latin typeface="Cambria Math" panose="02040503050406030204" pitchFamily="18" charset="0"/>
                        <a:ea typeface="Cambria Math" panose="02040503050406030204" pitchFamily="18" charset="0"/>
                        <a:cs typeface="Times New Roman" panose="02020603050405020304" pitchFamily="18" charset="0"/>
                      </a:rPr>
                      <m:t>𝐯</m:t>
                    </m:r>
                    <m:r>
                      <a:rPr lang="en-US" altLang="en-US" sz="2700" i="1" baseline="-25000">
                        <a:latin typeface="Cambria Math" panose="02040503050406030204" pitchFamily="18" charset="0"/>
                        <a:ea typeface="Cambria Math" panose="02040503050406030204" pitchFamily="18" charset="0"/>
                        <a:cs typeface="Times New Roman" panose="02020603050405020304" pitchFamily="18" charset="0"/>
                      </a:rPr>
                      <m:t>2</m:t>
                    </m:r>
                  </m:oMath>
                </a14:m>
                <a:r>
                  <a:rPr lang="en-US" altLang="en-US" sz="2700" dirty="0">
                    <a:cs typeface="Times New Roman" panose="02020603050405020304" pitchFamily="18" charset="0"/>
                  </a:rPr>
                  <a:t> are linearly independent. </a:t>
                </a:r>
              </a:p>
              <a:p>
                <a:pPr eaLnBrk="1" hangingPunct="1"/>
                <a:r>
                  <a:rPr lang="en-US" altLang="en-US" sz="2700" dirty="0">
                    <a:cs typeface="Times New Roman" panose="02020603050405020304" pitchFamily="18" charset="0"/>
                  </a:rPr>
                  <a:t>Determine if </a:t>
                </a:r>
                <a:r>
                  <a:rPr lang="en-US" altLang="en-US" sz="2700" b="1" dirty="0">
                    <a:cs typeface="Times New Roman" panose="02020603050405020304" pitchFamily="18" charset="0"/>
                  </a:rPr>
                  <a:t>x</a:t>
                </a:r>
                <a:r>
                  <a:rPr lang="en-US" altLang="en-US" sz="2700" dirty="0">
                    <a:cs typeface="Times New Roman" panose="02020603050405020304" pitchFamily="18" charset="0"/>
                  </a:rPr>
                  <a:t> is in </a:t>
                </a:r>
                <a:r>
                  <a:rPr lang="en-US" altLang="en-US" sz="2700" i="1" dirty="0">
                    <a:cs typeface="Times New Roman" panose="02020603050405020304" pitchFamily="18" charset="0"/>
                  </a:rPr>
                  <a:t>H</a:t>
                </a:r>
                <a:r>
                  <a:rPr lang="en-US" altLang="en-US" sz="2700" dirty="0">
                    <a:cs typeface="Times New Roman" panose="02020603050405020304" pitchFamily="18" charset="0"/>
                  </a:rPr>
                  <a:t>, and if it is, find the coordinate vector of </a:t>
                </a:r>
                <a:r>
                  <a:rPr lang="en-US" altLang="en-US" sz="2700" b="1" dirty="0">
                    <a:cs typeface="Times New Roman" panose="02020603050405020304" pitchFamily="18" charset="0"/>
                  </a:rPr>
                  <a:t>x</a:t>
                </a:r>
                <a:r>
                  <a:rPr lang="en-US" altLang="en-US" sz="2700" dirty="0">
                    <a:cs typeface="Times New Roman" panose="02020603050405020304" pitchFamily="18" charset="0"/>
                  </a:rPr>
                  <a:t> relative </a:t>
                </a:r>
                <a:r>
                  <a:rPr lang="en-US" altLang="en-US" sz="2700" dirty="0" smtClean="0">
                    <a:cs typeface="Times New Roman" panose="02020603050405020304" pitchFamily="18" charset="0"/>
                  </a:rPr>
                  <a:t>to </a:t>
                </a:r>
                <a:r>
                  <a:rPr lang="en-US" altLang="en-US" sz="2400" dirty="0" smtClean="0">
                    <a:latin typeface="Euclid Math One" panose="05050601010101010101" pitchFamily="18" charset="2"/>
                    <a:cs typeface="Times New Roman" panose="02020603050405020304" pitchFamily="18" charset="0"/>
                  </a:rPr>
                  <a:t>B</a:t>
                </a:r>
                <a:r>
                  <a:rPr lang="en-US" altLang="en-US" sz="2700" dirty="0" smtClean="0">
                    <a:cs typeface="Times New Roman" panose="02020603050405020304" pitchFamily="18" charset="0"/>
                  </a:rPr>
                  <a:t>.</a:t>
                </a:r>
                <a:endParaRPr lang="en-US" altLang="en-US" sz="2700" dirty="0">
                  <a:cs typeface="Times New Roman" panose="02020603050405020304" pitchFamily="18" charset="0"/>
                </a:endParaRPr>
              </a:p>
              <a:p>
                <a:pPr eaLnBrk="1" hangingPunct="1"/>
                <a:r>
                  <a:rPr lang="en-US" altLang="en-US" sz="2700" b="1" dirty="0">
                    <a:cs typeface="Times New Roman" panose="02020603050405020304" pitchFamily="18" charset="0"/>
                  </a:rPr>
                  <a:t>Solution</a:t>
                </a:r>
                <a:r>
                  <a:rPr lang="en-US" altLang="en-US" sz="2700" dirty="0">
                    <a:cs typeface="Times New Roman" panose="02020603050405020304" pitchFamily="18" charset="0"/>
                  </a:rPr>
                  <a:t>  If </a:t>
                </a:r>
                <a:r>
                  <a:rPr lang="en-US" altLang="en-US" sz="2700" b="1" dirty="0">
                    <a:cs typeface="Times New Roman" panose="02020603050405020304" pitchFamily="18" charset="0"/>
                  </a:rPr>
                  <a:t>x</a:t>
                </a:r>
                <a:r>
                  <a:rPr lang="en-US" altLang="en-US" sz="2700" dirty="0">
                    <a:cs typeface="Times New Roman" panose="02020603050405020304" pitchFamily="18" charset="0"/>
                  </a:rPr>
                  <a:t> is in </a:t>
                </a:r>
                <a:r>
                  <a:rPr lang="en-US" altLang="en-US" sz="2700" i="1" dirty="0">
                    <a:cs typeface="Times New Roman" panose="02020603050405020304" pitchFamily="18" charset="0"/>
                  </a:rPr>
                  <a:t>H</a:t>
                </a:r>
                <a:r>
                  <a:rPr lang="en-US" altLang="en-US" sz="2700" dirty="0">
                    <a:cs typeface="Times New Roman" panose="02020603050405020304" pitchFamily="18" charset="0"/>
                  </a:rPr>
                  <a:t>, then the following vector equation is consistent:  </a:t>
                </a:r>
                <a14:m>
                  <m:oMath xmlns:m="http://schemas.openxmlformats.org/officeDocument/2006/math">
                    <m:r>
                      <a:rPr lang="en-US" altLang="en-US" sz="2700" b="0" i="1" smtClean="0">
                        <a:latin typeface="Cambria Math" panose="02040503050406030204" pitchFamily="18" charset="0"/>
                        <a:cs typeface="Times New Roman" panose="02020603050405020304" pitchFamily="18" charset="0"/>
                      </a:rPr>
                      <m:t>𝑐</m:t>
                    </m:r>
                    <m:r>
                      <a:rPr lang="en-US" altLang="en-US" sz="2700" i="1" baseline="-25000">
                        <a:latin typeface="Cambria Math" panose="02040503050406030204" pitchFamily="18" charset="0"/>
                        <a:ea typeface="Cambria Math" panose="02040503050406030204" pitchFamily="18" charset="0"/>
                        <a:cs typeface="Times New Roman" panose="02020603050405020304" pitchFamily="18" charset="0"/>
                      </a:rPr>
                      <m:t>1</m:t>
                    </m:r>
                    <m:d>
                      <m:dPr>
                        <m:begChr m:val="["/>
                        <m:endChr m:val="]"/>
                        <m:ctrlPr>
                          <a:rPr lang="en-US" altLang="en-US" sz="2700" i="1">
                            <a:latin typeface="Cambria Math"/>
                            <a:ea typeface="Cambria Math" panose="02040503050406030204" pitchFamily="18" charset="0"/>
                            <a:cs typeface="Times New Roman" panose="02020603050405020304" pitchFamily="18" charset="0"/>
                          </a:rPr>
                        </m:ctrlPr>
                      </m:dPr>
                      <m:e>
                        <m:eqArr>
                          <m:eqArrPr>
                            <m:ctrlPr>
                              <a:rPr lang="en-US" altLang="en-US" sz="2700" i="1">
                                <a:latin typeface="Cambria Math"/>
                                <a:ea typeface="Cambria Math" panose="02040503050406030204" pitchFamily="18" charset="0"/>
                                <a:cs typeface="Times New Roman" panose="02020603050405020304" pitchFamily="18" charset="0"/>
                              </a:rPr>
                            </m:ctrlPr>
                          </m:eqArrPr>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3</m:t>
                            </m:r>
                          </m:e>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6</m:t>
                            </m:r>
                          </m:e>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2</m:t>
                            </m:r>
                          </m:e>
                        </m:eqArr>
                      </m:e>
                    </m:d>
                  </m:oMath>
                </a14:m>
                <a:r>
                  <a:rPr lang="en-US" altLang="en-US" sz="2700" dirty="0">
                    <a:cs typeface="Times New Roman" panose="02020603050405020304" pitchFamily="18" charset="0"/>
                  </a:rPr>
                  <a:t> + </a:t>
                </a:r>
                <a14:m>
                  <m:oMath xmlns:m="http://schemas.openxmlformats.org/officeDocument/2006/math">
                    <m:r>
                      <a:rPr lang="en-US" altLang="en-US" sz="2700" b="0" i="1" smtClean="0">
                        <a:latin typeface="Cambria Math" panose="02040503050406030204" pitchFamily="18" charset="0"/>
                        <a:cs typeface="Times New Roman" panose="02020603050405020304" pitchFamily="18" charset="0"/>
                      </a:rPr>
                      <m:t>𝑐</m:t>
                    </m:r>
                    <m:r>
                      <a:rPr lang="en-US" altLang="en-US" sz="2700" i="1" baseline="-25000">
                        <a:latin typeface="Cambria Math" panose="02040503050406030204" pitchFamily="18" charset="0"/>
                        <a:ea typeface="Cambria Math" panose="02040503050406030204" pitchFamily="18" charset="0"/>
                        <a:cs typeface="Times New Roman" panose="02020603050405020304" pitchFamily="18" charset="0"/>
                      </a:rPr>
                      <m:t>2</m:t>
                    </m:r>
                    <m:d>
                      <m:dPr>
                        <m:begChr m:val="["/>
                        <m:endChr m:val="]"/>
                        <m:ctrlPr>
                          <a:rPr lang="en-US" altLang="en-US" sz="2700" i="1">
                            <a:latin typeface="Cambria Math"/>
                            <a:ea typeface="Cambria Math" panose="02040503050406030204" pitchFamily="18" charset="0"/>
                            <a:cs typeface="Times New Roman" panose="02020603050405020304" pitchFamily="18" charset="0"/>
                          </a:rPr>
                        </m:ctrlPr>
                      </m:dPr>
                      <m:e>
                        <m:eqArr>
                          <m:eqArrPr>
                            <m:ctrlPr>
                              <a:rPr lang="en-US" altLang="en-US" sz="2700" i="1">
                                <a:latin typeface="Cambria Math"/>
                                <a:ea typeface="Cambria Math" panose="02040503050406030204" pitchFamily="18" charset="0"/>
                                <a:cs typeface="Times New Roman" panose="02020603050405020304" pitchFamily="18" charset="0"/>
                              </a:rPr>
                            </m:ctrlPr>
                          </m:eqArrPr>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−1</m:t>
                            </m:r>
                          </m:e>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0</m:t>
                            </m:r>
                          </m:e>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1</m:t>
                            </m:r>
                          </m:e>
                        </m:eqArr>
                      </m:e>
                    </m:d>
                    <m:r>
                      <a:rPr lang="en-US" altLang="en-US" sz="2700"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en-US" sz="2700" i="1">
                            <a:latin typeface="Cambria Math"/>
                            <a:ea typeface="Cambria Math" panose="02040503050406030204" pitchFamily="18" charset="0"/>
                            <a:cs typeface="Times New Roman" panose="02020603050405020304" pitchFamily="18" charset="0"/>
                          </a:rPr>
                        </m:ctrlPr>
                      </m:dPr>
                      <m:e>
                        <m:eqArr>
                          <m:eqArrPr>
                            <m:ctrlPr>
                              <a:rPr lang="en-US" altLang="en-US" sz="2700" i="1">
                                <a:latin typeface="Cambria Math"/>
                                <a:ea typeface="Cambria Math" panose="02040503050406030204" pitchFamily="18" charset="0"/>
                                <a:cs typeface="Times New Roman" panose="02020603050405020304" pitchFamily="18" charset="0"/>
                              </a:rPr>
                            </m:ctrlPr>
                          </m:eqArrPr>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3</m:t>
                            </m:r>
                          </m:e>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12</m:t>
                            </m:r>
                          </m:e>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7</m:t>
                            </m:r>
                          </m:e>
                        </m:eqArr>
                      </m:e>
                    </m:d>
                  </m:oMath>
                </a14:m>
                <a:endParaRPr lang="en-US" altLang="en-US" sz="2700" dirty="0">
                  <a:cs typeface="Times New Roman" panose="02020603050405020304" pitchFamily="18" charset="0"/>
                </a:endParaRPr>
              </a:p>
            </p:txBody>
          </p:sp>
        </mc:Choice>
        <mc:Fallback xmlns="">
          <p:sp>
            <p:nvSpPr>
              <p:cNvPr id="316424" name="Rectangle 8"/>
              <p:cNvSpPr>
                <a:spLocks noGrp="1" noRot="1" noChangeAspect="1" noMove="1" noResize="1" noEditPoints="1" noAdjustHandles="1" noChangeArrowheads="1" noChangeShapeType="1" noTextEdit="1"/>
              </p:cNvSpPr>
              <p:nvPr>
                <p:ph type="body" idx="1"/>
              </p:nvPr>
            </p:nvSpPr>
            <p:spPr>
              <a:xfrm>
                <a:off x="381000" y="1143000"/>
                <a:ext cx="8305800" cy="5181600"/>
              </a:xfrm>
              <a:blipFill rotWithShape="1">
                <a:blip r:embed="rId3"/>
                <a:stretch>
                  <a:fillRect l="-1248" r="-2349"/>
                </a:stretch>
              </a:blipFill>
            </p:spPr>
            <p:txBody>
              <a:bodyPr/>
              <a:lstStyle/>
              <a:p>
                <a:r>
                  <a:rPr lang="en-US">
                    <a:noFill/>
                  </a:rPr>
                  <a:t> </a:t>
                </a:r>
              </a:p>
            </p:txBody>
          </p:sp>
        </mc:Fallback>
      </mc:AlternateContent>
    </p:spTree>
    <p:extLst>
      <p:ext uri="{BB962C8B-B14F-4D97-AF65-F5344CB8AC3E}">
        <p14:creationId xmlns:p14="http://schemas.microsoft.com/office/powerpoint/2010/main" val="12794976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64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64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4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5</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COORDINATE SYSTEMS</a:t>
            </a:r>
          </a:p>
        </p:txBody>
      </p:sp>
      <mc:AlternateContent xmlns:mc="http://schemas.openxmlformats.org/markup-compatibility/2006" xmlns:a14="http://schemas.microsoft.com/office/drawing/2010/main">
        <mc:Choice Requires="a14">
          <p:sp>
            <p:nvSpPr>
              <p:cNvPr id="316424" name="Rectangle 8"/>
              <p:cNvSpPr>
                <a:spLocks noGrp="1" noChangeArrowheads="1"/>
              </p:cNvSpPr>
              <p:nvPr>
                <p:ph type="body" idx="1"/>
              </p:nvPr>
            </p:nvSpPr>
            <p:spPr>
              <a:xfrm>
                <a:off x="381000" y="1143000"/>
                <a:ext cx="8305800" cy="5181600"/>
              </a:xfrm>
            </p:spPr>
            <p:txBody>
              <a:bodyPr/>
              <a:lstStyle/>
              <a:p>
                <a:pPr eaLnBrk="1" hangingPunct="1"/>
                <a:r>
                  <a:rPr lang="en-US" altLang="en-US" sz="2700" dirty="0">
                    <a:cs typeface="Times New Roman" panose="02020603050405020304" pitchFamily="18" charset="0"/>
                  </a:rPr>
                  <a:t>The scalars </a:t>
                </a:r>
                <a:r>
                  <a:rPr lang="en-US" altLang="en-US" sz="2700" i="1" dirty="0">
                    <a:cs typeface="Times New Roman" panose="02020603050405020304" pitchFamily="18" charset="0"/>
                  </a:rPr>
                  <a:t>c</a:t>
                </a:r>
                <a:r>
                  <a:rPr lang="en-US" altLang="en-US" sz="2700" baseline="-25000" dirty="0">
                    <a:cs typeface="Times New Roman" panose="02020603050405020304" pitchFamily="18" charset="0"/>
                  </a:rPr>
                  <a:t>1</a:t>
                </a:r>
                <a:r>
                  <a:rPr lang="en-US" altLang="en-US" sz="2700" dirty="0">
                    <a:cs typeface="Times New Roman" panose="02020603050405020304" pitchFamily="18" charset="0"/>
                  </a:rPr>
                  <a:t> and </a:t>
                </a:r>
                <a:r>
                  <a:rPr lang="en-US" altLang="en-US" sz="2700" i="1" dirty="0">
                    <a:cs typeface="Times New Roman" panose="02020603050405020304" pitchFamily="18" charset="0"/>
                  </a:rPr>
                  <a:t>c</a:t>
                </a:r>
                <a:r>
                  <a:rPr lang="en-US" altLang="en-US" sz="2700" baseline="-25000" dirty="0">
                    <a:cs typeface="Times New Roman" panose="02020603050405020304" pitchFamily="18" charset="0"/>
                  </a:rPr>
                  <a:t>2</a:t>
                </a:r>
                <a:r>
                  <a:rPr lang="en-US" altLang="en-US" sz="2700" dirty="0">
                    <a:cs typeface="Times New Roman" panose="02020603050405020304" pitchFamily="18" charset="0"/>
                  </a:rPr>
                  <a:t>, if they exist, are </a:t>
                </a:r>
                <a:r>
                  <a:rPr lang="en-US" altLang="en-US" sz="2700" dirty="0" err="1" smtClean="0">
                    <a:cs typeface="Times New Roman" panose="02020603050405020304" pitchFamily="18" charset="0"/>
                  </a:rPr>
                  <a:t>the</a:t>
                </a:r>
                <a:r>
                  <a:rPr lang="en-US" altLang="en-US" sz="2700" dirty="0" smtClean="0">
                    <a:cs typeface="Times New Roman" panose="02020603050405020304" pitchFamily="18" charset="0"/>
                  </a:rPr>
                  <a:t> </a:t>
                </a:r>
                <a14:m>
                  <m:oMath xmlns:m="http://schemas.openxmlformats.org/officeDocument/2006/math">
                    <m:r>
                      <m:rPr>
                        <m:nor/>
                      </m:rPr>
                      <a:rPr lang="en-US" altLang="en-US" sz="2400" dirty="0">
                        <a:latin typeface="Euclid Math One" panose="05050601010101010101" pitchFamily="18" charset="2"/>
                        <a:cs typeface="Times New Roman" panose="02020603050405020304" pitchFamily="18" charset="0"/>
                      </a:rPr>
                      <m:t>B</m:t>
                    </m:r>
                  </m:oMath>
                </a14:m>
                <a:r>
                  <a:rPr lang="en-US" altLang="en-US" sz="2700" dirty="0">
                    <a:cs typeface="Times New Roman" panose="02020603050405020304" pitchFamily="18" charset="0"/>
                  </a:rPr>
                  <a:t>-coordinates of </a:t>
                </a:r>
                <a:r>
                  <a:rPr lang="en-US" altLang="en-US" sz="2700" b="1" dirty="0">
                    <a:cs typeface="Times New Roman" panose="02020603050405020304" pitchFamily="18" charset="0"/>
                  </a:rPr>
                  <a:t>x</a:t>
                </a:r>
                <a:r>
                  <a:rPr lang="en-US" altLang="en-US" sz="2700" dirty="0">
                    <a:cs typeface="Times New Roman" panose="02020603050405020304" pitchFamily="18" charset="0"/>
                  </a:rPr>
                  <a:t>. Row operations show that</a:t>
                </a:r>
              </a:p>
              <a:p>
                <a:pPr marL="0" indent="0" algn="ctr" eaLnBrk="1" hangingPunct="1">
                  <a:buNone/>
                </a:pPr>
                <a14:m>
                  <m:oMath xmlns:m="http://schemas.openxmlformats.org/officeDocument/2006/math">
                    <m:d>
                      <m:dPr>
                        <m:begChr m:val="["/>
                        <m:endChr m:val="]"/>
                        <m:ctrlPr>
                          <a:rPr lang="en-US" altLang="en-US" sz="2800" i="1">
                            <a:latin typeface="Cambria Math"/>
                            <a:cs typeface="Times New Roman" panose="02020603050405020304" pitchFamily="18" charset="0"/>
                          </a:rPr>
                        </m:ctrlPr>
                      </m:dPr>
                      <m:e>
                        <m:m>
                          <m:mPr>
                            <m:mcs>
                              <m:mc>
                                <m:mcPr>
                                  <m:count m:val="3"/>
                                  <m:mcJc m:val="center"/>
                                </m:mcPr>
                              </m:mc>
                            </m:mcs>
                            <m:ctrlPr>
                              <a:rPr lang="en-US" altLang="en-US" sz="2800" i="1">
                                <a:latin typeface="Cambria Math"/>
                                <a:cs typeface="Times New Roman" panose="02020603050405020304" pitchFamily="18" charset="0"/>
                              </a:rPr>
                            </m:ctrlPr>
                          </m:mPr>
                          <m:mr>
                            <m:e>
                              <m:r>
                                <a:rPr lang="en-US" altLang="en-US" sz="2800" b="0" i="1" smtClean="0">
                                  <a:latin typeface="Cambria Math" panose="02040503050406030204" pitchFamily="18" charset="0"/>
                                  <a:cs typeface="Times New Roman" panose="02020603050405020304" pitchFamily="18" charset="0"/>
                                </a:rPr>
                                <m:t>3</m:t>
                              </m:r>
                            </m:e>
                            <m:e>
                              <m:r>
                                <a:rPr lang="en-US" altLang="en-US" sz="2800" i="1">
                                  <a:latin typeface="Cambria Math" panose="02040503050406030204" pitchFamily="18" charset="0"/>
                                  <a:cs typeface="Times New Roman" panose="02020603050405020304" pitchFamily="18" charset="0"/>
                                </a:rPr>
                                <m:t>−</m:t>
                              </m:r>
                              <m:r>
                                <a:rPr lang="en-US" altLang="en-US" sz="2800" b="0" i="1" smtClean="0">
                                  <a:latin typeface="Cambria Math" panose="02040503050406030204" pitchFamily="18" charset="0"/>
                                  <a:cs typeface="Times New Roman" panose="02020603050405020304" pitchFamily="18" charset="0"/>
                                </a:rPr>
                                <m:t>1</m:t>
                              </m:r>
                            </m:e>
                            <m:e>
                              <m:r>
                                <a:rPr lang="en-US" altLang="en-US" sz="2800" b="0" i="1" smtClean="0">
                                  <a:latin typeface="Cambria Math" panose="02040503050406030204" pitchFamily="18" charset="0"/>
                                  <a:cs typeface="Times New Roman" panose="02020603050405020304" pitchFamily="18" charset="0"/>
                                </a:rPr>
                                <m:t>3</m:t>
                              </m:r>
                            </m:e>
                          </m:mr>
                          <m:mr>
                            <m:e>
                              <m:r>
                                <a:rPr lang="en-US" altLang="en-US" sz="2800" b="0" i="1" smtClean="0">
                                  <a:latin typeface="Cambria Math" panose="02040503050406030204" pitchFamily="18" charset="0"/>
                                  <a:cs typeface="Times New Roman" panose="02020603050405020304" pitchFamily="18" charset="0"/>
                                </a:rPr>
                                <m:t>6</m:t>
                              </m:r>
                            </m:e>
                            <m:e>
                              <m:r>
                                <a:rPr lang="en-US" altLang="en-US" sz="2800" b="0" i="1" smtClean="0">
                                  <a:latin typeface="Cambria Math" panose="02040503050406030204" pitchFamily="18" charset="0"/>
                                  <a:cs typeface="Times New Roman" panose="02020603050405020304" pitchFamily="18" charset="0"/>
                                </a:rPr>
                                <m:t>0</m:t>
                              </m:r>
                            </m:e>
                            <m:e>
                              <m:r>
                                <a:rPr lang="en-US" altLang="en-US" sz="2800" b="0" i="1" smtClean="0">
                                  <a:latin typeface="Cambria Math" panose="02040503050406030204" pitchFamily="18" charset="0"/>
                                  <a:cs typeface="Times New Roman" panose="02020603050405020304" pitchFamily="18" charset="0"/>
                                </a:rPr>
                                <m:t>12</m:t>
                              </m:r>
                            </m:e>
                          </m:mr>
                          <m:mr>
                            <m:e>
                              <m:r>
                                <a:rPr lang="en-US" altLang="en-US" sz="2800" b="0" i="1" smtClean="0">
                                  <a:latin typeface="Cambria Math" panose="02040503050406030204" pitchFamily="18" charset="0"/>
                                  <a:cs typeface="Times New Roman" panose="02020603050405020304" pitchFamily="18" charset="0"/>
                                </a:rPr>
                                <m:t>2</m:t>
                              </m:r>
                            </m:e>
                            <m:e>
                              <m:r>
                                <a:rPr lang="en-US" altLang="en-US" sz="2800" b="0" i="1" smtClean="0">
                                  <a:latin typeface="Cambria Math" panose="02040503050406030204" pitchFamily="18" charset="0"/>
                                  <a:cs typeface="Times New Roman" panose="02020603050405020304" pitchFamily="18" charset="0"/>
                                </a:rPr>
                                <m:t>1</m:t>
                              </m:r>
                            </m:e>
                            <m:e>
                              <m:r>
                                <a:rPr lang="en-US" altLang="en-US" sz="2800" b="0" i="1" smtClean="0">
                                  <a:latin typeface="Cambria Math" panose="02040503050406030204" pitchFamily="18" charset="0"/>
                                  <a:cs typeface="Times New Roman" panose="02020603050405020304" pitchFamily="18" charset="0"/>
                                </a:rPr>
                                <m:t>7</m:t>
                              </m:r>
                            </m:e>
                          </m:mr>
                        </m:m>
                        <m:r>
                          <a:rPr lang="en-US" altLang="en-US" sz="2800" i="1">
                            <a:latin typeface="Cambria Math" panose="02040503050406030204" pitchFamily="18" charset="0"/>
                            <a:cs typeface="Times New Roman" panose="02020603050405020304" pitchFamily="18" charset="0"/>
                          </a:rPr>
                          <m:t> </m:t>
                        </m:r>
                      </m:e>
                    </m:d>
                  </m:oMath>
                </a14:m>
                <a:r>
                  <a:rPr lang="en-US" altLang="en-US" sz="2800" dirty="0">
                    <a:cs typeface="Times New Roman" panose="02020603050405020304" pitchFamily="18" charset="0"/>
                  </a:rPr>
                  <a:t> ~ </a:t>
                </a:r>
                <a14:m>
                  <m:oMath xmlns:m="http://schemas.openxmlformats.org/officeDocument/2006/math">
                    <m:d>
                      <m:dPr>
                        <m:begChr m:val="["/>
                        <m:endChr m:val="]"/>
                        <m:ctrlPr>
                          <a:rPr lang="en-US" altLang="en-US" sz="2800" i="1">
                            <a:latin typeface="Cambria Math"/>
                            <a:cs typeface="Times New Roman" panose="02020603050405020304" pitchFamily="18" charset="0"/>
                          </a:rPr>
                        </m:ctrlPr>
                      </m:dPr>
                      <m:e>
                        <m:m>
                          <m:mPr>
                            <m:mcs>
                              <m:mc>
                                <m:mcPr>
                                  <m:count m:val="3"/>
                                  <m:mcJc m:val="center"/>
                                </m:mcPr>
                              </m:mc>
                            </m:mcs>
                            <m:ctrlPr>
                              <a:rPr lang="en-US" altLang="en-US" sz="2800" i="1">
                                <a:latin typeface="Cambria Math"/>
                                <a:cs typeface="Times New Roman" panose="02020603050405020304" pitchFamily="18" charset="0"/>
                              </a:rPr>
                            </m:ctrlPr>
                          </m:mPr>
                          <m:mr>
                            <m:e>
                              <m:r>
                                <m:rPr>
                                  <m:brk m:alnAt="7"/>
                                </m:rPr>
                                <a:rPr lang="en-US" altLang="en-US" sz="2800" i="1">
                                  <a:latin typeface="Cambria Math" panose="02040503050406030204" pitchFamily="18" charset="0"/>
                                  <a:cs typeface="Times New Roman" panose="02020603050405020304" pitchFamily="18" charset="0"/>
                                </a:rPr>
                                <m:t>1</m:t>
                              </m:r>
                            </m:e>
                            <m:e>
                              <m:r>
                                <a:rPr lang="en-US" altLang="en-US" sz="2800" b="0" i="1" smtClean="0">
                                  <a:latin typeface="Cambria Math" panose="02040503050406030204" pitchFamily="18" charset="0"/>
                                  <a:cs typeface="Times New Roman" panose="02020603050405020304" pitchFamily="18" charset="0"/>
                                </a:rPr>
                                <m:t>0</m:t>
                              </m:r>
                            </m:e>
                            <m:e>
                              <m:r>
                                <a:rPr lang="en-US" altLang="en-US" sz="2800" b="0" i="1" smtClean="0">
                                  <a:latin typeface="Cambria Math" panose="02040503050406030204" pitchFamily="18" charset="0"/>
                                  <a:cs typeface="Times New Roman" panose="02020603050405020304" pitchFamily="18" charset="0"/>
                                </a:rPr>
                                <m:t>2</m:t>
                              </m:r>
                            </m:e>
                          </m:mr>
                          <m:mr>
                            <m:e>
                              <m:r>
                                <a:rPr lang="en-US" altLang="en-US" sz="2800" i="1">
                                  <a:latin typeface="Cambria Math" panose="02040503050406030204" pitchFamily="18" charset="0"/>
                                  <a:cs typeface="Times New Roman" panose="02020603050405020304" pitchFamily="18" charset="0"/>
                                </a:rPr>
                                <m:t>0</m:t>
                              </m:r>
                            </m:e>
                            <m:e>
                              <m:r>
                                <a:rPr lang="en-US" altLang="en-US" sz="2800" b="0" i="1" smtClean="0">
                                  <a:latin typeface="Cambria Math" panose="02040503050406030204" pitchFamily="18" charset="0"/>
                                  <a:cs typeface="Times New Roman" panose="02020603050405020304" pitchFamily="18" charset="0"/>
                                </a:rPr>
                                <m:t>1</m:t>
                              </m:r>
                            </m:e>
                            <m:e>
                              <m:r>
                                <a:rPr lang="en-US" altLang="en-US" sz="2800" b="0" i="1" smtClean="0">
                                  <a:latin typeface="Cambria Math" panose="02040503050406030204" pitchFamily="18" charset="0"/>
                                  <a:cs typeface="Times New Roman" panose="02020603050405020304" pitchFamily="18" charset="0"/>
                                </a:rPr>
                                <m:t>3</m:t>
                              </m:r>
                            </m:e>
                          </m:mr>
                          <m:mr>
                            <m:e>
                              <m:r>
                                <a:rPr lang="en-US" altLang="en-US" sz="2800" i="1">
                                  <a:latin typeface="Cambria Math" panose="02040503050406030204" pitchFamily="18" charset="0"/>
                                  <a:cs typeface="Times New Roman" panose="02020603050405020304" pitchFamily="18" charset="0"/>
                                </a:rPr>
                                <m:t>0</m:t>
                              </m:r>
                            </m:e>
                            <m:e>
                              <m:r>
                                <a:rPr lang="en-US" altLang="en-US" sz="2800" b="0" i="1" smtClean="0">
                                  <a:latin typeface="Cambria Math" panose="02040503050406030204" pitchFamily="18" charset="0"/>
                                  <a:cs typeface="Times New Roman" panose="02020603050405020304" pitchFamily="18" charset="0"/>
                                </a:rPr>
                                <m:t>0</m:t>
                              </m:r>
                            </m:e>
                            <m:e>
                              <m:r>
                                <a:rPr lang="en-US" altLang="en-US" sz="2800" b="0" i="1" smtClean="0">
                                  <a:latin typeface="Cambria Math" panose="02040503050406030204" pitchFamily="18" charset="0"/>
                                  <a:cs typeface="Times New Roman" panose="02020603050405020304" pitchFamily="18" charset="0"/>
                                </a:rPr>
                                <m:t>0</m:t>
                              </m:r>
                            </m:e>
                          </m:mr>
                        </m:m>
                        <m:r>
                          <a:rPr lang="en-US" altLang="en-US" sz="2800" i="1">
                            <a:latin typeface="Cambria Math" panose="02040503050406030204" pitchFamily="18" charset="0"/>
                            <a:cs typeface="Times New Roman" panose="02020603050405020304" pitchFamily="18" charset="0"/>
                          </a:rPr>
                          <m:t> </m:t>
                        </m:r>
                      </m:e>
                    </m:d>
                  </m:oMath>
                </a14:m>
                <a:endParaRPr lang="en-US" altLang="en-US" sz="2700" dirty="0">
                  <a:cs typeface="Times New Roman" panose="02020603050405020304" pitchFamily="18" charset="0"/>
                </a:endParaRPr>
              </a:p>
              <a:p>
                <a:pPr eaLnBrk="1" hangingPunct="1"/>
                <a:r>
                  <a:rPr lang="en-US" altLang="en-US" sz="2700" dirty="0">
                    <a:cs typeface="Times New Roman" panose="02020603050405020304" pitchFamily="18" charset="0"/>
                  </a:rPr>
                  <a:t>Thus </a:t>
                </a:r>
                <a:r>
                  <a:rPr lang="en-US" altLang="en-US" sz="2700" i="1" dirty="0">
                    <a:cs typeface="Times New Roman" panose="02020603050405020304" pitchFamily="18" charset="0"/>
                  </a:rPr>
                  <a:t>c</a:t>
                </a:r>
                <a:r>
                  <a:rPr lang="en-US" altLang="en-US" sz="2700" baseline="-25000" dirty="0">
                    <a:cs typeface="Times New Roman" panose="02020603050405020304" pitchFamily="18" charset="0"/>
                  </a:rPr>
                  <a:t>1</a:t>
                </a:r>
                <a:r>
                  <a:rPr lang="en-US" altLang="en-US" sz="2700" dirty="0">
                    <a:cs typeface="Times New Roman" panose="02020603050405020304" pitchFamily="18" charset="0"/>
                  </a:rPr>
                  <a:t> = 2, </a:t>
                </a:r>
                <a:r>
                  <a:rPr lang="en-US" altLang="en-US" sz="2700" i="1" dirty="0">
                    <a:cs typeface="Times New Roman" panose="02020603050405020304" pitchFamily="18" charset="0"/>
                  </a:rPr>
                  <a:t>c</a:t>
                </a:r>
                <a:r>
                  <a:rPr lang="en-US" altLang="en-US" sz="2700" baseline="-25000" dirty="0">
                    <a:cs typeface="Times New Roman" panose="02020603050405020304" pitchFamily="18" charset="0"/>
                  </a:rPr>
                  <a:t>2</a:t>
                </a:r>
                <a:r>
                  <a:rPr lang="en-US" altLang="en-US" sz="2700" dirty="0">
                    <a:cs typeface="Times New Roman" panose="02020603050405020304" pitchFamily="18" charset="0"/>
                  </a:rPr>
                  <a:t> = 3 and </a:t>
                </a:r>
                <a:r>
                  <a:rPr lang="en-US" altLang="en-US" sz="2700" baseline="-25000" dirty="0">
                    <a:cs typeface="Times New Roman" panose="02020603050405020304" pitchFamily="18" charset="0"/>
                  </a:rPr>
                  <a:t> </a:t>
                </a:r>
                <a14:m>
                  <m:oMath xmlns:m="http://schemas.openxmlformats.org/officeDocument/2006/math">
                    <m:d>
                      <m:dPr>
                        <m:begChr m:val="["/>
                        <m:endChr m:val="]"/>
                        <m:ctrlPr>
                          <a:rPr lang="en-US" altLang="en-US" sz="2400" i="1">
                            <a:latin typeface="Cambria Math"/>
                            <a:cs typeface="Times New Roman" panose="02020603050405020304" pitchFamily="18" charset="0"/>
                          </a:rPr>
                        </m:ctrlPr>
                      </m:dPr>
                      <m:e>
                        <m:r>
                          <a:rPr lang="en-US" altLang="en-US" sz="2400" b="1" i="0">
                            <a:latin typeface="Cambria Math" panose="02040503050406030204" pitchFamily="18" charset="0"/>
                            <a:cs typeface="Times New Roman" panose="02020603050405020304" pitchFamily="18" charset="0"/>
                          </a:rPr>
                          <m:t>𝐱</m:t>
                        </m:r>
                      </m:e>
                    </m:d>
                    <m:r>
                      <m:rPr>
                        <m:nor/>
                      </m:rPr>
                      <a:rPr lang="en-US" altLang="en-US" sz="2400" baseline="-25000" dirty="0">
                        <a:latin typeface="Euclid Math One" panose="05050601010101010101" pitchFamily="18" charset="2"/>
                        <a:cs typeface="Times New Roman" panose="02020603050405020304" pitchFamily="18" charset="0"/>
                      </a:rPr>
                      <m:t>B</m:t>
                    </m:r>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700" dirty="0">
                    <a:cs typeface="Times New Roman" panose="02020603050405020304" pitchFamily="18" charset="0"/>
                  </a:rPr>
                  <a:t> </a:t>
                </a:r>
                <a14:m>
                  <m:oMath xmlns:m="http://schemas.openxmlformats.org/officeDocument/2006/math">
                    <m:d>
                      <m:dPr>
                        <m:begChr m:val="["/>
                        <m:endChr m:val="]"/>
                        <m:ctrlPr>
                          <a:rPr lang="en-US" altLang="en-US" sz="2700" i="1" dirty="0" smtClean="0">
                            <a:latin typeface="Cambria Math"/>
                            <a:cs typeface="Times New Roman" panose="02020603050405020304" pitchFamily="18" charset="0"/>
                          </a:rPr>
                        </m:ctrlPr>
                      </m:dPr>
                      <m:e>
                        <m:eqArr>
                          <m:eqArrPr>
                            <m:ctrlPr>
                              <a:rPr lang="en-US" altLang="en-US" sz="2700" b="0" i="1" dirty="0" smtClean="0">
                                <a:latin typeface="Cambria Math"/>
                                <a:cs typeface="Times New Roman" panose="02020603050405020304" pitchFamily="18" charset="0"/>
                              </a:rPr>
                            </m:ctrlPr>
                          </m:eqArrPr>
                          <m:e>
                            <m:r>
                              <a:rPr lang="en-US" altLang="en-US" sz="2700" b="0" i="1" dirty="0" smtClean="0">
                                <a:latin typeface="Cambria Math" panose="02040503050406030204" pitchFamily="18" charset="0"/>
                                <a:cs typeface="Times New Roman" panose="02020603050405020304" pitchFamily="18" charset="0"/>
                              </a:rPr>
                              <m:t>2</m:t>
                            </m:r>
                          </m:e>
                          <m:e>
                            <m:r>
                              <a:rPr lang="en-US" altLang="en-US" sz="2700" b="0" i="1" dirty="0" smtClean="0">
                                <a:latin typeface="Cambria Math" panose="02040503050406030204" pitchFamily="18" charset="0"/>
                                <a:cs typeface="Times New Roman" panose="02020603050405020304" pitchFamily="18" charset="0"/>
                              </a:rPr>
                              <m:t>3</m:t>
                            </m:r>
                          </m:e>
                        </m:eqArr>
                      </m:e>
                    </m:d>
                    <m:r>
                      <a:rPr lang="en-US" altLang="en-US" sz="2700" b="0" i="1" dirty="0" smtClean="0">
                        <a:latin typeface="Cambria Math" panose="02040503050406030204" pitchFamily="18" charset="0"/>
                        <a:cs typeface="Times New Roman" panose="02020603050405020304" pitchFamily="18" charset="0"/>
                      </a:rPr>
                      <m:t>. </m:t>
                    </m:r>
                  </m:oMath>
                </a14:m>
                <a:r>
                  <a:rPr lang="en-US" altLang="en-US" sz="2700" dirty="0">
                    <a:cs typeface="Times New Roman" panose="02020603050405020304" pitchFamily="18" charset="0"/>
                  </a:rPr>
                  <a:t>The basis </a:t>
                </a:r>
                <a:r>
                  <a:rPr lang="en-US" altLang="en-US" sz="2400" dirty="0" smtClean="0">
                    <a:latin typeface="Euclid Math One" panose="05050601010101010101" pitchFamily="18" charset="2"/>
                    <a:cs typeface="Times New Roman" panose="02020603050405020304" pitchFamily="18" charset="0"/>
                  </a:rPr>
                  <a:t>B </a:t>
                </a:r>
                <a:r>
                  <a:rPr lang="en-US" altLang="en-US" sz="2700" dirty="0" smtClean="0">
                    <a:cs typeface="Times New Roman" panose="02020603050405020304" pitchFamily="18" charset="0"/>
                  </a:rPr>
                  <a:t>determines </a:t>
                </a:r>
                <a:r>
                  <a:rPr lang="en-US" altLang="en-US" sz="2700" dirty="0">
                    <a:cs typeface="Times New Roman" panose="02020603050405020304" pitchFamily="18" charset="0"/>
                  </a:rPr>
                  <a:t>a “coordinate system” on </a:t>
                </a:r>
                <a:r>
                  <a:rPr lang="en-US" altLang="en-US" sz="2700" i="1" dirty="0">
                    <a:cs typeface="Times New Roman" panose="02020603050405020304" pitchFamily="18" charset="0"/>
                  </a:rPr>
                  <a:t>H</a:t>
                </a:r>
                <a:r>
                  <a:rPr lang="en-US" altLang="en-US" sz="2700" dirty="0">
                    <a:cs typeface="Times New Roman" panose="02020603050405020304" pitchFamily="18" charset="0"/>
                  </a:rPr>
                  <a:t>, which can be visualized by the grid shown on the next slide.</a:t>
                </a:r>
              </a:p>
            </p:txBody>
          </p:sp>
        </mc:Choice>
        <mc:Fallback xmlns="">
          <p:sp>
            <p:nvSpPr>
              <p:cNvPr id="316424" name="Rectangle 8"/>
              <p:cNvSpPr>
                <a:spLocks noGrp="1" noRot="1" noChangeAspect="1" noMove="1" noResize="1" noEditPoints="1" noAdjustHandles="1" noChangeArrowheads="1" noChangeShapeType="1" noTextEdit="1"/>
              </p:cNvSpPr>
              <p:nvPr>
                <p:ph type="body" idx="1"/>
              </p:nvPr>
            </p:nvSpPr>
            <p:spPr>
              <a:xfrm>
                <a:off x="381000" y="1143000"/>
                <a:ext cx="8305800" cy="5181600"/>
              </a:xfrm>
              <a:blipFill rotWithShape="1">
                <a:blip r:embed="rId3"/>
                <a:stretch>
                  <a:fillRect l="-1248" t="-1059" r="-1542"/>
                </a:stretch>
              </a:blipFill>
            </p:spPr>
            <p:txBody>
              <a:bodyPr/>
              <a:lstStyle/>
              <a:p>
                <a:r>
                  <a:rPr lang="en-US">
                    <a:noFill/>
                  </a:rPr>
                  <a:t> </a:t>
                </a:r>
              </a:p>
            </p:txBody>
          </p:sp>
        </mc:Fallback>
      </mc:AlternateContent>
    </p:spTree>
    <p:extLst>
      <p:ext uri="{BB962C8B-B14F-4D97-AF65-F5344CB8AC3E}">
        <p14:creationId xmlns:p14="http://schemas.microsoft.com/office/powerpoint/2010/main" val="39093157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64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64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6</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COORDINATE SYSTEMS</a:t>
            </a:r>
          </a:p>
        </p:txBody>
      </p:sp>
      <p:pic>
        <p:nvPicPr>
          <p:cNvPr id="4" name="Picture 3">
            <a:extLst>
              <a:ext uri="{FF2B5EF4-FFF2-40B4-BE49-F238E27FC236}">
                <a16:creationId xmlns="" xmlns:a16="http://schemas.microsoft.com/office/drawing/2014/main" id="{48CFEF5C-364A-7B42-A6F4-B2C7E491D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235054"/>
            <a:ext cx="5382491" cy="5165746"/>
          </a:xfrm>
          <a:prstGeom prst="rect">
            <a:avLst/>
          </a:prstGeom>
        </p:spPr>
      </p:pic>
    </p:spTree>
    <p:extLst>
      <p:ext uri="{BB962C8B-B14F-4D97-AF65-F5344CB8AC3E}">
        <p14:creationId xmlns:p14="http://schemas.microsoft.com/office/powerpoint/2010/main" val="3968698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7</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THE DIMESION OF A SUBSPACE</a:t>
            </a:r>
          </a:p>
        </p:txBody>
      </p:sp>
      <p:sp>
        <p:nvSpPr>
          <p:cNvPr id="6" name="Rectangle 8"/>
          <p:cNvSpPr txBox="1">
            <a:spLocks noChangeArrowheads="1"/>
          </p:cNvSpPr>
          <p:nvPr/>
        </p:nvSpPr>
        <p:spPr bwMode="auto">
          <a:xfrm>
            <a:off x="381000" y="1295400"/>
            <a:ext cx="8305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700" b="1" dirty="0">
                <a:cs typeface="Times New Roman" panose="02020603050405020304" pitchFamily="18" charset="0"/>
              </a:rPr>
              <a:t>Definition</a:t>
            </a:r>
            <a:r>
              <a:rPr lang="en-US" altLang="en-US" sz="2700" dirty="0">
                <a:cs typeface="Times New Roman" panose="02020603050405020304" pitchFamily="18" charset="0"/>
              </a:rPr>
              <a:t>: The </a:t>
            </a:r>
            <a:r>
              <a:rPr lang="en-US" altLang="en-US" sz="2700" b="1" dirty="0">
                <a:cs typeface="Times New Roman" panose="02020603050405020304" pitchFamily="18" charset="0"/>
              </a:rPr>
              <a:t>dimension</a:t>
            </a:r>
            <a:r>
              <a:rPr lang="en-US" altLang="en-US" sz="2700" dirty="0">
                <a:cs typeface="Times New Roman" panose="02020603050405020304" pitchFamily="18" charset="0"/>
              </a:rPr>
              <a:t> of a nonzero subspace </a:t>
            </a:r>
            <a:r>
              <a:rPr lang="en-US" altLang="en-US" sz="2700" i="1" dirty="0">
                <a:cs typeface="Times New Roman" panose="02020603050405020304" pitchFamily="18" charset="0"/>
              </a:rPr>
              <a:t>H</a:t>
            </a:r>
            <a:r>
              <a:rPr lang="en-US" altLang="en-US" sz="2700" dirty="0">
                <a:cs typeface="Times New Roman" panose="02020603050405020304" pitchFamily="18" charset="0"/>
              </a:rPr>
              <a:t>, denoted by dim </a:t>
            </a:r>
            <a:r>
              <a:rPr lang="en-US" altLang="en-US" sz="2700" i="1" dirty="0">
                <a:cs typeface="Times New Roman" panose="02020603050405020304" pitchFamily="18" charset="0"/>
              </a:rPr>
              <a:t>H</a:t>
            </a:r>
            <a:r>
              <a:rPr lang="en-US" altLang="en-US" sz="2700" dirty="0">
                <a:cs typeface="Times New Roman" panose="02020603050405020304" pitchFamily="18" charset="0"/>
              </a:rPr>
              <a:t>, is the number of vectors in any basis for </a:t>
            </a:r>
            <a:r>
              <a:rPr lang="en-US" altLang="en-US" sz="2700" i="1" dirty="0">
                <a:cs typeface="Times New Roman" panose="02020603050405020304" pitchFamily="18" charset="0"/>
              </a:rPr>
              <a:t>H</a:t>
            </a:r>
            <a:r>
              <a:rPr lang="en-US" altLang="en-US" sz="2700" dirty="0">
                <a:cs typeface="Times New Roman" panose="02020603050405020304" pitchFamily="18" charset="0"/>
              </a:rPr>
              <a:t>. The dimension of the zero subspace {</a:t>
            </a:r>
            <a:r>
              <a:rPr lang="en-US" altLang="en-US" sz="2700" b="1" dirty="0">
                <a:cs typeface="Times New Roman" panose="02020603050405020304" pitchFamily="18" charset="0"/>
              </a:rPr>
              <a:t>0</a:t>
            </a:r>
            <a:r>
              <a:rPr lang="en-US" altLang="en-US" sz="2700" dirty="0">
                <a:cs typeface="Times New Roman" panose="02020603050405020304" pitchFamily="18" charset="0"/>
              </a:rPr>
              <a:t>} is defined to be zero.</a:t>
            </a:r>
          </a:p>
          <a:p>
            <a:pPr eaLnBrk="1" hangingPunct="1"/>
            <a:endParaRPr lang="en-US" altLang="en-US" sz="2700" dirty="0">
              <a:cs typeface="Times New Roman" panose="02020603050405020304" pitchFamily="18" charset="0"/>
            </a:endParaRPr>
          </a:p>
          <a:p>
            <a:pPr eaLnBrk="1" hangingPunct="1"/>
            <a:r>
              <a:rPr lang="en-US" altLang="en-US" sz="2700" b="1" dirty="0">
                <a:cs typeface="Times New Roman" panose="02020603050405020304" pitchFamily="18" charset="0"/>
              </a:rPr>
              <a:t>Definition: </a:t>
            </a:r>
            <a:r>
              <a:rPr lang="en-US" altLang="en-US" sz="2700" dirty="0">
                <a:cs typeface="Times New Roman" panose="02020603050405020304" pitchFamily="18" charset="0"/>
              </a:rPr>
              <a:t>The </a:t>
            </a:r>
            <a:r>
              <a:rPr lang="en-US" altLang="en-US" sz="2700" b="1" dirty="0">
                <a:cs typeface="Times New Roman" panose="02020603050405020304" pitchFamily="18" charset="0"/>
              </a:rPr>
              <a:t>rank</a:t>
            </a:r>
            <a:r>
              <a:rPr lang="en-US" altLang="en-US" sz="2700" dirty="0">
                <a:cs typeface="Times New Roman" panose="02020603050405020304" pitchFamily="18" charset="0"/>
              </a:rPr>
              <a:t> of a matrix </a:t>
            </a:r>
            <a:r>
              <a:rPr lang="en-US" altLang="en-US" sz="2700" i="1" dirty="0">
                <a:cs typeface="Times New Roman" panose="02020603050405020304" pitchFamily="18" charset="0"/>
              </a:rPr>
              <a:t>A</a:t>
            </a:r>
            <a:r>
              <a:rPr lang="en-US" altLang="en-US" sz="2700" dirty="0">
                <a:cs typeface="Times New Roman" panose="02020603050405020304" pitchFamily="18" charset="0"/>
              </a:rPr>
              <a:t>, denoted by rank </a:t>
            </a:r>
            <a:r>
              <a:rPr lang="en-US" altLang="en-US" sz="2700" i="1" dirty="0">
                <a:cs typeface="Times New Roman" panose="02020603050405020304" pitchFamily="18" charset="0"/>
              </a:rPr>
              <a:t>A</a:t>
            </a:r>
            <a:r>
              <a:rPr lang="en-US" altLang="en-US" sz="2700" dirty="0">
                <a:cs typeface="Times New Roman" panose="02020603050405020304" pitchFamily="18" charset="0"/>
              </a:rPr>
              <a:t>, is the dimension of the column space of </a:t>
            </a:r>
            <a:r>
              <a:rPr lang="en-US" altLang="en-US" sz="2700" i="1" dirty="0">
                <a:cs typeface="Times New Roman" panose="02020603050405020304" pitchFamily="18" charset="0"/>
              </a:rPr>
              <a:t>A</a:t>
            </a:r>
            <a:r>
              <a:rPr lang="en-US" altLang="en-US" sz="2700" dirty="0">
                <a:cs typeface="Times New Roman" panose="02020603050405020304" pitchFamily="18" charset="0"/>
              </a:rPr>
              <a:t>.</a:t>
            </a:r>
          </a:p>
        </p:txBody>
      </p:sp>
    </p:spTree>
    <p:extLst>
      <p:ext uri="{BB962C8B-B14F-4D97-AF65-F5344CB8AC3E}">
        <p14:creationId xmlns:p14="http://schemas.microsoft.com/office/powerpoint/2010/main" val="9586713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8</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THE DIMESION OF A SUBSPACE</a:t>
            </a:r>
          </a:p>
        </p:txBody>
      </p:sp>
      <mc:AlternateContent xmlns:mc="http://schemas.openxmlformats.org/markup-compatibility/2006" xmlns:a14="http://schemas.microsoft.com/office/drawing/2010/main">
        <mc:Choice Requires="a14">
          <p:sp>
            <p:nvSpPr>
              <p:cNvPr id="6" name="Rectangle 8"/>
              <p:cNvSpPr txBox="1">
                <a:spLocks noChangeArrowheads="1"/>
              </p:cNvSpPr>
              <p:nvPr/>
            </p:nvSpPr>
            <p:spPr bwMode="auto">
              <a:xfrm>
                <a:off x="473529" y="1394732"/>
                <a:ext cx="8305800" cy="47774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700" b="1" dirty="0">
                    <a:cs typeface="Times New Roman" panose="02020603050405020304" pitchFamily="18" charset="0"/>
                  </a:rPr>
                  <a:t>Example   </a:t>
                </a:r>
                <a:r>
                  <a:rPr lang="en-US" altLang="en-US" sz="2700" dirty="0">
                    <a:cs typeface="Times New Roman" panose="02020603050405020304" pitchFamily="18" charset="0"/>
                  </a:rPr>
                  <a:t>Determine the rank of the matrix</a:t>
                </a:r>
              </a:p>
              <a:p>
                <a:pPr marL="0" indent="0" algn="ctr" eaLnBrk="1" hangingPunct="1">
                  <a:buNone/>
                </a:pPr>
                <a:r>
                  <a:rPr lang="en-US" altLang="en-US" sz="2200" i="1" dirty="0">
                    <a:cs typeface="Times New Roman" panose="02020603050405020304" pitchFamily="18" charset="0"/>
                  </a:rPr>
                  <a:t>A</a:t>
                </a:r>
                <a:r>
                  <a:rPr lang="en-US" altLang="en-US" sz="2200" dirty="0">
                    <a:cs typeface="Times New Roman" panose="02020603050405020304" pitchFamily="18" charset="0"/>
                  </a:rPr>
                  <a:t> ~ </a:t>
                </a:r>
                <a14:m>
                  <m:oMath xmlns:m="http://schemas.openxmlformats.org/officeDocument/2006/math">
                    <m:d>
                      <m:dPr>
                        <m:begChr m:val="["/>
                        <m:endChr m:val="]"/>
                        <m:ctrlPr>
                          <a:rPr lang="en-US" altLang="en-US" sz="2200" i="1">
                            <a:latin typeface="Cambria Math"/>
                            <a:cs typeface="Times New Roman" panose="02020603050405020304" pitchFamily="18" charset="0"/>
                          </a:rPr>
                        </m:ctrlPr>
                      </m:dPr>
                      <m:e>
                        <m:m>
                          <m:mPr>
                            <m:mcs>
                              <m:mc>
                                <m:mcPr>
                                  <m:count m:val="3"/>
                                  <m:mcJc m:val="center"/>
                                </m:mcPr>
                              </m:mc>
                            </m:mcs>
                            <m:ctrlPr>
                              <a:rPr lang="en-US" altLang="en-US" sz="2200" i="1">
                                <a:latin typeface="Cambria Math"/>
                                <a:cs typeface="Times New Roman" panose="02020603050405020304" pitchFamily="18" charset="0"/>
                              </a:rPr>
                            </m:ctrlPr>
                          </m:mPr>
                          <m:mr>
                            <m:e>
                              <m:r>
                                <a:rPr lang="en-US" altLang="en-US" sz="2200" b="0" i="1" smtClean="0">
                                  <a:latin typeface="Cambria Math" panose="02040503050406030204" pitchFamily="18" charset="0"/>
                                  <a:cs typeface="Times New Roman" panose="02020603050405020304" pitchFamily="18" charset="0"/>
                                </a:rPr>
                                <m:t>2</m:t>
                              </m:r>
                            </m:e>
                            <m:e>
                              <m:r>
                                <a:rPr lang="en-US" altLang="en-US" sz="2200" b="0" i="1" smtClean="0">
                                  <a:latin typeface="Cambria Math" panose="02040503050406030204" pitchFamily="18" charset="0"/>
                                  <a:cs typeface="Times New Roman" panose="02020603050405020304" pitchFamily="18" charset="0"/>
                                </a:rPr>
                                <m:t>5</m:t>
                              </m:r>
                            </m:e>
                            <m:e>
                              <m:r>
                                <a:rPr lang="en-US" altLang="en-US" sz="2200" i="1">
                                  <a:latin typeface="Cambria Math" panose="02040503050406030204" pitchFamily="18" charset="0"/>
                                  <a:cs typeface="Times New Roman" panose="02020603050405020304" pitchFamily="18" charset="0"/>
                                </a:rPr>
                                <m:t>−</m:t>
                              </m:r>
                              <m:r>
                                <a:rPr lang="en-US" altLang="en-US" sz="2200" b="0" i="1" smtClean="0">
                                  <a:latin typeface="Cambria Math" panose="02040503050406030204" pitchFamily="18" charset="0"/>
                                  <a:cs typeface="Times New Roman" panose="02020603050405020304" pitchFamily="18" charset="0"/>
                                </a:rPr>
                                <m:t>3</m:t>
                              </m:r>
                            </m:e>
                          </m:mr>
                          <m:mr>
                            <m:e>
                              <m:r>
                                <a:rPr lang="en-US" altLang="en-US" sz="2200" b="0" i="1" smtClean="0">
                                  <a:latin typeface="Cambria Math" panose="02040503050406030204" pitchFamily="18" charset="0"/>
                                  <a:cs typeface="Times New Roman" panose="02020603050405020304" pitchFamily="18" charset="0"/>
                                </a:rPr>
                                <m:t>0</m:t>
                              </m:r>
                            </m:e>
                            <m:e>
                              <m:r>
                                <a:rPr lang="en-US" altLang="en-US" sz="2200" b="0" i="1" smtClean="0">
                                  <a:latin typeface="Cambria Math" panose="02040503050406030204" pitchFamily="18" charset="0"/>
                                  <a:cs typeface="Times New Roman" panose="02020603050405020304" pitchFamily="18" charset="0"/>
                                </a:rPr>
                                <m:t>−3</m:t>
                              </m:r>
                            </m:e>
                            <m:e>
                              <m:r>
                                <a:rPr lang="en-US" altLang="en-US" sz="2200" i="1">
                                  <a:latin typeface="Cambria Math" panose="02040503050406030204" pitchFamily="18" charset="0"/>
                                  <a:cs typeface="Times New Roman" panose="02020603050405020304" pitchFamily="18" charset="0"/>
                                </a:rPr>
                                <m:t>2</m:t>
                              </m:r>
                            </m:e>
                          </m:mr>
                          <m:mr>
                            <m:e>
                              <m:eqArr>
                                <m:eqArrPr>
                                  <m:ctrlPr>
                                    <a:rPr lang="en-US" altLang="en-US" sz="2200" i="1">
                                      <a:latin typeface="Cambria Math"/>
                                      <a:cs typeface="Times New Roman" panose="02020603050405020304" pitchFamily="18" charset="0"/>
                                    </a:rPr>
                                  </m:ctrlPr>
                                </m:eqArrPr>
                                <m:e>
                                  <m:r>
                                    <a:rPr lang="en-US" altLang="en-US" sz="2200" b="0" i="1" smtClean="0">
                                      <a:latin typeface="Cambria Math" panose="02040503050406030204" pitchFamily="18" charset="0"/>
                                      <a:cs typeface="Times New Roman" panose="02020603050405020304" pitchFamily="18" charset="0"/>
                                    </a:rPr>
                                    <m:t>0</m:t>
                                  </m:r>
                                </m:e>
                                <m:e>
                                  <m:r>
                                    <a:rPr lang="en-US" altLang="en-US" sz="2200" b="0" i="1" smtClean="0">
                                      <a:latin typeface="Cambria Math" panose="02040503050406030204" pitchFamily="18" charset="0"/>
                                      <a:cs typeface="Times New Roman" panose="02020603050405020304" pitchFamily="18" charset="0"/>
                                    </a:rPr>
                                    <m:t>0</m:t>
                                  </m:r>
                                </m:e>
                              </m:eqArr>
                            </m:e>
                            <m:e>
                              <m:eqArr>
                                <m:eqArrPr>
                                  <m:ctrlPr>
                                    <a:rPr lang="en-US" altLang="en-US" sz="2200" i="1">
                                      <a:latin typeface="Cambria Math"/>
                                      <a:cs typeface="Times New Roman" panose="02020603050405020304" pitchFamily="18" charset="0"/>
                                    </a:rPr>
                                  </m:ctrlPr>
                                </m:eqArrPr>
                                <m:e>
                                  <m:r>
                                    <a:rPr lang="en-US" altLang="en-US" sz="2200" b="0" i="1" smtClean="0">
                                      <a:latin typeface="Cambria Math" panose="02040503050406030204" pitchFamily="18" charset="0"/>
                                      <a:cs typeface="Times New Roman" panose="02020603050405020304" pitchFamily="18" charset="0"/>
                                    </a:rPr>
                                    <m:t>−6</m:t>
                                  </m:r>
                                </m:e>
                                <m:e>
                                  <m:r>
                                    <a:rPr lang="en-US" altLang="en-US" sz="2200" b="0" i="1" smtClean="0">
                                      <a:latin typeface="Cambria Math" panose="02040503050406030204" pitchFamily="18" charset="0"/>
                                      <a:cs typeface="Times New Roman" panose="02020603050405020304" pitchFamily="18" charset="0"/>
                                    </a:rPr>
                                    <m:t>−9</m:t>
                                  </m:r>
                                </m:e>
                              </m:eqArr>
                            </m:e>
                            <m:e>
                              <m:eqArr>
                                <m:eqArrPr>
                                  <m:ctrlPr>
                                    <a:rPr lang="en-US" altLang="en-US" sz="2200" i="1">
                                      <a:latin typeface="Cambria Math"/>
                                      <a:cs typeface="Times New Roman" panose="02020603050405020304" pitchFamily="18" charset="0"/>
                                    </a:rPr>
                                  </m:ctrlPr>
                                </m:eqArrPr>
                                <m:e>
                                  <m:r>
                                    <a:rPr lang="en-US" altLang="en-US" sz="2200" b="0" i="1" smtClean="0">
                                      <a:latin typeface="Cambria Math" panose="02040503050406030204" pitchFamily="18" charset="0"/>
                                      <a:cs typeface="Times New Roman" panose="02020603050405020304" pitchFamily="18" charset="0"/>
                                    </a:rPr>
                                    <m:t>4</m:t>
                                  </m:r>
                                </m:e>
                                <m:e>
                                  <m:r>
                                    <a:rPr lang="en-US" altLang="en-US" sz="2200" b="0" i="1" smtClean="0">
                                      <a:latin typeface="Cambria Math" panose="02040503050406030204" pitchFamily="18" charset="0"/>
                                      <a:cs typeface="Times New Roman" panose="02020603050405020304" pitchFamily="18" charset="0"/>
                                    </a:rPr>
                                    <m:t>6</m:t>
                                  </m:r>
                                </m:e>
                              </m:eqArr>
                            </m:e>
                          </m:mr>
                        </m:m>
                        <m:r>
                          <a:rPr lang="en-US" altLang="en-US" sz="2200" i="1">
                            <a:latin typeface="Cambria Math" panose="02040503050406030204" pitchFamily="18" charset="0"/>
                            <a:cs typeface="Times New Roman" panose="02020603050405020304" pitchFamily="18" charset="0"/>
                          </a:rPr>
                          <m:t>  </m:t>
                        </m:r>
                        <m:m>
                          <m:mPr>
                            <m:mcs>
                              <m:mc>
                                <m:mcPr>
                                  <m:count m:val="2"/>
                                  <m:mcJc m:val="center"/>
                                </m:mcPr>
                              </m:mc>
                            </m:mcs>
                            <m:ctrlPr>
                              <a:rPr lang="en-US" altLang="en-US" sz="2200" i="1" smtClean="0">
                                <a:latin typeface="Cambria Math"/>
                                <a:cs typeface="Times New Roman" panose="02020603050405020304" pitchFamily="18" charset="0"/>
                              </a:rPr>
                            </m:ctrlPr>
                          </m:mPr>
                          <m:mr>
                            <m:e>
                              <m:r>
                                <m:rPr>
                                  <m:brk m:alnAt="7"/>
                                </m:rPr>
                                <a:rPr lang="en-US" altLang="en-US" sz="2200" b="0" i="1" smtClean="0">
                                  <a:latin typeface="Cambria Math" panose="02040503050406030204" pitchFamily="18" charset="0"/>
                                  <a:cs typeface="Times New Roman" panose="02020603050405020304" pitchFamily="18" charset="0"/>
                                </a:rPr>
                                <m:t>−</m:t>
                              </m:r>
                              <m:r>
                                <a:rPr lang="en-US" altLang="en-US" sz="2200" b="0" i="1" smtClean="0">
                                  <a:latin typeface="Cambria Math" panose="02040503050406030204" pitchFamily="18" charset="0"/>
                                  <a:cs typeface="Times New Roman" panose="02020603050405020304" pitchFamily="18" charset="0"/>
                                </a:rPr>
                                <m:t>4</m:t>
                              </m:r>
                            </m:e>
                            <m:e>
                              <m:r>
                                <a:rPr lang="en-US" altLang="en-US" sz="2200" b="0" i="1" smtClean="0">
                                  <a:latin typeface="Cambria Math" panose="02040503050406030204" pitchFamily="18" charset="0"/>
                                  <a:cs typeface="Times New Roman" panose="02020603050405020304" pitchFamily="18" charset="0"/>
                                </a:rPr>
                                <m:t>8</m:t>
                              </m:r>
                            </m:e>
                          </m:mr>
                          <m:mr>
                            <m:e>
                              <m:r>
                                <a:rPr lang="en-US" altLang="en-US" sz="2200" b="0" i="1" smtClean="0">
                                  <a:latin typeface="Cambria Math" panose="02040503050406030204" pitchFamily="18" charset="0"/>
                                  <a:cs typeface="Times New Roman" panose="02020603050405020304" pitchFamily="18" charset="0"/>
                                </a:rPr>
                                <m:t>5</m:t>
                              </m:r>
                            </m:e>
                            <m:e>
                              <m:r>
                                <a:rPr lang="en-US" altLang="en-US" sz="2200" b="0" i="1" smtClean="0">
                                  <a:latin typeface="Cambria Math" panose="02040503050406030204" pitchFamily="18" charset="0"/>
                                  <a:cs typeface="Times New Roman" panose="02020603050405020304" pitchFamily="18" charset="0"/>
                                </a:rPr>
                                <m:t>−7</m:t>
                              </m:r>
                            </m:e>
                          </m:mr>
                          <m:mr>
                            <m:e>
                              <m:eqArr>
                                <m:eqArrPr>
                                  <m:ctrlPr>
                                    <a:rPr lang="en-US" altLang="en-US" sz="2200" b="0" i="1" smtClean="0">
                                      <a:latin typeface="Cambria Math"/>
                                      <a:cs typeface="Times New Roman" panose="02020603050405020304" pitchFamily="18" charset="0"/>
                                    </a:rPr>
                                  </m:ctrlPr>
                                </m:eqArrPr>
                                <m:e>
                                  <m:r>
                                    <a:rPr lang="en-US" altLang="en-US" sz="2200" b="0" i="1" smtClean="0">
                                      <a:latin typeface="Cambria Math" panose="02040503050406030204" pitchFamily="18" charset="0"/>
                                      <a:cs typeface="Times New Roman" panose="02020603050405020304" pitchFamily="18" charset="0"/>
                                    </a:rPr>
                                    <m:t>14</m:t>
                                  </m:r>
                                </m:e>
                                <m:e>
                                  <m:r>
                                    <a:rPr lang="en-US" altLang="en-US" sz="2200" b="0" i="1" smtClean="0">
                                      <a:latin typeface="Cambria Math" panose="02040503050406030204" pitchFamily="18" charset="0"/>
                                      <a:cs typeface="Times New Roman" panose="02020603050405020304" pitchFamily="18" charset="0"/>
                                    </a:rPr>
                                    <m:t>5</m:t>
                                  </m:r>
                                </m:e>
                              </m:eqArr>
                            </m:e>
                            <m:e>
                              <m:eqArr>
                                <m:eqArrPr>
                                  <m:ctrlPr>
                                    <a:rPr lang="en-US" altLang="en-US" sz="2200" b="0" i="1" smtClean="0">
                                      <a:latin typeface="Cambria Math"/>
                                      <a:cs typeface="Times New Roman" panose="02020603050405020304" pitchFamily="18" charset="0"/>
                                    </a:rPr>
                                  </m:ctrlPr>
                                </m:eqArrPr>
                                <m:e>
                                  <m:r>
                                    <a:rPr lang="en-US" altLang="en-US" sz="2200" b="0" i="1" smtClean="0">
                                      <a:latin typeface="Cambria Math" panose="02040503050406030204" pitchFamily="18" charset="0"/>
                                      <a:cs typeface="Times New Roman" panose="02020603050405020304" pitchFamily="18" charset="0"/>
                                    </a:rPr>
                                    <m:t>−20</m:t>
                                  </m:r>
                                </m:e>
                                <m:e>
                                  <m:r>
                                    <a:rPr lang="en-US" altLang="en-US" sz="2200" b="0" i="1" smtClean="0">
                                      <a:latin typeface="Cambria Math" panose="02040503050406030204" pitchFamily="18" charset="0"/>
                                      <a:cs typeface="Times New Roman" panose="02020603050405020304" pitchFamily="18" charset="0"/>
                                    </a:rPr>
                                    <m:t>−6</m:t>
                                  </m:r>
                                </m:e>
                              </m:eqArr>
                            </m:e>
                          </m:mr>
                        </m:m>
                      </m:e>
                    </m:d>
                  </m:oMath>
                </a14:m>
                <a:r>
                  <a:rPr lang="en-US" altLang="en-US" sz="2200" dirty="0">
                    <a:cs typeface="Times New Roman" panose="02020603050405020304" pitchFamily="18" charset="0"/>
                  </a:rPr>
                  <a:t> </a:t>
                </a:r>
              </a:p>
              <a:p>
                <a:pPr eaLnBrk="1" hangingPunct="1"/>
                <a:r>
                  <a:rPr lang="en-US" altLang="en-US" sz="2700" b="1" dirty="0">
                    <a:cs typeface="Times New Roman" panose="02020603050405020304" pitchFamily="18" charset="0"/>
                  </a:rPr>
                  <a:t>Solution</a:t>
                </a:r>
                <a:r>
                  <a:rPr lang="en-US" altLang="en-US" sz="2700" dirty="0">
                    <a:cs typeface="Times New Roman" panose="02020603050405020304" pitchFamily="18" charset="0"/>
                  </a:rPr>
                  <a:t>  Reduce </a:t>
                </a:r>
                <a:r>
                  <a:rPr lang="en-US" altLang="en-US" sz="2700" i="1" dirty="0">
                    <a:cs typeface="Times New Roman" panose="02020603050405020304" pitchFamily="18" charset="0"/>
                  </a:rPr>
                  <a:t>A</a:t>
                </a:r>
                <a:r>
                  <a:rPr lang="en-US" altLang="en-US" sz="2700" dirty="0">
                    <a:cs typeface="Times New Roman" panose="02020603050405020304" pitchFamily="18" charset="0"/>
                  </a:rPr>
                  <a:t> to echelon form:</a:t>
                </a:r>
              </a:p>
              <a:p>
                <a:pPr marL="0" indent="0" algn="ctr" eaLnBrk="1" hangingPunct="1">
                  <a:buNone/>
                </a:pPr>
                <a:r>
                  <a:rPr lang="en-US" altLang="en-US" sz="2200" i="1" dirty="0">
                    <a:cs typeface="Times New Roman" panose="02020603050405020304" pitchFamily="18" charset="0"/>
                  </a:rPr>
                  <a:t>A</a:t>
                </a:r>
                <a:r>
                  <a:rPr lang="en-US" altLang="en-US" sz="2200" dirty="0">
                    <a:cs typeface="Times New Roman" panose="02020603050405020304" pitchFamily="18" charset="0"/>
                  </a:rPr>
                  <a:t> ~ </a:t>
                </a:r>
                <a14:m>
                  <m:oMath xmlns:m="http://schemas.openxmlformats.org/officeDocument/2006/math">
                    <m:d>
                      <m:dPr>
                        <m:begChr m:val="["/>
                        <m:endChr m:val="]"/>
                        <m:ctrlPr>
                          <a:rPr lang="en-US" altLang="en-US" sz="2200" i="1">
                            <a:latin typeface="Cambria Math"/>
                            <a:cs typeface="Times New Roman" panose="02020603050405020304" pitchFamily="18" charset="0"/>
                          </a:rPr>
                        </m:ctrlPr>
                      </m:dPr>
                      <m:e>
                        <m:m>
                          <m:mPr>
                            <m:mcs>
                              <m:mc>
                                <m:mcPr>
                                  <m:count m:val="3"/>
                                  <m:mcJc m:val="center"/>
                                </m:mcPr>
                              </m:mc>
                            </m:mcs>
                            <m:ctrlPr>
                              <a:rPr lang="en-US" altLang="en-US" sz="2200" i="1">
                                <a:latin typeface="Cambria Math"/>
                                <a:cs typeface="Times New Roman" panose="02020603050405020304" pitchFamily="18" charset="0"/>
                              </a:rPr>
                            </m:ctrlPr>
                          </m:mPr>
                          <m:mr>
                            <m:e>
                              <m:r>
                                <a:rPr lang="en-US" altLang="en-US" sz="2200" i="1">
                                  <a:latin typeface="Cambria Math" panose="02040503050406030204" pitchFamily="18" charset="0"/>
                                  <a:cs typeface="Times New Roman" panose="02020603050405020304" pitchFamily="18" charset="0"/>
                                </a:rPr>
                                <m:t>2</m:t>
                              </m:r>
                            </m:e>
                            <m:e>
                              <m:r>
                                <a:rPr lang="en-US" altLang="en-US" sz="2200" i="1">
                                  <a:latin typeface="Cambria Math" panose="02040503050406030204" pitchFamily="18" charset="0"/>
                                  <a:cs typeface="Times New Roman" panose="02020603050405020304" pitchFamily="18" charset="0"/>
                                </a:rPr>
                                <m:t>5</m:t>
                              </m:r>
                            </m:e>
                            <m:e>
                              <m:r>
                                <a:rPr lang="en-US" altLang="en-US" sz="2200" i="1">
                                  <a:latin typeface="Cambria Math" panose="02040503050406030204" pitchFamily="18" charset="0"/>
                                  <a:cs typeface="Times New Roman" panose="02020603050405020304" pitchFamily="18" charset="0"/>
                                </a:rPr>
                                <m:t>−3</m:t>
                              </m:r>
                            </m:e>
                          </m:mr>
                          <m:mr>
                            <m:e>
                              <m:r>
                                <a:rPr lang="en-US" altLang="en-US" sz="2200" i="1">
                                  <a:latin typeface="Cambria Math" panose="02040503050406030204" pitchFamily="18" charset="0"/>
                                  <a:cs typeface="Times New Roman" panose="02020603050405020304" pitchFamily="18" charset="0"/>
                                </a:rPr>
                                <m:t>0</m:t>
                              </m:r>
                            </m:e>
                            <m:e>
                              <m:r>
                                <a:rPr lang="en-US" altLang="en-US" sz="2200" i="1">
                                  <a:latin typeface="Cambria Math" panose="02040503050406030204" pitchFamily="18" charset="0"/>
                                  <a:cs typeface="Times New Roman" panose="02020603050405020304" pitchFamily="18" charset="0"/>
                                </a:rPr>
                                <m:t>−3</m:t>
                              </m:r>
                            </m:e>
                            <m:e>
                              <m:r>
                                <a:rPr lang="en-US" altLang="en-US" sz="2200" i="1">
                                  <a:latin typeface="Cambria Math" panose="02040503050406030204" pitchFamily="18" charset="0"/>
                                  <a:cs typeface="Times New Roman" panose="02020603050405020304" pitchFamily="18" charset="0"/>
                                </a:rPr>
                                <m:t>2</m:t>
                              </m:r>
                            </m:e>
                          </m:mr>
                          <m:mr>
                            <m:e>
                              <m:eqArr>
                                <m:eqArrPr>
                                  <m:ctrlPr>
                                    <a:rPr lang="en-US" altLang="en-US" sz="2200" i="1">
                                      <a:latin typeface="Cambria Math"/>
                                      <a:cs typeface="Times New Roman" panose="02020603050405020304" pitchFamily="18" charset="0"/>
                                    </a:rPr>
                                  </m:ctrlPr>
                                </m:eqArrPr>
                                <m:e>
                                  <m:r>
                                    <a:rPr lang="en-US" altLang="en-US" sz="2200" i="1">
                                      <a:latin typeface="Cambria Math" panose="02040503050406030204" pitchFamily="18" charset="0"/>
                                      <a:cs typeface="Times New Roman" panose="02020603050405020304" pitchFamily="18" charset="0"/>
                                    </a:rPr>
                                    <m:t>0</m:t>
                                  </m:r>
                                </m:e>
                                <m:e>
                                  <m:r>
                                    <a:rPr lang="en-US" altLang="en-US" sz="2200" i="1">
                                      <a:latin typeface="Cambria Math" panose="02040503050406030204" pitchFamily="18" charset="0"/>
                                      <a:cs typeface="Times New Roman" panose="02020603050405020304" pitchFamily="18" charset="0"/>
                                    </a:rPr>
                                    <m:t>0</m:t>
                                  </m:r>
                                </m:e>
                              </m:eqArr>
                            </m:e>
                            <m:e>
                              <m:eqArr>
                                <m:eqArrPr>
                                  <m:ctrlPr>
                                    <a:rPr lang="en-US" altLang="en-US" sz="2200" i="1">
                                      <a:latin typeface="Cambria Math"/>
                                      <a:cs typeface="Times New Roman" panose="02020603050405020304" pitchFamily="18" charset="0"/>
                                    </a:rPr>
                                  </m:ctrlPr>
                                </m:eqArrPr>
                                <m:e>
                                  <m:r>
                                    <a:rPr lang="en-US" altLang="en-US" sz="2200" i="1">
                                      <a:latin typeface="Cambria Math" panose="02040503050406030204" pitchFamily="18" charset="0"/>
                                      <a:cs typeface="Times New Roman" panose="02020603050405020304" pitchFamily="18" charset="0"/>
                                    </a:rPr>
                                    <m:t>−6</m:t>
                                  </m:r>
                                </m:e>
                                <m:e>
                                  <m:r>
                                    <a:rPr lang="en-US" altLang="en-US" sz="2200" i="1">
                                      <a:latin typeface="Cambria Math" panose="02040503050406030204" pitchFamily="18" charset="0"/>
                                      <a:cs typeface="Times New Roman" panose="02020603050405020304" pitchFamily="18" charset="0"/>
                                    </a:rPr>
                                    <m:t>−9</m:t>
                                  </m:r>
                                </m:e>
                              </m:eqArr>
                            </m:e>
                            <m:e>
                              <m:eqArr>
                                <m:eqArrPr>
                                  <m:ctrlPr>
                                    <a:rPr lang="en-US" altLang="en-US" sz="2200" i="1">
                                      <a:latin typeface="Cambria Math"/>
                                      <a:cs typeface="Times New Roman" panose="02020603050405020304" pitchFamily="18" charset="0"/>
                                    </a:rPr>
                                  </m:ctrlPr>
                                </m:eqArrPr>
                                <m:e>
                                  <m:r>
                                    <a:rPr lang="en-US" altLang="en-US" sz="2200" i="1">
                                      <a:latin typeface="Cambria Math" panose="02040503050406030204" pitchFamily="18" charset="0"/>
                                      <a:cs typeface="Times New Roman" panose="02020603050405020304" pitchFamily="18" charset="0"/>
                                    </a:rPr>
                                    <m:t>4</m:t>
                                  </m:r>
                                </m:e>
                                <m:e>
                                  <m:r>
                                    <a:rPr lang="en-US" altLang="en-US" sz="2200" i="1">
                                      <a:latin typeface="Cambria Math" panose="02040503050406030204" pitchFamily="18" charset="0"/>
                                      <a:cs typeface="Times New Roman" panose="02020603050405020304" pitchFamily="18" charset="0"/>
                                    </a:rPr>
                                    <m:t>6</m:t>
                                  </m:r>
                                </m:e>
                              </m:eqArr>
                            </m:e>
                          </m:mr>
                        </m:m>
                        <m:r>
                          <a:rPr lang="en-US" altLang="en-US" sz="2200" i="1">
                            <a:latin typeface="Cambria Math" panose="02040503050406030204" pitchFamily="18" charset="0"/>
                            <a:cs typeface="Times New Roman" panose="02020603050405020304" pitchFamily="18" charset="0"/>
                          </a:rPr>
                          <m:t>  </m:t>
                        </m:r>
                        <m:m>
                          <m:mPr>
                            <m:mcs>
                              <m:mc>
                                <m:mcPr>
                                  <m:count m:val="2"/>
                                  <m:mcJc m:val="center"/>
                                </m:mcPr>
                              </m:mc>
                            </m:mcs>
                            <m:ctrlPr>
                              <a:rPr lang="en-US" altLang="en-US" sz="2200" i="1">
                                <a:latin typeface="Cambria Math"/>
                                <a:cs typeface="Times New Roman" panose="02020603050405020304" pitchFamily="18" charset="0"/>
                              </a:rPr>
                            </m:ctrlPr>
                          </m:mPr>
                          <m:mr>
                            <m:e>
                              <m:r>
                                <m:rPr>
                                  <m:brk m:alnAt="7"/>
                                </m:rPr>
                                <a:rPr lang="en-US" altLang="en-US" sz="2200" i="1">
                                  <a:latin typeface="Cambria Math" panose="02040503050406030204" pitchFamily="18" charset="0"/>
                                  <a:cs typeface="Times New Roman" panose="02020603050405020304" pitchFamily="18" charset="0"/>
                                </a:rPr>
                                <m:t>−</m:t>
                              </m:r>
                              <m:r>
                                <a:rPr lang="en-US" altLang="en-US" sz="2200" i="1">
                                  <a:latin typeface="Cambria Math" panose="02040503050406030204" pitchFamily="18" charset="0"/>
                                  <a:cs typeface="Times New Roman" panose="02020603050405020304" pitchFamily="18" charset="0"/>
                                </a:rPr>
                                <m:t>4</m:t>
                              </m:r>
                            </m:e>
                            <m:e>
                              <m:r>
                                <a:rPr lang="en-US" altLang="en-US" sz="2200" i="1">
                                  <a:latin typeface="Cambria Math" panose="02040503050406030204" pitchFamily="18" charset="0"/>
                                  <a:cs typeface="Times New Roman" panose="02020603050405020304" pitchFamily="18" charset="0"/>
                                </a:rPr>
                                <m:t>8</m:t>
                              </m:r>
                            </m:e>
                          </m:mr>
                          <m:mr>
                            <m:e>
                              <m:r>
                                <a:rPr lang="en-US" altLang="en-US" sz="2200" i="1">
                                  <a:latin typeface="Cambria Math" panose="02040503050406030204" pitchFamily="18" charset="0"/>
                                  <a:cs typeface="Times New Roman" panose="02020603050405020304" pitchFamily="18" charset="0"/>
                                </a:rPr>
                                <m:t>5</m:t>
                              </m:r>
                            </m:e>
                            <m:e>
                              <m:r>
                                <a:rPr lang="en-US" altLang="en-US" sz="2200" i="1">
                                  <a:latin typeface="Cambria Math" panose="02040503050406030204" pitchFamily="18" charset="0"/>
                                  <a:cs typeface="Times New Roman" panose="02020603050405020304" pitchFamily="18" charset="0"/>
                                </a:rPr>
                                <m:t>−7</m:t>
                              </m:r>
                            </m:e>
                          </m:mr>
                          <m:mr>
                            <m:e>
                              <m:eqArr>
                                <m:eqArrPr>
                                  <m:ctrlPr>
                                    <a:rPr lang="en-US" altLang="en-US" sz="2200" i="1">
                                      <a:latin typeface="Cambria Math"/>
                                      <a:cs typeface="Times New Roman" panose="02020603050405020304" pitchFamily="18" charset="0"/>
                                    </a:rPr>
                                  </m:ctrlPr>
                                </m:eqArrPr>
                                <m:e>
                                  <m:r>
                                    <a:rPr lang="en-US" altLang="en-US" sz="2200" i="1">
                                      <a:latin typeface="Cambria Math" panose="02040503050406030204" pitchFamily="18" charset="0"/>
                                      <a:cs typeface="Times New Roman" panose="02020603050405020304" pitchFamily="18" charset="0"/>
                                    </a:rPr>
                                    <m:t>14</m:t>
                                  </m:r>
                                </m:e>
                                <m:e>
                                  <m:r>
                                    <a:rPr lang="en-US" altLang="en-US" sz="2200" i="1">
                                      <a:latin typeface="Cambria Math" panose="02040503050406030204" pitchFamily="18" charset="0"/>
                                      <a:cs typeface="Times New Roman" panose="02020603050405020304" pitchFamily="18" charset="0"/>
                                    </a:rPr>
                                    <m:t>5</m:t>
                                  </m:r>
                                </m:e>
                              </m:eqArr>
                            </m:e>
                            <m:e>
                              <m:eqArr>
                                <m:eqArrPr>
                                  <m:ctrlPr>
                                    <a:rPr lang="en-US" altLang="en-US" sz="2200" i="1">
                                      <a:latin typeface="Cambria Math"/>
                                      <a:cs typeface="Times New Roman" panose="02020603050405020304" pitchFamily="18" charset="0"/>
                                    </a:rPr>
                                  </m:ctrlPr>
                                </m:eqArrPr>
                                <m:e>
                                  <m:r>
                                    <a:rPr lang="en-US" altLang="en-US" sz="2200" i="1">
                                      <a:latin typeface="Cambria Math" panose="02040503050406030204" pitchFamily="18" charset="0"/>
                                      <a:cs typeface="Times New Roman" panose="02020603050405020304" pitchFamily="18" charset="0"/>
                                    </a:rPr>
                                    <m:t>−20</m:t>
                                  </m:r>
                                </m:e>
                                <m:e>
                                  <m:r>
                                    <a:rPr lang="en-US" altLang="en-US" sz="2200" i="1">
                                      <a:latin typeface="Cambria Math" panose="02040503050406030204" pitchFamily="18" charset="0"/>
                                      <a:cs typeface="Times New Roman" panose="02020603050405020304" pitchFamily="18" charset="0"/>
                                    </a:rPr>
                                    <m:t>−6</m:t>
                                  </m:r>
                                </m:e>
                              </m:eqArr>
                            </m:e>
                          </m:mr>
                        </m:m>
                      </m:e>
                    </m:d>
                  </m:oMath>
                </a14:m>
                <a:r>
                  <a:rPr lang="en-US" altLang="en-US" sz="2200" dirty="0">
                    <a:cs typeface="Times New Roman" panose="02020603050405020304" pitchFamily="18" charset="0"/>
                  </a:rPr>
                  <a:t> ~ … ~ </a:t>
                </a:r>
                <a14:m>
                  <m:oMath xmlns:m="http://schemas.openxmlformats.org/officeDocument/2006/math">
                    <m:d>
                      <m:dPr>
                        <m:begChr m:val="["/>
                        <m:endChr m:val="]"/>
                        <m:ctrlPr>
                          <a:rPr lang="en-US" altLang="en-US" sz="2200" i="1">
                            <a:latin typeface="Cambria Math"/>
                            <a:cs typeface="Times New Roman" panose="02020603050405020304" pitchFamily="18" charset="0"/>
                          </a:rPr>
                        </m:ctrlPr>
                      </m:dPr>
                      <m:e>
                        <m:m>
                          <m:mPr>
                            <m:mcs>
                              <m:mc>
                                <m:mcPr>
                                  <m:count m:val="3"/>
                                  <m:mcJc m:val="center"/>
                                </m:mcPr>
                              </m:mc>
                            </m:mcs>
                            <m:ctrlPr>
                              <a:rPr lang="en-US" altLang="en-US" sz="2200" i="1">
                                <a:latin typeface="Cambria Math"/>
                                <a:cs typeface="Times New Roman" panose="02020603050405020304" pitchFamily="18" charset="0"/>
                              </a:rPr>
                            </m:ctrlPr>
                          </m:mPr>
                          <m:mr>
                            <m:e>
                              <m:r>
                                <a:rPr lang="en-US" altLang="en-US" sz="2200" i="1">
                                  <a:latin typeface="Cambria Math" panose="02040503050406030204" pitchFamily="18" charset="0"/>
                                  <a:cs typeface="Times New Roman" panose="02020603050405020304" pitchFamily="18" charset="0"/>
                                </a:rPr>
                                <m:t>2</m:t>
                              </m:r>
                            </m:e>
                            <m:e>
                              <m:r>
                                <a:rPr lang="en-US" altLang="en-US" sz="2200" i="1">
                                  <a:latin typeface="Cambria Math" panose="02040503050406030204" pitchFamily="18" charset="0"/>
                                  <a:cs typeface="Times New Roman" panose="02020603050405020304" pitchFamily="18" charset="0"/>
                                </a:rPr>
                                <m:t>5</m:t>
                              </m:r>
                            </m:e>
                            <m:e>
                              <m:r>
                                <a:rPr lang="en-US" altLang="en-US" sz="2200" i="1">
                                  <a:latin typeface="Cambria Math" panose="02040503050406030204" pitchFamily="18" charset="0"/>
                                  <a:cs typeface="Times New Roman" panose="02020603050405020304" pitchFamily="18" charset="0"/>
                                </a:rPr>
                                <m:t>−3</m:t>
                              </m:r>
                            </m:e>
                          </m:mr>
                          <m:mr>
                            <m:e>
                              <m:r>
                                <a:rPr lang="en-US" altLang="en-US" sz="2200" i="1">
                                  <a:latin typeface="Cambria Math" panose="02040503050406030204" pitchFamily="18" charset="0"/>
                                  <a:cs typeface="Times New Roman" panose="02020603050405020304" pitchFamily="18" charset="0"/>
                                </a:rPr>
                                <m:t>0</m:t>
                              </m:r>
                            </m:e>
                            <m:e>
                              <m:r>
                                <a:rPr lang="en-US" altLang="en-US" sz="2200" i="1">
                                  <a:latin typeface="Cambria Math" panose="02040503050406030204" pitchFamily="18" charset="0"/>
                                  <a:cs typeface="Times New Roman" panose="02020603050405020304" pitchFamily="18" charset="0"/>
                                </a:rPr>
                                <m:t>−3</m:t>
                              </m:r>
                            </m:e>
                            <m:e>
                              <m:r>
                                <a:rPr lang="en-US" altLang="en-US" sz="2200" i="1">
                                  <a:latin typeface="Cambria Math" panose="02040503050406030204" pitchFamily="18" charset="0"/>
                                  <a:cs typeface="Times New Roman" panose="02020603050405020304" pitchFamily="18" charset="0"/>
                                </a:rPr>
                                <m:t>2</m:t>
                              </m:r>
                            </m:e>
                          </m:mr>
                          <m:mr>
                            <m:e>
                              <m:eqArr>
                                <m:eqArrPr>
                                  <m:ctrlPr>
                                    <a:rPr lang="en-US" altLang="en-US" sz="2200" i="1">
                                      <a:latin typeface="Cambria Math"/>
                                      <a:cs typeface="Times New Roman" panose="02020603050405020304" pitchFamily="18" charset="0"/>
                                    </a:rPr>
                                  </m:ctrlPr>
                                </m:eqArrPr>
                                <m:e>
                                  <m:r>
                                    <a:rPr lang="en-US" altLang="en-US" sz="2200" i="1">
                                      <a:latin typeface="Cambria Math" panose="02040503050406030204" pitchFamily="18" charset="0"/>
                                      <a:cs typeface="Times New Roman" panose="02020603050405020304" pitchFamily="18" charset="0"/>
                                    </a:rPr>
                                    <m:t>0</m:t>
                                  </m:r>
                                </m:e>
                                <m:e>
                                  <m:r>
                                    <a:rPr lang="en-US" altLang="en-US" sz="2200" i="1">
                                      <a:latin typeface="Cambria Math" panose="02040503050406030204" pitchFamily="18" charset="0"/>
                                      <a:cs typeface="Times New Roman" panose="02020603050405020304" pitchFamily="18" charset="0"/>
                                    </a:rPr>
                                    <m:t>0</m:t>
                                  </m:r>
                                </m:e>
                              </m:eqArr>
                            </m:e>
                            <m:e>
                              <m:eqArr>
                                <m:eqArrPr>
                                  <m:ctrlPr>
                                    <a:rPr lang="en-US" altLang="en-US" sz="2200" i="1">
                                      <a:latin typeface="Cambria Math"/>
                                      <a:cs typeface="Times New Roman" panose="02020603050405020304" pitchFamily="18" charset="0"/>
                                    </a:rPr>
                                  </m:ctrlPr>
                                </m:eqArrPr>
                                <m:e>
                                  <m:r>
                                    <a:rPr lang="en-US" altLang="en-US" sz="2200" b="0" i="1" smtClean="0">
                                      <a:latin typeface="Cambria Math" panose="02040503050406030204" pitchFamily="18" charset="0"/>
                                      <a:cs typeface="Times New Roman" panose="02020603050405020304" pitchFamily="18" charset="0"/>
                                    </a:rPr>
                                    <m:t>0</m:t>
                                  </m:r>
                                </m:e>
                                <m:e>
                                  <m:r>
                                    <a:rPr lang="en-US" altLang="en-US" sz="2200" b="0" i="1" smtClean="0">
                                      <a:latin typeface="Cambria Math" panose="02040503050406030204" pitchFamily="18" charset="0"/>
                                      <a:cs typeface="Times New Roman" panose="02020603050405020304" pitchFamily="18" charset="0"/>
                                    </a:rPr>
                                    <m:t>0</m:t>
                                  </m:r>
                                </m:e>
                              </m:eqArr>
                            </m:e>
                            <m:e>
                              <m:eqArr>
                                <m:eqArrPr>
                                  <m:ctrlPr>
                                    <a:rPr lang="en-US" altLang="en-US" sz="2200" i="1">
                                      <a:latin typeface="Cambria Math"/>
                                      <a:cs typeface="Times New Roman" panose="02020603050405020304" pitchFamily="18" charset="0"/>
                                    </a:rPr>
                                  </m:ctrlPr>
                                </m:eqArrPr>
                                <m:e>
                                  <m:r>
                                    <a:rPr lang="en-US" altLang="en-US" sz="2200" b="0" i="1" smtClean="0">
                                      <a:latin typeface="Cambria Math" panose="02040503050406030204" pitchFamily="18" charset="0"/>
                                      <a:cs typeface="Times New Roman" panose="02020603050405020304" pitchFamily="18" charset="0"/>
                                    </a:rPr>
                                    <m:t>0</m:t>
                                  </m:r>
                                </m:e>
                                <m:e>
                                  <m:r>
                                    <a:rPr lang="en-US" altLang="en-US" sz="2200" b="0" i="1" smtClean="0">
                                      <a:latin typeface="Cambria Math" panose="02040503050406030204" pitchFamily="18" charset="0"/>
                                      <a:cs typeface="Times New Roman" panose="02020603050405020304" pitchFamily="18" charset="0"/>
                                    </a:rPr>
                                    <m:t>0</m:t>
                                  </m:r>
                                </m:e>
                              </m:eqArr>
                            </m:e>
                          </m:mr>
                        </m:m>
                        <m:r>
                          <a:rPr lang="en-US" altLang="en-US" sz="2200" i="1">
                            <a:latin typeface="Cambria Math" panose="02040503050406030204" pitchFamily="18" charset="0"/>
                            <a:cs typeface="Times New Roman" panose="02020603050405020304" pitchFamily="18" charset="0"/>
                          </a:rPr>
                          <m:t>  </m:t>
                        </m:r>
                        <m:m>
                          <m:mPr>
                            <m:mcs>
                              <m:mc>
                                <m:mcPr>
                                  <m:count m:val="2"/>
                                  <m:mcJc m:val="center"/>
                                </m:mcPr>
                              </m:mc>
                            </m:mcs>
                            <m:ctrlPr>
                              <a:rPr lang="en-US" altLang="en-US" sz="2200" i="1">
                                <a:latin typeface="Cambria Math"/>
                                <a:cs typeface="Times New Roman" panose="02020603050405020304" pitchFamily="18" charset="0"/>
                              </a:rPr>
                            </m:ctrlPr>
                          </m:mPr>
                          <m:mr>
                            <m:e>
                              <m:r>
                                <m:rPr>
                                  <m:brk m:alnAt="7"/>
                                </m:rPr>
                                <a:rPr lang="en-US" altLang="en-US" sz="2200" i="1">
                                  <a:latin typeface="Cambria Math" panose="02040503050406030204" pitchFamily="18" charset="0"/>
                                  <a:cs typeface="Times New Roman" panose="02020603050405020304" pitchFamily="18" charset="0"/>
                                </a:rPr>
                                <m:t>−</m:t>
                              </m:r>
                              <m:r>
                                <a:rPr lang="en-US" altLang="en-US" sz="2200" i="1">
                                  <a:latin typeface="Cambria Math" panose="02040503050406030204" pitchFamily="18" charset="0"/>
                                  <a:cs typeface="Times New Roman" panose="02020603050405020304" pitchFamily="18" charset="0"/>
                                </a:rPr>
                                <m:t>4</m:t>
                              </m:r>
                            </m:e>
                            <m:e>
                              <m:r>
                                <a:rPr lang="en-US" altLang="en-US" sz="2200" i="1">
                                  <a:latin typeface="Cambria Math" panose="02040503050406030204" pitchFamily="18" charset="0"/>
                                  <a:cs typeface="Times New Roman" panose="02020603050405020304" pitchFamily="18" charset="0"/>
                                </a:rPr>
                                <m:t>8</m:t>
                              </m:r>
                            </m:e>
                          </m:mr>
                          <m:mr>
                            <m:e>
                              <m:r>
                                <a:rPr lang="en-US" altLang="en-US" sz="2200" i="1">
                                  <a:latin typeface="Cambria Math" panose="02040503050406030204" pitchFamily="18" charset="0"/>
                                  <a:cs typeface="Times New Roman" panose="02020603050405020304" pitchFamily="18" charset="0"/>
                                </a:rPr>
                                <m:t>5</m:t>
                              </m:r>
                            </m:e>
                            <m:e>
                              <m:r>
                                <a:rPr lang="en-US" altLang="en-US" sz="2200" i="1">
                                  <a:latin typeface="Cambria Math" panose="02040503050406030204" pitchFamily="18" charset="0"/>
                                  <a:cs typeface="Times New Roman" panose="02020603050405020304" pitchFamily="18" charset="0"/>
                                </a:rPr>
                                <m:t>−7</m:t>
                              </m:r>
                            </m:e>
                          </m:mr>
                          <m:mr>
                            <m:e>
                              <m:eqArr>
                                <m:eqArrPr>
                                  <m:ctrlPr>
                                    <a:rPr lang="en-US" altLang="en-US" sz="2200" i="1">
                                      <a:latin typeface="Cambria Math"/>
                                      <a:cs typeface="Times New Roman" panose="02020603050405020304" pitchFamily="18" charset="0"/>
                                    </a:rPr>
                                  </m:ctrlPr>
                                </m:eqArrPr>
                                <m:e>
                                  <m:r>
                                    <a:rPr lang="en-US" altLang="en-US" sz="2200" i="1">
                                      <a:latin typeface="Cambria Math" panose="02040503050406030204" pitchFamily="18" charset="0"/>
                                      <a:cs typeface="Times New Roman" panose="02020603050405020304" pitchFamily="18" charset="0"/>
                                    </a:rPr>
                                    <m:t>4</m:t>
                                  </m:r>
                                </m:e>
                                <m:e>
                                  <m:r>
                                    <a:rPr lang="en-US" altLang="en-US" sz="2200" b="0" i="1" smtClean="0">
                                      <a:latin typeface="Cambria Math" panose="02040503050406030204" pitchFamily="18" charset="0"/>
                                      <a:cs typeface="Times New Roman" panose="02020603050405020304" pitchFamily="18" charset="0"/>
                                    </a:rPr>
                                    <m:t>0</m:t>
                                  </m:r>
                                </m:e>
                              </m:eqArr>
                            </m:e>
                            <m:e>
                              <m:eqArr>
                                <m:eqArrPr>
                                  <m:ctrlPr>
                                    <a:rPr lang="en-US" altLang="en-US" sz="2200" i="1">
                                      <a:latin typeface="Cambria Math"/>
                                      <a:cs typeface="Times New Roman" panose="02020603050405020304" pitchFamily="18" charset="0"/>
                                    </a:rPr>
                                  </m:ctrlPr>
                                </m:eqArrPr>
                                <m:e>
                                  <m:r>
                                    <a:rPr lang="en-US" altLang="en-US" sz="2200" i="1">
                                      <a:latin typeface="Cambria Math" panose="02040503050406030204" pitchFamily="18" charset="0"/>
                                      <a:cs typeface="Times New Roman" panose="02020603050405020304" pitchFamily="18" charset="0"/>
                                    </a:rPr>
                                    <m:t>−</m:t>
                                  </m:r>
                                  <m:r>
                                    <a:rPr lang="en-US" altLang="en-US" sz="2200" b="0" i="1" smtClean="0">
                                      <a:latin typeface="Cambria Math" panose="02040503050406030204" pitchFamily="18" charset="0"/>
                                      <a:cs typeface="Times New Roman" panose="02020603050405020304" pitchFamily="18" charset="0"/>
                                    </a:rPr>
                                    <m:t>6</m:t>
                                  </m:r>
                                </m:e>
                                <m:e>
                                  <m:r>
                                    <a:rPr lang="en-US" altLang="en-US" sz="2200" b="0" i="1" smtClean="0">
                                      <a:latin typeface="Cambria Math" panose="02040503050406030204" pitchFamily="18" charset="0"/>
                                      <a:cs typeface="Times New Roman" panose="02020603050405020304" pitchFamily="18" charset="0"/>
                                    </a:rPr>
                                    <m:t>0</m:t>
                                  </m:r>
                                </m:e>
                              </m:eqArr>
                            </m:e>
                          </m:mr>
                        </m:m>
                      </m:e>
                    </m:d>
                  </m:oMath>
                </a14:m>
                <a:endParaRPr lang="en-US" altLang="en-US" sz="2200" dirty="0">
                  <a:cs typeface="Times New Roman" panose="02020603050405020304" pitchFamily="18" charset="0"/>
                </a:endParaRPr>
              </a:p>
              <a:p>
                <a:pPr marL="0" indent="0" algn="ctr" eaLnBrk="1" hangingPunct="1">
                  <a:buNone/>
                </a:pPr>
                <a:endParaRPr lang="en-US" altLang="en-US" sz="2200" dirty="0">
                  <a:cs typeface="Times New Roman" panose="02020603050405020304" pitchFamily="18" charset="0"/>
                </a:endParaRPr>
              </a:p>
              <a:p>
                <a:pPr eaLnBrk="1" hangingPunct="1">
                  <a:spcBef>
                    <a:spcPts val="1800"/>
                  </a:spcBef>
                </a:pPr>
                <a:r>
                  <a:rPr lang="en-US" altLang="en-US" sz="2700" dirty="0">
                    <a:cs typeface="Times New Roman" panose="02020603050405020304" pitchFamily="18" charset="0"/>
                  </a:rPr>
                  <a:t>The matrix </a:t>
                </a:r>
                <a:r>
                  <a:rPr lang="en-US" altLang="en-US" sz="2700" i="1" dirty="0">
                    <a:cs typeface="Times New Roman" panose="02020603050405020304" pitchFamily="18" charset="0"/>
                  </a:rPr>
                  <a:t>A</a:t>
                </a:r>
                <a:r>
                  <a:rPr lang="en-US" altLang="en-US" sz="2700" dirty="0">
                    <a:cs typeface="Times New Roman" panose="02020603050405020304" pitchFamily="18" charset="0"/>
                  </a:rPr>
                  <a:t> has 3 pivot columns, so rank </a:t>
                </a:r>
                <a:r>
                  <a:rPr lang="en-US" altLang="en-US" sz="2700" i="1" dirty="0">
                    <a:cs typeface="Times New Roman" panose="02020603050405020304" pitchFamily="18" charset="0"/>
                  </a:rPr>
                  <a:t>A</a:t>
                </a:r>
                <a:r>
                  <a:rPr lang="en-US" altLang="en-US" sz="2700" dirty="0">
                    <a:cs typeface="Times New Roman" panose="02020603050405020304" pitchFamily="18" charset="0"/>
                  </a:rPr>
                  <a:t> = 3.</a:t>
                </a:r>
              </a:p>
            </p:txBody>
          </p:sp>
        </mc:Choice>
        <mc:Fallback xmlns="">
          <p:sp>
            <p:nvSpPr>
              <p:cNvPr id="6" name="Rectangle 8"/>
              <p:cNvSpPr txBox="1">
                <a:spLocks noRot="1" noChangeAspect="1" noMove="1" noResize="1" noEditPoints="1" noAdjustHandles="1" noChangeArrowheads="1" noChangeShapeType="1" noTextEdit="1"/>
              </p:cNvSpPr>
              <p:nvPr/>
            </p:nvSpPr>
            <p:spPr bwMode="auto">
              <a:xfrm>
                <a:off x="473529" y="1394732"/>
                <a:ext cx="8305800" cy="4777468"/>
              </a:xfrm>
              <a:prstGeom prst="rect">
                <a:avLst/>
              </a:prstGeom>
              <a:blipFill rotWithShape="1">
                <a:blip r:embed="rId3"/>
                <a:stretch>
                  <a:fillRect l="-1248" t="-1148" b="-80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10" name="Group 9">
            <a:extLst>
              <a:ext uri="{FF2B5EF4-FFF2-40B4-BE49-F238E27FC236}">
                <a16:creationId xmlns="" xmlns:a16="http://schemas.microsoft.com/office/drawing/2014/main" id="{602FA843-7E7E-5E46-B8C2-BBABCB6ABA5D}"/>
              </a:ext>
            </a:extLst>
          </p:cNvPr>
          <p:cNvGrpSpPr/>
          <p:nvPr/>
        </p:nvGrpSpPr>
        <p:grpSpPr>
          <a:xfrm>
            <a:off x="3324904" y="5286073"/>
            <a:ext cx="3939854" cy="543764"/>
            <a:chOff x="3299146" y="5138002"/>
            <a:chExt cx="3939854" cy="543764"/>
          </a:xfrm>
        </p:grpSpPr>
        <p:sp>
          <p:nvSpPr>
            <p:cNvPr id="3" name="Rectangle 2">
              <a:extLst>
                <a:ext uri="{FF2B5EF4-FFF2-40B4-BE49-F238E27FC236}">
                  <a16:creationId xmlns="" xmlns:a16="http://schemas.microsoft.com/office/drawing/2014/main" id="{172A15F5-C789-4E4A-986F-10767BA29134}"/>
                </a:ext>
              </a:extLst>
            </p:cNvPr>
            <p:cNvSpPr/>
            <p:nvPr/>
          </p:nvSpPr>
          <p:spPr>
            <a:xfrm>
              <a:off x="3299146" y="5220101"/>
              <a:ext cx="1936107" cy="461665"/>
            </a:xfrm>
            <a:prstGeom prst="rect">
              <a:avLst/>
            </a:prstGeom>
          </p:spPr>
          <p:txBody>
            <a:bodyPr wrap="none">
              <a:spAutoFit/>
            </a:bodyPr>
            <a:lstStyle/>
            <a:p>
              <a:r>
                <a:rPr lang="en-US" altLang="en-US" dirty="0">
                  <a:solidFill>
                    <a:srgbClr val="0070C0"/>
                  </a:solidFill>
                  <a:latin typeface="+mn-lt"/>
                  <a:cs typeface="Times New Roman" panose="02020603050405020304" pitchFamily="18" charset="0"/>
                </a:rPr>
                <a:t>pivot columns</a:t>
              </a:r>
              <a:endParaRPr lang="en-US" dirty="0">
                <a:solidFill>
                  <a:srgbClr val="0070C0"/>
                </a:solidFill>
                <a:latin typeface="+mn-lt"/>
              </a:endParaRPr>
            </a:p>
          </p:txBody>
        </p:sp>
        <p:grpSp>
          <p:nvGrpSpPr>
            <p:cNvPr id="9" name="Group 8">
              <a:extLst>
                <a:ext uri="{FF2B5EF4-FFF2-40B4-BE49-F238E27FC236}">
                  <a16:creationId xmlns="" xmlns:a16="http://schemas.microsoft.com/office/drawing/2014/main" id="{B7DC9FBC-70E9-174A-A5F8-CB37FA50562D}"/>
                </a:ext>
              </a:extLst>
            </p:cNvPr>
            <p:cNvGrpSpPr/>
            <p:nvPr/>
          </p:nvGrpSpPr>
          <p:grpSpPr>
            <a:xfrm>
              <a:off x="5181600" y="5138002"/>
              <a:ext cx="2057400" cy="358130"/>
              <a:chOff x="5181600" y="5138002"/>
              <a:chExt cx="2057400" cy="358130"/>
            </a:xfrm>
          </p:grpSpPr>
          <p:cxnSp>
            <p:nvCxnSpPr>
              <p:cNvPr id="5" name="Straight Connector 4">
                <a:extLst>
                  <a:ext uri="{FF2B5EF4-FFF2-40B4-BE49-F238E27FC236}">
                    <a16:creationId xmlns="" xmlns:a16="http://schemas.microsoft.com/office/drawing/2014/main" id="{08A8A8D8-AF95-EF4D-A385-0DCA58088FC3}"/>
                  </a:ext>
                </a:extLst>
              </p:cNvPr>
              <p:cNvCxnSpPr>
                <a:cxnSpLocks/>
              </p:cNvCxnSpPr>
              <p:nvPr/>
            </p:nvCxnSpPr>
            <p:spPr bwMode="auto">
              <a:xfrm flipV="1">
                <a:off x="5181600" y="5486400"/>
                <a:ext cx="2057400" cy="2232"/>
              </a:xfrm>
              <a:prstGeom prst="line">
                <a:avLst/>
              </a:prstGeom>
              <a:blipFill dpi="0" rotWithShape="0">
                <a:blip r:embed="rId4"/>
                <a:srcRect/>
                <a:tile tx="0" ty="0" sx="100000" sy="100000" flip="none" algn="tl"/>
              </a:blip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 xmlns:a16="http://schemas.microsoft.com/office/drawing/2014/main" id="{5856C1A6-8E46-9D48-AC28-657A75FE9AA7}"/>
                  </a:ext>
                </a:extLst>
              </p:cNvPr>
              <p:cNvCxnSpPr>
                <a:cxnSpLocks/>
              </p:cNvCxnSpPr>
              <p:nvPr/>
            </p:nvCxnSpPr>
            <p:spPr bwMode="auto">
              <a:xfrm flipV="1">
                <a:off x="5536130" y="5148366"/>
                <a:ext cx="0" cy="347766"/>
              </a:xfrm>
              <a:prstGeom prst="line">
                <a:avLst/>
              </a:prstGeom>
              <a:blipFill dpi="0" rotWithShape="0">
                <a:blip r:embed="rId4"/>
                <a:srcRect/>
                <a:tile tx="0" ty="0" sx="100000" sy="100000" flip="none" algn="tl"/>
              </a:blipFill>
              <a:ln w="28575" cap="flat" cmpd="sng" algn="ctr">
                <a:solidFill>
                  <a:srgbClr val="0070C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 xmlns:a16="http://schemas.microsoft.com/office/drawing/2014/main" id="{40A4FE5F-462B-864C-A105-D5ADE0343093}"/>
                  </a:ext>
                </a:extLst>
              </p:cNvPr>
              <p:cNvCxnSpPr>
                <a:cxnSpLocks/>
              </p:cNvCxnSpPr>
              <p:nvPr/>
            </p:nvCxnSpPr>
            <p:spPr bwMode="auto">
              <a:xfrm flipV="1">
                <a:off x="6073540" y="5148257"/>
                <a:ext cx="0" cy="347766"/>
              </a:xfrm>
              <a:prstGeom prst="line">
                <a:avLst/>
              </a:prstGeom>
              <a:blipFill dpi="0" rotWithShape="0">
                <a:blip r:embed="rId4"/>
                <a:srcRect/>
                <a:tile tx="0" ty="0" sx="100000" sy="100000" flip="none" algn="tl"/>
              </a:blipFill>
              <a:ln w="28575" cap="flat" cmpd="sng" algn="ctr">
                <a:solidFill>
                  <a:srgbClr val="0070C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 xmlns:a16="http://schemas.microsoft.com/office/drawing/2014/main" id="{F2600A20-7C3C-EE46-ABE3-0AC4F64D4A23}"/>
                  </a:ext>
                </a:extLst>
              </p:cNvPr>
              <p:cNvCxnSpPr>
                <a:cxnSpLocks/>
              </p:cNvCxnSpPr>
              <p:nvPr/>
            </p:nvCxnSpPr>
            <p:spPr bwMode="auto">
              <a:xfrm flipV="1">
                <a:off x="7217341" y="5138002"/>
                <a:ext cx="0" cy="347766"/>
              </a:xfrm>
              <a:prstGeom prst="line">
                <a:avLst/>
              </a:prstGeom>
              <a:blipFill dpi="0" rotWithShape="0">
                <a:blip r:embed="rId4"/>
                <a:srcRect/>
                <a:tile tx="0" ty="0" sx="100000" sy="100000" flip="none" algn="tl"/>
              </a:blipFill>
              <a:ln w="28575" cap="flat" cmpd="sng" algn="ctr">
                <a:solidFill>
                  <a:srgbClr val="0070C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15545403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r"/>
            <a:r>
              <a:rPr lang="en-US" altLang="en-US" sz="1200" dirty="0">
                <a:latin typeface="Arial" panose="020B0604020202020204" pitchFamily="34" charset="0"/>
              </a:rPr>
              <a:t>Slide 2.9- </a:t>
            </a:r>
            <a:fld id="{13CCF1D0-3A87-4DC6-85CD-0E9CC5054675}" type="slidenum">
              <a:rPr lang="en-US" altLang="en-US" sz="1200">
                <a:latin typeface="Arial" panose="020B0604020202020204" pitchFamily="34" charset="0"/>
              </a:rPr>
              <a:pPr algn="r"/>
              <a:t>9</a:t>
            </a:fld>
            <a:endParaRPr lang="en-CA" altLang="en-US" sz="1200" dirty="0">
              <a:latin typeface="Arial" panose="020B0604020202020204" pitchFamily="34" charset="0"/>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Bookshelf Symbol 2" pitchFamily="2" charset="2"/>
              </a:defRPr>
            </a:lvl1pPr>
            <a:lvl2pPr marL="742950" indent="-285750" algn="ctr">
              <a:defRPr sz="2400">
                <a:solidFill>
                  <a:schemeClr val="tx1"/>
                </a:solidFill>
                <a:latin typeface="Bookshelf Symbol 2" pitchFamily="2" charset="2"/>
              </a:defRPr>
            </a:lvl2pPr>
            <a:lvl3pPr marL="1143000" indent="-228600" algn="ctr">
              <a:defRPr sz="2400">
                <a:solidFill>
                  <a:schemeClr val="tx1"/>
                </a:solidFill>
                <a:latin typeface="Bookshelf Symbol 2" pitchFamily="2" charset="2"/>
              </a:defRPr>
            </a:lvl3pPr>
            <a:lvl4pPr marL="1600200" indent="-228600" algn="ctr">
              <a:defRPr sz="2400">
                <a:solidFill>
                  <a:schemeClr val="tx1"/>
                </a:solidFill>
                <a:latin typeface="Bookshelf Symbol 2" pitchFamily="2" charset="2"/>
              </a:defRPr>
            </a:lvl4pPr>
            <a:lvl5pPr marL="2057400" indent="-228600" algn="ctr">
              <a:defRPr sz="2400">
                <a:solidFill>
                  <a:schemeClr val="tx1"/>
                </a:solidFill>
                <a:latin typeface="Bookshelf Symbol 2" pitchFamily="2" charset="2"/>
              </a:defRPr>
            </a:lvl5pPr>
            <a:lvl6pPr marL="2514600" indent="-228600" algn="ctr" eaLnBrk="0" fontAlgn="base" hangingPunct="0">
              <a:spcBef>
                <a:spcPct val="0"/>
              </a:spcBef>
              <a:spcAft>
                <a:spcPct val="0"/>
              </a:spcAft>
              <a:defRPr sz="2400">
                <a:solidFill>
                  <a:schemeClr val="tx1"/>
                </a:solidFill>
                <a:latin typeface="Bookshelf Symbol 2" pitchFamily="2" charset="2"/>
              </a:defRPr>
            </a:lvl6pPr>
            <a:lvl7pPr marL="2971800" indent="-228600" algn="ctr" eaLnBrk="0" fontAlgn="base" hangingPunct="0">
              <a:spcBef>
                <a:spcPct val="0"/>
              </a:spcBef>
              <a:spcAft>
                <a:spcPct val="0"/>
              </a:spcAft>
              <a:defRPr sz="2400">
                <a:solidFill>
                  <a:schemeClr val="tx1"/>
                </a:solidFill>
                <a:latin typeface="Bookshelf Symbol 2" pitchFamily="2" charset="2"/>
              </a:defRPr>
            </a:lvl7pPr>
            <a:lvl8pPr marL="3429000" indent="-228600" algn="ctr" eaLnBrk="0" fontAlgn="base" hangingPunct="0">
              <a:spcBef>
                <a:spcPct val="0"/>
              </a:spcBef>
              <a:spcAft>
                <a:spcPct val="0"/>
              </a:spcAft>
              <a:defRPr sz="2400">
                <a:solidFill>
                  <a:schemeClr val="tx1"/>
                </a:solidFill>
                <a:latin typeface="Bookshelf Symbol 2" pitchFamily="2" charset="2"/>
              </a:defRPr>
            </a:lvl8pPr>
            <a:lvl9pPr marL="3886200" indent="-228600" algn="ctr" eaLnBrk="0" fontAlgn="base" hangingPunct="0">
              <a:spcBef>
                <a:spcPct val="0"/>
              </a:spcBef>
              <a:spcAft>
                <a:spcPct val="0"/>
              </a:spcAft>
              <a:defRPr sz="2400">
                <a:solidFill>
                  <a:schemeClr val="tx1"/>
                </a:solidFill>
                <a:latin typeface="Bookshelf Symbol 2" pitchFamily="2" charset="2"/>
              </a:defRPr>
            </a:lvl9pPr>
          </a:lstStyle>
          <a:p>
            <a:pPr algn="l"/>
            <a:r>
              <a:rPr lang="en-US" altLang="en-US" sz="1200">
                <a:latin typeface="Arial" panose="020B0604020202020204" pitchFamily="34" charset="0"/>
              </a:rPr>
              <a:t>Copyright © 2021 Pearson Education, Inc. All Rights Reserved</a:t>
            </a:r>
            <a:endParaRPr lang="en-US" altLang="en-US" sz="1200" dirty="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THE DIMESION OF A SUBSPACE</a:t>
            </a:r>
          </a:p>
        </p:txBody>
      </p:sp>
      <mc:AlternateContent xmlns:mc="http://schemas.openxmlformats.org/markup-compatibility/2006" xmlns:a14="http://schemas.microsoft.com/office/drawing/2010/main">
        <mc:Choice Requires="a14">
          <p:sp>
            <p:nvSpPr>
              <p:cNvPr id="6" name="Rectangle 8"/>
              <p:cNvSpPr txBox="1">
                <a:spLocks noChangeArrowheads="1"/>
              </p:cNvSpPr>
              <p:nvPr/>
            </p:nvSpPr>
            <p:spPr bwMode="auto">
              <a:xfrm>
                <a:off x="304800" y="1371600"/>
                <a:ext cx="8441872" cy="51816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700" b="1" dirty="0">
                    <a:solidFill>
                      <a:srgbClr val="077C97"/>
                    </a:solidFill>
                    <a:cs typeface="Times New Roman" panose="02020603050405020304" pitchFamily="18" charset="0"/>
                  </a:rPr>
                  <a:t>Theorem 14 </a:t>
                </a:r>
                <a:r>
                  <a:rPr lang="en-US" altLang="en-US" sz="2700" b="1" dirty="0">
                    <a:cs typeface="Times New Roman" panose="02020603050405020304" pitchFamily="18" charset="0"/>
                  </a:rPr>
                  <a:t> </a:t>
                </a:r>
                <a:r>
                  <a:rPr lang="en-US" altLang="en-US" sz="2700" dirty="0">
                    <a:cs typeface="Times New Roman" panose="02020603050405020304" pitchFamily="18" charset="0"/>
                  </a:rPr>
                  <a:t>If a matrix </a:t>
                </a:r>
                <a:r>
                  <a:rPr lang="en-US" altLang="en-US" sz="2700" i="1" dirty="0">
                    <a:cs typeface="Times New Roman" panose="02020603050405020304" pitchFamily="18" charset="0"/>
                  </a:rPr>
                  <a:t>A</a:t>
                </a:r>
                <a:r>
                  <a:rPr lang="en-US" altLang="en-US" sz="2700" dirty="0">
                    <a:cs typeface="Times New Roman" panose="02020603050405020304" pitchFamily="18" charset="0"/>
                  </a:rPr>
                  <a:t> has </a:t>
                </a:r>
                <a:r>
                  <a:rPr lang="en-US" altLang="en-US" sz="2700" i="1" dirty="0">
                    <a:cs typeface="Times New Roman" panose="02020603050405020304" pitchFamily="18" charset="0"/>
                  </a:rPr>
                  <a:t>n</a:t>
                </a:r>
                <a:r>
                  <a:rPr lang="en-US" altLang="en-US" sz="2700" dirty="0">
                    <a:cs typeface="Times New Roman" panose="02020603050405020304" pitchFamily="18" charset="0"/>
                  </a:rPr>
                  <a:t> columns, then </a:t>
                </a:r>
              </a:p>
              <a:p>
                <a:pPr marL="0" indent="0" algn="ctr" eaLnBrk="1" hangingPunct="1">
                  <a:buNone/>
                </a:pPr>
                <a:r>
                  <a:rPr lang="en-US" altLang="en-US" sz="2700" dirty="0">
                    <a:cs typeface="Times New Roman" panose="02020603050405020304" pitchFamily="18" charset="0"/>
                  </a:rPr>
                  <a:t>rank </a:t>
                </a:r>
                <a:r>
                  <a:rPr lang="en-US" altLang="en-US" sz="2700" i="1" dirty="0">
                    <a:cs typeface="Times New Roman" panose="02020603050405020304" pitchFamily="18" charset="0"/>
                  </a:rPr>
                  <a:t>A</a:t>
                </a:r>
                <a:r>
                  <a:rPr lang="en-US" altLang="en-US" sz="2700" dirty="0">
                    <a:cs typeface="Times New Roman" panose="02020603050405020304" pitchFamily="18" charset="0"/>
                  </a:rPr>
                  <a:t> + dim </a:t>
                </a:r>
                <a:r>
                  <a:rPr lang="en-US" altLang="en-US" sz="2700" dirty="0" err="1">
                    <a:cs typeface="Times New Roman" panose="02020603050405020304" pitchFamily="18" charset="0"/>
                  </a:rPr>
                  <a:t>Nul</a:t>
                </a:r>
                <a:r>
                  <a:rPr lang="en-US" altLang="en-US" sz="2700" dirty="0">
                    <a:cs typeface="Times New Roman" panose="02020603050405020304" pitchFamily="18" charset="0"/>
                  </a:rPr>
                  <a:t> </a:t>
                </a:r>
                <a:r>
                  <a:rPr lang="en-US" altLang="en-US" sz="2700" i="1" dirty="0">
                    <a:cs typeface="Times New Roman" panose="02020603050405020304" pitchFamily="18" charset="0"/>
                  </a:rPr>
                  <a:t>A</a:t>
                </a:r>
                <a:r>
                  <a:rPr lang="en-US" altLang="en-US" sz="2700" dirty="0">
                    <a:cs typeface="Times New Roman" panose="02020603050405020304" pitchFamily="18" charset="0"/>
                  </a:rPr>
                  <a:t> = </a:t>
                </a:r>
                <a:r>
                  <a:rPr lang="en-US" altLang="en-US" sz="2700" i="1" dirty="0">
                    <a:cs typeface="Times New Roman" panose="02020603050405020304" pitchFamily="18" charset="0"/>
                  </a:rPr>
                  <a:t>n</a:t>
                </a:r>
                <a:r>
                  <a:rPr lang="en-US" altLang="en-US" sz="2700" dirty="0">
                    <a:cs typeface="Times New Roman" panose="02020603050405020304" pitchFamily="18" charset="0"/>
                  </a:rPr>
                  <a:t>.</a:t>
                </a:r>
              </a:p>
              <a:p>
                <a:pPr marL="0" indent="0" eaLnBrk="1" hangingPunct="1">
                  <a:buNone/>
                </a:pPr>
                <a:endParaRPr lang="en-US" altLang="en-US" sz="2700" dirty="0">
                  <a:cs typeface="Times New Roman" panose="02020603050405020304" pitchFamily="18" charset="0"/>
                </a:endParaRPr>
              </a:p>
              <a:p>
                <a:pPr eaLnBrk="1" hangingPunct="1"/>
                <a:r>
                  <a:rPr lang="en-US" altLang="en-US" sz="2700" b="1" dirty="0">
                    <a:solidFill>
                      <a:srgbClr val="077C97"/>
                    </a:solidFill>
                    <a:cs typeface="Times New Roman" panose="02020603050405020304" pitchFamily="18" charset="0"/>
                  </a:rPr>
                  <a:t>Theorem 15 </a:t>
                </a:r>
                <a:r>
                  <a:rPr lang="en-US" altLang="en-US" sz="2700" b="1" dirty="0">
                    <a:cs typeface="Times New Roman" panose="02020603050405020304" pitchFamily="18" charset="0"/>
                  </a:rPr>
                  <a:t> </a:t>
                </a:r>
                <a:r>
                  <a:rPr lang="en-US" altLang="en-US" sz="2700" dirty="0">
                    <a:cs typeface="Times New Roman" panose="02020603050405020304" pitchFamily="18" charset="0"/>
                  </a:rPr>
                  <a:t>Let </a:t>
                </a:r>
                <a:r>
                  <a:rPr lang="en-US" altLang="en-US" sz="2700" i="1" dirty="0">
                    <a:cs typeface="Times New Roman" panose="02020603050405020304" pitchFamily="18" charset="0"/>
                  </a:rPr>
                  <a:t>H</a:t>
                </a:r>
                <a:r>
                  <a:rPr lang="en-US" altLang="en-US" sz="2700" dirty="0">
                    <a:cs typeface="Times New Roman" panose="02020603050405020304" pitchFamily="18" charset="0"/>
                  </a:rPr>
                  <a:t> be a </a:t>
                </a:r>
                <a:r>
                  <a:rPr lang="en-US" altLang="en-US" sz="2700" i="1" dirty="0">
                    <a:cs typeface="Times New Roman" panose="02020603050405020304" pitchFamily="18" charset="0"/>
                  </a:rPr>
                  <a:t>p</a:t>
                </a:r>
                <a:r>
                  <a:rPr lang="en-US" altLang="en-US" sz="2700" dirty="0">
                    <a:cs typeface="Times New Roman" panose="02020603050405020304" pitchFamily="18" charset="0"/>
                  </a:rPr>
                  <a:t>-dimensional subspace of </a:t>
                </a:r>
                <a14:m>
                  <m:oMath xmlns:m="http://schemas.openxmlformats.org/officeDocument/2006/math">
                    <m:sSup>
                      <m:sSupPr>
                        <m:ctrlPr>
                          <a:rPr lang="en-US" altLang="en-US" sz="2700" i="1">
                            <a:latin typeface="Cambria Math"/>
                            <a:cs typeface="Times New Roman" panose="02020603050405020304" pitchFamily="18" charset="0"/>
                          </a:rPr>
                        </m:ctrlPr>
                      </m:sSupPr>
                      <m:e>
                        <m:r>
                          <a:rPr lang="en-US" altLang="en-US" sz="2700" i="1">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en-US" sz="2700" b="0" i="1" smtClean="0">
                            <a:latin typeface="Cambria Math" panose="02040503050406030204" pitchFamily="18" charset="0"/>
                            <a:cs typeface="Times New Roman" panose="02020603050405020304" pitchFamily="18" charset="0"/>
                          </a:rPr>
                          <m:t>𝑛</m:t>
                        </m:r>
                      </m:sup>
                    </m:sSup>
                  </m:oMath>
                </a14:m>
                <a:r>
                  <a:rPr lang="en-US" altLang="en-US" sz="2700" dirty="0">
                    <a:cs typeface="Times New Roman" panose="02020603050405020304" pitchFamily="18" charset="0"/>
                  </a:rPr>
                  <a:t>. </a:t>
                </a:r>
              </a:p>
              <a:p>
                <a:pPr marL="514350" indent="-514350" eaLnBrk="1" hangingPunct="1">
                  <a:buFont typeface="+mj-lt"/>
                  <a:buAutoNum type="alphaLcPeriod"/>
                </a:pPr>
                <a:r>
                  <a:rPr lang="en-US" altLang="en-US" sz="2700" dirty="0">
                    <a:cs typeface="Times New Roman" panose="02020603050405020304" pitchFamily="18" charset="0"/>
                  </a:rPr>
                  <a:t>Any linearly independent set of exactly </a:t>
                </a:r>
                <a:r>
                  <a:rPr lang="en-US" altLang="en-US" sz="2700" i="1" dirty="0">
                    <a:cs typeface="Times New Roman" panose="02020603050405020304" pitchFamily="18" charset="0"/>
                  </a:rPr>
                  <a:t>p</a:t>
                </a:r>
                <a:r>
                  <a:rPr lang="en-US" altLang="en-US" sz="2700" dirty="0">
                    <a:cs typeface="Times New Roman" panose="02020603050405020304" pitchFamily="18" charset="0"/>
                  </a:rPr>
                  <a:t> elements in </a:t>
                </a:r>
                <a:r>
                  <a:rPr lang="en-US" altLang="en-US" sz="2700" i="1" dirty="0">
                    <a:cs typeface="Times New Roman" panose="02020603050405020304" pitchFamily="18" charset="0"/>
                  </a:rPr>
                  <a:t>H</a:t>
                </a:r>
                <a:r>
                  <a:rPr lang="en-US" altLang="en-US" sz="2700" dirty="0">
                    <a:cs typeface="Times New Roman" panose="02020603050405020304" pitchFamily="18" charset="0"/>
                  </a:rPr>
                  <a:t> is automatically a basis for </a:t>
                </a:r>
                <a:r>
                  <a:rPr lang="en-US" altLang="en-US" sz="2700" i="1" dirty="0">
                    <a:cs typeface="Times New Roman" panose="02020603050405020304" pitchFamily="18" charset="0"/>
                  </a:rPr>
                  <a:t>H</a:t>
                </a:r>
                <a:r>
                  <a:rPr lang="en-US" altLang="en-US" sz="2700" dirty="0">
                    <a:cs typeface="Times New Roman" panose="02020603050405020304" pitchFamily="18" charset="0"/>
                  </a:rPr>
                  <a:t>. </a:t>
                </a:r>
              </a:p>
              <a:p>
                <a:pPr marL="514350" indent="-514350" eaLnBrk="1" hangingPunct="1">
                  <a:buFont typeface="+mj-lt"/>
                  <a:buAutoNum type="alphaLcPeriod"/>
                </a:pPr>
                <a:r>
                  <a:rPr lang="en-US" altLang="en-US" sz="2700" dirty="0">
                    <a:cs typeface="Times New Roman" panose="02020603050405020304" pitchFamily="18" charset="0"/>
                  </a:rPr>
                  <a:t>Also, any set of </a:t>
                </a:r>
                <a:r>
                  <a:rPr lang="en-US" altLang="en-US" sz="2700" i="1" dirty="0">
                    <a:cs typeface="Times New Roman" panose="02020603050405020304" pitchFamily="18" charset="0"/>
                  </a:rPr>
                  <a:t>p</a:t>
                </a:r>
                <a:r>
                  <a:rPr lang="en-US" altLang="en-US" sz="2700" dirty="0">
                    <a:cs typeface="Times New Roman" panose="02020603050405020304" pitchFamily="18" charset="0"/>
                  </a:rPr>
                  <a:t> elements of </a:t>
                </a:r>
                <a:r>
                  <a:rPr lang="en-US" altLang="en-US" sz="2700" i="1" dirty="0">
                    <a:cs typeface="Times New Roman" panose="02020603050405020304" pitchFamily="18" charset="0"/>
                  </a:rPr>
                  <a:t>H</a:t>
                </a:r>
                <a:r>
                  <a:rPr lang="en-US" altLang="en-US" sz="2700" dirty="0">
                    <a:cs typeface="Times New Roman" panose="02020603050405020304" pitchFamily="18" charset="0"/>
                  </a:rPr>
                  <a:t> that spans </a:t>
                </a:r>
                <a:r>
                  <a:rPr lang="en-US" altLang="en-US" sz="2700" i="1" dirty="0">
                    <a:cs typeface="Times New Roman" panose="02020603050405020304" pitchFamily="18" charset="0"/>
                  </a:rPr>
                  <a:t>H</a:t>
                </a:r>
                <a:r>
                  <a:rPr lang="en-US" altLang="en-US" sz="2700" dirty="0">
                    <a:cs typeface="Times New Roman" panose="02020603050405020304" pitchFamily="18" charset="0"/>
                  </a:rPr>
                  <a:t> is automatically a basis for </a:t>
                </a:r>
                <a:r>
                  <a:rPr lang="en-US" altLang="en-US" sz="2700" i="1" dirty="0">
                    <a:cs typeface="Times New Roman" panose="02020603050405020304" pitchFamily="18" charset="0"/>
                  </a:rPr>
                  <a:t>H</a:t>
                </a:r>
                <a:r>
                  <a:rPr lang="en-US" altLang="en-US" sz="2700" dirty="0">
                    <a:cs typeface="Times New Roman" panose="02020603050405020304" pitchFamily="18" charset="0"/>
                  </a:rPr>
                  <a:t>.</a:t>
                </a:r>
              </a:p>
              <a:p>
                <a:pPr eaLnBrk="1" hangingPunct="1"/>
                <a:endParaRPr lang="en-US" altLang="en-US" sz="2700" dirty="0">
                  <a:cs typeface="Times New Roman" panose="02020603050405020304" pitchFamily="18" charset="0"/>
                </a:endParaRPr>
              </a:p>
            </p:txBody>
          </p:sp>
        </mc:Choice>
        <mc:Fallback xmlns="">
          <p:sp>
            <p:nvSpPr>
              <p:cNvPr id="6" name="Rectangle 8"/>
              <p:cNvSpPr txBox="1">
                <a:spLocks noRot="1" noChangeAspect="1" noMove="1" noResize="1" noEditPoints="1" noAdjustHandles="1" noChangeArrowheads="1" noChangeShapeType="1" noTextEdit="1"/>
              </p:cNvSpPr>
              <p:nvPr/>
            </p:nvSpPr>
            <p:spPr bwMode="auto">
              <a:xfrm>
                <a:off x="304800" y="1371600"/>
                <a:ext cx="8441872" cy="5181600"/>
              </a:xfrm>
              <a:prstGeom prst="rect">
                <a:avLst/>
              </a:prstGeom>
              <a:blipFill>
                <a:blip r:embed="rId3"/>
                <a:stretch>
                  <a:fillRect l="-1155" t="-1176" r="-1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9732410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12791</TotalTime>
  <Words>1321</Words>
  <Application>Microsoft Office PowerPoint</Application>
  <PresentationFormat>On-screen Show (4:3)</PresentationFormat>
  <Paragraphs>95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Blends</vt:lpstr>
      <vt:lpstr>Matrix Algebra</vt:lpstr>
      <vt:lpstr>COORDINATE SYSTEMS</vt:lpstr>
      <vt:lpstr>COORDINATE SYSTEMS</vt:lpstr>
      <vt:lpstr>COORDINATE SYSTEMS</vt:lpstr>
      <vt:lpstr>COORDINATE SYSTEMS</vt:lpstr>
      <vt:lpstr>COORDINATE SYSTEMS</vt:lpstr>
      <vt:lpstr>THE DIMESION OF A SUBSPACE</vt:lpstr>
      <vt:lpstr>THE DIMESION OF A SUBSPACE</vt:lpstr>
      <vt:lpstr>THE DIMESION OF A SUBSPACE</vt:lpstr>
      <vt:lpstr>RANK AND THE INVERTIBLE MATRIX THEOREM</vt:lpstr>
      <vt:lpstr>RANK AND THE INVERTIBLE MATRIX THEOREM</vt:lpstr>
      <vt:lpstr>RANK AND THE INVERTIBLE MATRIX THEOREM</vt:lpstr>
    </vt:vector>
  </TitlesOfParts>
  <Company>© 2012 Pearson Education, Inc.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Linear Algebra and Its Applications</dc:subject>
  <dc:creator>David C. Lay</dc:creator>
  <cp:lastModifiedBy>Dennis Jarvis</cp:lastModifiedBy>
  <cp:revision>997</cp:revision>
  <dcterms:created xsi:type="dcterms:W3CDTF">2005-10-22T18:34:54Z</dcterms:created>
  <dcterms:modified xsi:type="dcterms:W3CDTF">2020-10-28T00:29:18Z</dcterms:modified>
</cp:coreProperties>
</file>