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9"/>
  </p:notesMasterIdLst>
  <p:handoutMasterIdLst>
    <p:handoutMasterId r:id="rId20"/>
  </p:handoutMasterIdLst>
  <p:sldIdLst>
    <p:sldId id="473" r:id="rId2"/>
    <p:sldId id="474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87" r:id="rId16"/>
    <p:sldId id="488" r:id="rId17"/>
    <p:sldId id="489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C97"/>
    <a:srgbClr val="D7791B"/>
    <a:srgbClr val="4C7816"/>
    <a:srgbClr val="528218"/>
    <a:srgbClr val="B6CEAA"/>
    <a:srgbClr val="ADC8A0"/>
    <a:srgbClr val="007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0" autoAdjust="0"/>
    <p:restoredTop sz="94660"/>
  </p:normalViewPr>
  <p:slideViewPr>
    <p:cSldViewPr showGuides="1">
      <p:cViewPr varScale="1">
        <p:scale>
          <a:sx n="70" d="100"/>
          <a:sy n="70" d="100"/>
        </p:scale>
        <p:origin x="-108" y="-150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54A79F7-0D57-4CDD-B304-D03B681CF4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176B24-C323-445C-B0D2-522FB92C13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40936C8-C03C-449C-93C6-A9BC652B053F}" type="datetimeFigureOut">
              <a:rPr lang="en-US" altLang="en-US"/>
              <a:pPr>
                <a:defRPr/>
              </a:pPr>
              <a:t>10/14/2020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E54569-52F8-43BD-B404-5CB1A3BC22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864CC04-B7F4-4A9E-B17B-03C03BC5D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7EC46F-5A9F-4DE2-BB4C-874D5BAC45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145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1B0B9DE2-22D3-4711-AE76-7F664188E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195821BF-E2E9-4273-9771-D6FBACB1E1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D00A4E5B-9647-442D-BF98-0CD763FFCD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E7898680-F50D-481D-A047-F4EB4A55C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="" xmlns:a16="http://schemas.microsoft.com/office/drawing/2014/main" id="{80FB1D72-7532-421E-B942-CECDC28139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="" xmlns:a16="http://schemas.microsoft.com/office/drawing/2014/main" id="{B56F892F-FC74-4B8C-91FB-EF7EEB167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0C059F-C707-45E6-900E-B4606CF99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34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E1D8F113-A2D9-4D23-9291-4087CEF512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995D25-AD77-4ECF-BD2C-819DFABBA7D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xmlns="" id="{F0BC9120-1E4D-4800-A71B-91206824F0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xmlns="" id="{EFCAFE46-CBC7-428F-998A-78DD20B08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A92ECED6-16DB-429F-91B0-D8716F9A35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D522DF-8D30-4412-BD09-78DA674A4CC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xmlns="" id="{C12BAC9E-5601-4DA8-9118-99BC6DA19A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xmlns="" id="{07C80A24-98C1-4D0F-9F19-80845419B0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>
            <a:extLst>
              <a:ext uri="{FF2B5EF4-FFF2-40B4-BE49-F238E27FC236}">
                <a16:creationId xmlns="" xmlns:a16="http://schemas.microsoft.com/office/drawing/2014/main" id="{32862AC4-6A41-48B8-BE1D-81AC9810ED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14" descr="Pink tissue paper">
            <a:extLst>
              <a:ext uri="{FF2B5EF4-FFF2-40B4-BE49-F238E27FC236}">
                <a16:creationId xmlns="" xmlns:a16="http://schemas.microsoft.com/office/drawing/2014/main" id="{032A4514-26CB-49AF-ADF8-1E49424608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 dirty="0" smtClean="0">
                <a:solidFill>
                  <a:srgbClr val="4C7816"/>
                </a:solidFill>
                <a:latin typeface="Arial" panose="020B0604020202020204" pitchFamily="34" charset="0"/>
                <a:ea typeface="+mn-ea"/>
              </a:rPr>
              <a:t>4</a:t>
            </a:r>
            <a:endParaRPr lang="en-US" altLang="en-US" sz="4200" b="1" dirty="0">
              <a:solidFill>
                <a:srgbClr val="4C7816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Text Box 15" descr="Pink tissue paper">
            <a:extLst>
              <a:ext uri="{FF2B5EF4-FFF2-40B4-BE49-F238E27FC236}">
                <a16:creationId xmlns="" xmlns:a16="http://schemas.microsoft.com/office/drawing/2014/main" id="{C62599FA-CAA0-45A4-BCEC-DB2CA5BD92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 dirty="0" smtClean="0">
                <a:solidFill>
                  <a:srgbClr val="CD8019"/>
                </a:solidFill>
                <a:latin typeface="Arial" panose="020B0604020202020204" pitchFamily="34" charset="0"/>
                <a:ea typeface="+mn-ea"/>
              </a:rPr>
              <a:t>4.4</a:t>
            </a:r>
            <a:endParaRPr lang="en-US" altLang="en-US" sz="3200" b="1" dirty="0">
              <a:solidFill>
                <a:srgbClr val="CD8019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7" name="Line 21">
            <a:extLst>
              <a:ext uri="{FF2B5EF4-FFF2-40B4-BE49-F238E27FC236}">
                <a16:creationId xmlns="" xmlns:a16="http://schemas.microsoft.com/office/drawing/2014/main" id="{78033545-443D-42C9-903A-7276EB91EE89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>
            <a:extLst>
              <a:ext uri="{FF2B5EF4-FFF2-40B4-BE49-F238E27FC236}">
                <a16:creationId xmlns="" xmlns:a16="http://schemas.microsoft.com/office/drawing/2014/main" id="{BF932F74-A41D-4807-9315-3994AABCE316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4">
            <a:extLst>
              <a:ext uri="{FF2B5EF4-FFF2-40B4-BE49-F238E27FC236}">
                <a16:creationId xmlns="" xmlns:a16="http://schemas.microsoft.com/office/drawing/2014/main" id="{1A6AA106-0457-4981-8351-3388B0A9470E}"/>
              </a:ext>
            </a:extLst>
          </p:cNvPr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31">
            <a:extLst>
              <a:ext uri="{FF2B5EF4-FFF2-40B4-BE49-F238E27FC236}">
                <a16:creationId xmlns="" xmlns:a16="http://schemas.microsoft.com/office/drawing/2014/main" id="{66AA791A-71B8-4871-B335-2F474010A252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5" descr="Pearson Logo">
            <a:extLst>
              <a:ext uri="{FF2B5EF4-FFF2-40B4-BE49-F238E27FC236}">
                <a16:creationId xmlns="" xmlns:a16="http://schemas.microsoft.com/office/drawing/2014/main" id="{C80A7C7F-827F-489C-8EC4-D404C5B5C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Lay Linear Algebra 6e cover.png">
            <a:extLst>
              <a:ext uri="{FF2B5EF4-FFF2-40B4-BE49-F238E27FC236}">
                <a16:creationId xmlns="" xmlns:a16="http://schemas.microsoft.com/office/drawing/2014/main" id="{1B9A7D2E-8FA5-4083-B405-14651D3737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Row Reduction and Echelon Forms</a:t>
            </a:r>
          </a:p>
        </p:txBody>
      </p:sp>
      <p:sp>
        <p:nvSpPr>
          <p:cNvPr id="13" name="Footer Placeholder 9">
            <a:extLst>
              <a:ext uri="{FF2B5EF4-FFF2-40B4-BE49-F238E27FC236}">
                <a16:creationId xmlns="" xmlns:a16="http://schemas.microsoft.com/office/drawing/2014/main" id="{6D640E4E-3DC8-4088-B6DD-2F737DED12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57690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D799E24B-8B6E-4B43-ADFF-FCD7DFDA4D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5A033D27-E327-42A3-9746-8A207BC85F3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29F723F1-4E22-4D81-A9FE-D2E5F8A8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361659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0DB6F84-7DA6-477F-BEB9-FA65C2BF4B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D79D73D-2508-4B68-8208-CFE0C734340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5A0EFB30-14FB-466A-B471-261979D7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9356005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C83398FE-4112-4789-ACA6-7A9A82CBEE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3BAD3DB-055A-40B1-A4D9-C05F99E3475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="" xmlns:a16="http://schemas.microsoft.com/office/drawing/2014/main" id="{376A483A-0A24-4E8C-BD78-FC9D8062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739783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B85B59A2-63DD-42E4-9F3B-BE640F1D05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4448BBAC-BE64-457F-86C7-F045323587B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2DCCD288-D79B-4C55-AE70-8F418F5D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123451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B1B84D0A-FCC8-4AA6-AB00-DDFAD47CAF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0632A9B-4C5B-4EC9-842F-C03C877E4966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01EFFD70-1862-419F-A3C4-55BB3D30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824052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74D347A7-1292-434F-985E-F0CCE65665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3D818566-A512-450D-B405-9C43AE8B701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="" xmlns:a16="http://schemas.microsoft.com/office/drawing/2014/main" id="{97EFE43B-F70C-4E2A-AD84-886BE4F8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8322563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09972C-6D57-43F5-B6F0-F78BA0A9E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18AE43-4DD5-49BD-BB2E-CF845E2512E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289428B-42E3-4418-8F17-D6720939B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3B4FDE-0485-4765-BFAE-3F87D8DB56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4.4- </a:t>
            </a:r>
            <a:fld id="{5A19081F-A5E8-4CD5-AF60-B3559C0221C3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2485B3-A9CC-401D-977E-EA2F3E63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05550"/>
            <a:ext cx="6324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66381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CAFD7CEA-7F9C-4DA6-8D41-013BB68FCE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Slide 4.4- </a:t>
            </a:r>
            <a:fld id="{3C68F6FB-E98E-46B9-BF9E-8028EC4926D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832BD945-4FDE-4F89-AD9F-67F4F463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729863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5FD745D5-B93A-445A-AE88-94C29DE7A5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13E5C302-AB48-41F0-9BB0-E9FBDD96393E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1ED4B8F2-9790-44C9-A688-67C1E102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323066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30B8EEDB-35CC-4CE1-B350-23616945FD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B5B7004E-FF89-4ACE-944C-09A5FC52B85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8BFEBB7B-1F08-459A-BD0A-BF9CEF79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815632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E2466A1E-CBA8-48BF-A684-539C50C39E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3047EB2-A262-45A5-ACC9-E158AD4CB85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="" xmlns:a16="http://schemas.microsoft.com/office/drawing/2014/main" id="{E6246698-B59B-43F7-AD47-D72ADE48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4377285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536C7A3-2810-4DBF-A90B-6955018A44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8BA14E9D-B97E-47E6-A7B7-2965A278019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="" xmlns:a16="http://schemas.microsoft.com/office/drawing/2014/main" id="{587669E9-8B86-4CD5-A650-87F30F49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767132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E4FD6BC2-DE2E-4F3C-9350-975EB5210A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E42163C8-B72B-4DB5-8E3B-FE3E352D394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3" name="Footer Placeholder 9">
            <a:extLst>
              <a:ext uri="{FF2B5EF4-FFF2-40B4-BE49-F238E27FC236}">
                <a16:creationId xmlns="" xmlns:a16="http://schemas.microsoft.com/office/drawing/2014/main" id="{252663BB-A9A9-44C2-B73A-AC469794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26968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84192647-EFC3-4861-9C79-942783939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77D77682-A72A-439C-92B9-08BF9F1C7A2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8227C173-777A-40D5-946E-7489D6F4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554110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53752A0F-4269-4FF4-B5B6-AF5938DE7D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C49DDCE-4702-40F9-8F58-19E5EE9F3FB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AA4E05BA-8F43-4BEB-8904-5EC6A5B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08697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="" xmlns:a16="http://schemas.microsoft.com/office/drawing/2014/main" id="{9F2B5A77-6BB4-4768-8D29-9C473494F4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4.4- </a:t>
            </a:r>
            <a:fld id="{9CACAE2B-D194-4FD7-8D49-2453B9E4AFC9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7" name="Rectangle 5">
            <a:extLst>
              <a:ext uri="{FF2B5EF4-FFF2-40B4-BE49-F238E27FC236}">
                <a16:creationId xmlns="" xmlns:a16="http://schemas.microsoft.com/office/drawing/2014/main" id="{69BF9965-EB80-4604-AA6E-BBD05A27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="" xmlns:a16="http://schemas.microsoft.com/office/drawing/2014/main" id="{DD345F53-FB5B-4223-856C-10612F853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CE7EF3A0-73B5-4FDC-8957-A72BCED8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  <p:sp>
        <p:nvSpPr>
          <p:cNvPr id="1030" name="Line 13">
            <a:extLst>
              <a:ext uri="{FF2B5EF4-FFF2-40B4-BE49-F238E27FC236}">
                <a16:creationId xmlns="" xmlns:a16="http://schemas.microsoft.com/office/drawing/2014/main" id="{F389010D-C9EC-432C-AD53-9014BC08ACE1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1" name="Picture 6" descr="Pearson Logo">
            <a:extLst>
              <a:ext uri="{FF2B5EF4-FFF2-40B4-BE49-F238E27FC236}">
                <a16:creationId xmlns="" xmlns:a16="http://schemas.microsoft.com/office/drawing/2014/main" id="{3F02607B-4AED-4A78-B7FC-1D856CCF1B35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3" r:id="rId16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9.wmf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6.wmf"/><Relationship Id="rId3" Type="http://schemas.openxmlformats.org/officeDocument/2006/relationships/oleObject" Target="../embeddings/oleObject19.bin"/><Relationship Id="rId7" Type="http://schemas.openxmlformats.org/officeDocument/2006/relationships/image" Target="../media/image1.jpeg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image" Target="../media/image25.wmf"/><Relationship Id="rId5" Type="http://schemas.openxmlformats.org/officeDocument/2006/relationships/oleObject" Target="../embeddings/oleObject20.bin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22.wmf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image" Target="../media/image32.png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6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>
            <a:extLst>
              <a:ext uri="{FF2B5EF4-FFF2-40B4-BE49-F238E27FC236}">
                <a16:creationId xmlns:a16="http://schemas.microsoft.com/office/drawing/2014/main" xmlns="" id="{3C8828D6-46CD-4373-BDA1-0E058D2AEDD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Vector Spaces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:a16="http://schemas.microsoft.com/office/drawing/2014/main" xmlns="" id="{CBEF6675-7E50-4A46-B546-3156F6AA0B5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COORDINATE SYSTEMS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828800" y="6305550"/>
            <a:ext cx="6934200" cy="47625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5530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xmlns="" id="{2B5B783F-D17B-4E8B-A510-4CA6801572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4.4- </a:t>
            </a:r>
            <a:fld id="{8E1DF19F-E726-4F27-ACA5-F4EA39A5921D}" type="slidenum">
              <a:rPr lang="en-US" altLang="en-US"/>
              <a:pPr/>
              <a:t>10</a:t>
            </a:fld>
            <a:endParaRPr lang="en-CA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F4768388-8245-45F9-B3C0-96C74C47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28066" name="Rectangle 2">
            <a:extLst>
              <a:ext uri="{FF2B5EF4-FFF2-40B4-BE49-F238E27FC236}">
                <a16:creationId xmlns:a16="http://schemas.microsoft.com/office/drawing/2014/main" xmlns="" id="{F940804B-6644-4B53-B73D-FA1164B60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COORDINATE MAPPING</a:t>
            </a:r>
          </a:p>
        </p:txBody>
      </p:sp>
      <p:sp>
        <p:nvSpPr>
          <p:cNvPr id="728067" name="Rectangle 3">
            <a:extLst>
              <a:ext uri="{FF2B5EF4-FFF2-40B4-BE49-F238E27FC236}">
                <a16:creationId xmlns:a16="http://schemas.microsoft.com/office/drawing/2014/main" xmlns="" id="{039A9680-AD90-44AF-BBF9-D5EFF7517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800600"/>
          </a:xfrm>
        </p:spPr>
        <p:txBody>
          <a:bodyPr/>
          <a:lstStyle/>
          <a:p>
            <a:pPr>
              <a:lnSpc>
                <a:spcPts val="3360"/>
              </a:lnSpc>
            </a:pPr>
            <a:r>
              <a:rPr lang="en-US" altLang="en-US" sz="2800" b="1" dirty="0"/>
              <a:t>Theorem 8:</a:t>
            </a:r>
            <a:r>
              <a:rPr lang="en-US" altLang="en-US" sz="2800" dirty="0"/>
              <a:t> Let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                      be a basis for a vector space </a:t>
            </a:r>
            <a:r>
              <a:rPr lang="en-US" altLang="en-US" sz="2800" i="1" dirty="0"/>
              <a:t>V</a:t>
            </a:r>
            <a:r>
              <a:rPr lang="en-US" altLang="en-US" sz="2800" dirty="0"/>
              <a:t>. Then the coordinate mapping                </a:t>
            </a:r>
            <a:r>
              <a:rPr lang="en-US" altLang="en-US" sz="2800" baseline="-250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is a one-to-one linear transformation from </a:t>
            </a:r>
            <a:r>
              <a:rPr lang="en-US" altLang="en-US" sz="2800" i="1" dirty="0"/>
              <a:t>V</a:t>
            </a:r>
            <a:r>
              <a:rPr lang="en-US" altLang="en-US" sz="2800" dirty="0"/>
              <a:t> onto      . </a:t>
            </a:r>
          </a:p>
          <a:p>
            <a:endParaRPr lang="en-US" altLang="en-US" sz="2800" dirty="0"/>
          </a:p>
          <a:p>
            <a:r>
              <a:rPr lang="en-US" altLang="en-US" sz="2800" b="1" dirty="0"/>
              <a:t>Proof:</a:t>
            </a:r>
            <a:r>
              <a:rPr lang="en-US" altLang="en-US" sz="2800" dirty="0"/>
              <a:t> Take two typical vectors in </a:t>
            </a:r>
            <a:r>
              <a:rPr lang="en-US" altLang="en-US" sz="2800" i="1" dirty="0"/>
              <a:t>V</a:t>
            </a:r>
            <a:r>
              <a:rPr lang="en-US" altLang="en-US" sz="2800" dirty="0"/>
              <a:t>, say,</a:t>
            </a:r>
          </a:p>
          <a:p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Then, using vector operations, </a:t>
            </a:r>
          </a:p>
        </p:txBody>
      </p:sp>
      <p:graphicFrame>
        <p:nvGraphicFramePr>
          <p:cNvPr id="728068" name="Object 4">
            <a:extLst>
              <a:ext uri="{FF2B5EF4-FFF2-40B4-BE49-F238E27FC236}">
                <a16:creationId xmlns:a16="http://schemas.microsoft.com/office/drawing/2014/main" xmlns="" id="{E97660B1-DB67-46F9-8568-93A10B9A4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744009"/>
              </p:ext>
            </p:extLst>
          </p:nvPr>
        </p:nvGraphicFramePr>
        <p:xfrm>
          <a:off x="3562350" y="1511300"/>
          <a:ext cx="193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3" imgW="1930320" imgH="482400" progId="Equation.DSMT4">
                  <p:embed/>
                </p:oleObj>
              </mc:Choice>
              <mc:Fallback>
                <p:oleObj name="Equation" r:id="rId3" imgW="19303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1511300"/>
                        <a:ext cx="1930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69" name="Object 5">
            <a:extLst>
              <a:ext uri="{FF2B5EF4-FFF2-40B4-BE49-F238E27FC236}">
                <a16:creationId xmlns:a16="http://schemas.microsoft.com/office/drawing/2014/main" xmlns="" id="{D4B8F6C3-AA69-4BCD-9144-C48E705289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482111"/>
              </p:ext>
            </p:extLst>
          </p:nvPr>
        </p:nvGraphicFramePr>
        <p:xfrm>
          <a:off x="6453188" y="1941513"/>
          <a:ext cx="1295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5" imgW="1295280" imgH="558720" progId="Equation.DSMT4">
                  <p:embed/>
                </p:oleObj>
              </mc:Choice>
              <mc:Fallback>
                <p:oleObj name="Equation" r:id="rId5" imgW="12952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8" y="1941513"/>
                        <a:ext cx="1295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0" name="Object 6">
            <a:extLst>
              <a:ext uri="{FF2B5EF4-FFF2-40B4-BE49-F238E27FC236}">
                <a16:creationId xmlns:a16="http://schemas.microsoft.com/office/drawing/2014/main" xmlns="" id="{C24F6E32-277F-4A01-A5CB-F6D10269AF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24003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7" imgW="457200" imgH="393480" progId="Equation.DSMT4">
                  <p:embed/>
                </p:oleObj>
              </mc:Choice>
              <mc:Fallback>
                <p:oleObj name="Equation" r:id="rId7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4003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1" name="Object 7">
            <a:extLst>
              <a:ext uri="{FF2B5EF4-FFF2-40B4-BE49-F238E27FC236}">
                <a16:creationId xmlns:a16="http://schemas.microsoft.com/office/drawing/2014/main" xmlns="" id="{81BE5A04-2258-4492-95FB-D1C9DA1ECA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492875"/>
              </p:ext>
            </p:extLst>
          </p:nvPr>
        </p:nvGraphicFramePr>
        <p:xfrm>
          <a:off x="3251200" y="4038600"/>
          <a:ext cx="3098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9" imgW="3098520" imgH="1091880" progId="Equation.DSMT4">
                  <p:embed/>
                </p:oleObj>
              </mc:Choice>
              <mc:Fallback>
                <p:oleObj name="Equation" r:id="rId9" imgW="309852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4038600"/>
                        <a:ext cx="30988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2" name="Object 8">
            <a:extLst>
              <a:ext uri="{FF2B5EF4-FFF2-40B4-BE49-F238E27FC236}">
                <a16:creationId xmlns:a16="http://schemas.microsoft.com/office/drawing/2014/main" xmlns="" id="{E0899B5C-20CE-4E23-AE24-FDC1F59CBE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887858"/>
              </p:ext>
            </p:extLst>
          </p:nvPr>
        </p:nvGraphicFramePr>
        <p:xfrm>
          <a:off x="2146300" y="5867400"/>
          <a:ext cx="5600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11" imgW="5600520" imgH="482400" progId="Equation.DSMT4">
                  <p:embed/>
                </p:oleObj>
              </mc:Choice>
              <mc:Fallback>
                <p:oleObj name="Equation" r:id="rId11" imgW="5600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5867400"/>
                        <a:ext cx="5600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8199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8522AD48-EEB3-48C9-A809-7FA473423F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4.4- </a:t>
            </a:r>
            <a:fld id="{62B8978E-408B-4B31-B686-B0E7817012EA}" type="slidenum">
              <a:rPr lang="en-US" altLang="en-US"/>
              <a:pPr/>
              <a:t>11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5E8631A8-1EAD-4C98-82F3-4EBDF9A4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29090" name="Rectangle 2">
            <a:extLst>
              <a:ext uri="{FF2B5EF4-FFF2-40B4-BE49-F238E27FC236}">
                <a16:creationId xmlns:a16="http://schemas.microsoft.com/office/drawing/2014/main" xmlns="" id="{E04F12BB-FA71-4524-8D37-0897C5EFF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COORDINATE MAPPING</a:t>
            </a:r>
          </a:p>
        </p:txBody>
      </p:sp>
      <p:sp>
        <p:nvSpPr>
          <p:cNvPr id="729091" name="Rectangle 3">
            <a:extLst>
              <a:ext uri="{FF2B5EF4-FFF2-40B4-BE49-F238E27FC236}">
                <a16:creationId xmlns:a16="http://schemas.microsoft.com/office/drawing/2014/main" xmlns="" id="{C22562FE-C85F-4364-9F91-BC0584D4F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460" y="1309956"/>
            <a:ext cx="8229600" cy="5181600"/>
          </a:xfrm>
        </p:spPr>
        <p:txBody>
          <a:bodyPr/>
          <a:lstStyle/>
          <a:p>
            <a:r>
              <a:rPr lang="en-US" altLang="en-US" sz="2800" dirty="0"/>
              <a:t>It follows that 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</a:t>
            </a:r>
            <a:endParaRPr lang="en-US" altLang="en-US" sz="2800" baseline="-25000" dirty="0">
              <a:latin typeface="Euclid Math One" panose="05050601010101010101" pitchFamily="18" charset="2"/>
            </a:endParaRPr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So the coordinate mapping preserves addition.</a:t>
            </a:r>
          </a:p>
          <a:p>
            <a:pPr marL="0" indent="0">
              <a:buNone/>
            </a:pPr>
            <a:endParaRPr lang="en-US" altLang="en-US" sz="2800" dirty="0"/>
          </a:p>
          <a:p>
            <a:r>
              <a:rPr lang="en-US" altLang="en-US" sz="2800" dirty="0"/>
              <a:t>If </a:t>
            </a:r>
            <a:r>
              <a:rPr lang="en-US" altLang="en-US" sz="2800" i="1" dirty="0"/>
              <a:t>r</a:t>
            </a:r>
            <a:r>
              <a:rPr lang="en-US" altLang="en-US" sz="2800" dirty="0"/>
              <a:t> is any scalar, then</a:t>
            </a:r>
          </a:p>
        </p:txBody>
      </p:sp>
      <p:graphicFrame>
        <p:nvGraphicFramePr>
          <p:cNvPr id="729092" name="Object 4">
            <a:extLst>
              <a:ext uri="{FF2B5EF4-FFF2-40B4-BE49-F238E27FC236}">
                <a16:creationId xmlns:a16="http://schemas.microsoft.com/office/drawing/2014/main" xmlns="" id="{0375898A-2BCE-45E5-9CAD-A259295936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175398"/>
              </p:ext>
            </p:extLst>
          </p:nvPr>
        </p:nvGraphicFramePr>
        <p:xfrm>
          <a:off x="717550" y="1981200"/>
          <a:ext cx="76454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3" imgW="7645320" imgH="1777680" progId="Equation.DSMT4">
                  <p:embed/>
                </p:oleObj>
              </mc:Choice>
              <mc:Fallback>
                <p:oleObj name="Equation" r:id="rId3" imgW="764532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981200"/>
                        <a:ext cx="76454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093" name="Object 5">
            <a:extLst>
              <a:ext uri="{FF2B5EF4-FFF2-40B4-BE49-F238E27FC236}">
                <a16:creationId xmlns:a16="http://schemas.microsoft.com/office/drawing/2014/main" xmlns="" id="{4EF2A5CF-F334-48BF-AF92-9C750CF705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384592"/>
              </p:ext>
            </p:extLst>
          </p:nvPr>
        </p:nvGraphicFramePr>
        <p:xfrm>
          <a:off x="1143000" y="5957888"/>
          <a:ext cx="7213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5" imgW="7213320" imgH="482400" progId="Equation.DSMT4">
                  <p:embed/>
                </p:oleObj>
              </mc:Choice>
              <mc:Fallback>
                <p:oleObj name="Equation" r:id="rId5" imgW="72133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957888"/>
                        <a:ext cx="7213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6742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EE68DFA5-EAE0-45FF-9C0A-DFC460BC98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4.4- </a:t>
            </a:r>
            <a:fld id="{F215BC41-E471-4922-8FF5-47DDB9D7BB7F}" type="slidenum">
              <a:rPr lang="en-US" altLang="en-US"/>
              <a:pPr/>
              <a:t>12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CC8A3C92-F077-41A6-9436-829A30F1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30114" name="Rectangle 2">
            <a:extLst>
              <a:ext uri="{FF2B5EF4-FFF2-40B4-BE49-F238E27FC236}">
                <a16:creationId xmlns:a16="http://schemas.microsoft.com/office/drawing/2014/main" xmlns="" id="{FBEEB0C1-4995-43D7-A85B-34CBF8577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COORDINATE MAPPING</a:t>
            </a:r>
          </a:p>
        </p:txBody>
      </p:sp>
      <p:sp>
        <p:nvSpPr>
          <p:cNvPr id="730115" name="Rectangle 3">
            <a:extLst>
              <a:ext uri="{FF2B5EF4-FFF2-40B4-BE49-F238E27FC236}">
                <a16:creationId xmlns:a16="http://schemas.microsoft.com/office/drawing/2014/main" xmlns="" id="{0B4E4A3C-1962-49AB-911D-6519EBF7E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altLang="en-US" sz="2800" dirty="0"/>
              <a:t>So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Thus the coordinate mapping also preserves scalar multiplication and hence is a linear transformation.</a:t>
            </a:r>
          </a:p>
          <a:p>
            <a:r>
              <a:rPr lang="en-US" altLang="en-US" sz="2800" dirty="0"/>
              <a:t>The linearity of the coordinate mapping extends to linear combinations.</a:t>
            </a:r>
          </a:p>
          <a:p>
            <a:r>
              <a:rPr lang="en-US" altLang="en-US" sz="2800" dirty="0"/>
              <a:t>If </a:t>
            </a:r>
            <a:r>
              <a:rPr lang="en-US" altLang="en-US" sz="2800" b="1" dirty="0"/>
              <a:t>u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u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 are in </a:t>
            </a:r>
            <a:r>
              <a:rPr lang="en-US" altLang="en-US" sz="2800" i="1" dirty="0"/>
              <a:t>V</a:t>
            </a:r>
            <a:r>
              <a:rPr lang="en-US" altLang="en-US" sz="2800" dirty="0"/>
              <a:t> and if </a:t>
            </a:r>
            <a:r>
              <a:rPr lang="en-US" altLang="en-US" sz="2800" i="1" dirty="0"/>
              <a:t>c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i="1" dirty="0" err="1"/>
              <a:t>cp</a:t>
            </a:r>
            <a:r>
              <a:rPr lang="en-US" altLang="en-US" sz="2800" dirty="0"/>
              <a:t> are scalars, then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  </a:t>
            </a:r>
            <a:r>
              <a:rPr lang="en-US" altLang="en-US" sz="2800" dirty="0" smtClean="0"/>
              <a:t>    (</a:t>
            </a:r>
            <a:r>
              <a:rPr lang="en-US" altLang="en-US" sz="2800" dirty="0"/>
              <a:t>5) </a:t>
            </a:r>
          </a:p>
        </p:txBody>
      </p:sp>
      <p:graphicFrame>
        <p:nvGraphicFramePr>
          <p:cNvPr id="730116" name="Object 4">
            <a:extLst>
              <a:ext uri="{FF2B5EF4-FFF2-40B4-BE49-F238E27FC236}">
                <a16:creationId xmlns:a16="http://schemas.microsoft.com/office/drawing/2014/main" xmlns="" id="{40FF8534-2F6A-4487-934E-A70A0E1A33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435376"/>
              </p:ext>
            </p:extLst>
          </p:nvPr>
        </p:nvGraphicFramePr>
        <p:xfrm>
          <a:off x="2254250" y="1447800"/>
          <a:ext cx="47371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3" imgW="4736880" imgH="1777680" progId="Equation.DSMT4">
                  <p:embed/>
                </p:oleObj>
              </mc:Choice>
              <mc:Fallback>
                <p:oleObj name="Equation" r:id="rId3" imgW="473688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1447800"/>
                        <a:ext cx="47371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17" name="Object 5">
            <a:extLst>
              <a:ext uri="{FF2B5EF4-FFF2-40B4-BE49-F238E27FC236}">
                <a16:creationId xmlns:a16="http://schemas.microsoft.com/office/drawing/2014/main" xmlns="" id="{F2011012-27FD-44A4-A5FD-A04C3BE8B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270720"/>
              </p:ext>
            </p:extLst>
          </p:nvPr>
        </p:nvGraphicFramePr>
        <p:xfrm>
          <a:off x="857250" y="5702300"/>
          <a:ext cx="6819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5" imgW="6819840" imgH="647640" progId="Equation.DSMT4">
                  <p:embed/>
                </p:oleObj>
              </mc:Choice>
              <mc:Fallback>
                <p:oleObj name="Equation" r:id="rId5" imgW="681984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702300"/>
                        <a:ext cx="68199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9235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86D44C63-451D-4C1A-8039-5EBEF8496B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4.4- </a:t>
            </a:r>
            <a:fld id="{F5D6EE4D-0567-4E7A-AE01-E4A90620D67D}" type="slidenum">
              <a:rPr lang="en-US" altLang="en-US"/>
              <a:pPr/>
              <a:t>13</a:t>
            </a:fld>
            <a:endParaRPr lang="en-CA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249C9275-18AF-48DC-ABA3-6A4C7304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31138" name="Rectangle 2">
            <a:extLst>
              <a:ext uri="{FF2B5EF4-FFF2-40B4-BE49-F238E27FC236}">
                <a16:creationId xmlns:a16="http://schemas.microsoft.com/office/drawing/2014/main" xmlns="" id="{4B480A72-7F0E-4F58-A5CC-CF8A88829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COORDINATE MAPPING</a:t>
            </a:r>
          </a:p>
        </p:txBody>
      </p:sp>
      <p:sp>
        <p:nvSpPr>
          <p:cNvPr id="731139" name="Rectangle 3">
            <a:extLst>
              <a:ext uri="{FF2B5EF4-FFF2-40B4-BE49-F238E27FC236}">
                <a16:creationId xmlns:a16="http://schemas.microsoft.com/office/drawing/2014/main" xmlns="" id="{FD97FF9B-CF88-411B-9DC9-F012D955B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r>
              <a:rPr lang="en-US" altLang="en-US" sz="2800"/>
              <a:t>In words, (5) says that the </a:t>
            </a:r>
            <a:r>
              <a:rPr lang="en-US" altLang="en-US" sz="2800">
                <a:latin typeface="Euclid Math One" panose="05050601010101010101" pitchFamily="18" charset="2"/>
              </a:rPr>
              <a:t>B</a:t>
            </a:r>
            <a:r>
              <a:rPr lang="en-US" altLang="en-US" sz="2800"/>
              <a:t>-coordinate vector of a linear combination of </a:t>
            </a:r>
            <a:r>
              <a:rPr lang="en-US" altLang="en-US" sz="2800" b="1"/>
              <a:t>u</a:t>
            </a:r>
            <a:r>
              <a:rPr lang="en-US" altLang="en-US" sz="2800" baseline="-25000"/>
              <a:t>1</a:t>
            </a:r>
            <a:r>
              <a:rPr lang="en-US" altLang="en-US" sz="2800"/>
              <a:t>, …, </a:t>
            </a:r>
            <a:r>
              <a:rPr lang="en-US" altLang="en-US" sz="2800" b="1"/>
              <a:t>u</a:t>
            </a:r>
            <a:r>
              <a:rPr lang="en-US" altLang="en-US" sz="2800" i="1" baseline="-25000"/>
              <a:t>p</a:t>
            </a:r>
            <a:r>
              <a:rPr lang="en-US" altLang="en-US" sz="2800"/>
              <a:t> is the </a:t>
            </a:r>
            <a:r>
              <a:rPr lang="en-US" altLang="en-US" sz="2800" i="1"/>
              <a:t>same</a:t>
            </a:r>
            <a:r>
              <a:rPr lang="en-US" altLang="en-US" sz="2800"/>
              <a:t> linear combination of their coordinate vectors.</a:t>
            </a:r>
          </a:p>
          <a:p>
            <a:r>
              <a:rPr lang="en-US" altLang="en-US" sz="2800"/>
              <a:t>The coordinate mapping in Theorem 8 is an important example of an </a:t>
            </a:r>
            <a:r>
              <a:rPr lang="en-US" altLang="en-US" sz="2800" i="1"/>
              <a:t>isomorphism</a:t>
            </a:r>
            <a:r>
              <a:rPr lang="en-US" altLang="en-US" sz="2800"/>
              <a:t> from </a:t>
            </a:r>
            <a:r>
              <a:rPr lang="en-US" altLang="en-US" sz="2800" i="1"/>
              <a:t>V</a:t>
            </a:r>
            <a:r>
              <a:rPr lang="en-US" altLang="en-US" sz="2800"/>
              <a:t> onto      .</a:t>
            </a:r>
          </a:p>
          <a:p>
            <a:r>
              <a:rPr lang="en-US" altLang="en-US" sz="2800"/>
              <a:t>In general, a one-to-one linear transformation from a vector space </a:t>
            </a:r>
            <a:r>
              <a:rPr lang="en-US" altLang="en-US" sz="2800" i="1"/>
              <a:t>V</a:t>
            </a:r>
            <a:r>
              <a:rPr lang="en-US" altLang="en-US" sz="2800"/>
              <a:t> onto a vector space </a:t>
            </a:r>
            <a:r>
              <a:rPr lang="en-US" altLang="en-US" sz="2800" i="1"/>
              <a:t>W</a:t>
            </a:r>
            <a:r>
              <a:rPr lang="en-US" altLang="en-US" sz="2800"/>
              <a:t> is called an </a:t>
            </a:r>
            <a:r>
              <a:rPr lang="en-US" altLang="en-US" sz="2800" b="1"/>
              <a:t>isomorphism</a:t>
            </a:r>
            <a:r>
              <a:rPr lang="en-US" altLang="en-US" sz="2800"/>
              <a:t> from </a:t>
            </a:r>
            <a:r>
              <a:rPr lang="en-US" altLang="en-US" sz="2800" i="1"/>
              <a:t>V</a:t>
            </a:r>
            <a:r>
              <a:rPr lang="en-US" altLang="en-US" sz="2800"/>
              <a:t> onto </a:t>
            </a:r>
            <a:r>
              <a:rPr lang="en-US" altLang="en-US" sz="2800" i="1"/>
              <a:t>W</a:t>
            </a:r>
            <a:r>
              <a:rPr lang="en-US" altLang="en-US" sz="2800"/>
              <a:t>.</a:t>
            </a:r>
          </a:p>
          <a:p>
            <a:r>
              <a:rPr lang="en-US" altLang="en-US" sz="2800"/>
              <a:t>The notation and terminology for </a:t>
            </a:r>
            <a:r>
              <a:rPr lang="en-US" altLang="en-US" sz="2800" i="1"/>
              <a:t>V</a:t>
            </a:r>
            <a:r>
              <a:rPr lang="en-US" altLang="en-US" sz="2800"/>
              <a:t> and </a:t>
            </a:r>
            <a:r>
              <a:rPr lang="en-US" altLang="en-US" sz="2800" i="1"/>
              <a:t>W</a:t>
            </a:r>
            <a:r>
              <a:rPr lang="en-US" altLang="en-US" sz="2800"/>
              <a:t> may differ, but the two spaces are indistinguishable as vector spaces.</a:t>
            </a:r>
          </a:p>
        </p:txBody>
      </p:sp>
      <p:graphicFrame>
        <p:nvGraphicFramePr>
          <p:cNvPr id="731140" name="Object 4">
            <a:extLst>
              <a:ext uri="{FF2B5EF4-FFF2-40B4-BE49-F238E27FC236}">
                <a16:creationId xmlns:a16="http://schemas.microsoft.com/office/drawing/2014/main" xmlns="" id="{883CEB9C-04BF-4FF5-A212-8281315B84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8300" y="31115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31115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5248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xmlns="" id="{D0F635AD-5428-4FEA-AD8D-F534599B26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4.4- </a:t>
            </a:r>
            <a:fld id="{57A8C26E-677F-4D28-B07F-6AC1B2769A31}" type="slidenum">
              <a:rPr lang="en-US" altLang="en-US"/>
              <a:pPr/>
              <a:t>14</a:t>
            </a:fld>
            <a:endParaRPr lang="en-CA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B230702C-EA5A-4B1A-8D46-07852918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32162" name="Rectangle 2">
            <a:extLst>
              <a:ext uri="{FF2B5EF4-FFF2-40B4-BE49-F238E27FC236}">
                <a16:creationId xmlns:a16="http://schemas.microsoft.com/office/drawing/2014/main" xmlns="" id="{4D4B6B95-A544-4F62-A86E-74014FB26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COORDINATE MAPPING</a:t>
            </a:r>
          </a:p>
        </p:txBody>
      </p:sp>
      <p:sp>
        <p:nvSpPr>
          <p:cNvPr id="732163" name="Rectangle 3">
            <a:extLst>
              <a:ext uri="{FF2B5EF4-FFF2-40B4-BE49-F238E27FC236}">
                <a16:creationId xmlns:a16="http://schemas.microsoft.com/office/drawing/2014/main" xmlns="" id="{B44F0CF1-2247-4950-AF13-B2770AC52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i="1"/>
              <a:t>Every vector space calculation in V is accurately reproduced in W, and vice versa.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In particular, any real vector space with a basis of </a:t>
            </a:r>
            <a:r>
              <a:rPr lang="en-US" altLang="en-US" sz="2800" i="1"/>
              <a:t>n</a:t>
            </a:r>
            <a:r>
              <a:rPr lang="en-US" altLang="en-US" sz="2800"/>
              <a:t> vectors is indistinguishable from      .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 b="1"/>
              <a:t>Example 2:</a:t>
            </a:r>
            <a:r>
              <a:rPr lang="en-US" altLang="en-US" sz="2800"/>
              <a:t> Let                ,                  ,                  , 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and  </a:t>
            </a:r>
            <a:r>
              <a:rPr lang="en-US" altLang="en-US" sz="2800">
                <a:latin typeface="Euclid Math One" panose="05050601010101010101" pitchFamily="18" charset="2"/>
              </a:rPr>
              <a:t>B</a:t>
            </a:r>
            <a:r>
              <a:rPr lang="en-US" altLang="en-US" sz="2800"/>
              <a:t>                 . Then </a:t>
            </a:r>
            <a:r>
              <a:rPr lang="en-US" altLang="en-US" sz="2800">
                <a:latin typeface="Euclid Math One" panose="05050601010101010101" pitchFamily="18" charset="2"/>
              </a:rPr>
              <a:t>B</a:t>
            </a:r>
            <a:r>
              <a:rPr lang="en-US" altLang="en-US" sz="2800"/>
              <a:t> is a basis for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  . Determine if </a:t>
            </a:r>
            <a:r>
              <a:rPr lang="en-US" altLang="en-US" sz="2800" b="1"/>
              <a:t>x</a:t>
            </a:r>
            <a:r>
              <a:rPr lang="en-US" altLang="en-US" sz="2800"/>
              <a:t> is in </a:t>
            </a:r>
            <a:r>
              <a:rPr lang="en-US" altLang="en-US" sz="2800" i="1"/>
              <a:t>H</a:t>
            </a:r>
            <a:r>
              <a:rPr lang="en-US" altLang="en-US" sz="2800"/>
              <a:t>, and if it is,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find the coordinate vector of </a:t>
            </a:r>
            <a:r>
              <a:rPr lang="en-US" altLang="en-US" sz="2800" b="1"/>
              <a:t>x</a:t>
            </a:r>
            <a:r>
              <a:rPr lang="en-US" altLang="en-US" sz="2800"/>
              <a:t> relative to </a:t>
            </a:r>
            <a:r>
              <a:rPr lang="en-US" altLang="en-US" sz="2800">
                <a:latin typeface="Euclid Math One" panose="05050601010101010101" pitchFamily="18" charset="2"/>
              </a:rPr>
              <a:t>B</a:t>
            </a:r>
            <a:r>
              <a:rPr lang="en-US" altLang="en-US" sz="2800"/>
              <a:t>.     </a:t>
            </a:r>
          </a:p>
        </p:txBody>
      </p:sp>
      <p:graphicFrame>
        <p:nvGraphicFramePr>
          <p:cNvPr id="732164" name="Object 4">
            <a:extLst>
              <a:ext uri="{FF2B5EF4-FFF2-40B4-BE49-F238E27FC236}">
                <a16:creationId xmlns:a16="http://schemas.microsoft.com/office/drawing/2014/main" xmlns="" id="{2743C2D1-EFC0-49F9-B4E4-A512348717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400" y="23622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23622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65" name="Object 5">
            <a:extLst>
              <a:ext uri="{FF2B5EF4-FFF2-40B4-BE49-F238E27FC236}">
                <a16:creationId xmlns:a16="http://schemas.microsoft.com/office/drawing/2014/main" xmlns="" id="{D4541B35-8CB0-4ACF-A0F3-9669A3F416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920205"/>
              </p:ext>
            </p:extLst>
          </p:nvPr>
        </p:nvGraphicFramePr>
        <p:xfrm>
          <a:off x="3263900" y="3022600"/>
          <a:ext cx="13589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5" imgW="1358640" imgH="1777680" progId="Equation.DSMT4">
                  <p:embed/>
                </p:oleObj>
              </mc:Choice>
              <mc:Fallback>
                <p:oleObj name="Equation" r:id="rId5" imgW="135864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022600"/>
                        <a:ext cx="13589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66" name="Object 6">
            <a:extLst>
              <a:ext uri="{FF2B5EF4-FFF2-40B4-BE49-F238E27FC236}">
                <a16:creationId xmlns:a16="http://schemas.microsoft.com/office/drawing/2014/main" xmlns="" id="{438D6557-24C6-47FA-8116-2A3EC36C1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191051"/>
              </p:ext>
            </p:extLst>
          </p:nvPr>
        </p:nvGraphicFramePr>
        <p:xfrm>
          <a:off x="4737100" y="3022600"/>
          <a:ext cx="15875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7" imgW="1587240" imgH="1777680" progId="Equation.DSMT4">
                  <p:embed/>
                </p:oleObj>
              </mc:Choice>
              <mc:Fallback>
                <p:oleObj name="Equation" r:id="rId7" imgW="158724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022600"/>
                        <a:ext cx="15875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67" name="Object 7">
            <a:extLst>
              <a:ext uri="{FF2B5EF4-FFF2-40B4-BE49-F238E27FC236}">
                <a16:creationId xmlns:a16="http://schemas.microsoft.com/office/drawing/2014/main" xmlns="" id="{44A8E4D1-87B1-4974-8E7C-7C10F3197D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44371"/>
              </p:ext>
            </p:extLst>
          </p:nvPr>
        </p:nvGraphicFramePr>
        <p:xfrm>
          <a:off x="6559550" y="3022600"/>
          <a:ext cx="1371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9" imgW="1371600" imgH="1777680" progId="Equation.DSMT4">
                  <p:embed/>
                </p:oleObj>
              </mc:Choice>
              <mc:Fallback>
                <p:oleObj name="Equation" r:id="rId9" imgW="137160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550" y="3022600"/>
                        <a:ext cx="13716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68" name="Object 8">
            <a:extLst>
              <a:ext uri="{FF2B5EF4-FFF2-40B4-BE49-F238E27FC236}">
                <a16:creationId xmlns:a16="http://schemas.microsoft.com/office/drawing/2014/main" xmlns="" id="{B3AE8E60-B91E-43C6-BB01-3F3CC7B047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071806"/>
              </p:ext>
            </p:extLst>
          </p:nvPr>
        </p:nvGraphicFramePr>
        <p:xfrm>
          <a:off x="1847850" y="4914900"/>
          <a:ext cx="1511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11" imgW="1511280" imgH="482400" progId="Equation.DSMT4">
                  <p:embed/>
                </p:oleObj>
              </mc:Choice>
              <mc:Fallback>
                <p:oleObj name="Equation" r:id="rId11" imgW="1511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4914900"/>
                        <a:ext cx="1511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69" name="Object 9">
            <a:extLst>
              <a:ext uri="{FF2B5EF4-FFF2-40B4-BE49-F238E27FC236}">
                <a16:creationId xmlns:a16="http://schemas.microsoft.com/office/drawing/2014/main" xmlns="" id="{16D2B91E-F4A5-4315-AEEE-2E117311B9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483858"/>
              </p:ext>
            </p:extLst>
          </p:nvPr>
        </p:nvGraphicFramePr>
        <p:xfrm>
          <a:off x="812800" y="5372100"/>
          <a:ext cx="274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13" imgW="2743200" imgH="482400" progId="Equation.DSMT4">
                  <p:embed/>
                </p:oleObj>
              </mc:Choice>
              <mc:Fallback>
                <p:oleObj name="Equation" r:id="rId13" imgW="27432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5372100"/>
                        <a:ext cx="2743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7763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121F55C3-5CE7-4E40-9A69-8722C2C3FF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4.4- </a:t>
            </a:r>
            <a:fld id="{375775D8-7DCB-4CFC-9949-A14346FA0E0E}" type="slidenum">
              <a:rPr lang="en-US" altLang="en-US"/>
              <a:pPr/>
              <a:t>15</a:t>
            </a:fld>
            <a:endParaRPr lang="en-CA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EB67992A-CB3B-41D9-9011-4DA56FDF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33186" name="Rectangle 2">
            <a:extLst>
              <a:ext uri="{FF2B5EF4-FFF2-40B4-BE49-F238E27FC236}">
                <a16:creationId xmlns:a16="http://schemas.microsoft.com/office/drawing/2014/main" xmlns="" id="{0A820FB6-00BD-40D6-80E5-7EE93D978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COORDINATE MAPPING</a:t>
            </a:r>
          </a:p>
        </p:txBody>
      </p:sp>
      <p:sp>
        <p:nvSpPr>
          <p:cNvPr id="733187" name="Rectangle 3">
            <a:extLst>
              <a:ext uri="{FF2B5EF4-FFF2-40B4-BE49-F238E27FC236}">
                <a16:creationId xmlns:a16="http://schemas.microsoft.com/office/drawing/2014/main" xmlns="" id="{4A1DE309-41F6-4F0F-8D9B-9AFD5BAA0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r>
              <a:rPr lang="en-US" altLang="en-US" sz="2800" b="1"/>
              <a:t>Solution:</a:t>
            </a:r>
            <a:r>
              <a:rPr lang="en-US" altLang="en-US" sz="2800"/>
              <a:t> If </a:t>
            </a:r>
            <a:r>
              <a:rPr lang="en-US" altLang="en-US" sz="2800" b="1"/>
              <a:t>x</a:t>
            </a:r>
            <a:r>
              <a:rPr lang="en-US" altLang="en-US" sz="2800"/>
              <a:t> is in </a:t>
            </a:r>
            <a:r>
              <a:rPr lang="en-US" altLang="en-US" sz="2800" i="1"/>
              <a:t>H</a:t>
            </a:r>
            <a:r>
              <a:rPr lang="en-US" altLang="en-US" sz="2800"/>
              <a:t>, then the following vector equation is consistent: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The scalars </a:t>
            </a:r>
            <a:r>
              <a:rPr lang="en-US" altLang="en-US" sz="2800" i="1"/>
              <a:t>c</a:t>
            </a:r>
            <a:r>
              <a:rPr lang="en-US" altLang="en-US" sz="2800" baseline="-25000"/>
              <a:t>1</a:t>
            </a:r>
            <a:r>
              <a:rPr lang="en-US" altLang="en-US" sz="2800"/>
              <a:t> and </a:t>
            </a:r>
            <a:r>
              <a:rPr lang="en-US" altLang="en-US" sz="2800" i="1"/>
              <a:t>c</a:t>
            </a:r>
            <a:r>
              <a:rPr lang="en-US" altLang="en-US" sz="2800" baseline="-25000"/>
              <a:t>2</a:t>
            </a:r>
            <a:r>
              <a:rPr lang="en-US" altLang="en-US" sz="2800"/>
              <a:t>, if they exist, are the </a:t>
            </a:r>
            <a:r>
              <a:rPr lang="en-US" altLang="en-US" sz="2800">
                <a:latin typeface="Euclid Math One" panose="05050601010101010101" pitchFamily="18" charset="2"/>
              </a:rPr>
              <a:t>B</a:t>
            </a:r>
            <a:r>
              <a:rPr lang="en-US" altLang="en-US" sz="2800"/>
              <a:t>-coordinates of </a:t>
            </a:r>
            <a:r>
              <a:rPr lang="en-US" altLang="en-US" sz="2800" b="1"/>
              <a:t>x</a:t>
            </a:r>
            <a:r>
              <a:rPr lang="en-US" altLang="en-US" sz="2800"/>
              <a:t>.</a:t>
            </a:r>
          </a:p>
        </p:txBody>
      </p:sp>
      <p:graphicFrame>
        <p:nvGraphicFramePr>
          <p:cNvPr id="733188" name="Object 4">
            <a:extLst>
              <a:ext uri="{FF2B5EF4-FFF2-40B4-BE49-F238E27FC236}">
                <a16:creationId xmlns:a16="http://schemas.microsoft.com/office/drawing/2014/main" xmlns="" id="{869BAB38-F3C2-47B3-97DA-60FDC5BB93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2667000"/>
          <a:ext cx="3530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3" imgW="3530520" imgH="1777680" progId="Equation.DSMT4">
                  <p:embed/>
                </p:oleObj>
              </mc:Choice>
              <mc:Fallback>
                <p:oleObj name="Equation" r:id="rId3" imgW="353052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667000"/>
                        <a:ext cx="35306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3413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367D2548-CF2E-4595-85E4-CD4DB7C2DE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4.4- </a:t>
            </a:r>
            <a:fld id="{26C9E11C-A4D5-4774-8FE8-49BD1E2C31F8}" type="slidenum">
              <a:rPr lang="en-US" altLang="en-US"/>
              <a:pPr/>
              <a:t>16</a:t>
            </a:fld>
            <a:endParaRPr lang="en-CA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50FF6F8B-CA88-470F-9188-DBA1602D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34210" name="Rectangle 2">
            <a:extLst>
              <a:ext uri="{FF2B5EF4-FFF2-40B4-BE49-F238E27FC236}">
                <a16:creationId xmlns:a16="http://schemas.microsoft.com/office/drawing/2014/main" xmlns="" id="{BBB42EBB-EAB5-4994-821D-7C63C9307C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COORDINATE MAPPING</a:t>
            </a:r>
          </a:p>
        </p:txBody>
      </p:sp>
      <p:sp>
        <p:nvSpPr>
          <p:cNvPr id="734211" name="Rectangle 3">
            <a:extLst>
              <a:ext uri="{FF2B5EF4-FFF2-40B4-BE49-F238E27FC236}">
                <a16:creationId xmlns:a16="http://schemas.microsoft.com/office/drawing/2014/main" xmlns="" id="{3455340D-829C-44BD-AC11-1BF63DC69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Using row operations, we obtain</a:t>
            </a:r>
          </a:p>
          <a:p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                                     .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Thus            ,            and [</a:t>
            </a:r>
            <a:r>
              <a:rPr lang="en-US" altLang="en-US" sz="2800" b="1"/>
              <a:t>x</a:t>
            </a:r>
            <a:r>
              <a:rPr lang="en-US" altLang="en-US" sz="2800"/>
              <a:t>]</a:t>
            </a:r>
            <a:r>
              <a:rPr lang="en-US" altLang="en-US" sz="2800" baseline="-25000">
                <a:latin typeface="Euclid Math One" panose="05050601010101010101" pitchFamily="18" charset="2"/>
              </a:rPr>
              <a:t>B</a:t>
            </a:r>
            <a:r>
              <a:rPr lang="en-US" altLang="en-US" sz="2800"/>
              <a:t>           . </a:t>
            </a:r>
          </a:p>
        </p:txBody>
      </p:sp>
      <p:graphicFrame>
        <p:nvGraphicFramePr>
          <p:cNvPr id="734212" name="Object 4">
            <a:extLst>
              <a:ext uri="{FF2B5EF4-FFF2-40B4-BE49-F238E27FC236}">
                <a16:creationId xmlns:a16="http://schemas.microsoft.com/office/drawing/2014/main" xmlns="" id="{FC1062F7-C757-44E2-90D7-BCFFD484E9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133600"/>
          <a:ext cx="4241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3" imgW="4241520" imgH="1777680" progId="Equation.DSMT4">
                  <p:embed/>
                </p:oleObj>
              </mc:Choice>
              <mc:Fallback>
                <p:oleObj name="Equation" r:id="rId3" imgW="424152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33600"/>
                        <a:ext cx="42418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13" name="Object 5">
            <a:extLst>
              <a:ext uri="{FF2B5EF4-FFF2-40B4-BE49-F238E27FC236}">
                <a16:creationId xmlns:a16="http://schemas.microsoft.com/office/drawing/2014/main" xmlns="" id="{95FFE364-60BF-4451-9EA8-7E0B37A719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699000"/>
          <a:ext cx="91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5" imgW="914400" imgH="482400" progId="Equation.DSMT4">
                  <p:embed/>
                </p:oleObj>
              </mc:Choice>
              <mc:Fallback>
                <p:oleObj name="Equation" r:id="rId5" imgW="9144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699000"/>
                        <a:ext cx="914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14" name="Object 6">
            <a:extLst>
              <a:ext uri="{FF2B5EF4-FFF2-40B4-BE49-F238E27FC236}">
                <a16:creationId xmlns:a16="http://schemas.microsoft.com/office/drawing/2014/main" xmlns="" id="{72D31227-F4B2-47A2-B662-791F14122F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699000"/>
          <a:ext cx="927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7" imgW="927000" imgH="482400" progId="Equation.DSMT4">
                  <p:embed/>
                </p:oleObj>
              </mc:Choice>
              <mc:Fallback>
                <p:oleObj name="Equation" r:id="rId7" imgW="927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99000"/>
                        <a:ext cx="927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15" name="Object 7">
            <a:extLst>
              <a:ext uri="{FF2B5EF4-FFF2-40B4-BE49-F238E27FC236}">
                <a16:creationId xmlns:a16="http://schemas.microsoft.com/office/drawing/2014/main" xmlns="" id="{C84F5542-A5A8-47B4-B418-C46011B719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7300" y="4432300"/>
          <a:ext cx="914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9" imgW="914400" imgH="1143000" progId="Equation.DSMT4">
                  <p:embed/>
                </p:oleObj>
              </mc:Choice>
              <mc:Fallback>
                <p:oleObj name="Equation" r:id="rId9" imgW="9144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4432300"/>
                        <a:ext cx="914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6954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1ED845-99D4-4B0A-AC3F-3F11F73416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4.4- </a:t>
            </a:r>
            <a:fld id="{B7A067B7-9EB0-4452-91E0-E1DE7DCEEF85}" type="slidenum">
              <a:rPr lang="en-US" altLang="en-US"/>
              <a:pPr/>
              <a:t>17</a:t>
            </a:fld>
            <a:endParaRPr lang="en-CA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EF0DC5-816E-4ABA-ADB5-9BAB13F4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305550"/>
            <a:ext cx="5562600" cy="476250"/>
          </a:xfrm>
        </p:spPr>
        <p:txBody>
          <a:bodyPr/>
          <a:lstStyle/>
          <a:p>
            <a:r>
              <a:rPr lang="en-US" altLang="en-US" dirty="0" smtClean="0"/>
              <a:t>Copyright © 2021 Pearson Education, Inc. All Rights Reserved</a:t>
            </a:r>
            <a:endParaRPr lang="en-US" altLang="en-US" dirty="0"/>
          </a:p>
        </p:txBody>
      </p:sp>
      <p:sp>
        <p:nvSpPr>
          <p:cNvPr id="735234" name="Rectangle 2">
            <a:extLst>
              <a:ext uri="{FF2B5EF4-FFF2-40B4-BE49-F238E27FC236}">
                <a16:creationId xmlns:a16="http://schemas.microsoft.com/office/drawing/2014/main" xmlns="" id="{FC6D64D2-DBB5-4670-9921-8690469D7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COORDINATE MAPPING</a:t>
            </a:r>
          </a:p>
        </p:txBody>
      </p:sp>
      <p:sp>
        <p:nvSpPr>
          <p:cNvPr id="735235" name="Rectangle 3">
            <a:extLst>
              <a:ext uri="{FF2B5EF4-FFF2-40B4-BE49-F238E27FC236}">
                <a16:creationId xmlns:a16="http://schemas.microsoft.com/office/drawing/2014/main" xmlns="" id="{1E04155F-D8E1-415A-BF5A-92E8293A262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r>
              <a:rPr lang="en-US" altLang="en-US" sz="2800"/>
              <a:t>The coordinate system on </a:t>
            </a:r>
            <a:r>
              <a:rPr lang="en-US" altLang="en-US" sz="2800" i="1"/>
              <a:t>H</a:t>
            </a:r>
            <a:r>
              <a:rPr lang="en-US" altLang="en-US" sz="2800"/>
              <a:t> determined by </a:t>
            </a:r>
            <a:r>
              <a:rPr lang="en-US" altLang="en-US" sz="2800">
                <a:latin typeface="Euclid Math One" panose="05050601010101010101" pitchFamily="18" charset="2"/>
              </a:rPr>
              <a:t>B</a:t>
            </a:r>
            <a:r>
              <a:rPr lang="en-US" altLang="en-US" sz="2800"/>
              <a:t> is shown in the following figure.</a:t>
            </a:r>
          </a:p>
        </p:txBody>
      </p:sp>
      <p:pic>
        <p:nvPicPr>
          <p:cNvPr id="735238" name="Picture 6">
            <a:extLst>
              <a:ext uri="{FF2B5EF4-FFF2-40B4-BE49-F238E27FC236}">
                <a16:creationId xmlns:a16="http://schemas.microsoft.com/office/drawing/2014/main" xmlns="" id="{EE123BBD-E0CD-49AA-A062-B46D6CD0B76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2971800"/>
            <a:ext cx="4105275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01714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B3FE9B0E-9E90-41E0-B184-951F5015D9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4.4- </a:t>
            </a:r>
            <a:fld id="{B7A4F675-7690-4239-B66F-774AE3264B80}" type="slidenum">
              <a:rPr lang="en-US" altLang="en-US"/>
              <a:pPr/>
              <a:t>2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C1F3E4AE-99B0-4B31-A020-8864C270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xmlns="" id="{0E90407F-3333-419B-9A04-2B5B4426BB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UNIQUE REPRESENTATION THEOREM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xmlns="" id="{678D7A6E-A367-4E9C-8A1E-80C05FBC4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 marL="609600" indent="-609600"/>
            <a:r>
              <a:rPr lang="en-US" altLang="en-US" sz="2800" b="1" dirty="0">
                <a:cs typeface="Times New Roman" panose="02020603050405020304" pitchFamily="18" charset="0"/>
              </a:rPr>
              <a:t>Theorem 8:</a:t>
            </a:r>
            <a:r>
              <a:rPr lang="en-US" altLang="en-US" sz="2800" dirty="0">
                <a:cs typeface="Times New Roman" panose="02020603050405020304" pitchFamily="18" charset="0"/>
              </a:rPr>
              <a:t> Let  </a:t>
            </a:r>
            <a:r>
              <a:rPr lang="en-US" altLang="en-US" sz="2800" dirty="0">
                <a:latin typeface="Euclid Math One" panose="05050601010101010101" pitchFamily="18" charset="2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cs typeface="Times New Roman" panose="02020603050405020304" pitchFamily="18" charset="0"/>
              </a:rPr>
              <a:t>                       be a basis for vector space </a:t>
            </a:r>
            <a:r>
              <a:rPr lang="en-US" altLang="en-US" sz="2800" i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. Then for each </a:t>
            </a:r>
            <a:r>
              <a:rPr lang="en-US" altLang="en-US" sz="2800" b="1" dirty="0"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cs typeface="Times New Roman" panose="02020603050405020304" pitchFamily="18" charset="0"/>
              </a:rPr>
              <a:t> in </a:t>
            </a:r>
            <a:r>
              <a:rPr lang="en-US" altLang="en-US" sz="2800" i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, there exists a unique set of scalars </a:t>
            </a:r>
            <a:r>
              <a:rPr lang="en-US" altLang="en-US" sz="2800" i="1" dirty="0">
                <a:cs typeface="Times New Roman" panose="02020603050405020304" pitchFamily="18" charset="0"/>
              </a:rPr>
              <a:t>c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…,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c</a:t>
            </a:r>
            <a:r>
              <a:rPr lang="en-US" altLang="en-US" sz="2800" i="1" baseline="-25000" dirty="0" err="1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 such that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                                                                     (1)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609600" indent="-609600"/>
            <a:r>
              <a:rPr lang="en-US" altLang="en-US" sz="2800" b="1" dirty="0">
                <a:cs typeface="Times New Roman" panose="02020603050405020304" pitchFamily="18" charset="0"/>
              </a:rPr>
              <a:t>Proof:</a:t>
            </a:r>
            <a:r>
              <a:rPr lang="en-US" altLang="en-US" sz="2800" dirty="0">
                <a:cs typeface="Times New Roman" panose="02020603050405020304" pitchFamily="18" charset="0"/>
              </a:rPr>
              <a:t> Since </a:t>
            </a:r>
            <a:r>
              <a:rPr lang="en-US" altLang="en-US" sz="2800" dirty="0">
                <a:latin typeface="Euclid Math One" panose="05050601010101010101" pitchFamily="18" charset="2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cs typeface="Times New Roman" panose="02020603050405020304" pitchFamily="18" charset="0"/>
              </a:rPr>
              <a:t> spans </a:t>
            </a:r>
            <a:r>
              <a:rPr lang="en-US" altLang="en-US" sz="2800" i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, there exist scalars such that (1) holds.  </a:t>
            </a:r>
          </a:p>
          <a:p>
            <a:pPr marL="609600" indent="-609600"/>
            <a:r>
              <a:rPr lang="en-US" altLang="en-US" sz="2800" dirty="0">
                <a:cs typeface="Times New Roman" panose="02020603050405020304" pitchFamily="18" charset="0"/>
              </a:rPr>
              <a:t>Suppose </a:t>
            </a:r>
            <a:r>
              <a:rPr lang="en-US" altLang="en-US" sz="2800" b="1" dirty="0"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cs typeface="Times New Roman" panose="02020603050405020304" pitchFamily="18" charset="0"/>
              </a:rPr>
              <a:t> also has the representation</a:t>
            </a:r>
          </a:p>
          <a:p>
            <a:pPr marL="609600" indent="-609600"/>
            <a:endParaRPr lang="en-US" altLang="en-US" sz="2800" dirty="0">
              <a:cs typeface="Times New Roman" panose="02020603050405020304" pitchFamily="18" charset="0"/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for scalars </a:t>
            </a:r>
            <a:r>
              <a:rPr lang="en-US" altLang="en-US" sz="2800" i="1" dirty="0">
                <a:cs typeface="Times New Roman" panose="02020603050405020304" pitchFamily="18" charset="0"/>
              </a:rPr>
              <a:t>d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…, </a:t>
            </a:r>
            <a:r>
              <a:rPr lang="en-US" altLang="en-US" sz="2800" i="1" dirty="0">
                <a:cs typeface="Times New Roman" panose="02020603050405020304" pitchFamily="18" charset="0"/>
              </a:rPr>
              <a:t>d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316459" name="Object 43">
            <a:extLst>
              <a:ext uri="{FF2B5EF4-FFF2-40B4-BE49-F238E27FC236}">
                <a16:creationId xmlns:a16="http://schemas.microsoft.com/office/drawing/2014/main" xmlns="" id="{9D7CEA49-F5F5-4D6A-ABC6-57166F85AB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367863"/>
              </p:ext>
            </p:extLst>
          </p:nvPr>
        </p:nvGraphicFramePr>
        <p:xfrm>
          <a:off x="3924300" y="1435100"/>
          <a:ext cx="193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1930320" imgH="482400" progId="Equation.DSMT4">
                  <p:embed/>
                </p:oleObj>
              </mc:Choice>
              <mc:Fallback>
                <p:oleObj name="Equation" r:id="rId4" imgW="19303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435100"/>
                        <a:ext cx="1930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0" name="Object 44">
            <a:extLst>
              <a:ext uri="{FF2B5EF4-FFF2-40B4-BE49-F238E27FC236}">
                <a16:creationId xmlns:a16="http://schemas.microsoft.com/office/drawing/2014/main" xmlns="" id="{0736FA7A-DB72-4AB7-A0BE-B5F17351A2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30017"/>
              </p:ext>
            </p:extLst>
          </p:nvPr>
        </p:nvGraphicFramePr>
        <p:xfrm>
          <a:off x="2571750" y="2857500"/>
          <a:ext cx="289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2895480" imgH="482400" progId="Equation.DSMT4">
                  <p:embed/>
                </p:oleObj>
              </mc:Choice>
              <mc:Fallback>
                <p:oleObj name="Equation" r:id="rId6" imgW="2895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857500"/>
                        <a:ext cx="2895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1" name="Object 45">
            <a:extLst>
              <a:ext uri="{FF2B5EF4-FFF2-40B4-BE49-F238E27FC236}">
                <a16:creationId xmlns:a16="http://schemas.microsoft.com/office/drawing/2014/main" xmlns="" id="{ED4F4862-E7CA-4E60-8CC3-2AB5BBB62D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154080"/>
              </p:ext>
            </p:extLst>
          </p:nvPr>
        </p:nvGraphicFramePr>
        <p:xfrm>
          <a:off x="3403600" y="5334000"/>
          <a:ext cx="2997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8" imgW="2997000" imgH="482400" progId="Equation.DSMT4">
                  <p:embed/>
                </p:oleObj>
              </mc:Choice>
              <mc:Fallback>
                <p:oleObj name="Equation" r:id="rId8" imgW="2997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5334000"/>
                        <a:ext cx="2997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57435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xmlns="" id="{C0059BB4-9CC1-4643-869C-74B97E2FF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4.4- </a:t>
            </a:r>
            <a:fld id="{7849898E-81AA-47E8-B279-87BA64FD71DC}" type="slidenum">
              <a:rPr lang="en-US" altLang="en-US"/>
              <a:pPr/>
              <a:t>3</a:t>
            </a:fld>
            <a:endParaRPr lang="en-CA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900C66B4-650E-49E9-9C0A-F6C4F4A8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20898" name="Rectangle 2">
            <a:extLst>
              <a:ext uri="{FF2B5EF4-FFF2-40B4-BE49-F238E27FC236}">
                <a16:creationId xmlns:a16="http://schemas.microsoft.com/office/drawing/2014/main" xmlns="" id="{C845E795-BDE9-4672-AA46-37D78C37B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UNIQUE REPRESENTATION THEOREM</a:t>
            </a:r>
          </a:p>
        </p:txBody>
      </p:sp>
      <p:sp>
        <p:nvSpPr>
          <p:cNvPr id="720899" name="Rectangle 3">
            <a:extLst>
              <a:ext uri="{FF2B5EF4-FFF2-40B4-BE49-F238E27FC236}">
                <a16:creationId xmlns:a16="http://schemas.microsoft.com/office/drawing/2014/main" xmlns="" id="{0EE4CACF-B667-470A-864D-BB8A6B5BA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Then, subtracting, we have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</a:t>
            </a:r>
            <a:r>
              <a:rPr lang="en-US" altLang="en-US" sz="2800" dirty="0" smtClean="0"/>
              <a:t>(</a:t>
            </a:r>
            <a:r>
              <a:rPr lang="en-US" altLang="en-US" sz="2800" dirty="0"/>
              <a:t>2)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Since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is linearly independent, the weights in (2) must all be zero. That is,              for                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Definition:</a:t>
            </a:r>
            <a:r>
              <a:rPr lang="en-US" altLang="en-US" sz="2800" dirty="0"/>
              <a:t> Suppose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                      is a basis for </a:t>
            </a:r>
            <a:r>
              <a:rPr lang="en-US" altLang="en-US" sz="2800" i="1" dirty="0"/>
              <a:t>V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is in </a:t>
            </a:r>
            <a:r>
              <a:rPr lang="en-US" altLang="en-US" sz="2800" i="1" dirty="0"/>
              <a:t>V</a:t>
            </a:r>
            <a:r>
              <a:rPr lang="en-US" altLang="en-US" sz="2800" dirty="0"/>
              <a:t>. </a:t>
            </a:r>
            <a:r>
              <a:rPr lang="en-US" altLang="en-US" sz="2800" b="1" dirty="0"/>
              <a:t>The coordinates of x relative to the basis </a:t>
            </a:r>
            <a:r>
              <a:rPr lang="en-US" altLang="en-US" sz="2800" b="1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(or the </a:t>
            </a:r>
            <a:r>
              <a:rPr lang="en-US" altLang="en-US" sz="2800" b="1" dirty="0">
                <a:latin typeface="Euclid Math One" panose="05050601010101010101" pitchFamily="18" charset="2"/>
              </a:rPr>
              <a:t>B</a:t>
            </a:r>
            <a:r>
              <a:rPr lang="en-US" altLang="en-US" sz="2800" b="1" dirty="0"/>
              <a:t>-coordinate of</a:t>
            </a:r>
            <a:r>
              <a:rPr lang="en-US" altLang="en-US" sz="2800" dirty="0"/>
              <a:t> </a:t>
            </a:r>
            <a:r>
              <a:rPr lang="en-US" altLang="en-US" sz="2800" b="1" dirty="0"/>
              <a:t>x</a:t>
            </a:r>
            <a:r>
              <a:rPr lang="en-US" altLang="en-US" sz="2800" dirty="0"/>
              <a:t>) are the weights  </a:t>
            </a:r>
            <a:r>
              <a:rPr lang="en-US" altLang="en-US" sz="2800" i="1" dirty="0"/>
              <a:t>c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i="1" dirty="0" err="1"/>
              <a:t>c</a:t>
            </a:r>
            <a:r>
              <a:rPr lang="en-US" altLang="en-US" sz="2800" i="1" baseline="-25000" dirty="0" err="1"/>
              <a:t>n</a:t>
            </a:r>
            <a:r>
              <a:rPr lang="en-US" altLang="en-US" sz="2800" dirty="0"/>
              <a:t> such that                                 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graphicFrame>
        <p:nvGraphicFramePr>
          <p:cNvPr id="720900" name="Object 4">
            <a:extLst>
              <a:ext uri="{FF2B5EF4-FFF2-40B4-BE49-F238E27FC236}">
                <a16:creationId xmlns:a16="http://schemas.microsoft.com/office/drawing/2014/main" xmlns="" id="{762CD4F9-AF60-4D87-9A7E-33DC243F64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67003"/>
              </p:ext>
            </p:extLst>
          </p:nvPr>
        </p:nvGraphicFramePr>
        <p:xfrm>
          <a:off x="876300" y="2006600"/>
          <a:ext cx="6146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6146640" imgH="482400" progId="Equation.DSMT4">
                  <p:embed/>
                </p:oleObj>
              </mc:Choice>
              <mc:Fallback>
                <p:oleObj name="Equation" r:id="rId3" imgW="61466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006600"/>
                        <a:ext cx="6146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1" name="Object 5">
            <a:extLst>
              <a:ext uri="{FF2B5EF4-FFF2-40B4-BE49-F238E27FC236}">
                <a16:creationId xmlns:a16="http://schemas.microsoft.com/office/drawing/2014/main" xmlns="" id="{789B0A1C-6052-4C30-AB03-8ADBD9EB09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0" y="3327400"/>
          <a:ext cx="1079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5" imgW="1079280" imgH="520560" progId="Equation.DSMT4">
                  <p:embed/>
                </p:oleObj>
              </mc:Choice>
              <mc:Fallback>
                <p:oleObj name="Equation" r:id="rId5" imgW="10792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3327400"/>
                        <a:ext cx="1079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2" name="Object 6">
            <a:extLst>
              <a:ext uri="{FF2B5EF4-FFF2-40B4-BE49-F238E27FC236}">
                <a16:creationId xmlns:a16="http://schemas.microsoft.com/office/drawing/2014/main" xmlns="" id="{4B2A9CE4-EE8D-4241-ACC1-08D4F72028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3390900"/>
          <a:ext cx="12573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7" imgW="1358640" imgH="419040" progId="Equation.DSMT4">
                  <p:embed/>
                </p:oleObj>
              </mc:Choice>
              <mc:Fallback>
                <p:oleObj name="Equation" r:id="rId7" imgW="13586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390900"/>
                        <a:ext cx="12573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3" name="Object 7">
            <a:extLst>
              <a:ext uri="{FF2B5EF4-FFF2-40B4-BE49-F238E27FC236}">
                <a16:creationId xmlns:a16="http://schemas.microsoft.com/office/drawing/2014/main" xmlns="" id="{6C86E448-D5B3-40F4-AC0C-2E7D6F730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739966"/>
              </p:ext>
            </p:extLst>
          </p:nvPr>
        </p:nvGraphicFramePr>
        <p:xfrm>
          <a:off x="4165600" y="4229100"/>
          <a:ext cx="193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9" imgW="1930320" imgH="482400" progId="Equation.DSMT4">
                  <p:embed/>
                </p:oleObj>
              </mc:Choice>
              <mc:Fallback>
                <p:oleObj name="Equation" r:id="rId9" imgW="19303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4229100"/>
                        <a:ext cx="1930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4" name="Object 8">
            <a:extLst>
              <a:ext uri="{FF2B5EF4-FFF2-40B4-BE49-F238E27FC236}">
                <a16:creationId xmlns:a16="http://schemas.microsoft.com/office/drawing/2014/main" xmlns="" id="{B9401276-7BBC-4BCC-972B-5C259ED8A2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124769"/>
              </p:ext>
            </p:extLst>
          </p:nvPr>
        </p:nvGraphicFramePr>
        <p:xfrm>
          <a:off x="3575050" y="5422900"/>
          <a:ext cx="289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11" imgW="2895480" imgH="482400" progId="Equation.DSMT4">
                  <p:embed/>
                </p:oleObj>
              </mc:Choice>
              <mc:Fallback>
                <p:oleObj name="Equation" r:id="rId11" imgW="2895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5422900"/>
                        <a:ext cx="2895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77680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E36A292E-D2FA-426D-9E0C-4C2C32BE91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4.4- </a:t>
            </a:r>
            <a:fld id="{A53A8BF9-FBCB-4EF1-B51B-CB45066A5258}" type="slidenum">
              <a:rPr lang="en-US" altLang="en-US"/>
              <a:pPr/>
              <a:t>4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F7C27D59-FD09-4D9D-B164-E62C5211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21922" name="Rectangle 2">
            <a:extLst>
              <a:ext uri="{FF2B5EF4-FFF2-40B4-BE49-F238E27FC236}">
                <a16:creationId xmlns:a16="http://schemas.microsoft.com/office/drawing/2014/main" xmlns="" id="{E6251273-59EA-4B11-B110-94A4FF42A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UNIQUE REPRESENTATION THEOREM</a:t>
            </a:r>
          </a:p>
        </p:txBody>
      </p:sp>
      <p:sp>
        <p:nvSpPr>
          <p:cNvPr id="721923" name="Rectangle 3">
            <a:extLst>
              <a:ext uri="{FF2B5EF4-FFF2-40B4-BE49-F238E27FC236}">
                <a16:creationId xmlns:a16="http://schemas.microsoft.com/office/drawing/2014/main" xmlns="" id="{8460F6A1-E61F-4F9A-93A1-C8657CDCE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altLang="en-US" sz="2800" dirty="0"/>
              <a:t>If </a:t>
            </a:r>
            <a:r>
              <a:rPr lang="en-US" altLang="en-US" sz="2800" i="1" dirty="0"/>
              <a:t>c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i="1" dirty="0" err="1"/>
              <a:t>c</a:t>
            </a:r>
            <a:r>
              <a:rPr lang="en-US" altLang="en-US" sz="2800" i="1" baseline="-25000" dirty="0" err="1"/>
              <a:t>n</a:t>
            </a:r>
            <a:r>
              <a:rPr lang="en-US" altLang="en-US" sz="2800" dirty="0"/>
              <a:t> are the </a:t>
            </a:r>
            <a:r>
              <a:rPr lang="en-US" altLang="en-US" sz="2800" b="1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-coordinates of </a:t>
            </a:r>
            <a:r>
              <a:rPr lang="en-US" altLang="en-US" sz="2800" b="1" dirty="0"/>
              <a:t>x</a:t>
            </a:r>
            <a:r>
              <a:rPr lang="en-US" altLang="en-US" sz="2800" dirty="0"/>
              <a:t>, then the vector 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[</a:t>
            </a:r>
            <a:r>
              <a:rPr lang="en-US" altLang="en-US" sz="2800" b="1" dirty="0"/>
              <a:t>x</a:t>
            </a:r>
            <a:r>
              <a:rPr lang="en-US" altLang="en-US" sz="2800" dirty="0"/>
              <a:t>]</a:t>
            </a:r>
            <a:r>
              <a:rPr lang="en-US" altLang="en-US" sz="2800" baseline="-25000" dirty="0">
                <a:latin typeface="Euclid Math One" panose="05050601010101010101" pitchFamily="18" charset="2"/>
              </a:rPr>
              <a:t>B</a:t>
            </a:r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is the </a:t>
            </a:r>
            <a:r>
              <a:rPr lang="en-US" altLang="en-US" sz="2800" b="1" dirty="0"/>
              <a:t>coordinate vector of x</a:t>
            </a:r>
            <a:r>
              <a:rPr lang="en-US" altLang="en-US" sz="2800" dirty="0"/>
              <a:t> (</a:t>
            </a:r>
            <a:r>
              <a:rPr lang="en-US" altLang="en-US" sz="2800" b="1" dirty="0"/>
              <a:t>relative to </a:t>
            </a:r>
            <a:r>
              <a:rPr lang="en-US" altLang="en-US" sz="2800" b="1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), or the </a:t>
            </a:r>
            <a:r>
              <a:rPr lang="en-US" altLang="en-US" sz="2800" b="1" dirty="0">
                <a:latin typeface="Euclid Math One" panose="05050601010101010101" pitchFamily="18" charset="2"/>
              </a:rPr>
              <a:t>B</a:t>
            </a:r>
            <a:r>
              <a:rPr lang="en-US" altLang="en-US" sz="2800" b="1" dirty="0"/>
              <a:t>-coordinate</a:t>
            </a:r>
            <a:r>
              <a:rPr lang="en-US" altLang="en-US" sz="2800" dirty="0"/>
              <a:t> </a:t>
            </a:r>
            <a:r>
              <a:rPr lang="en-US" altLang="en-US" sz="2800" b="1" dirty="0"/>
              <a:t>vector of</a:t>
            </a:r>
            <a:r>
              <a:rPr lang="en-US" altLang="en-US" sz="2800" dirty="0"/>
              <a:t> </a:t>
            </a:r>
            <a:r>
              <a:rPr lang="en-US" altLang="en-US" sz="2800" b="1" dirty="0"/>
              <a:t>x</a:t>
            </a:r>
            <a:r>
              <a:rPr lang="en-US" altLang="en-US" sz="2800" dirty="0"/>
              <a:t>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r>
              <a:rPr lang="en-US" altLang="en-US" sz="2800" dirty="0"/>
              <a:t>The mapping               </a:t>
            </a:r>
            <a:r>
              <a:rPr lang="en-US" altLang="en-US" sz="2800" baseline="-25000" dirty="0">
                <a:latin typeface="Euclid Math One" panose="05050601010101010101" pitchFamily="18" charset="2"/>
              </a:rPr>
              <a:t>B </a:t>
            </a:r>
            <a:r>
              <a:rPr lang="en-US" altLang="en-US" sz="2800" dirty="0"/>
              <a:t>is the </a:t>
            </a:r>
            <a:r>
              <a:rPr lang="en-US" altLang="en-US" sz="2800" b="1" dirty="0"/>
              <a:t>coordinate mapping</a:t>
            </a:r>
            <a:r>
              <a:rPr lang="en-US" altLang="en-US" sz="2800" dirty="0"/>
              <a:t> (</a:t>
            </a:r>
            <a:r>
              <a:rPr lang="en-US" altLang="en-US" sz="2800" b="1" dirty="0"/>
              <a:t>determined by </a:t>
            </a:r>
            <a:r>
              <a:rPr lang="en-US" altLang="en-US" sz="2800" b="1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).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</a:t>
            </a:r>
          </a:p>
        </p:txBody>
      </p:sp>
      <p:graphicFrame>
        <p:nvGraphicFramePr>
          <p:cNvPr id="721924" name="Object 4">
            <a:extLst>
              <a:ext uri="{FF2B5EF4-FFF2-40B4-BE49-F238E27FC236}">
                <a16:creationId xmlns:a16="http://schemas.microsoft.com/office/drawing/2014/main" xmlns="" id="{42432097-125B-42E1-8193-429759DAA6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431255"/>
              </p:ext>
            </p:extLst>
          </p:nvPr>
        </p:nvGraphicFramePr>
        <p:xfrm>
          <a:off x="4114800" y="1828800"/>
          <a:ext cx="1028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1028520" imgH="1777680" progId="Equation.DSMT4">
                  <p:embed/>
                </p:oleObj>
              </mc:Choice>
              <mc:Fallback>
                <p:oleObj name="Equation" r:id="rId3" imgW="102852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828800"/>
                        <a:ext cx="10287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5" name="Object 5">
            <a:extLst>
              <a:ext uri="{FF2B5EF4-FFF2-40B4-BE49-F238E27FC236}">
                <a16:creationId xmlns:a16="http://schemas.microsoft.com/office/drawing/2014/main" xmlns="" id="{0F9DC2CA-0920-419D-8DB4-B99F2E649C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2700" y="18923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457200" imgH="393480" progId="Equation.DSMT4">
                  <p:embed/>
                </p:oleObj>
              </mc:Choice>
              <mc:Fallback>
                <p:oleObj name="Equation" r:id="rId5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18923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6" name="Object 6">
            <a:extLst>
              <a:ext uri="{FF2B5EF4-FFF2-40B4-BE49-F238E27FC236}">
                <a16:creationId xmlns:a16="http://schemas.microsoft.com/office/drawing/2014/main" xmlns="" id="{D378427B-7DE7-4297-B4F1-CB6A6DD808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836131"/>
              </p:ext>
            </p:extLst>
          </p:nvPr>
        </p:nvGraphicFramePr>
        <p:xfrm>
          <a:off x="2881313" y="5414963"/>
          <a:ext cx="119538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7" imgW="1295280" imgH="558720" progId="Equation.DSMT4">
                  <p:embed/>
                </p:oleObj>
              </mc:Choice>
              <mc:Fallback>
                <p:oleObj name="Equation" r:id="rId7" imgW="12952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5414963"/>
                        <a:ext cx="119538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23262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xmlns="" id="{33A38A6C-D84D-4287-A6E2-4D1B784491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4.4- </a:t>
            </a:r>
            <a:fld id="{CD8793F0-3983-468A-9B6E-5165A8941BF8}" type="slidenum">
              <a:rPr lang="en-US" altLang="en-US"/>
              <a:pPr/>
              <a:t>5</a:t>
            </a:fld>
            <a:endParaRPr lang="en-CA" alt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xmlns="" id="{7DE4CF09-36D8-435B-9F8E-7F4376F3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22946" name="Rectangle 2">
            <a:extLst>
              <a:ext uri="{FF2B5EF4-FFF2-40B4-BE49-F238E27FC236}">
                <a16:creationId xmlns:a16="http://schemas.microsoft.com/office/drawing/2014/main" xmlns="" id="{F937E17F-39EE-474D-9C57-B873BE2AC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COORDINATES IN </a:t>
            </a:r>
          </a:p>
        </p:txBody>
      </p:sp>
      <p:sp>
        <p:nvSpPr>
          <p:cNvPr id="722947" name="Rectangle 3">
            <a:extLst>
              <a:ext uri="{FF2B5EF4-FFF2-40B4-BE49-F238E27FC236}">
                <a16:creationId xmlns:a16="http://schemas.microsoft.com/office/drawing/2014/main" xmlns="" id="{54434BBF-07C2-4C66-89A7-FE55610D0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r>
              <a:rPr lang="en-US" altLang="en-US" sz="2800"/>
              <a:t>When a basis </a:t>
            </a:r>
            <a:r>
              <a:rPr lang="en-US" altLang="en-US" sz="2800">
                <a:latin typeface="Euclid Math One" panose="05050601010101010101" pitchFamily="18" charset="2"/>
              </a:rPr>
              <a:t>B</a:t>
            </a:r>
            <a:r>
              <a:rPr lang="en-US" altLang="en-US" sz="2800"/>
              <a:t> for       is fixed, the </a:t>
            </a:r>
            <a:r>
              <a:rPr lang="en-US" altLang="en-US" sz="2800">
                <a:latin typeface="Euclid Math One" panose="05050601010101010101" pitchFamily="18" charset="2"/>
              </a:rPr>
              <a:t>B</a:t>
            </a:r>
            <a:r>
              <a:rPr lang="en-US" altLang="en-US" sz="2800"/>
              <a:t>-coordinate vector of a specified </a:t>
            </a:r>
            <a:r>
              <a:rPr lang="en-US" altLang="en-US" sz="2800" b="1"/>
              <a:t>x</a:t>
            </a:r>
            <a:r>
              <a:rPr lang="en-US" altLang="en-US" sz="2800"/>
              <a:t> is easily found, as in the example below.</a:t>
            </a:r>
          </a:p>
          <a:p>
            <a:r>
              <a:rPr lang="en-US" altLang="en-US" sz="2800" b="1"/>
              <a:t>Example 1:</a:t>
            </a:r>
            <a:r>
              <a:rPr lang="en-US" altLang="en-US" sz="2800"/>
              <a:t> Let                 ,                  ,               , and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  <a:r>
              <a:rPr lang="en-US" altLang="en-US" sz="2800">
                <a:latin typeface="Euclid Math One" panose="05050601010101010101" pitchFamily="18" charset="2"/>
              </a:rPr>
              <a:t>B</a:t>
            </a:r>
            <a:r>
              <a:rPr lang="en-US" altLang="en-US" sz="2800"/>
              <a:t>                 . Find the coordinate vector [</a:t>
            </a:r>
            <a:r>
              <a:rPr lang="en-US" altLang="en-US" sz="2800" b="1"/>
              <a:t>x</a:t>
            </a:r>
            <a:r>
              <a:rPr lang="en-US" altLang="en-US" sz="2800"/>
              <a:t>]</a:t>
            </a:r>
            <a:r>
              <a:rPr lang="en-US" altLang="en-US" sz="2800" baseline="-25000">
                <a:latin typeface="Euclid Math One" panose="05050601010101010101" pitchFamily="18" charset="2"/>
              </a:rPr>
              <a:t>B</a:t>
            </a:r>
            <a:r>
              <a:rPr lang="en-US" altLang="en-US" sz="2800"/>
              <a:t> of </a:t>
            </a:r>
            <a:r>
              <a:rPr lang="en-US" altLang="en-US" sz="2800" b="1"/>
              <a:t>x</a:t>
            </a:r>
            <a:r>
              <a:rPr lang="en-US" altLang="en-US" sz="2800"/>
              <a:t> relative to </a:t>
            </a:r>
            <a:r>
              <a:rPr lang="en-US" altLang="en-US" sz="2800">
                <a:latin typeface="Euclid Math One" panose="05050601010101010101" pitchFamily="18" charset="2"/>
              </a:rPr>
              <a:t>B</a:t>
            </a:r>
            <a:r>
              <a:rPr lang="en-US" altLang="en-US" sz="2800"/>
              <a:t>.</a:t>
            </a:r>
          </a:p>
          <a:p>
            <a:r>
              <a:rPr lang="en-US" altLang="en-US" sz="2800" b="1"/>
              <a:t>Solution:</a:t>
            </a:r>
            <a:r>
              <a:rPr lang="en-US" altLang="en-US" sz="2800"/>
              <a:t> The </a:t>
            </a:r>
            <a:r>
              <a:rPr lang="en-US" altLang="en-US" sz="2800">
                <a:latin typeface="Euclid Math One" panose="05050601010101010101" pitchFamily="18" charset="2"/>
              </a:rPr>
              <a:t>B</a:t>
            </a:r>
            <a:r>
              <a:rPr lang="en-US" altLang="en-US" sz="2800"/>
              <a:t>-coordinate </a:t>
            </a:r>
            <a:r>
              <a:rPr lang="en-US" altLang="en-US" sz="2800" i="1"/>
              <a:t>c</a:t>
            </a:r>
            <a:r>
              <a:rPr lang="en-US" altLang="en-US" sz="2800" baseline="-25000"/>
              <a:t>1</a:t>
            </a:r>
            <a:r>
              <a:rPr lang="en-US" altLang="en-US" sz="2800"/>
              <a:t>, </a:t>
            </a:r>
            <a:r>
              <a:rPr lang="en-US" altLang="en-US" sz="2800" i="1"/>
              <a:t>c</a:t>
            </a:r>
            <a:r>
              <a:rPr lang="en-US" altLang="en-US" sz="2800" baseline="-25000"/>
              <a:t>2</a:t>
            </a:r>
            <a:r>
              <a:rPr lang="en-US" altLang="en-US" sz="2800"/>
              <a:t> of </a:t>
            </a:r>
            <a:r>
              <a:rPr lang="en-US" altLang="en-US" sz="2800" b="1"/>
              <a:t>x</a:t>
            </a:r>
            <a:r>
              <a:rPr lang="en-US" altLang="en-US" sz="2800"/>
              <a:t> satisfy</a:t>
            </a:r>
          </a:p>
          <a:p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</a:p>
        </p:txBody>
      </p:sp>
      <p:graphicFrame>
        <p:nvGraphicFramePr>
          <p:cNvPr id="722948" name="Object 4">
            <a:extLst>
              <a:ext uri="{FF2B5EF4-FFF2-40B4-BE49-F238E27FC236}">
                <a16:creationId xmlns:a16="http://schemas.microsoft.com/office/drawing/2014/main" xmlns="" id="{E95D020B-8D72-40A4-97A6-1C6264C888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588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588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49" name="Object 5">
            <a:extLst>
              <a:ext uri="{FF2B5EF4-FFF2-40B4-BE49-F238E27FC236}">
                <a16:creationId xmlns:a16="http://schemas.microsoft.com/office/drawing/2014/main" xmlns="" id="{73B19988-A40F-489E-B5DD-2A53486D62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11557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5" imgW="457200" imgH="393480" progId="Equation.DSMT4">
                  <p:embed/>
                </p:oleObj>
              </mc:Choice>
              <mc:Fallback>
                <p:oleObj name="Equation" r:id="rId5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1557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50" name="Object 6">
            <a:extLst>
              <a:ext uri="{FF2B5EF4-FFF2-40B4-BE49-F238E27FC236}">
                <a16:creationId xmlns:a16="http://schemas.microsoft.com/office/drawing/2014/main" xmlns="" id="{1A95EEC1-3BD7-417D-923D-43E047967D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98009"/>
              </p:ext>
            </p:extLst>
          </p:nvPr>
        </p:nvGraphicFramePr>
        <p:xfrm>
          <a:off x="3340100" y="2222500"/>
          <a:ext cx="1346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7" imgW="1346040" imgH="1143000" progId="Equation.DSMT4">
                  <p:embed/>
                </p:oleObj>
              </mc:Choice>
              <mc:Fallback>
                <p:oleObj name="Equation" r:id="rId7" imgW="134604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2222500"/>
                        <a:ext cx="1346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51" name="Object 7">
            <a:extLst>
              <a:ext uri="{FF2B5EF4-FFF2-40B4-BE49-F238E27FC236}">
                <a16:creationId xmlns:a16="http://schemas.microsoft.com/office/drawing/2014/main" xmlns="" id="{2F04C32E-B9A7-45C2-8C9C-87AA882BA7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475056"/>
              </p:ext>
            </p:extLst>
          </p:nvPr>
        </p:nvGraphicFramePr>
        <p:xfrm>
          <a:off x="4787900" y="2222500"/>
          <a:ext cx="1574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9" imgW="1574640" imgH="1143000" progId="Equation.DSMT4">
                  <p:embed/>
                </p:oleObj>
              </mc:Choice>
              <mc:Fallback>
                <p:oleObj name="Equation" r:id="rId9" imgW="157464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222500"/>
                        <a:ext cx="1574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52" name="Object 8">
            <a:extLst>
              <a:ext uri="{FF2B5EF4-FFF2-40B4-BE49-F238E27FC236}">
                <a16:creationId xmlns:a16="http://schemas.microsoft.com/office/drawing/2014/main" xmlns="" id="{D7052FDD-1398-45F1-881C-66C2F9CC34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779822"/>
              </p:ext>
            </p:extLst>
          </p:nvPr>
        </p:nvGraphicFramePr>
        <p:xfrm>
          <a:off x="6534150" y="2222500"/>
          <a:ext cx="1219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11" imgW="1218960" imgH="1143000" progId="Equation.DSMT4">
                  <p:embed/>
                </p:oleObj>
              </mc:Choice>
              <mc:Fallback>
                <p:oleObj name="Equation" r:id="rId11" imgW="12189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150" y="2222500"/>
                        <a:ext cx="1219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53" name="Object 9">
            <a:extLst>
              <a:ext uri="{FF2B5EF4-FFF2-40B4-BE49-F238E27FC236}">
                <a16:creationId xmlns:a16="http://schemas.microsoft.com/office/drawing/2014/main" xmlns="" id="{7FD69BD2-8098-4F34-9F3F-FB472E9EF8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173978"/>
              </p:ext>
            </p:extLst>
          </p:nvPr>
        </p:nvGraphicFramePr>
        <p:xfrm>
          <a:off x="1149350" y="3530600"/>
          <a:ext cx="1498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13" imgW="1498320" imgH="482400" progId="Equation.DSMT4">
                  <p:embed/>
                </p:oleObj>
              </mc:Choice>
              <mc:Fallback>
                <p:oleObj name="Equation" r:id="rId13" imgW="14983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3530600"/>
                        <a:ext cx="1498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56" name="Object 12">
            <a:extLst>
              <a:ext uri="{FF2B5EF4-FFF2-40B4-BE49-F238E27FC236}">
                <a16:creationId xmlns:a16="http://schemas.microsoft.com/office/drawing/2014/main" xmlns="" id="{90D2B70A-9E65-42D5-B734-D2C1208462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029200"/>
          <a:ext cx="3365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15" imgW="3365280" imgH="1143000" progId="Equation.DSMT4">
                  <p:embed/>
                </p:oleObj>
              </mc:Choice>
              <mc:Fallback>
                <p:oleObj name="Equation" r:id="rId15" imgW="336528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029200"/>
                        <a:ext cx="33655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957" name="Text Box 13">
            <a:extLst>
              <a:ext uri="{FF2B5EF4-FFF2-40B4-BE49-F238E27FC236}">
                <a16:creationId xmlns:a16="http://schemas.microsoft.com/office/drawing/2014/main" xmlns="" id="{93D2D0B6-7014-41C9-9771-38FA2A897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172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7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0099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baseline="-25000" dirty="0">
                <a:solidFill>
                  <a:srgbClr val="0099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2958" name="Text Box 14">
            <a:extLst>
              <a:ext uri="{FF2B5EF4-FFF2-40B4-BE49-F238E27FC236}">
                <a16:creationId xmlns:a16="http://schemas.microsoft.com/office/drawing/2014/main" xmlns="" id="{F5EDA3BD-1434-4C0A-B937-B8B99D296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172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7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0099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baseline="-25000" dirty="0">
                <a:solidFill>
                  <a:srgbClr val="0099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22959" name="Text Box 15">
            <a:extLst>
              <a:ext uri="{FF2B5EF4-FFF2-40B4-BE49-F238E27FC236}">
                <a16:creationId xmlns:a16="http://schemas.microsoft.com/office/drawing/2014/main" xmlns="" id="{763179B5-4A1F-43B0-BD8B-664D9F878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17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7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0099FF"/>
                </a:solidFill>
                <a:latin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539042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57" grpId="0"/>
      <p:bldP spid="722958" grpId="0"/>
      <p:bldP spid="7229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xmlns="" id="{7E4244CD-23D3-4F3D-BEC6-D530F2910F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4.4- </a:t>
            </a:r>
            <a:fld id="{F6D6618F-A2F6-4E6D-AD7D-E42F930103CE}" type="slidenum">
              <a:rPr lang="en-US" altLang="en-US"/>
              <a:pPr/>
              <a:t>6</a:t>
            </a:fld>
            <a:endParaRPr lang="en-CA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B056A2C9-FF8C-4C10-949D-00F235DB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23970" name="Rectangle 2">
            <a:extLst>
              <a:ext uri="{FF2B5EF4-FFF2-40B4-BE49-F238E27FC236}">
                <a16:creationId xmlns:a16="http://schemas.microsoft.com/office/drawing/2014/main" xmlns="" id="{D10A1E1C-5700-48BE-8B20-6D01E2F68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COORDINATES IN</a:t>
            </a:r>
          </a:p>
        </p:txBody>
      </p:sp>
      <p:sp>
        <p:nvSpPr>
          <p:cNvPr id="723971" name="Rectangle 3">
            <a:extLst>
              <a:ext uri="{FF2B5EF4-FFF2-40B4-BE49-F238E27FC236}">
                <a16:creationId xmlns:a16="http://schemas.microsoft.com/office/drawing/2014/main" xmlns="" id="{584EF3DD-DB08-40B1-95BE-EEEDB53C19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11715"/>
            <a:ext cx="8229600" cy="4572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</a:t>
            </a:r>
            <a:r>
              <a:rPr lang="en-US" altLang="en-US" sz="2800" dirty="0" smtClean="0"/>
              <a:t>    (</a:t>
            </a:r>
            <a:r>
              <a:rPr lang="en-US" altLang="en-US" sz="2800" dirty="0"/>
              <a:t>3)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r>
              <a:rPr lang="en-US" altLang="en-US" sz="2800" dirty="0"/>
              <a:t>This equation can be solved by row operations on an augmented matrix or by using the inverse of the matrix on the left.</a:t>
            </a:r>
          </a:p>
          <a:p>
            <a:r>
              <a:rPr lang="en-US" altLang="en-US" sz="2800" dirty="0"/>
              <a:t>In any case, the solution is           ,           .</a:t>
            </a:r>
          </a:p>
          <a:p>
            <a:r>
              <a:rPr lang="en-US" altLang="en-US" sz="2800" dirty="0"/>
              <a:t>Thus                         and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.</a:t>
            </a:r>
          </a:p>
        </p:txBody>
      </p:sp>
      <p:graphicFrame>
        <p:nvGraphicFramePr>
          <p:cNvPr id="723972" name="Object 4">
            <a:extLst>
              <a:ext uri="{FF2B5EF4-FFF2-40B4-BE49-F238E27FC236}">
                <a16:creationId xmlns:a16="http://schemas.microsoft.com/office/drawing/2014/main" xmlns="" id="{3B115E52-DF05-4390-909C-3AF4976591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588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588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73" name="Object 5">
            <a:extLst>
              <a:ext uri="{FF2B5EF4-FFF2-40B4-BE49-F238E27FC236}">
                <a16:creationId xmlns:a16="http://schemas.microsoft.com/office/drawing/2014/main" xmlns="" id="{B36AFC38-FDB1-4E1B-95E7-E480C69C11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965151"/>
              </p:ext>
            </p:extLst>
          </p:nvPr>
        </p:nvGraphicFramePr>
        <p:xfrm>
          <a:off x="2438400" y="1240315"/>
          <a:ext cx="3060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5" imgW="3060360" imgH="1143000" progId="Equation.DSMT4">
                  <p:embed/>
                </p:oleObj>
              </mc:Choice>
              <mc:Fallback>
                <p:oleObj name="Equation" r:id="rId5" imgW="30603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40315"/>
                        <a:ext cx="30607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3974" name="Text Box 6">
            <a:extLst>
              <a:ext uri="{FF2B5EF4-FFF2-40B4-BE49-F238E27FC236}">
                <a16:creationId xmlns:a16="http://schemas.microsoft.com/office/drawing/2014/main" xmlns="" id="{EE27A998-B8DE-4BDD-89D0-03C8CC783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383315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7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0099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baseline="-25000" dirty="0">
                <a:solidFill>
                  <a:srgbClr val="0099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3975" name="Text Box 7">
            <a:extLst>
              <a:ext uri="{FF2B5EF4-FFF2-40B4-BE49-F238E27FC236}">
                <a16:creationId xmlns:a16="http://schemas.microsoft.com/office/drawing/2014/main" xmlns="" id="{BA11AF82-68DC-4E94-BA9F-A008F170D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383315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7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0099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baseline="-25000" dirty="0">
                <a:solidFill>
                  <a:srgbClr val="0099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23976" name="Text Box 8">
            <a:extLst>
              <a:ext uri="{FF2B5EF4-FFF2-40B4-BE49-F238E27FC236}">
                <a16:creationId xmlns:a16="http://schemas.microsoft.com/office/drawing/2014/main" xmlns="" id="{6ABCBA67-2802-4EAD-B2C2-9883A45A6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38331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7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99FF"/>
                </a:solidFill>
                <a:latin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723978" name="Object 10">
            <a:extLst>
              <a:ext uri="{FF2B5EF4-FFF2-40B4-BE49-F238E27FC236}">
                <a16:creationId xmlns:a16="http://schemas.microsoft.com/office/drawing/2014/main" xmlns="" id="{66F852EB-45CD-4A2D-BEED-277CBD5C39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64212"/>
              </p:ext>
            </p:extLst>
          </p:nvPr>
        </p:nvGraphicFramePr>
        <p:xfrm>
          <a:off x="4762500" y="4478815"/>
          <a:ext cx="8382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8" imgW="888840" imgH="482400" progId="Equation.DSMT4">
                  <p:embed/>
                </p:oleObj>
              </mc:Choice>
              <mc:Fallback>
                <p:oleObj name="Equation" r:id="rId8" imgW="8888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4478815"/>
                        <a:ext cx="8382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79" name="Object 11">
            <a:extLst>
              <a:ext uri="{FF2B5EF4-FFF2-40B4-BE49-F238E27FC236}">
                <a16:creationId xmlns:a16="http://schemas.microsoft.com/office/drawing/2014/main" xmlns="" id="{81002469-645D-494C-AB86-245A1D2525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641160"/>
              </p:ext>
            </p:extLst>
          </p:nvPr>
        </p:nvGraphicFramePr>
        <p:xfrm>
          <a:off x="5740400" y="4466115"/>
          <a:ext cx="952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10" imgW="952200" imgH="482400" progId="Equation.DSMT4">
                  <p:embed/>
                </p:oleObj>
              </mc:Choice>
              <mc:Fallback>
                <p:oleObj name="Equation" r:id="rId10" imgW="9522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4466115"/>
                        <a:ext cx="952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80" name="Object 12">
            <a:extLst>
              <a:ext uri="{FF2B5EF4-FFF2-40B4-BE49-F238E27FC236}">
                <a16:creationId xmlns:a16="http://schemas.microsoft.com/office/drawing/2014/main" xmlns="" id="{D1A3FD53-0FA0-4B9F-93C2-6BC2EA08D9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570458"/>
              </p:ext>
            </p:extLst>
          </p:nvPr>
        </p:nvGraphicFramePr>
        <p:xfrm>
          <a:off x="1657350" y="4986815"/>
          <a:ext cx="2108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12" imgW="2108160" imgH="482400" progId="Equation.DSMT4">
                  <p:embed/>
                </p:oleObj>
              </mc:Choice>
              <mc:Fallback>
                <p:oleObj name="Equation" r:id="rId12" imgW="2108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4986815"/>
                        <a:ext cx="2108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81" name="Object 13">
            <a:extLst>
              <a:ext uri="{FF2B5EF4-FFF2-40B4-BE49-F238E27FC236}">
                <a16:creationId xmlns:a16="http://schemas.microsoft.com/office/drawing/2014/main" xmlns="" id="{486933B3-8C74-4F38-A300-49306D8DB9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382071"/>
              </p:ext>
            </p:extLst>
          </p:nvPr>
        </p:nvGraphicFramePr>
        <p:xfrm>
          <a:off x="3422650" y="5375311"/>
          <a:ext cx="2768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14" imgW="2768400" imgH="1143000" progId="Equation.DSMT4">
                  <p:embed/>
                </p:oleObj>
              </mc:Choice>
              <mc:Fallback>
                <p:oleObj name="Equation" r:id="rId14" imgW="27684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5375311"/>
                        <a:ext cx="2768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2394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4" grpId="0"/>
      <p:bldP spid="723975" grpId="0"/>
      <p:bldP spid="7239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xmlns="" id="{8D76222F-02CC-4B52-8430-876B3C9173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4.4- </a:t>
            </a:r>
            <a:fld id="{B2DFD779-93B0-43AD-BA88-91C3394AC0AE}" type="slidenum">
              <a:rPr lang="en-US" altLang="en-US"/>
              <a:pPr/>
              <a:t>7</a:t>
            </a:fld>
            <a:endParaRPr lang="en-CA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F8BD0408-41AC-4782-9EAB-27413BF7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24994" name="Rectangle 2">
            <a:extLst>
              <a:ext uri="{FF2B5EF4-FFF2-40B4-BE49-F238E27FC236}">
                <a16:creationId xmlns:a16="http://schemas.microsoft.com/office/drawing/2014/main" xmlns="" id="{BD5D5A01-F5DA-4A8F-BE9E-C45B6CD8E6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COORDINATES IN</a:t>
            </a:r>
          </a:p>
        </p:txBody>
      </p:sp>
      <p:sp>
        <p:nvSpPr>
          <p:cNvPr id="724995" name="Rectangle 3">
            <a:extLst>
              <a:ext uri="{FF2B5EF4-FFF2-40B4-BE49-F238E27FC236}">
                <a16:creationId xmlns:a16="http://schemas.microsoft.com/office/drawing/2014/main" xmlns="" id="{BC439B18-9762-4AF6-B386-59AA3764BD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See the following figure.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The matrix in (3) changes the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-coordinates of a vector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into the standard coordinates for </a:t>
            </a:r>
            <a:r>
              <a:rPr lang="en-US" altLang="en-US" sz="2800" b="1" dirty="0"/>
              <a:t>x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An analogous change of coordinates can be carried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out in       for a basis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                     .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Let </a:t>
            </a:r>
            <a:r>
              <a:rPr lang="en-US" altLang="en-US" sz="2800" i="1" dirty="0"/>
              <a:t>P</a:t>
            </a:r>
            <a:r>
              <a:rPr lang="en-US" altLang="en-US" sz="2800" baseline="-25000" dirty="0">
                <a:latin typeface="Euclid Math One" panose="05050601010101010101" pitchFamily="18" charset="2"/>
              </a:rPr>
              <a:t>B </a:t>
            </a:r>
          </a:p>
        </p:txBody>
      </p:sp>
      <p:graphicFrame>
        <p:nvGraphicFramePr>
          <p:cNvPr id="724996" name="Object 4">
            <a:extLst>
              <a:ext uri="{FF2B5EF4-FFF2-40B4-BE49-F238E27FC236}">
                <a16:creationId xmlns:a16="http://schemas.microsoft.com/office/drawing/2014/main" xmlns="" id="{19F282E1-C741-4902-B907-26C5CE222A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588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588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7" name="Object 5">
            <a:extLst>
              <a:ext uri="{FF2B5EF4-FFF2-40B4-BE49-F238E27FC236}">
                <a16:creationId xmlns:a16="http://schemas.microsoft.com/office/drawing/2014/main" xmlns="" id="{F18076C9-15FA-418A-9F95-81EC3394D5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3400" y="52324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5" imgW="457200" imgH="393480" progId="Equation.DSMT4">
                  <p:embed/>
                </p:oleObj>
              </mc:Choice>
              <mc:Fallback>
                <p:oleObj name="Equation" r:id="rId5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52324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8" name="Object 6">
            <a:extLst>
              <a:ext uri="{FF2B5EF4-FFF2-40B4-BE49-F238E27FC236}">
                <a16:creationId xmlns:a16="http://schemas.microsoft.com/office/drawing/2014/main" xmlns="" id="{258EBB90-3447-48AF-B3D9-7966BB5D8A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960193"/>
              </p:ext>
            </p:extLst>
          </p:nvPr>
        </p:nvGraphicFramePr>
        <p:xfrm>
          <a:off x="4159250" y="5257800"/>
          <a:ext cx="193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7" imgW="1930320" imgH="482400" progId="Equation.DSMT4">
                  <p:embed/>
                </p:oleObj>
              </mc:Choice>
              <mc:Fallback>
                <p:oleObj name="Equation" r:id="rId7" imgW="19303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5257800"/>
                        <a:ext cx="1930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9" name="Object 7">
            <a:extLst>
              <a:ext uri="{FF2B5EF4-FFF2-40B4-BE49-F238E27FC236}">
                <a16:creationId xmlns:a16="http://schemas.microsoft.com/office/drawing/2014/main" xmlns="" id="{2A930282-06ED-4452-A99D-6E6435D795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440986"/>
              </p:ext>
            </p:extLst>
          </p:nvPr>
        </p:nvGraphicFramePr>
        <p:xfrm>
          <a:off x="1905000" y="5689600"/>
          <a:ext cx="3200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9" imgW="3200400" imgH="558720" progId="Equation.DSMT4">
                  <p:embed/>
                </p:oleObj>
              </mc:Choice>
              <mc:Fallback>
                <p:oleObj name="Equation" r:id="rId9" imgW="32004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689600"/>
                        <a:ext cx="3200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5002" name="Picture 10">
            <a:extLst>
              <a:ext uri="{FF2B5EF4-FFF2-40B4-BE49-F238E27FC236}">
                <a16:creationId xmlns:a16="http://schemas.microsoft.com/office/drawing/2014/main" xmlns="" id="{1A63F8AD-12D0-4BB7-8217-4C472EF60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1308100"/>
            <a:ext cx="25908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595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xmlns="" id="{DB7A68F0-1A86-46C1-B901-164E609E30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4.4- </a:t>
            </a:r>
            <a:fld id="{D7E49993-710F-47DE-A37E-953156097499}" type="slidenum">
              <a:rPr lang="en-US" altLang="en-US"/>
              <a:pPr/>
              <a:t>8</a:t>
            </a:fld>
            <a:endParaRPr lang="en-CA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8BFC21CE-6247-4603-9C38-AA01B1B4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26018" name="Rectangle 2">
            <a:extLst>
              <a:ext uri="{FF2B5EF4-FFF2-40B4-BE49-F238E27FC236}">
                <a16:creationId xmlns:a16="http://schemas.microsoft.com/office/drawing/2014/main" xmlns="" id="{7190E1D5-99D6-4F1D-94E8-019FBC73F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COORDINATES IN</a:t>
            </a:r>
          </a:p>
        </p:txBody>
      </p:sp>
      <p:sp>
        <p:nvSpPr>
          <p:cNvPr id="726019" name="Rectangle 3">
            <a:extLst>
              <a:ext uri="{FF2B5EF4-FFF2-40B4-BE49-F238E27FC236}">
                <a16:creationId xmlns:a16="http://schemas.microsoft.com/office/drawing/2014/main" xmlns="" id="{4431DA31-BFDA-4917-979D-3CE22BAF8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Then the vector equation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is equivalent to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(4)</a:t>
            </a:r>
          </a:p>
          <a:p>
            <a:pPr>
              <a:lnSpc>
                <a:spcPct val="80000"/>
              </a:lnSpc>
            </a:pPr>
            <a:endParaRPr lang="en-US" altLang="en-US" sz="2800" i="1" dirty="0"/>
          </a:p>
          <a:p>
            <a:pPr>
              <a:lnSpc>
                <a:spcPct val="80000"/>
              </a:lnSpc>
            </a:pPr>
            <a:r>
              <a:rPr lang="en-US" altLang="en-US" sz="2800" i="1" dirty="0"/>
              <a:t>P</a:t>
            </a:r>
            <a:r>
              <a:rPr lang="en-US" altLang="en-US" sz="2800" baseline="-250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is called the </a:t>
            </a:r>
            <a:r>
              <a:rPr lang="en-US" altLang="en-US" sz="2800" b="1" dirty="0"/>
              <a:t>change-of-coordinates matrix</a:t>
            </a:r>
            <a:r>
              <a:rPr lang="en-US" altLang="en-US" sz="2800" dirty="0"/>
              <a:t>    from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to the standard basis in      . 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Left-multiplication by </a:t>
            </a:r>
            <a:r>
              <a:rPr lang="en-US" altLang="en-US" sz="2800" i="1" dirty="0"/>
              <a:t>P</a:t>
            </a:r>
            <a:r>
              <a:rPr lang="en-US" altLang="en-US" sz="2800" baseline="-250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transforms the coordinate vector [</a:t>
            </a:r>
            <a:r>
              <a:rPr lang="en-US" altLang="en-US" sz="2800" b="1" dirty="0"/>
              <a:t>x</a:t>
            </a:r>
            <a:r>
              <a:rPr lang="en-US" altLang="en-US" sz="2800" dirty="0"/>
              <a:t>]</a:t>
            </a:r>
            <a:r>
              <a:rPr lang="en-US" altLang="en-US" sz="2800" baseline="-250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into </a:t>
            </a:r>
            <a:r>
              <a:rPr lang="en-US" altLang="en-US" sz="2800" b="1" dirty="0"/>
              <a:t>x</a:t>
            </a:r>
            <a:r>
              <a:rPr lang="en-US" altLang="en-US" sz="2800" dirty="0"/>
              <a:t>.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Since the columns of </a:t>
            </a:r>
            <a:r>
              <a:rPr lang="en-US" altLang="en-US" sz="2800" i="1" dirty="0"/>
              <a:t>P</a:t>
            </a:r>
            <a:r>
              <a:rPr lang="en-US" altLang="en-US" sz="2800" baseline="-250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form a basis for      , </a:t>
            </a:r>
            <a:r>
              <a:rPr lang="en-US" altLang="en-US" sz="2800" i="1" dirty="0"/>
              <a:t>P</a:t>
            </a:r>
            <a:r>
              <a:rPr lang="en-US" altLang="en-US" sz="2800" baseline="-250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is invertible (by the Invertible Matrix Theorem).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</a:t>
            </a:r>
          </a:p>
        </p:txBody>
      </p:sp>
      <p:graphicFrame>
        <p:nvGraphicFramePr>
          <p:cNvPr id="726020" name="Object 4">
            <a:extLst>
              <a:ext uri="{FF2B5EF4-FFF2-40B4-BE49-F238E27FC236}">
                <a16:creationId xmlns:a16="http://schemas.microsoft.com/office/drawing/2014/main" xmlns="" id="{3F649972-C0E4-443C-B1D5-1D194333AC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588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588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1" name="Object 5">
            <a:extLst>
              <a:ext uri="{FF2B5EF4-FFF2-40B4-BE49-F238E27FC236}">
                <a16:creationId xmlns:a16="http://schemas.microsoft.com/office/drawing/2014/main" xmlns="" id="{72F14D47-0E04-4CDE-995C-344820E21B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179502"/>
              </p:ext>
            </p:extLst>
          </p:nvPr>
        </p:nvGraphicFramePr>
        <p:xfrm>
          <a:off x="3009900" y="1676400"/>
          <a:ext cx="3949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5" imgW="3949560" imgH="482400" progId="Equation.DSMT4">
                  <p:embed/>
                </p:oleObj>
              </mc:Choice>
              <mc:Fallback>
                <p:oleObj name="Equation" r:id="rId5" imgW="3949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676400"/>
                        <a:ext cx="3949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2" name="Object 6">
            <a:extLst>
              <a:ext uri="{FF2B5EF4-FFF2-40B4-BE49-F238E27FC236}">
                <a16:creationId xmlns:a16="http://schemas.microsoft.com/office/drawing/2014/main" xmlns="" id="{26098380-7C13-473A-B85E-2694798B4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60440"/>
              </p:ext>
            </p:extLst>
          </p:nvPr>
        </p:nvGraphicFramePr>
        <p:xfrm>
          <a:off x="3028950" y="2362200"/>
          <a:ext cx="1828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7" imgW="1828800" imgH="660240" progId="Equation.DSMT4">
                  <p:embed/>
                </p:oleObj>
              </mc:Choice>
              <mc:Fallback>
                <p:oleObj name="Equation" r:id="rId7" imgW="182880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2362200"/>
                        <a:ext cx="1828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3" name="Object 7">
            <a:extLst>
              <a:ext uri="{FF2B5EF4-FFF2-40B4-BE49-F238E27FC236}">
                <a16:creationId xmlns:a16="http://schemas.microsoft.com/office/drawing/2014/main" xmlns="" id="{88B728F9-30B5-447B-8DD1-CA36C62501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6195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9" imgW="457200" imgH="393480" progId="Equation.DSMT4">
                  <p:embed/>
                </p:oleObj>
              </mc:Choice>
              <mc:Fallback>
                <p:oleObj name="Equation" r:id="rId9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6195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4" name="Object 8">
            <a:extLst>
              <a:ext uri="{FF2B5EF4-FFF2-40B4-BE49-F238E27FC236}">
                <a16:creationId xmlns:a16="http://schemas.microsoft.com/office/drawing/2014/main" xmlns="" id="{9CA2516A-A3D8-4C46-9A6B-21A58C7F60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6400" y="57023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11" imgW="457200" imgH="393480" progId="Equation.DSMT4">
                  <p:embed/>
                </p:oleObj>
              </mc:Choice>
              <mc:Fallback>
                <p:oleObj name="Equation" r:id="rId11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57023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7" name="Object 11">
            <a:extLst>
              <a:ext uri="{FF2B5EF4-FFF2-40B4-BE49-F238E27FC236}">
                <a16:creationId xmlns:a16="http://schemas.microsoft.com/office/drawing/2014/main" xmlns="" id="{FD09D673-0F90-4B8C-AC87-296245E471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9400" y="25273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13" imgW="914400" imgH="371520" progId="Equation.DSMT4">
                  <p:embed/>
                </p:oleObj>
              </mc:Choice>
              <mc:Fallback>
                <p:oleObj name="Equation" r:id="rId13" imgW="914400" imgH="37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25273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98448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xmlns="" id="{A621E830-3CBB-4636-9BB7-4FDE85896C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4.4- </a:t>
            </a:r>
            <a:fld id="{08367C71-F7D1-4565-82B4-0AD7C1136493}" type="slidenum">
              <a:rPr lang="en-US" altLang="en-US"/>
              <a:pPr/>
              <a:t>9</a:t>
            </a:fld>
            <a:endParaRPr lang="en-CA" alt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4217554C-D1DA-41D0-83E6-DBD8405D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27042" name="Rectangle 2">
            <a:extLst>
              <a:ext uri="{FF2B5EF4-FFF2-40B4-BE49-F238E27FC236}">
                <a16:creationId xmlns:a16="http://schemas.microsoft.com/office/drawing/2014/main" xmlns="" id="{BC42F6D4-225D-4887-96E6-F44B6383F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COORDINATES IN</a:t>
            </a:r>
          </a:p>
        </p:txBody>
      </p:sp>
      <p:sp>
        <p:nvSpPr>
          <p:cNvPr id="727043" name="Rectangle 3">
            <a:extLst>
              <a:ext uri="{FF2B5EF4-FFF2-40B4-BE49-F238E27FC236}">
                <a16:creationId xmlns:a16="http://schemas.microsoft.com/office/drawing/2014/main" xmlns="" id="{97DF3AA2-42B3-4365-915C-783A4B602B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876800"/>
          </a:xfrm>
        </p:spPr>
        <p:txBody>
          <a:bodyPr/>
          <a:lstStyle/>
          <a:p>
            <a:r>
              <a:rPr lang="en-US" altLang="en-US" sz="2800" dirty="0"/>
              <a:t>Left-multiplication by       converts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into its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-coordinate vector: 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The correspondence                </a:t>
            </a:r>
            <a:r>
              <a:rPr lang="en-US" altLang="en-US" sz="2800" baseline="-250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, produced by       , is the coordinate mapping. </a:t>
            </a:r>
          </a:p>
          <a:p>
            <a:endParaRPr lang="en-US" altLang="en-US" sz="2800" dirty="0"/>
          </a:p>
          <a:p>
            <a:r>
              <a:rPr lang="en-US" altLang="en-US" sz="2800" dirty="0"/>
              <a:t>Since        is an invertible matrix, the coordinate mapping is a one-to-one linear transformation from      onto      , by the Invertible Matrix Theorem.</a:t>
            </a:r>
          </a:p>
        </p:txBody>
      </p:sp>
      <p:graphicFrame>
        <p:nvGraphicFramePr>
          <p:cNvPr id="727044" name="Object 4">
            <a:extLst>
              <a:ext uri="{FF2B5EF4-FFF2-40B4-BE49-F238E27FC236}">
                <a16:creationId xmlns:a16="http://schemas.microsoft.com/office/drawing/2014/main" xmlns="" id="{602C66EC-7EA2-41AA-BA6B-D978BC158C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9800" y="5588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5588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5" name="Object 5">
            <a:extLst>
              <a:ext uri="{FF2B5EF4-FFF2-40B4-BE49-F238E27FC236}">
                <a16:creationId xmlns:a16="http://schemas.microsoft.com/office/drawing/2014/main" xmlns="" id="{4792A365-2717-4A9E-B4A8-9CC36E2860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6700" y="1384300"/>
          <a:ext cx="520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5" imgW="520560" imgH="507960" progId="Equation.DSMT4">
                  <p:embed/>
                </p:oleObj>
              </mc:Choice>
              <mc:Fallback>
                <p:oleObj name="Equation" r:id="rId5" imgW="5205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1384300"/>
                        <a:ext cx="520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6" name="Object 6">
            <a:extLst>
              <a:ext uri="{FF2B5EF4-FFF2-40B4-BE49-F238E27FC236}">
                <a16:creationId xmlns:a16="http://schemas.microsoft.com/office/drawing/2014/main" xmlns="" id="{B941046D-CDB5-4BD7-BBFF-DBE5FCBBAE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705035"/>
              </p:ext>
            </p:extLst>
          </p:nvPr>
        </p:nvGraphicFramePr>
        <p:xfrm>
          <a:off x="3492500" y="2362200"/>
          <a:ext cx="177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7" imgW="1777680" imgH="571320" progId="Equation.DSMT4">
                  <p:embed/>
                </p:oleObj>
              </mc:Choice>
              <mc:Fallback>
                <p:oleObj name="Equation" r:id="rId7" imgW="177768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362200"/>
                        <a:ext cx="177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7" name="Object 7">
            <a:extLst>
              <a:ext uri="{FF2B5EF4-FFF2-40B4-BE49-F238E27FC236}">
                <a16:creationId xmlns:a16="http://schemas.microsoft.com/office/drawing/2014/main" xmlns="" id="{3FC55D6A-2EFE-44D3-97A9-1B275D332B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998359"/>
              </p:ext>
            </p:extLst>
          </p:nvPr>
        </p:nvGraphicFramePr>
        <p:xfrm>
          <a:off x="3879850" y="3308350"/>
          <a:ext cx="1295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9" imgW="1295280" imgH="558720" progId="Equation.DSMT4">
                  <p:embed/>
                </p:oleObj>
              </mc:Choice>
              <mc:Fallback>
                <p:oleObj name="Equation" r:id="rId9" imgW="12952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3308350"/>
                        <a:ext cx="1295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8" name="Object 8">
            <a:extLst>
              <a:ext uri="{FF2B5EF4-FFF2-40B4-BE49-F238E27FC236}">
                <a16:creationId xmlns:a16="http://schemas.microsoft.com/office/drawing/2014/main" xmlns="" id="{39E393C2-8029-4841-855D-B5234F26B7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6000" y="3352800"/>
          <a:ext cx="520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11" imgW="520560" imgH="507960" progId="Equation.DSMT4">
                  <p:embed/>
                </p:oleObj>
              </mc:Choice>
              <mc:Fallback>
                <p:oleObj name="Equation" r:id="rId11" imgW="5205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3352800"/>
                        <a:ext cx="520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9" name="Object 9">
            <a:extLst>
              <a:ext uri="{FF2B5EF4-FFF2-40B4-BE49-F238E27FC236}">
                <a16:creationId xmlns:a16="http://schemas.microsoft.com/office/drawing/2014/main" xmlns="" id="{3EC893F8-F713-4A37-A72B-06FD263E39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0700" y="4800600"/>
          <a:ext cx="520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13" imgW="520560" imgH="507960" progId="Equation.DSMT4">
                  <p:embed/>
                </p:oleObj>
              </mc:Choice>
              <mc:Fallback>
                <p:oleObj name="Equation" r:id="rId13" imgW="5205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800600"/>
                        <a:ext cx="520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50" name="Object 10">
            <a:extLst>
              <a:ext uri="{FF2B5EF4-FFF2-40B4-BE49-F238E27FC236}">
                <a16:creationId xmlns:a16="http://schemas.microsoft.com/office/drawing/2014/main" xmlns="" id="{81A28534-A707-493C-8F8C-7E0BA4E66F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9600" y="52324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15" imgW="457200" imgH="393480" progId="Equation.DSMT4">
                  <p:embed/>
                </p:oleObj>
              </mc:Choice>
              <mc:Fallback>
                <p:oleObj name="Equation" r:id="rId15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52324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51" name="Object 11">
            <a:extLst>
              <a:ext uri="{FF2B5EF4-FFF2-40B4-BE49-F238E27FC236}">
                <a16:creationId xmlns:a16="http://schemas.microsoft.com/office/drawing/2014/main" xmlns="" id="{D1825D3B-9D2F-4311-8498-B04698E997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6642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17" imgW="457200" imgH="393480" progId="Equation.DSMT4">
                  <p:embed/>
                </p:oleObj>
              </mc:Choice>
              <mc:Fallback>
                <p:oleObj name="Equation" r:id="rId17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6642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5214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12485</TotalTime>
  <Words>866</Words>
  <Application>Microsoft Office PowerPoint</Application>
  <PresentationFormat>On-screen Show (4:3)</PresentationFormat>
  <Paragraphs>175</Paragraphs>
  <Slides>17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Blends</vt:lpstr>
      <vt:lpstr>Equation</vt:lpstr>
      <vt:lpstr>Vector Spaces</vt:lpstr>
      <vt:lpstr>THE UNIQUE REPRESENTATION THEOREM</vt:lpstr>
      <vt:lpstr>THE UNIQUE REPRESENTATION THEOREM</vt:lpstr>
      <vt:lpstr>THE UNIQUE REPRESENTATION THEOREM</vt:lpstr>
      <vt:lpstr>COORDINATES IN </vt:lpstr>
      <vt:lpstr>COORDINATES IN</vt:lpstr>
      <vt:lpstr>COORDINATES IN</vt:lpstr>
      <vt:lpstr>COORDINATES IN</vt:lpstr>
      <vt:lpstr>COORDINATES IN</vt:lpstr>
      <vt:lpstr>THE COORDINATE MAPPING</vt:lpstr>
      <vt:lpstr>THE COORDINATE MAPPING</vt:lpstr>
      <vt:lpstr>THE COORDINATE MAPPING</vt:lpstr>
      <vt:lpstr>THE COORDINATE MAPPING</vt:lpstr>
      <vt:lpstr>THE COORDINATE MAPPING</vt:lpstr>
      <vt:lpstr>THE COORDINATE MAPPING</vt:lpstr>
      <vt:lpstr>THE COORDINATE MAPPING</vt:lpstr>
      <vt:lpstr>THE COORDINATE MAPPING</vt:lpstr>
    </vt:vector>
  </TitlesOfParts>
  <Company>© 2012 Pearson Education, Inc. All rights reserved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Dennis Jarvis</cp:lastModifiedBy>
  <cp:revision>1055</cp:revision>
  <dcterms:created xsi:type="dcterms:W3CDTF">2005-10-22T18:34:54Z</dcterms:created>
  <dcterms:modified xsi:type="dcterms:W3CDTF">2020-10-15T01:16:43Z</dcterms:modified>
</cp:coreProperties>
</file>