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handoutMasterIdLst>
    <p:handoutMasterId r:id="rId24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howGuides="1">
      <p:cViewPr varScale="1">
        <p:scale>
          <a:sx n="72" d="100"/>
          <a:sy n="72" d="100"/>
        </p:scale>
        <p:origin x="-390" y="-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8DE19FB-86D5-4D4D-B1E8-37D0DD612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42090-B3A3-42E9-9429-40240104AD3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F51279CE-D0A1-4409-9195-A3377B404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C7C12C6B-05DF-4482-BD48-AD8FB1F4F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143D44D-CBB1-40AA-A39E-5139AAFAE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E7D50-F7E2-41B8-AB5A-B270A1260C6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44A0CA98-D946-47C3-BD14-117149E12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4043157E-BE08-409A-BCFA-A384B90DE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=""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=""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6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=""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6.1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=""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=""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=""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=""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=""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=""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=""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6.1-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=""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6.1-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=""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=""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1030" name="Line 13">
            <a:extLst>
              <a:ext uri="{FF2B5EF4-FFF2-40B4-BE49-F238E27FC236}">
                <a16:creationId xmlns=""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=""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4.wmf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1.jpeg"/><Relationship Id="rId4" Type="http://schemas.openxmlformats.org/officeDocument/2006/relationships/image" Target="../media/image58.wmf"/><Relationship Id="rId9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0.wmf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42088F64-95B1-4D6F-8116-29E1B3B3F2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Orthogonality and Least Squares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A023739C-C465-4DFE-A078-DC50F1326E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INNER PRODUCT, LENGTH, AND ORTHOGONALITY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289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B7D32E71-58D3-4502-ADDD-1000703BE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4C973205-1D82-4BDC-8705-0C7ECA94B51B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A6C8B2C9-31AF-4979-8D94-A86844F5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xmlns="" id="{390E6A55-7CEA-4B9D-BAC2-E7A339BEF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IN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xmlns="" id="{57EDC5DA-4A62-49A9-88C9-19B0C2648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Compute the distance between the vectors                 and                 . 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Calculate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          are shown in the figure on the next slide. </a:t>
            </a:r>
          </a:p>
          <a:p>
            <a:r>
              <a:rPr lang="en-US" altLang="en-US" sz="2800" dirty="0"/>
              <a:t>When the vector          </a:t>
            </a:r>
            <a:r>
              <a:rPr lang="en-US" altLang="en-US" sz="2800" dirty="0" smtClean="0"/>
              <a:t> is </a:t>
            </a:r>
            <a:r>
              <a:rPr lang="en-US" altLang="en-US" sz="2800" dirty="0"/>
              <a:t>added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the result is </a:t>
            </a:r>
            <a:r>
              <a:rPr lang="en-US" altLang="en-US" sz="2800" b="1" dirty="0"/>
              <a:t>u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xmlns="" id="{90C3540A-4CAE-4B2D-A34B-C4BF16860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xmlns="" id="{2FC65256-21BE-4A94-B3AF-60F1B176F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21954"/>
              </p:ext>
            </p:extLst>
          </p:nvPr>
        </p:nvGraphicFramePr>
        <p:xfrm>
          <a:off x="1974850" y="1649413"/>
          <a:ext cx="1376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649413"/>
                        <a:ext cx="13763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xmlns="" id="{2440C64B-4F37-43F1-93F4-32A4E9DFB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37010"/>
              </p:ext>
            </p:extLst>
          </p:nvPr>
        </p:nvGraphicFramePr>
        <p:xfrm>
          <a:off x="4002088" y="1639888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1460160" imgH="431640" progId="Equation.DSMT4">
                  <p:embed/>
                </p:oleObj>
              </mc:Choice>
              <mc:Fallback>
                <p:oleObj name="Equation" r:id="rId7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1639888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xmlns="" id="{D514D7C2-316B-4D37-9B27-EE0074F07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08181"/>
              </p:ext>
            </p:extLst>
          </p:nvPr>
        </p:nvGraphicFramePr>
        <p:xfrm>
          <a:off x="2406650" y="2673350"/>
          <a:ext cx="4457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9" imgW="4457520" imgH="1904760" progId="Equation.DSMT4">
                  <p:embed/>
                </p:oleObj>
              </mc:Choice>
              <mc:Fallback>
                <p:oleObj name="Equation" r:id="rId9" imgW="445752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673350"/>
                        <a:ext cx="44577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>
            <a:extLst>
              <a:ext uri="{FF2B5EF4-FFF2-40B4-BE49-F238E27FC236}">
                <a16:creationId xmlns:a16="http://schemas.microsoft.com/office/drawing/2014/main" xmlns="" id="{97FE57DD-7DC7-4CF8-8F6D-ECAA6A149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59202"/>
              </p:ext>
            </p:extLst>
          </p:nvPr>
        </p:nvGraphicFramePr>
        <p:xfrm>
          <a:off x="3949700" y="4837113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1" imgW="850680" imgH="253800" progId="Equation.DSMT4">
                  <p:embed/>
                </p:oleObj>
              </mc:Choice>
              <mc:Fallback>
                <p:oleObj name="Equation" r:id="rId11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837113"/>
                        <a:ext cx="850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3" name="Object 9">
            <a:extLst>
              <a:ext uri="{FF2B5EF4-FFF2-40B4-BE49-F238E27FC236}">
                <a16:creationId xmlns:a16="http://schemas.microsoft.com/office/drawing/2014/main" xmlns="" id="{49849853-1235-456E-B27C-047BAC2EB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33959"/>
              </p:ext>
            </p:extLst>
          </p:nvPr>
        </p:nvGraphicFramePr>
        <p:xfrm>
          <a:off x="3321050" y="5776913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3" imgW="850680" imgH="253800" progId="Equation.DSMT4">
                  <p:embed/>
                </p:oleObj>
              </mc:Choice>
              <mc:Fallback>
                <p:oleObj name="Equation" r:id="rId13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776913"/>
                        <a:ext cx="850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76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4EF5107B-1A7E-47D2-96F0-F27868035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53031F81-8A6D-4D54-902D-7A63833C96AC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2E20A46-9F7B-4FAA-9285-30FCB38F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xmlns="" id="{29A30DDF-CB7F-4288-A08F-FE1106587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IN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xmlns="" id="{AB8AA3EC-A5BB-4A95-81BC-C597C2D61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2800" dirty="0"/>
          </a:p>
          <a:p>
            <a:pPr>
              <a:spcBef>
                <a:spcPts val="1200"/>
              </a:spcBef>
            </a:pPr>
            <a:r>
              <a:rPr lang="en-US" altLang="en-US" sz="2800" dirty="0"/>
              <a:t>Notice that the parallelogram in the above figure shows that the distance from </a:t>
            </a:r>
            <a:r>
              <a:rPr lang="en-US" altLang="en-US" sz="2800" b="1" dirty="0"/>
              <a:t>u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the same as the distance from           to </a:t>
            </a:r>
            <a:r>
              <a:rPr lang="en-US" altLang="en-US" sz="2800" b="1" dirty="0"/>
              <a:t>0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</p:txBody>
      </p:sp>
      <p:graphicFrame>
        <p:nvGraphicFramePr>
          <p:cNvPr id="742404" name="Object 4">
            <a:extLst>
              <a:ext uri="{FF2B5EF4-FFF2-40B4-BE49-F238E27FC236}">
                <a16:creationId xmlns:a16="http://schemas.microsoft.com/office/drawing/2014/main" xmlns="" id="{F524A8C6-DFD3-4F27-B649-E9FF8DD5E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5644"/>
              </p:ext>
            </p:extLst>
          </p:nvPr>
        </p:nvGraphicFramePr>
        <p:xfrm>
          <a:off x="2913063" y="5526088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850680" imgH="253800" progId="Equation.DSMT4">
                  <p:embed/>
                </p:oleObj>
              </mc:Choice>
              <mc:Fallback>
                <p:oleObj name="Equation" r:id="rId3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5526088"/>
                        <a:ext cx="850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6" name="Object 6">
            <a:extLst>
              <a:ext uri="{FF2B5EF4-FFF2-40B4-BE49-F238E27FC236}">
                <a16:creationId xmlns:a16="http://schemas.microsoft.com/office/drawing/2014/main" xmlns="" id="{E1649DF1-C8E6-430C-B3FF-4F286C586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241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181600" cy="325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320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2CDEFF35-3A31-426D-83D2-5D5286CAB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0A3C7AF0-838A-400E-B813-62C687BF67D4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DF617D6-66C2-480D-8ED2-C3AA11AB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xmlns="" id="{51CA4005-C34B-4531-9EAF-BDF9A4522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VECTORS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xmlns="" id="{4417AC0C-49A0-4915-9E88-99E3C2ECF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Consider       or       and two lines through the origin determined by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See the figure below. The two lines shown in the figure are geometrically perpendicular if and only if the distance from </a:t>
            </a:r>
            <a:r>
              <a:rPr lang="en-US" altLang="en-US" sz="2800" b="1" dirty="0"/>
              <a:t>u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the same as the distance from </a:t>
            </a:r>
            <a:r>
              <a:rPr lang="en-US" altLang="en-US" sz="2800" b="1" dirty="0"/>
              <a:t>u</a:t>
            </a:r>
            <a:r>
              <a:rPr lang="en-US" altLang="en-US" sz="2800" dirty="0"/>
              <a:t> to      .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This is the same as requiring the squares of the distances to be the same.</a:t>
            </a:r>
          </a:p>
        </p:txBody>
      </p:sp>
      <p:graphicFrame>
        <p:nvGraphicFramePr>
          <p:cNvPr id="731140" name="Object 4">
            <a:extLst>
              <a:ext uri="{FF2B5EF4-FFF2-40B4-BE49-F238E27FC236}">
                <a16:creationId xmlns:a16="http://schemas.microsoft.com/office/drawing/2014/main" xmlns="" id="{AEA6E9EA-F0C3-4B01-B5F1-29E4471E2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1155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155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1" name="Object 5">
            <a:extLst>
              <a:ext uri="{FF2B5EF4-FFF2-40B4-BE49-F238E27FC236}">
                <a16:creationId xmlns:a16="http://schemas.microsoft.com/office/drawing/2014/main" xmlns="" id="{B862D36E-2B5E-473B-91B4-0962ED802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11557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11557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2" name="Object 6">
            <a:extLst>
              <a:ext uri="{FF2B5EF4-FFF2-40B4-BE49-F238E27FC236}">
                <a16:creationId xmlns:a16="http://schemas.microsoft.com/office/drawing/2014/main" xmlns="" id="{E30804D0-06DA-4729-8FA2-81C94DD1D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232372"/>
              </p:ext>
            </p:extLst>
          </p:nvPr>
        </p:nvGraphicFramePr>
        <p:xfrm>
          <a:off x="2317750" y="35306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495000" imgH="253800" progId="Equation.DSMT4">
                  <p:embed/>
                </p:oleObj>
              </mc:Choice>
              <mc:Fallback>
                <p:oleObj name="Equation" r:id="rId7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306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1152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1" y="3465442"/>
            <a:ext cx="267710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378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5777CD45-4690-48E6-BA84-2D50E90A6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DBF01A1B-7B51-4F16-AC03-BF0701B5D993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925E65F-8491-4E9A-B8EA-3C104EAE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xmlns="" id="{4C283193-B8F1-46C9-A41B-7A2D5C939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VECTORS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xmlns="" id="{227FDFBE-1054-426D-A2DB-1B9A5C330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altLang="en-US" sz="2800"/>
              <a:t>Now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same calculations with </a:t>
            </a:r>
            <a:r>
              <a:rPr lang="en-US" altLang="en-US" sz="2800" b="1"/>
              <a:t>v</a:t>
            </a:r>
            <a:r>
              <a:rPr lang="en-US" altLang="en-US" sz="2800"/>
              <a:t> and       interchanged show that</a:t>
            </a:r>
          </a:p>
          <a:p>
            <a:endParaRPr lang="en-US" altLang="en-US" sz="2800"/>
          </a:p>
        </p:txBody>
      </p:sp>
      <p:graphicFrame>
        <p:nvGraphicFramePr>
          <p:cNvPr id="732164" name="Object 4">
            <a:extLst>
              <a:ext uri="{FF2B5EF4-FFF2-40B4-BE49-F238E27FC236}">
                <a16:creationId xmlns:a16="http://schemas.microsoft.com/office/drawing/2014/main" xmlns="" id="{1127F194-4047-46FD-85E9-B363F0DA5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96245"/>
              </p:ext>
            </p:extLst>
          </p:nvPr>
        </p:nvGraphicFramePr>
        <p:xfrm>
          <a:off x="460375" y="1600200"/>
          <a:ext cx="5910263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6146640" imgH="3200400" progId="Equation.DSMT4">
                  <p:embed/>
                </p:oleObj>
              </mc:Choice>
              <mc:Fallback>
                <p:oleObj name="Equation" r:id="rId3" imgW="6146640" imgH="320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600200"/>
                        <a:ext cx="5910263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5" name="Text Box 5">
            <a:extLst>
              <a:ext uri="{FF2B5EF4-FFF2-40B4-BE49-F238E27FC236}">
                <a16:creationId xmlns:a16="http://schemas.microsoft.com/office/drawing/2014/main" xmlns="" id="{B9911002-5E99-4907-B399-44C274FE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95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Theorem 1(b)</a:t>
            </a:r>
          </a:p>
        </p:txBody>
      </p:sp>
      <p:sp>
        <p:nvSpPr>
          <p:cNvPr id="732166" name="Text Box 6">
            <a:extLst>
              <a:ext uri="{FF2B5EF4-FFF2-40B4-BE49-F238E27FC236}">
                <a16:creationId xmlns:a16="http://schemas.microsoft.com/office/drawing/2014/main" xmlns="" id="{81816EDE-9269-4AF2-86BF-3765026A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05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Theorem 1(a), (b)</a:t>
            </a:r>
          </a:p>
        </p:txBody>
      </p:sp>
      <p:sp>
        <p:nvSpPr>
          <p:cNvPr id="732167" name="Text Box 7">
            <a:extLst>
              <a:ext uri="{FF2B5EF4-FFF2-40B4-BE49-F238E27FC236}">
                <a16:creationId xmlns:a16="http://schemas.microsoft.com/office/drawing/2014/main" xmlns="" id="{5387EFE6-D0F3-4BF8-B251-CDDC41F4E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Theorem 1(a)</a:t>
            </a:r>
          </a:p>
        </p:txBody>
      </p:sp>
      <p:graphicFrame>
        <p:nvGraphicFramePr>
          <p:cNvPr id="732168" name="Object 8">
            <a:extLst>
              <a:ext uri="{FF2B5EF4-FFF2-40B4-BE49-F238E27FC236}">
                <a16:creationId xmlns:a16="http://schemas.microsoft.com/office/drawing/2014/main" xmlns="" id="{EADFE713-3A2D-4B0D-9F7C-9AEE1DB03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347544"/>
              </p:ext>
            </p:extLst>
          </p:nvPr>
        </p:nvGraphicFramePr>
        <p:xfrm>
          <a:off x="5708650" y="49022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6" imgW="495000" imgH="253800" progId="Equation.DSMT4">
                  <p:embed/>
                </p:oleObj>
              </mc:Choice>
              <mc:Fallback>
                <p:oleObj name="Equation" r:id="rId6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9022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9" name="Object 9">
            <a:extLst>
              <a:ext uri="{FF2B5EF4-FFF2-40B4-BE49-F238E27FC236}">
                <a16:creationId xmlns:a16="http://schemas.microsoft.com/office/drawing/2014/main" xmlns="" id="{3EBFB6A8-C422-493B-82A5-35FBCCEC3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26850"/>
              </p:ext>
            </p:extLst>
          </p:nvPr>
        </p:nvGraphicFramePr>
        <p:xfrm>
          <a:off x="2330259" y="5126515"/>
          <a:ext cx="567213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8" imgW="5956200" imgH="1371600" progId="Equation.DSMT4">
                  <p:embed/>
                </p:oleObj>
              </mc:Choice>
              <mc:Fallback>
                <p:oleObj name="Equation" r:id="rId8" imgW="59562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259" y="5126515"/>
                        <a:ext cx="567213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052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5" grpId="0"/>
      <p:bldP spid="732166" grpId="0"/>
      <p:bldP spid="7321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05E1FD34-57B4-468A-8D04-6C61F3CA9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C987A4EC-C750-411A-80F9-5EAD9774D4F1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5ECBBAFE-517B-4D3E-B6F1-5BF68042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xmlns="" id="{B4B88E9C-C2F4-4758-A6D3-AC4A4EF4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VECTORS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xmlns="" id="{CC34C78A-F127-4FCE-9A7C-0DD7CB71D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two squared distances are equal if and only if  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dirty="0"/>
              <a:t>	                        , which happens if and only if              .</a:t>
            </a:r>
          </a:p>
          <a:p>
            <a:pPr>
              <a:spcBef>
                <a:spcPts val="0"/>
              </a:spcBef>
            </a:pPr>
            <a:r>
              <a:rPr lang="en-US" altLang="en-US" sz="2800" dirty="0"/>
              <a:t>This calculation shows that when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identified with geometric points, the corresponding lines through the points and the origin are perpendicular if and only if              .</a:t>
            </a:r>
          </a:p>
          <a:p>
            <a:pPr marL="0" indent="0">
              <a:lnSpc>
                <a:spcPts val="900"/>
              </a:lnSpc>
              <a:spcBef>
                <a:spcPts val="0"/>
              </a:spcBef>
              <a:buNone/>
            </a:pPr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Two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     are </a:t>
            </a:r>
            <a:r>
              <a:rPr lang="en-US" altLang="en-US" sz="2800" b="1" dirty="0"/>
              <a:t>orthogonal</a:t>
            </a:r>
            <a:r>
              <a:rPr lang="en-US" altLang="en-US" sz="2800" dirty="0"/>
              <a:t> (to each other) if              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The zero vector is orthogonal to every vector in       because               </a:t>
            </a:r>
            <a:r>
              <a:rPr lang="en-US" altLang="en-US" sz="2800" dirty="0" smtClean="0"/>
              <a:t> for </a:t>
            </a:r>
            <a:r>
              <a:rPr lang="en-US" altLang="en-US" sz="2800" dirty="0"/>
              <a:t>all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xmlns="" id="{44F8A93A-5AAF-4A3C-A386-3A070C8E2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59090"/>
              </p:ext>
            </p:extLst>
          </p:nvPr>
        </p:nvGraphicFramePr>
        <p:xfrm>
          <a:off x="857250" y="1892300"/>
          <a:ext cx="224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2247840" imgH="342720" progId="Equation.DSMT4">
                  <p:embed/>
                </p:oleObj>
              </mc:Choice>
              <mc:Fallback>
                <p:oleObj name="Equation" r:id="rId3" imgW="2247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892300"/>
                        <a:ext cx="2247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89" name="Object 5">
            <a:extLst>
              <a:ext uri="{FF2B5EF4-FFF2-40B4-BE49-F238E27FC236}">
                <a16:creationId xmlns:a16="http://schemas.microsoft.com/office/drawing/2014/main" xmlns="" id="{20C73F5B-98C5-4583-9331-38E61CDF6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57290"/>
              </p:ext>
            </p:extLst>
          </p:nvPr>
        </p:nvGraphicFramePr>
        <p:xfrm>
          <a:off x="7324725" y="1892300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1218960" imgH="342720" progId="Equation.DSMT4">
                  <p:embed/>
                </p:oleObj>
              </mc:Choice>
              <mc:Fallback>
                <p:oleObj name="Equation" r:id="rId5" imgW="121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1892300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0" name="Object 6">
            <a:extLst>
              <a:ext uri="{FF2B5EF4-FFF2-40B4-BE49-F238E27FC236}">
                <a16:creationId xmlns:a16="http://schemas.microsoft.com/office/drawing/2014/main" xmlns="" id="{C1B77E5E-595B-405C-95A2-5B06DCDB8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60821"/>
              </p:ext>
            </p:extLst>
          </p:nvPr>
        </p:nvGraphicFramePr>
        <p:xfrm>
          <a:off x="2824163" y="3756025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7" imgW="1218960" imgH="342720" progId="Equation.DSMT4">
                  <p:embed/>
                </p:oleObj>
              </mc:Choice>
              <mc:Fallback>
                <p:oleObj name="Equation" r:id="rId7" imgW="121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756025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1" name="Object 7">
            <a:extLst>
              <a:ext uri="{FF2B5EF4-FFF2-40B4-BE49-F238E27FC236}">
                <a16:creationId xmlns:a16="http://schemas.microsoft.com/office/drawing/2014/main" xmlns="" id="{0CC54469-A589-4EC6-BF10-1B5847BD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34162"/>
              </p:ext>
            </p:extLst>
          </p:nvPr>
        </p:nvGraphicFramePr>
        <p:xfrm>
          <a:off x="5943600" y="4230756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30756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2" name="Object 8">
            <a:extLst>
              <a:ext uri="{FF2B5EF4-FFF2-40B4-BE49-F238E27FC236}">
                <a16:creationId xmlns:a16="http://schemas.microsoft.com/office/drawing/2014/main" xmlns="" id="{8ABFE339-6332-479C-8560-92FD2B85C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757811"/>
              </p:ext>
            </p:extLst>
          </p:nvPr>
        </p:nvGraphicFramePr>
        <p:xfrm>
          <a:off x="3348038" y="4729163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1" imgW="1218960" imgH="342720" progId="Equation.DSMT4">
                  <p:embed/>
                </p:oleObj>
              </mc:Choice>
              <mc:Fallback>
                <p:oleObj name="Equation" r:id="rId11" imgW="121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29163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3" name="Object 9">
            <a:extLst>
              <a:ext uri="{FF2B5EF4-FFF2-40B4-BE49-F238E27FC236}">
                <a16:creationId xmlns:a16="http://schemas.microsoft.com/office/drawing/2014/main" xmlns="" id="{F9F81E93-4B2F-4EC9-93FD-CF37DAA54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23515"/>
              </p:ext>
            </p:extLst>
          </p:nvPr>
        </p:nvGraphicFramePr>
        <p:xfrm>
          <a:off x="7734300" y="519540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3" imgW="457200" imgH="393480" progId="Equation.DSMT4">
                  <p:embed/>
                </p:oleObj>
              </mc:Choice>
              <mc:Fallback>
                <p:oleObj name="Equation" r:id="rId1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519540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4" name="Object 10">
            <a:extLst>
              <a:ext uri="{FF2B5EF4-FFF2-40B4-BE49-F238E27FC236}">
                <a16:creationId xmlns:a16="http://schemas.microsoft.com/office/drawing/2014/main" xmlns="" id="{5B293544-D0ED-4D9D-93C1-3B9FCF492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45983"/>
              </p:ext>
            </p:extLst>
          </p:nvPr>
        </p:nvGraphicFramePr>
        <p:xfrm>
          <a:off x="2071401" y="5571015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5" imgW="1257120" imgH="406080" progId="Equation.DSMT4">
                  <p:embed/>
                </p:oleObj>
              </mc:Choice>
              <mc:Fallback>
                <p:oleObj name="Equation" r:id="rId15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401" y="5571015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535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51F6FC1F-3E4B-4B4E-A264-08D05F8325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D0D1227D-65EE-463C-9356-BF1BFD51FED4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872200D-7897-4997-BF07-88093DD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xmlns="" id="{1D20453D-094E-41E9-BBBA-C0A2E9CB9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PYTHOGOREAN THEOREM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xmlns="" id="{702831E2-975C-45D6-B073-B9560128F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Theorem 2:</a:t>
            </a:r>
            <a:r>
              <a:rPr lang="en-US" altLang="en-US" sz="2800" dirty="0"/>
              <a:t> Two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orthogonal if and only if                                    .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b="1" dirty="0"/>
              <a:t>Orthogonal Complements</a:t>
            </a:r>
          </a:p>
          <a:p>
            <a:r>
              <a:rPr lang="en-US" altLang="en-US" sz="2800" dirty="0"/>
              <a:t>If a vector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orthogonal to every vector in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      , then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said to be </a:t>
            </a:r>
            <a:r>
              <a:rPr lang="en-US" altLang="en-US" sz="2800" b="1" dirty="0"/>
              <a:t>orthogonal to</a:t>
            </a:r>
            <a:r>
              <a:rPr lang="en-US" altLang="en-US" sz="2800" dirty="0"/>
              <a:t>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set of all vectors </a:t>
            </a:r>
            <a:r>
              <a:rPr lang="en-US" altLang="en-US" sz="2800" b="1" dirty="0"/>
              <a:t>z</a:t>
            </a:r>
            <a:r>
              <a:rPr lang="en-US" altLang="en-US" sz="2800" dirty="0"/>
              <a:t> that are orthogonal to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called the </a:t>
            </a:r>
            <a:r>
              <a:rPr lang="en-US" altLang="en-US" sz="2800" b="1" dirty="0"/>
              <a:t>orthogonal complement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is denoted by        (and read as “</a:t>
            </a:r>
            <a:r>
              <a:rPr lang="en-US" altLang="en-US" sz="2800" i="1" dirty="0"/>
              <a:t>W</a:t>
            </a:r>
            <a:r>
              <a:rPr lang="en-US" altLang="en-US" sz="2800" dirty="0"/>
              <a:t> perpendicular” or simply “</a:t>
            </a:r>
            <a:r>
              <a:rPr lang="en-US" altLang="en-US" sz="2800" i="1" dirty="0"/>
              <a:t>W</a:t>
            </a:r>
            <a:r>
              <a:rPr lang="en-US" altLang="en-US" sz="2800" dirty="0"/>
              <a:t> perp”).</a:t>
            </a:r>
          </a:p>
        </p:txBody>
      </p:sp>
      <p:graphicFrame>
        <p:nvGraphicFramePr>
          <p:cNvPr id="734212" name="Object 4">
            <a:extLst>
              <a:ext uri="{FF2B5EF4-FFF2-40B4-BE49-F238E27FC236}">
                <a16:creationId xmlns:a16="http://schemas.microsoft.com/office/drawing/2014/main" xmlns="" id="{711A237D-0DBB-4FFA-A3D4-1722B8D98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34350"/>
              </p:ext>
            </p:extLst>
          </p:nvPr>
        </p:nvGraphicFramePr>
        <p:xfrm>
          <a:off x="2482850" y="1587500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3251160" imgH="622080" progId="Equation.DSMT4">
                  <p:embed/>
                </p:oleObj>
              </mc:Choice>
              <mc:Fallback>
                <p:oleObj name="Equation" r:id="rId3" imgW="32511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587500"/>
                        <a:ext cx="325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3" name="Object 5">
            <a:extLst>
              <a:ext uri="{FF2B5EF4-FFF2-40B4-BE49-F238E27FC236}">
                <a16:creationId xmlns:a16="http://schemas.microsoft.com/office/drawing/2014/main" xmlns="" id="{36D25C33-E887-4EDC-BD06-2179DE333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36322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6322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4" name="Object 6">
            <a:extLst>
              <a:ext uri="{FF2B5EF4-FFF2-40B4-BE49-F238E27FC236}">
                <a16:creationId xmlns:a16="http://schemas.microsoft.com/office/drawing/2014/main" xmlns="" id="{A4F2E27F-7CB1-47B7-A17E-29B4E6A0E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54229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545760" imgH="406080" progId="Equation.DSMT4">
                  <p:embed/>
                </p:oleObj>
              </mc:Choice>
              <mc:Fallback>
                <p:oleObj name="Equation" r:id="rId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4229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332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4B45BE04-ECCF-4C40-9006-041405CB9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56EB0E97-53C2-420D-8F14-2892815FE30B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A8A7349-D391-4CBE-A35A-E95C079E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xmlns="" id="{9A89987D-77C7-4DC2-A396-620308F18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COMPLEMENTS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xmlns="" id="{1B36BCD9-5FFF-4B72-91B8-97BEF6D1F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/>
              <a:t>A vector </a:t>
            </a:r>
            <a:r>
              <a:rPr lang="en-US" altLang="en-US" sz="2800" b="1"/>
              <a:t>x</a:t>
            </a:r>
            <a:r>
              <a:rPr lang="en-US" altLang="en-US" sz="2800"/>
              <a:t> is in        if and only if </a:t>
            </a:r>
            <a:r>
              <a:rPr lang="en-US" altLang="en-US" sz="2800" b="1"/>
              <a:t>x</a:t>
            </a:r>
            <a:r>
              <a:rPr lang="en-US" altLang="en-US" sz="2800"/>
              <a:t> is orthogonal to every vector in a set that spans </a:t>
            </a:r>
            <a:r>
              <a:rPr lang="en-US" altLang="en-US" sz="2800" i="1"/>
              <a:t>W</a:t>
            </a:r>
            <a:r>
              <a:rPr lang="en-US" altLang="en-US" sz="280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/>
              <a:t>       is a subspace of       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3600"/>
          </a:p>
          <a:p>
            <a:pPr marL="609600" indent="-609600"/>
            <a:r>
              <a:rPr lang="en-US" altLang="en-US" sz="2800" b="1"/>
              <a:t>Theorem 3:</a:t>
            </a:r>
            <a:r>
              <a:rPr lang="en-US" altLang="en-US" sz="2800"/>
              <a:t> Let </a:t>
            </a:r>
            <a:r>
              <a:rPr lang="en-US" altLang="en-US" sz="2800" i="1"/>
              <a:t>A</a:t>
            </a:r>
            <a:r>
              <a:rPr lang="en-US" altLang="en-US" sz="2800"/>
              <a:t> be an           matrix. The orthogonal complement of the row space of </a:t>
            </a:r>
            <a:r>
              <a:rPr lang="en-US" altLang="en-US" sz="2800" i="1"/>
              <a:t>A</a:t>
            </a:r>
            <a:r>
              <a:rPr lang="en-US" altLang="en-US" sz="2800"/>
              <a:t> is the null space of </a:t>
            </a:r>
            <a:r>
              <a:rPr lang="en-US" altLang="en-US" sz="2800" i="1"/>
              <a:t>A</a:t>
            </a:r>
            <a:r>
              <a:rPr lang="en-US" altLang="en-US" sz="2800"/>
              <a:t>, and the orthogonal complement of the column space of </a:t>
            </a:r>
            <a:r>
              <a:rPr lang="en-US" altLang="en-US" sz="2800" i="1"/>
              <a:t>A</a:t>
            </a:r>
            <a:r>
              <a:rPr lang="en-US" altLang="en-US" sz="2800"/>
              <a:t> is the null space of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and </a:t>
            </a:r>
          </a:p>
        </p:txBody>
      </p:sp>
      <p:graphicFrame>
        <p:nvGraphicFramePr>
          <p:cNvPr id="735236" name="Object 4">
            <a:extLst>
              <a:ext uri="{FF2B5EF4-FFF2-40B4-BE49-F238E27FC236}">
                <a16:creationId xmlns:a16="http://schemas.microsoft.com/office/drawing/2014/main" xmlns="" id="{4FF405CF-7AE6-4DDA-9BE3-7AFBC9EDD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11557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545760" imgH="406080" progId="Equation.DSMT4">
                  <p:embed/>
                </p:oleObj>
              </mc:Choice>
              <mc:Fallback>
                <p:oleObj name="Equation" r:id="rId3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1557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7" name="Object 5">
            <a:extLst>
              <a:ext uri="{FF2B5EF4-FFF2-40B4-BE49-F238E27FC236}">
                <a16:creationId xmlns:a16="http://schemas.microsoft.com/office/drawing/2014/main" xmlns="" id="{964729F4-C2C8-49A1-A1DE-51FD2228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273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5" imgW="545760" imgH="406080" progId="Equation.DSMT4">
                  <p:embed/>
                </p:oleObj>
              </mc:Choice>
              <mc:Fallback>
                <p:oleObj name="Equation" r:id="rId5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273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8" name="Object 6">
            <a:extLst>
              <a:ext uri="{FF2B5EF4-FFF2-40B4-BE49-F238E27FC236}">
                <a16:creationId xmlns:a16="http://schemas.microsoft.com/office/drawing/2014/main" xmlns="" id="{1F7052E6-7102-4914-8A2A-6FB47292F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200" y="2527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2527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9" name="Object 7">
            <a:extLst>
              <a:ext uri="{FF2B5EF4-FFF2-40B4-BE49-F238E27FC236}">
                <a16:creationId xmlns:a16="http://schemas.microsoft.com/office/drawing/2014/main" xmlns="" id="{A5AA6157-0943-4777-AAB1-74037C7AF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384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863280" imgH="253800" progId="Equation.DSMT4">
                  <p:embed/>
                </p:oleObj>
              </mc:Choice>
              <mc:Fallback>
                <p:oleObj name="Equation" r:id="rId9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84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1" name="Object 9">
            <a:extLst>
              <a:ext uri="{FF2B5EF4-FFF2-40B4-BE49-F238E27FC236}">
                <a16:creationId xmlns:a16="http://schemas.microsoft.com/office/drawing/2014/main" xmlns="" id="{E2299DEE-4B5D-4AAE-81D3-78B61B458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86400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1" imgW="2971800" imgH="482400" progId="Equation.DSMT4">
                  <p:embed/>
                </p:oleObj>
              </mc:Choice>
              <mc:Fallback>
                <p:oleObj name="Equation" r:id="rId11" imgW="2971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297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2" name="Object 10">
            <a:extLst>
              <a:ext uri="{FF2B5EF4-FFF2-40B4-BE49-F238E27FC236}">
                <a16:creationId xmlns:a16="http://schemas.microsoft.com/office/drawing/2014/main" xmlns="" id="{1927FD3F-2F3A-4E61-8189-E0EEB81F7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48640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3" imgW="2920680" imgH="482400" progId="Equation.DSMT4">
                  <p:embed/>
                </p:oleObj>
              </mc:Choice>
              <mc:Fallback>
                <p:oleObj name="Equation" r:id="rId13" imgW="2920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292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048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4B3ADEEE-BE1D-4253-A3A2-1025B3AA7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EA40C7A2-2524-492E-A253-8EFCC9171671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6E396E5A-1B7F-4C33-9975-C322B35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xmlns="" id="{A98A3BB2-841F-495F-A0C9-486A5D275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COMPLEMENTS</a:t>
            </a:r>
          </a:p>
        </p:txBody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xmlns="" id="{57684B9B-FEAA-40F4-9190-5F4EAA8E8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26434"/>
            <a:ext cx="8839200" cy="52578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The row-column rule for computing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shows that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orthogonal to each row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(with the rows treated as vectors in      </a:t>
            </a:r>
            <a:r>
              <a:rPr lang="en-US" altLang="en-US" sz="2800" dirty="0" smtClean="0"/>
              <a:t> ).</a:t>
            </a:r>
            <a:endParaRPr lang="en-US" altLang="en-US" sz="2800" dirty="0"/>
          </a:p>
          <a:p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Since the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span the row space,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orthogonal to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Conversely,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orthogonal to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certainly orthogonal to each row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and hence             .</a:t>
            </a:r>
          </a:p>
          <a:p>
            <a:pPr>
              <a:spcBef>
                <a:spcPts val="0"/>
              </a:spcBef>
            </a:pPr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This proves the first statement of the theorem.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</a:t>
            </a:r>
          </a:p>
        </p:txBody>
      </p:sp>
      <p:graphicFrame>
        <p:nvGraphicFramePr>
          <p:cNvPr id="736260" name="Object 4">
            <a:extLst>
              <a:ext uri="{FF2B5EF4-FFF2-40B4-BE49-F238E27FC236}">
                <a16:creationId xmlns:a16="http://schemas.microsoft.com/office/drawing/2014/main" xmlns="" id="{173FEFD7-BAF9-4042-9706-97948357C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90894"/>
              </p:ext>
            </p:extLst>
          </p:nvPr>
        </p:nvGraphicFramePr>
        <p:xfrm>
          <a:off x="5658678" y="2006049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678" y="2006049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1" name="Object 5">
            <a:extLst>
              <a:ext uri="{FF2B5EF4-FFF2-40B4-BE49-F238E27FC236}">
                <a16:creationId xmlns:a16="http://schemas.microsoft.com/office/drawing/2014/main" xmlns="" id="{23B6CB1A-77C6-4C37-9F1C-B6783DF2C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26584"/>
              </p:ext>
            </p:extLst>
          </p:nvPr>
        </p:nvGraphicFramePr>
        <p:xfrm>
          <a:off x="7583488" y="470058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1117440" imgH="342720" progId="Equation.DSMT4">
                  <p:embed/>
                </p:oleObj>
              </mc:Choice>
              <mc:Fallback>
                <p:oleObj name="Equation" r:id="rId5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4700588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375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EB8A9D7B-5E7F-41B3-AFAA-7376BBF65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FEA5CD23-261D-4256-9E98-63C6FEC803AC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1FC498D-BCC4-4560-B1D4-4C00C42C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xmlns="" id="{23E57885-4FC6-4BE7-BD36-3EC06E25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COMPLEMENTS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xmlns="" id="{B2369FB1-CFA8-4319-8577-99D706994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Since this statement is true for any matrix, it is true for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That is, the orthogonal complement of the row space of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 is the null space of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This proves the second statement, because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.                      </a:t>
            </a:r>
          </a:p>
          <a:p>
            <a:endParaRPr lang="en-US" altLang="en-US"/>
          </a:p>
        </p:txBody>
      </p:sp>
      <p:graphicFrame>
        <p:nvGraphicFramePr>
          <p:cNvPr id="737284" name="Object 4">
            <a:extLst>
              <a:ext uri="{FF2B5EF4-FFF2-40B4-BE49-F238E27FC236}">
                <a16:creationId xmlns:a16="http://schemas.microsoft.com/office/drawing/2014/main" xmlns="" id="{2D5AE700-E7DF-40A9-9D1C-170F8DBA4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029200"/>
          <a:ext cx="264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2641320" imgH="406080" progId="Equation.DSMT4">
                  <p:embed/>
                </p:oleObj>
              </mc:Choice>
              <mc:Fallback>
                <p:oleObj name="Equation" r:id="rId3" imgW="264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029200"/>
                        <a:ext cx="264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85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1E78ED8-C50A-4892-9CD0-2E0F9F7CD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9D2323D2-F302-46F0-B31A-DBB90CF600BF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4F54EA03-C370-4F91-8869-1046682C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xmlns="" id="{B7D11C4E-37B1-4E59-A7F8-52FC99FCA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ANGLES IN       AND      (OPTIONAL)        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xmlns="" id="{BF8AA925-F092-4995-99FE-CADAE9028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nonzero vectors in either       or      , then there is a nice connection between their inner product and the angle     between the two line segments from the origin to the points identified with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formula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</a:t>
            </a:r>
            <a:r>
              <a:rPr lang="en-US" altLang="en-US" sz="2800" dirty="0" smtClean="0"/>
              <a:t>   (</a:t>
            </a:r>
            <a:r>
              <a:rPr lang="en-US" altLang="en-US" sz="2800" dirty="0"/>
              <a:t>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To verify this formula for vectors in      , consider the triangle shown in the figure on the next slide with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sides of lengths,      ,       , and             .</a:t>
            </a:r>
          </a:p>
        </p:txBody>
      </p:sp>
      <p:graphicFrame>
        <p:nvGraphicFramePr>
          <p:cNvPr id="738308" name="Object 4">
            <a:extLst>
              <a:ext uri="{FF2B5EF4-FFF2-40B4-BE49-F238E27FC236}">
                <a16:creationId xmlns:a16="http://schemas.microsoft.com/office/drawing/2014/main" xmlns="" id="{99EEEF29-594C-45EE-BC4A-878073760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09" name="Object 5">
            <a:extLst>
              <a:ext uri="{FF2B5EF4-FFF2-40B4-BE49-F238E27FC236}">
                <a16:creationId xmlns:a16="http://schemas.microsoft.com/office/drawing/2014/main" xmlns="" id="{4B723F02-ADF0-4D49-8C87-A4E0FC667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588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588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0" name="Object 6">
            <a:extLst>
              <a:ext uri="{FF2B5EF4-FFF2-40B4-BE49-F238E27FC236}">
                <a16:creationId xmlns:a16="http://schemas.microsoft.com/office/drawing/2014/main" xmlns="" id="{80B7895B-3C75-4408-B191-27FEDC9B8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130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130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1" name="Object 7">
            <a:extLst>
              <a:ext uri="{FF2B5EF4-FFF2-40B4-BE49-F238E27FC236}">
                <a16:creationId xmlns:a16="http://schemas.microsoft.com/office/drawing/2014/main" xmlns="" id="{D2A1DD47-1F1B-4873-B7F7-7C65A1EBF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6800" y="11303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9" imgW="444240" imgH="393480" progId="Equation.DSMT4">
                  <p:embed/>
                </p:oleObj>
              </mc:Choice>
              <mc:Fallback>
                <p:oleObj name="Equation" r:id="rId9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11303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2" name="Object 8">
            <a:extLst>
              <a:ext uri="{FF2B5EF4-FFF2-40B4-BE49-F238E27FC236}">
                <a16:creationId xmlns:a16="http://schemas.microsoft.com/office/drawing/2014/main" xmlns="" id="{1C03F2CC-5477-4743-959D-C17DC57EF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1955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11" imgW="279360" imgH="342720" progId="Equation.DSMT4">
                  <p:embed/>
                </p:oleObj>
              </mc:Choice>
              <mc:Fallback>
                <p:oleObj name="Equation" r:id="rId11" imgW="279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955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3" name="Object 9">
            <a:extLst>
              <a:ext uri="{FF2B5EF4-FFF2-40B4-BE49-F238E27FC236}">
                <a16:creationId xmlns:a16="http://schemas.microsoft.com/office/drawing/2014/main" xmlns="" id="{19626C0B-3CE2-44ED-A044-CEF8A6C52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381536"/>
              </p:ext>
            </p:extLst>
          </p:nvPr>
        </p:nvGraphicFramePr>
        <p:xfrm>
          <a:off x="2724150" y="4064000"/>
          <a:ext cx="287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13" imgW="2869920" imgH="558720" progId="Equation.DSMT4">
                  <p:embed/>
                </p:oleObj>
              </mc:Choice>
              <mc:Fallback>
                <p:oleObj name="Equation" r:id="rId13" imgW="28699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064000"/>
                        <a:ext cx="2870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4" name="Object 10">
            <a:extLst>
              <a:ext uri="{FF2B5EF4-FFF2-40B4-BE49-F238E27FC236}">
                <a16:creationId xmlns:a16="http://schemas.microsoft.com/office/drawing/2014/main" xmlns="" id="{A06A043F-B9C0-43A7-947D-A017B01F7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5016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15" imgW="457200" imgH="393480" progId="Equation.DSMT4">
                  <p:embed/>
                </p:oleObj>
              </mc:Choice>
              <mc:Fallback>
                <p:oleObj name="Equation" r:id="rId1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016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5" name="Object 11">
            <a:extLst>
              <a:ext uri="{FF2B5EF4-FFF2-40B4-BE49-F238E27FC236}">
                <a16:creationId xmlns:a16="http://schemas.microsoft.com/office/drawing/2014/main" xmlns="" id="{2C8BC4F9-5AA9-4DA5-8797-0BE166123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09338"/>
              </p:ext>
            </p:extLst>
          </p:nvPr>
        </p:nvGraphicFramePr>
        <p:xfrm>
          <a:off x="3200400" y="5854700"/>
          <a:ext cx="49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17" imgW="495000" imgH="558720" progId="Equation.DSMT4">
                  <p:embed/>
                </p:oleObj>
              </mc:Choice>
              <mc:Fallback>
                <p:oleObj name="Equation" r:id="rId17" imgW="495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54700"/>
                        <a:ext cx="49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6" name="Object 12">
            <a:extLst>
              <a:ext uri="{FF2B5EF4-FFF2-40B4-BE49-F238E27FC236}">
                <a16:creationId xmlns:a16="http://schemas.microsoft.com/office/drawing/2014/main" xmlns="" id="{8FE984E6-71EB-4912-8AF1-A6B5DA6A6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41203"/>
              </p:ext>
            </p:extLst>
          </p:nvPr>
        </p:nvGraphicFramePr>
        <p:xfrm>
          <a:off x="3879850" y="5854700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19" imgW="507960" imgH="558720" progId="Equation.DSMT4">
                  <p:embed/>
                </p:oleObj>
              </mc:Choice>
              <mc:Fallback>
                <p:oleObj name="Equation" r:id="rId19" imgW="5079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854700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7" name="Object 13">
            <a:extLst>
              <a:ext uri="{FF2B5EF4-FFF2-40B4-BE49-F238E27FC236}">
                <a16:creationId xmlns:a16="http://schemas.microsoft.com/office/drawing/2014/main" xmlns="" id="{CB959FB1-EE84-408D-AA10-F7987E815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07885"/>
              </p:ext>
            </p:extLst>
          </p:nvPr>
        </p:nvGraphicFramePr>
        <p:xfrm>
          <a:off x="5168900" y="5854700"/>
          <a:ext cx="109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21" imgW="1091880" imgH="558720" progId="Equation.DSMT4">
                  <p:embed/>
                </p:oleObj>
              </mc:Choice>
              <mc:Fallback>
                <p:oleObj name="Equation" r:id="rId21" imgW="1091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854700"/>
                        <a:ext cx="1092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067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CA3B4C2C-4DF6-4B05-907C-8DE20F705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3467DC92-EA45-494B-A46E-B2D67BDF8F78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147E905-BA7E-4E67-ADD8-CC36F310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4501615-E9A5-4ADF-8139-FF32121E9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INNER PRODUCT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B122F5F2-EE63-43BA-9B34-072712045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If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are vectors in      , then we regard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as         matrices.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transpose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u</a:t>
            </a:r>
            <a:r>
              <a:rPr lang="en-US" altLang="en-US" sz="2800" i="1" baseline="30000" dirty="0" err="1"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cs typeface="Times New Roman" panose="02020603050405020304" pitchFamily="18" charset="0"/>
              </a:rPr>
              <a:t> is a         matrix, and the matrix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product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u</a:t>
            </a:r>
            <a:r>
              <a:rPr lang="en-US" altLang="en-US" sz="2800" i="1" baseline="30000" dirty="0" err="1">
                <a:cs typeface="Times New Roman" panose="02020603050405020304" pitchFamily="18" charset="0"/>
              </a:rPr>
              <a:t>T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is a        matrix, which we write as a single real number (a scalar) without brackets.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number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u</a:t>
            </a:r>
            <a:r>
              <a:rPr lang="en-US" altLang="en-US" sz="2800" i="1" baseline="30000" dirty="0" err="1">
                <a:cs typeface="Times New Roman" panose="02020603050405020304" pitchFamily="18" charset="0"/>
              </a:rPr>
              <a:t>T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is called the </a:t>
            </a:r>
            <a:r>
              <a:rPr lang="en-US" altLang="en-US" sz="2800" b="1" dirty="0">
                <a:cs typeface="Times New Roman" panose="02020603050405020304" pitchFamily="18" charset="0"/>
              </a:rPr>
              <a:t>inner product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and it is written as        .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inner product is also referred to as a </a:t>
            </a:r>
            <a:r>
              <a:rPr lang="en-US" altLang="en-US" sz="2800" b="1" dirty="0">
                <a:cs typeface="Times New Roman" panose="02020603050405020304" pitchFamily="18" charset="0"/>
              </a:rPr>
              <a:t>dot product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xmlns="" id="{C0C54612-A7D2-4208-A936-8DDE15DFD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1333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1333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xmlns="" id="{C0CE659D-2E7B-4CCD-8F54-AF878B9BB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7272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6" imgW="685800" imgH="342720" progId="Equation.DSMT4">
                  <p:embed/>
                </p:oleObj>
              </mc:Choice>
              <mc:Fallback>
                <p:oleObj name="Equation" r:id="rId6" imgW="685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272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xmlns="" id="{0142AF13-B045-417B-89FA-0BEDF1CA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9100" y="26289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8" imgW="685800" imgH="342720" progId="Equation.DSMT4">
                  <p:embed/>
                </p:oleObj>
              </mc:Choice>
              <mc:Fallback>
                <p:oleObj name="Equation" r:id="rId8" imgW="685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6289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2" name="Object 46">
            <a:extLst>
              <a:ext uri="{FF2B5EF4-FFF2-40B4-BE49-F238E27FC236}">
                <a16:creationId xmlns:a16="http://schemas.microsoft.com/office/drawing/2014/main" xmlns="" id="{5AB73FDD-1FE4-490B-8A2D-0806D1FCC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3060700"/>
          <a:ext cx="5080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0" imgW="609480" imgH="330120" progId="Equation.DSMT4">
                  <p:embed/>
                </p:oleObj>
              </mc:Choice>
              <mc:Fallback>
                <p:oleObj name="Equation" r:id="rId10" imgW="609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060700"/>
                        <a:ext cx="5080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3" name="Object 47">
            <a:extLst>
              <a:ext uri="{FF2B5EF4-FFF2-40B4-BE49-F238E27FC236}">
                <a16:creationId xmlns:a16="http://schemas.microsoft.com/office/drawing/2014/main" xmlns="" id="{0B43B7B8-CD9D-40EC-B37F-0AFE08FC3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25013"/>
              </p:ext>
            </p:extLst>
          </p:nvPr>
        </p:nvGraphicFramePr>
        <p:xfrm>
          <a:off x="4794250" y="4635500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2" imgW="622080" imgH="253800" progId="Equation.DSMT4">
                  <p:embed/>
                </p:oleObj>
              </mc:Choice>
              <mc:Fallback>
                <p:oleObj name="Equation" r:id="rId12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4635500"/>
                        <a:ext cx="622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024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AC4A866E-CD77-4CE0-A965-EB6C191D0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42DD7532-5573-4CE1-814A-67AD12C8ABB0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E96E6B1D-FB7F-492C-A3C4-971CC904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xmlns="" id="{97285C22-FE4F-472F-B4D8-4632DC040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ANGLES IN       AND      (OPTIONAL)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xmlns="" id="{11AD6EF5-E7EC-467D-B10B-9BA32975D0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657600"/>
            <a:ext cx="8229600" cy="2819400"/>
          </a:xfrm>
        </p:spPr>
        <p:txBody>
          <a:bodyPr/>
          <a:lstStyle/>
          <a:p>
            <a:endParaRPr lang="en-US" altLang="en-US" sz="2800"/>
          </a:p>
          <a:p>
            <a:r>
              <a:rPr lang="en-US" altLang="en-US" sz="2800"/>
              <a:t>By the law of cosines,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which can be rearranged to produce the equations on the next slide.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xmlns="" id="{1D360F44-C537-4139-B83B-451F9CA01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5" name="Object 7">
            <a:extLst>
              <a:ext uri="{FF2B5EF4-FFF2-40B4-BE49-F238E27FC236}">
                <a16:creationId xmlns:a16="http://schemas.microsoft.com/office/drawing/2014/main" xmlns="" id="{D8BDADC3-4150-4383-9DA3-B6629210B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588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88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6" name="Object 8">
            <a:extLst>
              <a:ext uri="{FF2B5EF4-FFF2-40B4-BE49-F238E27FC236}">
                <a16:creationId xmlns:a16="http://schemas.microsoft.com/office/drawing/2014/main" xmlns="" id="{5FF9AC8D-3C42-4A71-B8A5-99E7CE735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11391"/>
              </p:ext>
            </p:extLst>
          </p:nvPr>
        </p:nvGraphicFramePr>
        <p:xfrm>
          <a:off x="1784350" y="4648200"/>
          <a:ext cx="5753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7" imgW="5752800" imgH="622080" progId="Equation.DSMT4">
                  <p:embed/>
                </p:oleObj>
              </mc:Choice>
              <mc:Fallback>
                <p:oleObj name="Equation" r:id="rId7" imgW="57528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648200"/>
                        <a:ext cx="5753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935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02027"/>
            <a:ext cx="55816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8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678D40C8-88FA-4736-B5AD-217802F5D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88955A16-FC24-42E7-81C4-819063EC7ABE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84795DB6-62CA-47ED-9209-64CF4781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xmlns="" id="{F7CCA048-C7B7-4B6E-BF40-38F891D8D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ANGLES IN       AND      (OPTIONAL)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xmlns="" id="{686CBB16-830D-414C-B74B-BDFEC6FD0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verification for       is similar.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         , formula (1) may be used to </a:t>
            </a:r>
            <a:r>
              <a:rPr lang="en-US" altLang="en-US" sz="2800" i="1" dirty="0"/>
              <a:t>define</a:t>
            </a:r>
            <a:r>
              <a:rPr lang="en-US" altLang="en-US" sz="2800" dirty="0"/>
              <a:t> the angle between two vectors in     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statistics, the value of           defined by (1) for suitable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called a </a:t>
            </a:r>
            <a:r>
              <a:rPr lang="en-US" altLang="en-US" sz="2800" i="1" dirty="0"/>
              <a:t>correlation coefficient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1380" name="Object 4">
            <a:extLst>
              <a:ext uri="{FF2B5EF4-FFF2-40B4-BE49-F238E27FC236}">
                <a16:creationId xmlns:a16="http://schemas.microsoft.com/office/drawing/2014/main" xmlns="" id="{0721E57E-AAA4-404C-A22E-80BE6DEEE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>
            <a:extLst>
              <a:ext uri="{FF2B5EF4-FFF2-40B4-BE49-F238E27FC236}">
                <a16:creationId xmlns:a16="http://schemas.microsoft.com/office/drawing/2014/main" xmlns="" id="{6B8BA3A7-5936-43FB-9222-B5226E12E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588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588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2" name="Object 6">
            <a:extLst>
              <a:ext uri="{FF2B5EF4-FFF2-40B4-BE49-F238E27FC236}">
                <a16:creationId xmlns:a16="http://schemas.microsoft.com/office/drawing/2014/main" xmlns="" id="{73D063E3-2647-403C-BF61-7727029F4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58506"/>
              </p:ext>
            </p:extLst>
          </p:nvPr>
        </p:nvGraphicFramePr>
        <p:xfrm>
          <a:off x="482600" y="1092200"/>
          <a:ext cx="8358188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7" imgW="9118440" imgH="3174840" progId="Equation.DSMT4">
                  <p:embed/>
                </p:oleObj>
              </mc:Choice>
              <mc:Fallback>
                <p:oleObj name="Equation" r:id="rId7" imgW="9118440" imgH="317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092200"/>
                        <a:ext cx="8358188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3" name="Object 7">
            <a:extLst>
              <a:ext uri="{FF2B5EF4-FFF2-40B4-BE49-F238E27FC236}">
                <a16:creationId xmlns:a16="http://schemas.microsoft.com/office/drawing/2014/main" xmlns="" id="{DA8697DA-4E0F-4AEA-AF4B-677214C62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9497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9" imgW="444240" imgH="393480" progId="Equation.DSMT4">
                  <p:embed/>
                </p:oleObj>
              </mc:Choice>
              <mc:Fallback>
                <p:oleObj name="Equation" r:id="rId9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497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4" name="Object 8">
            <a:extLst>
              <a:ext uri="{FF2B5EF4-FFF2-40B4-BE49-F238E27FC236}">
                <a16:creationId xmlns:a16="http://schemas.microsoft.com/office/drawing/2014/main" xmlns="" id="{1E78AE42-537B-4496-814E-E21B2DBCC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83100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11" imgW="812520" imgH="342720" progId="Equation.DSMT4">
                  <p:embed/>
                </p:oleObj>
              </mc:Choice>
              <mc:Fallback>
                <p:oleObj name="Equation" r:id="rId11" imgW="812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83100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5" name="Object 9">
            <a:extLst>
              <a:ext uri="{FF2B5EF4-FFF2-40B4-BE49-F238E27FC236}">
                <a16:creationId xmlns:a16="http://schemas.microsoft.com/office/drawing/2014/main" xmlns="" id="{99F75329-D961-4BBB-AD3B-D4713B898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8006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13" imgW="457200" imgH="393480" progId="Equation.DSMT4">
                  <p:embed/>
                </p:oleObj>
              </mc:Choice>
              <mc:Fallback>
                <p:oleObj name="Equation" r:id="rId1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006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6" name="Object 10">
            <a:extLst>
              <a:ext uri="{FF2B5EF4-FFF2-40B4-BE49-F238E27FC236}">
                <a16:creationId xmlns:a16="http://schemas.microsoft.com/office/drawing/2014/main" xmlns="" id="{95DFFE8F-AF98-4856-A742-56ECF7C83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53340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5" imgW="863280" imgH="342720" progId="Equation.DSMT4">
                  <p:embed/>
                </p:oleObj>
              </mc:Choice>
              <mc:Fallback>
                <p:oleObj name="Equation" r:id="rId15" imgW="863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334000"/>
                        <a:ext cx="86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546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3C169415-E292-48CA-B890-D44955FF9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F8F7EE0D-AD1E-4134-80DD-D7909D1A9620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584C4D0-4A0F-4ADB-B9F2-596132AF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xmlns="" id="{91C5FC1D-2C9F-4F7C-A81D-EB84D2A02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INNER PRODUCT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xmlns="" id="{A9483B38-B9BB-4846-B763-8F664E5A9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If                and                ,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then the inner product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. </a:t>
            </a: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xmlns="" id="{2D2BC5F3-74A9-48D7-8C51-A4E16E27C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03351"/>
              </p:ext>
            </p:extLst>
          </p:nvPr>
        </p:nvGraphicFramePr>
        <p:xfrm>
          <a:off x="1206500" y="1204817"/>
          <a:ext cx="12573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257120" imgH="2387520" progId="Equation.DSMT4">
                  <p:embed/>
                </p:oleObj>
              </mc:Choice>
              <mc:Fallback>
                <p:oleObj name="Equation" r:id="rId3" imgW="1257120" imgH="2387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204817"/>
                        <a:ext cx="12573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xmlns="" id="{0A292C70-6E06-48C5-BD8B-7970D62AB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43941"/>
              </p:ext>
            </p:extLst>
          </p:nvPr>
        </p:nvGraphicFramePr>
        <p:xfrm>
          <a:off x="3155950" y="1204817"/>
          <a:ext cx="13462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346040" imgH="2387520" progId="Equation.DSMT4">
                  <p:embed/>
                </p:oleObj>
              </mc:Choice>
              <mc:Fallback>
                <p:oleObj name="Equation" r:id="rId5" imgW="1346040" imgH="2387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204817"/>
                        <a:ext cx="13462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xmlns="" id="{DE2C0CEB-563D-4685-A8DE-F453380AF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60432"/>
              </p:ext>
            </p:extLst>
          </p:nvPr>
        </p:nvGraphicFramePr>
        <p:xfrm>
          <a:off x="838200" y="4114800"/>
          <a:ext cx="7112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7111800" imgH="2387520" progId="Equation.DSMT4">
                  <p:embed/>
                </p:oleObj>
              </mc:Choice>
              <mc:Fallback>
                <p:oleObj name="Equation" r:id="rId7" imgW="7111800" imgH="2387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7112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158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AEEE7274-3A62-4A97-8D97-BD53B5590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8B421257-AE52-436E-BF3D-656E9FCFDE47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14E81D54-8605-4DBC-A036-09FA0AF2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xmlns="" id="{CA8AB782-F361-4B33-AAE0-7D0DB77F3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INNER PRODUCT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xmlns="" id="{B5C7EBA2-6660-4B2C-8A9C-EBCD40E5D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Theorem 1:</a:t>
            </a:r>
            <a:r>
              <a:rPr lang="en-US" altLang="en-US" sz="2800" dirty="0"/>
              <a:t> Let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w</a:t>
            </a:r>
            <a:r>
              <a:rPr lang="en-US" altLang="en-US" sz="2800" dirty="0"/>
              <a:t> be vectors in      , and let </a:t>
            </a:r>
            <a:r>
              <a:rPr lang="en-US" altLang="en-US" sz="2800" i="1" dirty="0"/>
              <a:t>c</a:t>
            </a:r>
            <a:r>
              <a:rPr lang="en-US" altLang="en-US" sz="2800" dirty="0"/>
              <a:t> be a scalar. Then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, and               if and only if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dirty="0"/>
              <a:t>Properties (b) and (c) can be combined several times to produce the following useful rule:</a:t>
            </a:r>
            <a:r>
              <a:rPr lang="en-US" altLang="en-US" sz="3600" dirty="0"/>
              <a:t>  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xmlns="" id="{7BE47A1B-7A66-42DC-B1EE-31D5C60FF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0100" y="1308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308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xmlns="" id="{D1DC117E-12DF-43CF-BF16-E520B37EF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15100"/>
              </p:ext>
            </p:extLst>
          </p:nvPr>
        </p:nvGraphicFramePr>
        <p:xfrm>
          <a:off x="1962150" y="2400300"/>
          <a:ext cx="161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1612800" imgH="253800" progId="Equation.DSMT4">
                  <p:embed/>
                </p:oleObj>
              </mc:Choice>
              <mc:Fallback>
                <p:oleObj name="Equation" r:id="rId5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400300"/>
                        <a:ext cx="1612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>
            <a:extLst>
              <a:ext uri="{FF2B5EF4-FFF2-40B4-BE49-F238E27FC236}">
                <a16:creationId xmlns:a16="http://schemas.microsoft.com/office/drawing/2014/main" xmlns="" id="{C997E1C5-0C9B-446C-A265-1F2B850F9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62497"/>
              </p:ext>
            </p:extLst>
          </p:nvPr>
        </p:nvGraphicFramePr>
        <p:xfrm>
          <a:off x="1892300" y="28194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3708360" imgH="431640" progId="Equation.DSMT4">
                  <p:embed/>
                </p:oleObj>
              </mc:Choice>
              <mc:Fallback>
                <p:oleObj name="Equation" r:id="rId7" imgW="3708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819400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7" name="Object 7">
            <a:extLst>
              <a:ext uri="{FF2B5EF4-FFF2-40B4-BE49-F238E27FC236}">
                <a16:creationId xmlns:a16="http://schemas.microsoft.com/office/drawing/2014/main" xmlns="" id="{E6F0F3A2-FB44-4868-89AB-3BF972560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787998"/>
              </p:ext>
            </p:extLst>
          </p:nvPr>
        </p:nvGraphicFramePr>
        <p:xfrm>
          <a:off x="1860550" y="3327400"/>
          <a:ext cx="396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3962160" imgH="431640" progId="Equation.DSMT4">
                  <p:embed/>
                </p:oleObj>
              </mc:Choice>
              <mc:Fallback>
                <p:oleObj name="Equation" r:id="rId9" imgW="3962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327400"/>
                        <a:ext cx="396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8" name="Object 8">
            <a:extLst>
              <a:ext uri="{FF2B5EF4-FFF2-40B4-BE49-F238E27FC236}">
                <a16:creationId xmlns:a16="http://schemas.microsoft.com/office/drawing/2014/main" xmlns="" id="{EA61062E-8053-422F-BDF7-98F83DC88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435088"/>
              </p:ext>
            </p:extLst>
          </p:nvPr>
        </p:nvGraphicFramePr>
        <p:xfrm>
          <a:off x="1974850" y="3848100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1" imgW="1206360" imgH="342720" progId="Equation.DSMT4">
                  <p:embed/>
                </p:oleObj>
              </mc:Choice>
              <mc:Fallback>
                <p:oleObj name="Equation" r:id="rId11" imgW="1206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848100"/>
                        <a:ext cx="1206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9" name="Object 9">
            <a:extLst>
              <a:ext uri="{FF2B5EF4-FFF2-40B4-BE49-F238E27FC236}">
                <a16:creationId xmlns:a16="http://schemas.microsoft.com/office/drawing/2014/main" xmlns="" id="{09435798-920E-491C-9517-571C6297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58222"/>
              </p:ext>
            </p:extLst>
          </p:nvPr>
        </p:nvGraphicFramePr>
        <p:xfrm>
          <a:off x="3905250" y="3848100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3" imgW="1218960" imgH="342720" progId="Equation.DSMT4">
                  <p:embed/>
                </p:oleObj>
              </mc:Choice>
              <mc:Fallback>
                <p:oleObj name="Equation" r:id="rId13" imgW="121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848100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0" name="Object 10">
            <a:extLst>
              <a:ext uri="{FF2B5EF4-FFF2-40B4-BE49-F238E27FC236}">
                <a16:creationId xmlns:a16="http://schemas.microsoft.com/office/drawing/2014/main" xmlns="" id="{8AFAD85E-6798-4E5D-932A-F13BB66F2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67279"/>
              </p:ext>
            </p:extLst>
          </p:nvPr>
        </p:nvGraphicFramePr>
        <p:xfrm>
          <a:off x="7086600" y="384810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5" imgW="850680" imgH="342720" progId="Equation.DSMT4">
                  <p:embed/>
                </p:oleObj>
              </mc:Choice>
              <mc:Fallback>
                <p:oleObj name="Equation" r:id="rId15" imgW="850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48100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1" name="Object 11">
            <a:extLst>
              <a:ext uri="{FF2B5EF4-FFF2-40B4-BE49-F238E27FC236}">
                <a16:creationId xmlns:a16="http://schemas.microsoft.com/office/drawing/2014/main" xmlns="" id="{B1CFF39F-24B8-4DBA-9F6C-F714E4C18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796387"/>
              </p:ext>
            </p:extLst>
          </p:nvPr>
        </p:nvGraphicFramePr>
        <p:xfrm>
          <a:off x="1016000" y="5791200"/>
          <a:ext cx="754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7" imgW="7543800" imgH="520560" progId="Equation.DSMT4">
                  <p:embed/>
                </p:oleObj>
              </mc:Choice>
              <mc:Fallback>
                <p:oleObj name="Equation" r:id="rId17" imgW="75438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791200"/>
                        <a:ext cx="754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96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D3FE39C9-C529-4663-8F15-40D7C1D7E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7DF6EFE7-F854-4E75-AC12-925C7E8C6DCF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4EF9865A-2D08-487B-8DAB-BB663A2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xmlns="" id="{198A84D3-2129-49EC-92F7-BE9BB1F39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LENGTH OF A VECTOR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xmlns="" id="{A5A1F603-1397-4721-A046-A13891411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in      , with entries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v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, then the square root of         is defined because        is nonnegative.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en-US" sz="2800" b="1" dirty="0" smtClean="0"/>
              <a:t>Definition</a:t>
            </a:r>
            <a:r>
              <a:rPr lang="en-US" altLang="en-US" sz="2800" b="1" dirty="0"/>
              <a:t>:</a:t>
            </a:r>
            <a:r>
              <a:rPr lang="en-US" altLang="en-US" sz="2800" dirty="0"/>
              <a:t> The </a:t>
            </a:r>
            <a:r>
              <a:rPr lang="en-US" altLang="en-US" sz="2800" b="1" dirty="0"/>
              <a:t>length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norm</a:t>
            </a:r>
            <a:r>
              <a:rPr lang="en-US" altLang="en-US" sz="2800" dirty="0"/>
              <a:t>)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the nonnegative </a:t>
            </a:r>
            <a:r>
              <a:rPr lang="en-US" altLang="en-US" sz="2800" dirty="0" smtClean="0"/>
              <a:t>scalar        </a:t>
            </a:r>
            <a:r>
              <a:rPr lang="en-US" altLang="en-US" sz="2800" dirty="0"/>
              <a:t>defined by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and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Suppose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in      , say,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xmlns="" id="{07E3113D-8E04-47C4-96F0-D6B04A0B2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1435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435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xmlns="" id="{2E756A46-8651-4633-82DB-5562EC584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56255"/>
              </p:ext>
            </p:extLst>
          </p:nvPr>
        </p:nvGraphicFramePr>
        <p:xfrm>
          <a:off x="1955800" y="1968500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622080" imgH="253800" progId="Equation.DSMT4">
                  <p:embed/>
                </p:oleObj>
              </mc:Choice>
              <mc:Fallback>
                <p:oleObj name="Equation" r:id="rId5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68500"/>
                        <a:ext cx="622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0" name="Object 6">
            <a:extLst>
              <a:ext uri="{FF2B5EF4-FFF2-40B4-BE49-F238E27FC236}">
                <a16:creationId xmlns:a16="http://schemas.microsoft.com/office/drawing/2014/main" xmlns="" id="{38223194-E340-43E1-986B-23B222CEB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8071"/>
              </p:ext>
            </p:extLst>
          </p:nvPr>
        </p:nvGraphicFramePr>
        <p:xfrm>
          <a:off x="5283200" y="1968500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622080" imgH="253800" progId="Equation.DSMT4">
                  <p:embed/>
                </p:oleObj>
              </mc:Choice>
              <mc:Fallback>
                <p:oleObj name="Equation" r:id="rId7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1968500"/>
                        <a:ext cx="622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1" name="Object 7">
            <a:extLst>
              <a:ext uri="{FF2B5EF4-FFF2-40B4-BE49-F238E27FC236}">
                <a16:creationId xmlns:a16="http://schemas.microsoft.com/office/drawing/2014/main" xmlns="" id="{06BDC1B4-0D83-4057-868E-470BD2C2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07531"/>
              </p:ext>
            </p:extLst>
          </p:nvPr>
        </p:nvGraphicFramePr>
        <p:xfrm>
          <a:off x="3664501" y="3203712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507960" imgH="558720" progId="Equation.DSMT4">
                  <p:embed/>
                </p:oleObj>
              </mc:Choice>
              <mc:Fallback>
                <p:oleObj name="Equation" r:id="rId9" imgW="5079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501" y="3203712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2" name="Object 8">
            <a:extLst>
              <a:ext uri="{FF2B5EF4-FFF2-40B4-BE49-F238E27FC236}">
                <a16:creationId xmlns:a16="http://schemas.microsoft.com/office/drawing/2014/main" xmlns="" id="{B9187BCE-03BE-4FD3-A0CD-05AF47064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09117"/>
              </p:ext>
            </p:extLst>
          </p:nvPr>
        </p:nvGraphicFramePr>
        <p:xfrm>
          <a:off x="887413" y="4097338"/>
          <a:ext cx="501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1" imgW="5016240" imgH="634680" progId="Equation.DSMT4">
                  <p:embed/>
                </p:oleObj>
              </mc:Choice>
              <mc:Fallback>
                <p:oleObj name="Equation" r:id="rId11" imgW="50162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097338"/>
                        <a:ext cx="5016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3" name="Object 9">
            <a:extLst>
              <a:ext uri="{FF2B5EF4-FFF2-40B4-BE49-F238E27FC236}">
                <a16:creationId xmlns:a16="http://schemas.microsoft.com/office/drawing/2014/main" xmlns="" id="{35EA0431-99F4-46F2-B669-E85504E1D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33510"/>
              </p:ext>
            </p:extLst>
          </p:nvPr>
        </p:nvGraphicFramePr>
        <p:xfrm>
          <a:off x="6692900" y="4110038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3" imgW="1663560" imgH="622080" progId="Equation.DSMT4">
                  <p:embed/>
                </p:oleObj>
              </mc:Choice>
              <mc:Fallback>
                <p:oleObj name="Equation" r:id="rId13" imgW="16635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4110038"/>
                        <a:ext cx="1663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4" name="Object 10">
            <a:extLst>
              <a:ext uri="{FF2B5EF4-FFF2-40B4-BE49-F238E27FC236}">
                <a16:creationId xmlns:a16="http://schemas.microsoft.com/office/drawing/2014/main" xmlns="" id="{D1751C5A-896E-4825-A141-061BB742A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54864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5" imgW="457200" imgH="393480" progId="Equation.DSMT4">
                  <p:embed/>
                </p:oleObj>
              </mc:Choice>
              <mc:Fallback>
                <p:oleObj name="Equation" r:id="rId1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4864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5" name="Object 11">
            <a:extLst>
              <a:ext uri="{FF2B5EF4-FFF2-40B4-BE49-F238E27FC236}">
                <a16:creationId xmlns:a16="http://schemas.microsoft.com/office/drawing/2014/main" xmlns="" id="{AB46E162-AE55-489B-BF40-62D8E3E77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38179"/>
              </p:ext>
            </p:extLst>
          </p:nvPr>
        </p:nvGraphicFramePr>
        <p:xfrm>
          <a:off x="4337050" y="5181600"/>
          <a:ext cx="124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7" imgW="1244520" imgH="1143000" progId="Equation.DSMT4">
                  <p:embed/>
                </p:oleObj>
              </mc:Choice>
              <mc:Fallback>
                <p:oleObj name="Equation" r:id="rId17" imgW="12445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181600"/>
                        <a:ext cx="124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834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2205F1D1-48B6-4689-AF3F-B5E4A27E4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A5883B3A-1EC7-4E4A-88D5-DDF75D91BD84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FA348F6-FF56-4547-B53B-B79D0A7B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xmlns="" id="{77DF59C9-1E6F-4BBC-8C81-BC45D52D1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LENGTH OF A VECTOR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xmlns="" id="{F29C51F9-2BBC-48E2-9051-56777966C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n-US" altLang="en-US" sz="2800" dirty="0"/>
              <a:t>If we identify </a:t>
            </a:r>
            <a:r>
              <a:rPr lang="en-US" altLang="en-US" sz="2800" b="1" dirty="0"/>
              <a:t>v</a:t>
            </a:r>
            <a:r>
              <a:rPr lang="en-US" altLang="en-US" sz="2800" dirty="0"/>
              <a:t> with a geometric point in the plane, as usual, then       coincides with the standard notion of the length of the line segment from the origin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This follows from the Pythagorean Theorem applied to a triangle such as the one shown in the following figure.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xmlns="" id="{30564334-69D8-495F-80D0-F9BE2CB25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14451"/>
              </p:ext>
            </p:extLst>
          </p:nvPr>
        </p:nvGraphicFramePr>
        <p:xfrm>
          <a:off x="2876550" y="1713946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507960" imgH="558720" progId="Equation.DSMT4">
                  <p:embed/>
                </p:oleObj>
              </mc:Choice>
              <mc:Fallback>
                <p:oleObj name="Equation" r:id="rId3" imgW="5079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713946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398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02393"/>
            <a:ext cx="3200400" cy="269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42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95BA0B30-DEFD-45F7-A2F3-F724BFE0A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C8F13A3D-F7B1-43D1-AC05-400E0ED8AE0C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0EE65999-F1EB-4258-8114-55634B13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xmlns="" id="{35617A5B-F7DA-40BD-BCC3-77CD61F0A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LENGTH OF A VECTOR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xmlns="" id="{02DB17E9-C39D-46B0-BE8E-0BFC96F9E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953000"/>
          </a:xfrm>
        </p:spPr>
        <p:txBody>
          <a:bodyPr/>
          <a:lstStyle/>
          <a:p>
            <a:pPr>
              <a:lnSpc>
                <a:spcPts val="3900"/>
              </a:lnSpc>
            </a:pPr>
            <a:r>
              <a:rPr lang="en-US" altLang="en-US" sz="2800" dirty="0"/>
              <a:t>For any scalar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the length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    times the length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. That is</a:t>
            </a:r>
            <a:r>
              <a:rPr lang="en-US" altLang="en-US" sz="2800" dirty="0" smtClean="0"/>
              <a:t>, </a:t>
            </a:r>
            <a:endParaRPr lang="en-US" altLang="en-US" sz="2800" dirty="0" smtClean="0"/>
          </a:p>
          <a:p>
            <a:r>
              <a:rPr lang="en-US" altLang="en-US" sz="2800" dirty="0" smtClean="0"/>
              <a:t>A </a:t>
            </a:r>
            <a:r>
              <a:rPr lang="en-US" altLang="en-US" sz="2800" dirty="0"/>
              <a:t>vector whose length is 1 is called a </a:t>
            </a:r>
            <a:r>
              <a:rPr lang="en-US" altLang="en-US" sz="2800" b="1" dirty="0"/>
              <a:t>unit vector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ts val="4200"/>
              </a:lnSpc>
            </a:pPr>
            <a:r>
              <a:rPr lang="en-US" altLang="en-US" sz="2800" dirty="0"/>
              <a:t>If we </a:t>
            </a:r>
            <a:r>
              <a:rPr lang="en-US" altLang="en-US" sz="2800" i="1" dirty="0"/>
              <a:t>divide</a:t>
            </a:r>
            <a:r>
              <a:rPr lang="en-US" altLang="en-US" sz="2800" dirty="0"/>
              <a:t> a nonzero vector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by its length</a:t>
            </a:r>
            <a:r>
              <a:rPr lang="en-US" altLang="en-US" sz="2800" dirty="0">
                <a:cs typeface="Times New Roman" panose="02020603050405020304" pitchFamily="18" charset="0"/>
              </a:rPr>
              <a:t>—that is, multiply by           —we obtain a unit vector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because the length of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is                   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process of creating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from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is sometimes called </a:t>
            </a:r>
            <a:r>
              <a:rPr lang="en-US" altLang="en-US" sz="2800" b="1" dirty="0">
                <a:cs typeface="Times New Roman" panose="02020603050405020304" pitchFamily="18" charset="0"/>
              </a:rPr>
              <a:t>normalizing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and we say that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is </a:t>
            </a:r>
            <a:r>
              <a:rPr lang="en-US" altLang="en-US" sz="2800" i="1" dirty="0">
                <a:cs typeface="Times New Roman" panose="02020603050405020304" pitchFamily="18" charset="0"/>
              </a:rPr>
              <a:t>in the same direction</a:t>
            </a:r>
            <a:r>
              <a:rPr lang="en-US" altLang="en-US" sz="2800" dirty="0">
                <a:cs typeface="Times New Roman" panose="02020603050405020304" pitchFamily="18" charset="0"/>
              </a:rPr>
              <a:t> as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xmlns="" id="{AA52B2B5-56D7-4745-8532-FB4A3F59F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38747"/>
              </p:ext>
            </p:extLst>
          </p:nvPr>
        </p:nvGraphicFramePr>
        <p:xfrm>
          <a:off x="2617788" y="3379788"/>
          <a:ext cx="91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914400" imgH="558720" progId="Equation.DSMT4">
                  <p:embed/>
                </p:oleObj>
              </mc:Choice>
              <mc:Fallback>
                <p:oleObj name="Equation" r:id="rId3" imgW="914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379788"/>
                        <a:ext cx="91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xmlns="" id="{6322E096-A8D3-48DF-BAC7-42BD3A0AB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098961"/>
              </p:ext>
            </p:extLst>
          </p:nvPr>
        </p:nvGraphicFramePr>
        <p:xfrm>
          <a:off x="4629150" y="3862388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1701720" imgH="558720" progId="Equation.DSMT4">
                  <p:embed/>
                </p:oleObj>
              </mc:Choice>
              <mc:Fallback>
                <p:oleObj name="Equation" r:id="rId5" imgW="17017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862388"/>
                        <a:ext cx="170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1785"/>
              </p:ext>
            </p:extLst>
          </p:nvPr>
        </p:nvGraphicFramePr>
        <p:xfrm>
          <a:off x="2731052" y="1713465"/>
          <a:ext cx="200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2006280" imgH="558720" progId="Equation.DSMT4">
                  <p:embed/>
                </p:oleObj>
              </mc:Choice>
              <mc:Fallback>
                <p:oleObj name="Equation" r:id="rId7" imgW="2006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052" y="1713465"/>
                        <a:ext cx="200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3372"/>
              </p:ext>
            </p:extLst>
          </p:nvPr>
        </p:nvGraphicFramePr>
        <p:xfrm>
          <a:off x="5552661" y="1239078"/>
          <a:ext cx="35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9" imgW="355320" imgH="558720" progId="Equation.DSMT4">
                  <p:embed/>
                </p:oleObj>
              </mc:Choice>
              <mc:Fallback>
                <p:oleObj name="Equation" r:id="rId9" imgW="3553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2661" y="1239078"/>
                        <a:ext cx="355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064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78041642-15C0-47C8-AF9F-B15622DDC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74BFA18B-EA73-4A25-9A46-1912A0EFAF35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B5938319-0562-444D-AC82-2FF898B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xmlns="" id="{427FDDE8-43F0-4BE6-9C24-F2AA61F4E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LENGTH OF A VECTOR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xmlns="" id="{4AB67294-0A83-4F01-B2DF-53ABCB9D5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        . Find a unit vector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the same direction as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First, compute the length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:</a:t>
            </a:r>
          </a:p>
          <a:p>
            <a:endParaRPr lang="en-US" altLang="en-US" sz="2800" dirty="0"/>
          </a:p>
          <a:p>
            <a:pPr>
              <a:spcBef>
                <a:spcPts val="0"/>
              </a:spcBef>
            </a:pPr>
            <a:endParaRPr lang="en-US" altLang="en-US" sz="2800" dirty="0"/>
          </a:p>
          <a:p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Then, multiply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by            to obtain</a:t>
            </a:r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xmlns="" id="{3DAAA23C-5F81-45C3-989C-9A67F2670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87952"/>
              </p:ext>
            </p:extLst>
          </p:nvPr>
        </p:nvGraphicFramePr>
        <p:xfrm>
          <a:off x="3263900" y="1087915"/>
          <a:ext cx="2133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2286000" imgH="431640" progId="Equation.DSMT4">
                  <p:embed/>
                </p:oleObj>
              </mc:Choice>
              <mc:Fallback>
                <p:oleObj name="Equation" r:id="rId3" imgW="2286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087915"/>
                        <a:ext cx="2133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xmlns="" id="{22F62889-2212-43E2-BE38-083C0C51D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807075"/>
              </p:ext>
            </p:extLst>
          </p:nvPr>
        </p:nvGraphicFramePr>
        <p:xfrm>
          <a:off x="1328532" y="2449576"/>
          <a:ext cx="63722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6502320" imgH="1346040" progId="Equation.DSMT4">
                  <p:embed/>
                </p:oleObj>
              </mc:Choice>
              <mc:Fallback>
                <p:oleObj name="Equation" r:id="rId5" imgW="65023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532" y="2449576"/>
                        <a:ext cx="637222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2" name="Object 6">
            <a:extLst>
              <a:ext uri="{FF2B5EF4-FFF2-40B4-BE49-F238E27FC236}">
                <a16:creationId xmlns:a16="http://schemas.microsoft.com/office/drawing/2014/main" xmlns="" id="{2EBF0921-9F7B-44AC-89F7-E5D25B2F4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83111"/>
              </p:ext>
            </p:extLst>
          </p:nvPr>
        </p:nvGraphicFramePr>
        <p:xfrm>
          <a:off x="3791778" y="3855518"/>
          <a:ext cx="91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7" imgW="914400" imgH="558720" progId="Equation.DSMT4">
                  <p:embed/>
                </p:oleObj>
              </mc:Choice>
              <mc:Fallback>
                <p:oleObj name="Equation" r:id="rId7" imgW="914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78" y="3855518"/>
                        <a:ext cx="91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3" name="Object 7">
            <a:extLst>
              <a:ext uri="{FF2B5EF4-FFF2-40B4-BE49-F238E27FC236}">
                <a16:creationId xmlns:a16="http://schemas.microsoft.com/office/drawing/2014/main" xmlns="" id="{C27243EB-6AEE-4C51-975D-F25B65732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212729"/>
              </p:ext>
            </p:extLst>
          </p:nvPr>
        </p:nvGraphicFramePr>
        <p:xfrm>
          <a:off x="1906588" y="4288315"/>
          <a:ext cx="5332412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9" imgW="5511600" imgH="2361960" progId="Equation.DSMT4">
                  <p:embed/>
                </p:oleObj>
              </mc:Choice>
              <mc:Fallback>
                <p:oleObj name="Equation" r:id="rId9" imgW="551160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288315"/>
                        <a:ext cx="5332412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544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D0E9A0B7-4ECC-41E4-BA57-B07D68A1F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6.1- </a:t>
            </a:r>
            <a:fld id="{BB08F62E-4B61-4C6B-890E-6BEE254464AC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2D4BBBEB-ADDF-474F-99E1-CB427D2C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xmlns="" id="{2C067843-6461-4B13-B4D8-AD888BFA9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IN 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xmlns="" id="{A0C16393-92C3-4625-87DF-0A7A3B2EF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altLang="en-US" sz="2800" dirty="0"/>
              <a:t>To check that            , it suffices to show that              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For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</a:t>
            </a:r>
            <a:r>
              <a:rPr lang="en-US" altLang="en-US" sz="2800" b="1" dirty="0"/>
              <a:t> v</a:t>
            </a:r>
            <a:r>
              <a:rPr lang="en-US" altLang="en-US" sz="2800" dirty="0"/>
              <a:t> in     , the </a:t>
            </a:r>
            <a:r>
              <a:rPr lang="en-US" altLang="en-US" sz="2800" b="1" dirty="0"/>
              <a:t>distance between u and v</a:t>
            </a:r>
            <a:r>
              <a:rPr lang="en-US" altLang="en-US" sz="2800" dirty="0"/>
              <a:t>, written as </a:t>
            </a:r>
            <a:r>
              <a:rPr lang="en-US" altLang="en-US" sz="2800" dirty="0" err="1"/>
              <a:t>dist</a:t>
            </a:r>
            <a:r>
              <a:rPr lang="en-US" altLang="en-US" sz="2800" dirty="0"/>
              <a:t> (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), is the length of the vector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. That is,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xmlns="" id="{565DE948-AD73-4493-802F-A79AFE1A9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81902"/>
              </p:ext>
            </p:extLst>
          </p:nvPr>
        </p:nvGraphicFramePr>
        <p:xfrm>
          <a:off x="2622550" y="1219200"/>
          <a:ext cx="1028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3" imgW="1028520" imgH="558720" progId="Equation.DSMT4">
                  <p:embed/>
                </p:oleObj>
              </mc:Choice>
              <mc:Fallback>
                <p:oleObj name="Equation" r:id="rId3" imgW="10285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219200"/>
                        <a:ext cx="1028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xmlns="" id="{DA321548-1329-4BB4-9FAB-1BC2E9902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31428"/>
              </p:ext>
            </p:extLst>
          </p:nvPr>
        </p:nvGraphicFramePr>
        <p:xfrm>
          <a:off x="7118350" y="1155700"/>
          <a:ext cx="119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5" imgW="1193760" imgH="622080" progId="Equation.DSMT4">
                  <p:embed/>
                </p:oleObj>
              </mc:Choice>
              <mc:Fallback>
                <p:oleObj name="Equation" r:id="rId5" imgW="11937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1155700"/>
                        <a:ext cx="1193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xmlns="" id="{851C76BE-FA8D-46EF-8CC6-AFFF79FBE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40611"/>
              </p:ext>
            </p:extLst>
          </p:nvPr>
        </p:nvGraphicFramePr>
        <p:xfrm>
          <a:off x="1568450" y="1816100"/>
          <a:ext cx="65151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7" imgW="6514920" imgH="2234880" progId="Equation.DSMT4">
                  <p:embed/>
                </p:oleObj>
              </mc:Choice>
              <mc:Fallback>
                <p:oleObj name="Equation" r:id="rId7" imgW="651492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816100"/>
                        <a:ext cx="65151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7" name="Object 7">
            <a:extLst>
              <a:ext uri="{FF2B5EF4-FFF2-40B4-BE49-F238E27FC236}">
                <a16:creationId xmlns:a16="http://schemas.microsoft.com/office/drawing/2014/main" xmlns="" id="{6CA9AC93-392C-4E4E-98D1-EF50DA357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850" y="55245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5245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8" name="Object 8">
            <a:extLst>
              <a:ext uri="{FF2B5EF4-FFF2-40B4-BE49-F238E27FC236}">
                <a16:creationId xmlns:a16="http://schemas.microsoft.com/office/drawing/2014/main" xmlns="" id="{938B088C-2459-4213-8BCF-A696AB634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243138"/>
              </p:ext>
            </p:extLst>
          </p:nvPr>
        </p:nvGraphicFramePr>
        <p:xfrm>
          <a:off x="635000" y="5410200"/>
          <a:ext cx="901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1" imgW="901440" imgH="253800" progId="Equation.DSMT4">
                  <p:embed/>
                </p:oleObj>
              </mc:Choice>
              <mc:Fallback>
                <p:oleObj name="Equation" r:id="rId11" imgW="901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410200"/>
                        <a:ext cx="901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>
            <a:extLst>
              <a:ext uri="{FF2B5EF4-FFF2-40B4-BE49-F238E27FC236}">
                <a16:creationId xmlns:a16="http://schemas.microsoft.com/office/drawing/2014/main" xmlns="" id="{6FB20245-D0A8-43CF-A3E4-CBD930F41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3434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3" imgW="457200" imgH="393480" progId="Equation.DSMT4">
                  <p:embed/>
                </p:oleObj>
              </mc:Choice>
              <mc:Fallback>
                <p:oleObj name="Equation" r:id="rId1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0" name="Object 10">
            <a:extLst>
              <a:ext uri="{FF2B5EF4-FFF2-40B4-BE49-F238E27FC236}">
                <a16:creationId xmlns:a16="http://schemas.microsoft.com/office/drawing/2014/main" xmlns="" id="{00BA2AA7-380B-4606-B3FD-66B17061A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19929"/>
              </p:ext>
            </p:extLst>
          </p:nvPr>
        </p:nvGraphicFramePr>
        <p:xfrm>
          <a:off x="3009900" y="5638800"/>
          <a:ext cx="300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5" imgW="3009600" imgH="558720" progId="Equation.DSMT4">
                  <p:embed/>
                </p:oleObj>
              </mc:Choice>
              <mc:Fallback>
                <p:oleObj name="Equation" r:id="rId15" imgW="3009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638800"/>
                        <a:ext cx="3009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37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12494</TotalTime>
  <Words>1306</Words>
  <Application>Microsoft Office PowerPoint</Application>
  <PresentationFormat>On-screen Show (4:3)</PresentationFormat>
  <Paragraphs>198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Blends</vt:lpstr>
      <vt:lpstr>Equation</vt:lpstr>
      <vt:lpstr>MathType 6.0 Equation</vt:lpstr>
      <vt:lpstr>Orthogonality and Least Squares</vt:lpstr>
      <vt:lpstr>INNER PRODUCT</vt:lpstr>
      <vt:lpstr>INNER PRODUCT</vt:lpstr>
      <vt:lpstr>INNER PRODUCT</vt:lpstr>
      <vt:lpstr>THE LENGTH OF A VECTOR</vt:lpstr>
      <vt:lpstr>THE LENGTH OF A VECTOR</vt:lpstr>
      <vt:lpstr>THE LENGTH OF A VECTOR</vt:lpstr>
      <vt:lpstr>THE LENGTH OF A VECTOR</vt:lpstr>
      <vt:lpstr>DISTANCE IN </vt:lpstr>
      <vt:lpstr>DISTANCE IN</vt:lpstr>
      <vt:lpstr>DISTANCE IN</vt:lpstr>
      <vt:lpstr>ORTHOGONAL VECTORS</vt:lpstr>
      <vt:lpstr>ORTHOGONAL VECTORS</vt:lpstr>
      <vt:lpstr>ORTHOGONAL VECTORS</vt:lpstr>
      <vt:lpstr>THE PYTHOGOREAN THEOREM</vt:lpstr>
      <vt:lpstr>ORTHOGONAL COMPLEMENTS</vt:lpstr>
      <vt:lpstr>ORTHOGONAL COMPLEMENTS</vt:lpstr>
      <vt:lpstr>ORTHOGONAL COMPLEMENTS</vt:lpstr>
      <vt:lpstr>ANGLES IN       AND      (OPTIONAL)        </vt:lpstr>
      <vt:lpstr>ANGLES IN       AND      (OPTIONAL)</vt:lpstr>
      <vt:lpstr>ANGLES IN       AND      (OPTIONAL)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1062</cp:revision>
  <dcterms:created xsi:type="dcterms:W3CDTF">2005-10-22T18:34:54Z</dcterms:created>
  <dcterms:modified xsi:type="dcterms:W3CDTF">2020-10-16T01:35:46Z</dcterms:modified>
</cp:coreProperties>
</file>