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5"/>
  </p:notesMasterIdLst>
  <p:handoutMasterIdLst>
    <p:handoutMasterId r:id="rId26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 autoAdjust="0"/>
    <p:restoredTop sz="94660"/>
  </p:normalViewPr>
  <p:slideViewPr>
    <p:cSldViewPr showGuides="1">
      <p:cViewPr>
        <p:scale>
          <a:sx n="80" d="100"/>
          <a:sy n="80" d="100"/>
        </p:scale>
        <p:origin x="-270" y="2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10/26/2020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E9457A8-5D7E-4188-9D3F-40BE4FBB43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B28F8-9F21-47D5-A9F0-2A82DAACDBE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6CDFAA22-582B-427C-A7F0-39953EA14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E2AE285B-D710-450F-87F1-01114C057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60F0F53-9311-4872-B398-BD01E7510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E1DEC-BC9A-4E00-BC60-667B11305AE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AD553310-163E-4C54-85D2-9DC1EAD7A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F037599B-879E-4A7E-BD47-F0329CD55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xmlns="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xmlns="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xmlns="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4.3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xmlns="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xmlns="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xmlns="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xmlns="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xmlns="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4.3-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xmlns="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xmlns="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xmlns="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15D04CFC-1819-4E7C-A4BA-ECD9EB7536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BDA17AF9-F16E-471F-BFAD-35EDD1ABC9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LINEARLY INDEPENDENT SETS; BASES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597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>
            <a:extLst>
              <a:ext uri="{FF2B5EF4-FFF2-40B4-BE49-F238E27FC236}">
                <a16:creationId xmlns:a16="http://schemas.microsoft.com/office/drawing/2014/main" xmlns="" id="{306B3A64-C27C-4458-B5A1-F4E1EDD7E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SPANNING SET THEOREM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xmlns="" id="{D9FCDE6D-E463-4D45-9102-A44BF64CC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334000"/>
          </a:xfrm>
        </p:spPr>
        <p:txBody>
          <a:bodyPr/>
          <a:lstStyle/>
          <a:p>
            <a:r>
              <a:rPr lang="en-US" altLang="en-US" sz="2800" dirty="0"/>
              <a:t>Now let </a:t>
            </a:r>
            <a:r>
              <a:rPr lang="en-US" altLang="en-US" sz="2800" b="1" dirty="0"/>
              <a:t>x</a:t>
            </a:r>
            <a:r>
              <a:rPr lang="en-US" altLang="en-US" sz="2800" dirty="0"/>
              <a:t> be any vector in </a:t>
            </a:r>
            <a:r>
              <a:rPr lang="en-US" altLang="en-US" sz="2800" i="1" dirty="0"/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—say,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       . 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Since                          , we may substitute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Thus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is in Span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}, so every vector in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 already belongs to Span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}.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We conclude that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 and Span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} are actually the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same set </a:t>
            </a:r>
            <a:r>
              <a:rPr lang="en-US" altLang="en-US" sz="2800" dirty="0">
                <a:cs typeface="Times New Roman" panose="02020603050405020304" pitchFamily="18" charset="0"/>
              </a:rPr>
              <a:t>of vectors.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It follows that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} is a basis of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 since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} is linearly independent.</a:t>
            </a:r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xmlns="" id="{4004694B-D141-4423-AE93-CC0A11A24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169593"/>
              </p:ext>
            </p:extLst>
          </p:nvPr>
        </p:nvGraphicFramePr>
        <p:xfrm>
          <a:off x="2965450" y="1701800"/>
          <a:ext cx="330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3301920" imgH="482400" progId="Equation.DSMT4">
                  <p:embed/>
                </p:oleObj>
              </mc:Choice>
              <mc:Fallback>
                <p:oleObj name="Equation" r:id="rId3" imgW="3301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1701800"/>
                        <a:ext cx="330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xmlns="" id="{B1B38073-1877-4AE9-BC8D-878D185E4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082184"/>
              </p:ext>
            </p:extLst>
          </p:nvPr>
        </p:nvGraphicFramePr>
        <p:xfrm>
          <a:off x="1517650" y="2209800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2260440" imgH="482400" progId="Equation.DSMT4">
                  <p:embed/>
                </p:oleObj>
              </mc:Choice>
              <mc:Fallback>
                <p:oleObj name="Equation" r:id="rId5" imgW="2260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209800"/>
                        <a:ext cx="226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>
            <a:extLst>
              <a:ext uri="{FF2B5EF4-FFF2-40B4-BE49-F238E27FC236}">
                <a16:creationId xmlns:a16="http://schemas.microsoft.com/office/drawing/2014/main" xmlns="" id="{04FC8FDD-3431-4FB3-A1EF-0F12F9F45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66118"/>
              </p:ext>
            </p:extLst>
          </p:nvPr>
        </p:nvGraphicFramePr>
        <p:xfrm>
          <a:off x="2159000" y="2667000"/>
          <a:ext cx="4762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4762440" imgH="1091880" progId="Equation.DSMT4">
                  <p:embed/>
                </p:oleObj>
              </mc:Choice>
              <mc:Fallback>
                <p:oleObj name="Equation" r:id="rId7" imgW="476244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667000"/>
                        <a:ext cx="4762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85825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xmlns="" id="{889E4098-8DF3-48BE-92EB-7D9868A57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FOR COL </a:t>
            </a:r>
            <a:r>
              <a:rPr lang="en-US" altLang="en-US" i="1" dirty="0"/>
              <a:t>B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xmlns="" id="{8F23D160-03A5-4F16-A2EB-759EDB1A9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Example 2:</a:t>
            </a:r>
            <a:r>
              <a:rPr lang="en-US" altLang="en-US" sz="2800" dirty="0"/>
              <a:t> Find a basis for Col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where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Solution:</a:t>
            </a:r>
            <a:r>
              <a:rPr lang="en-US" altLang="en-US" sz="2800" dirty="0"/>
              <a:t> Each </a:t>
            </a:r>
            <a:r>
              <a:rPr lang="en-US" altLang="en-US" sz="2800" dirty="0" err="1"/>
              <a:t>nonpivot</a:t>
            </a:r>
            <a:r>
              <a:rPr lang="en-US" altLang="en-US" sz="2800" dirty="0"/>
              <a:t> column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a linear combination of the pivot columns.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fact,               and                       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By the Spanning Set Theorem, we may discard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, and {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,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5</a:t>
            </a:r>
            <a:r>
              <a:rPr lang="en-US" altLang="en-US" sz="2800" dirty="0"/>
              <a:t>} will still span Col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xmlns="" id="{219E3B5C-7845-4D91-93C4-CB4523F97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338949"/>
              </p:ext>
            </p:extLst>
          </p:nvPr>
        </p:nvGraphicFramePr>
        <p:xfrm>
          <a:off x="1036638" y="1905000"/>
          <a:ext cx="6919912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7035480" imgH="2361960" progId="Equation.DSMT4">
                  <p:embed/>
                </p:oleObj>
              </mc:Choice>
              <mc:Fallback>
                <p:oleObj name="Equation" r:id="rId3" imgW="70354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905000"/>
                        <a:ext cx="6919912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>
            <a:extLst>
              <a:ext uri="{FF2B5EF4-FFF2-40B4-BE49-F238E27FC236}">
                <a16:creationId xmlns:a16="http://schemas.microsoft.com/office/drawing/2014/main" xmlns="" id="{63E11F24-A961-4C0B-AA8C-1240A5AC1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293843"/>
              </p:ext>
            </p:extLst>
          </p:nvPr>
        </p:nvGraphicFramePr>
        <p:xfrm>
          <a:off x="1938338" y="5067300"/>
          <a:ext cx="12557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1333440" imgH="482400" progId="Equation.DSMT4">
                  <p:embed/>
                </p:oleObj>
              </mc:Choice>
              <mc:Fallback>
                <p:oleObj name="Equation" r:id="rId5" imgW="1333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5067300"/>
                        <a:ext cx="12557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4" name="Object 6">
            <a:extLst>
              <a:ext uri="{FF2B5EF4-FFF2-40B4-BE49-F238E27FC236}">
                <a16:creationId xmlns:a16="http://schemas.microsoft.com/office/drawing/2014/main" xmlns="" id="{D23EB67E-F450-463B-A8B8-109692AAD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77760"/>
              </p:ext>
            </p:extLst>
          </p:nvPr>
        </p:nvGraphicFramePr>
        <p:xfrm>
          <a:off x="3805238" y="5067300"/>
          <a:ext cx="1965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7" imgW="2070000" imgH="482400" progId="Equation.DSMT4">
                  <p:embed/>
                </p:oleObj>
              </mc:Choice>
              <mc:Fallback>
                <p:oleObj name="Equation" r:id="rId7" imgW="2070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5067300"/>
                        <a:ext cx="1965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49685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xmlns="" id="{4D33247F-2B82-4A11-B834-496825B10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FOR COL </a:t>
            </a:r>
            <a:r>
              <a:rPr lang="en-US" altLang="en-US" i="1" dirty="0"/>
              <a:t>B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xmlns="" id="{E49E459D-6FA5-4C88-B7B4-8F75FDE78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Let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           and no vector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linear combination of the vectors that precede it,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linearly independent.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basis for Col </a:t>
            </a:r>
            <a:r>
              <a:rPr lang="en-US" altLang="en-US" sz="2800" i="1" dirty="0"/>
              <a:t>B</a:t>
            </a:r>
            <a:r>
              <a:rPr lang="en-US" altLang="en-US" sz="2800" dirty="0"/>
              <a:t>. </a:t>
            </a:r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:a16="http://schemas.microsoft.com/office/drawing/2014/main" xmlns="" id="{2BF34549-745C-42E6-8ED0-F1EE48C39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89484"/>
              </p:ext>
            </p:extLst>
          </p:nvPr>
        </p:nvGraphicFramePr>
        <p:xfrm>
          <a:off x="1949450" y="1295400"/>
          <a:ext cx="5194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5194080" imgH="2438280" progId="Equation.DSMT4">
                  <p:embed/>
                </p:oleObj>
              </mc:Choice>
              <mc:Fallback>
                <p:oleObj name="Equation" r:id="rId3" imgW="519408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295400"/>
                        <a:ext cx="5194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>
            <a:extLst>
              <a:ext uri="{FF2B5EF4-FFF2-40B4-BE49-F238E27FC236}">
                <a16:creationId xmlns:a16="http://schemas.microsoft.com/office/drawing/2014/main" xmlns="" id="{2DC5BE2F-E17E-4A4E-BA47-4C6A0C3A0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776976"/>
              </p:ext>
            </p:extLst>
          </p:nvPr>
        </p:nvGraphicFramePr>
        <p:xfrm>
          <a:off x="1735138" y="3987800"/>
          <a:ext cx="9509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990360" imgH="482400" progId="Equation.DSMT4">
                  <p:embed/>
                </p:oleObj>
              </mc:Choice>
              <mc:Fallback>
                <p:oleObj name="Equation" r:id="rId5" imgW="990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987800"/>
                        <a:ext cx="9509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72586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>
            <a:extLst>
              <a:ext uri="{FF2B5EF4-FFF2-40B4-BE49-F238E27FC236}">
                <a16:creationId xmlns:a16="http://schemas.microsoft.com/office/drawing/2014/main" xmlns="" id="{60C3D027-4E1A-401B-A286-11206DE82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COL </a:t>
            </a:r>
            <a:r>
              <a:rPr lang="en-US" altLang="en-US" i="1" dirty="0"/>
              <a:t>A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xmlns="" id="{926E10F1-2E25-4CBF-B1EE-AF52874BA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Theorem 6:</a:t>
            </a:r>
            <a:r>
              <a:rPr lang="en-US" altLang="en-US" sz="2800" dirty="0"/>
              <a:t> The pivot columns of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form a basis for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B</a:t>
            </a:r>
            <a:r>
              <a:rPr lang="en-US" altLang="en-US" sz="2800" dirty="0"/>
              <a:t> be the reduced echelon form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set of pivot columns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linearly independent, for no vector in the set is a linear combination of the vectors that precede it.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row equivalent to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the pivot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are linearly independent as well, because any linear dependence relation among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corresponds to a linear dependence relation among the columns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1180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:a16="http://schemas.microsoft.com/office/drawing/2014/main" xmlns="" id="{346F5313-1F1F-4232-8BC2-9DA02BC77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COL </a:t>
            </a:r>
            <a:r>
              <a:rPr lang="en-US" altLang="en-US" i="1" dirty="0"/>
              <a:t>A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xmlns="" id="{2C39807E-2951-487D-9F82-A51DE84CD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r>
              <a:rPr lang="en-US" altLang="en-US" sz="2800" dirty="0"/>
              <a:t>For this reason, every </a:t>
            </a:r>
            <a:r>
              <a:rPr lang="en-US" altLang="en-US" sz="2800" dirty="0" err="1"/>
              <a:t>nonpivot</a:t>
            </a:r>
            <a:r>
              <a:rPr lang="en-US" altLang="en-US" sz="2800" dirty="0"/>
              <a:t> column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linear combination of the pivot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Thus the </a:t>
            </a:r>
            <a:r>
              <a:rPr lang="en-US" altLang="en-US" sz="2800" dirty="0" err="1"/>
              <a:t>nonpivot</a:t>
            </a:r>
            <a:r>
              <a:rPr lang="en-US" altLang="en-US" sz="2800" dirty="0"/>
              <a:t> columns of </a:t>
            </a:r>
            <a:r>
              <a:rPr lang="en-US" altLang="en-US" sz="2800" i="1" dirty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may be discarded from the spanning set for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by the Spanning Set Theorem.</a:t>
            </a:r>
          </a:p>
          <a:p>
            <a:r>
              <a:rPr lang="en-US" altLang="en-US" sz="2800" dirty="0"/>
              <a:t>This leaves the pivot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as a basis for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Warning:</a:t>
            </a:r>
            <a:r>
              <a:rPr lang="en-US" altLang="en-US" sz="2800" dirty="0"/>
              <a:t> The pivot columns of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are evident when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been reduced only to echelon form.</a:t>
            </a:r>
          </a:p>
          <a:p>
            <a:r>
              <a:rPr lang="en-US" altLang="en-US" sz="2800" dirty="0"/>
              <a:t>But, be careful to use the pivot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itself for the basis of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9194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>
            <a:extLst>
              <a:ext uri="{FF2B5EF4-FFF2-40B4-BE49-F238E27FC236}">
                <a16:creationId xmlns:a16="http://schemas.microsoft.com/office/drawing/2014/main" xmlns="" id="{613EA0FE-4B72-4B5A-A97C-45CA3980E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ROW SPACE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xmlns="" id="{59A9F08F-F037-4960-83CF-7C1177BB7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sz="2800" b="1" dirty="0"/>
              <a:t>Theorem 7:</a:t>
            </a:r>
            <a:r>
              <a:rPr lang="en-US" altLang="en-US" sz="2800" dirty="0"/>
              <a:t> If two matrices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row equivalent, then their row spaces are the same. 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in echelon form, the nonzero rows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form a basis for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as well as for that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obtained from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by row operations, the rows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linear combinations of the rows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It follows that any linear combination of the rows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automatically a linear combination of the rows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68411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>
            <a:extLst>
              <a:ext uri="{FF2B5EF4-FFF2-40B4-BE49-F238E27FC236}">
                <a16:creationId xmlns:a16="http://schemas.microsoft.com/office/drawing/2014/main" xmlns="" id="{0B97DE0C-C582-43A4-ADB7-829CA6E48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ROW SPACE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xmlns="" id="{D957C808-ABAD-4AB2-ADEE-B2DADD362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altLang="en-US" sz="2800"/>
              <a:t>Thus the row space of </a:t>
            </a:r>
            <a:r>
              <a:rPr lang="en-US" altLang="en-US" sz="2800" i="1"/>
              <a:t>B</a:t>
            </a:r>
            <a:r>
              <a:rPr lang="en-US" altLang="en-US" sz="2800"/>
              <a:t> is contained in the row space of 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Since row operations are reversible, the same argument shows that the row space of </a:t>
            </a:r>
            <a:r>
              <a:rPr lang="en-US" altLang="en-US" sz="2800" i="1"/>
              <a:t>A</a:t>
            </a:r>
            <a:r>
              <a:rPr lang="en-US" altLang="en-US" sz="2800"/>
              <a:t> is a subset of the row space of </a:t>
            </a:r>
            <a:r>
              <a:rPr lang="en-US" altLang="en-US" sz="2800" i="1"/>
              <a:t>B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So the two row spaces are the same.</a:t>
            </a:r>
          </a:p>
          <a:p>
            <a:endParaRPr lang="en-US" altLang="en-US" sz="2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37623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xmlns="" id="{F336292E-3FBC-4F35-ABC2-D9961FDB8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ROW SPACE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xmlns="" id="{951D5B56-96A5-421C-8E0B-8514736D5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If </a:t>
            </a:r>
            <a:r>
              <a:rPr lang="en-US" altLang="en-US" sz="2800" i="1"/>
              <a:t>B</a:t>
            </a:r>
            <a:r>
              <a:rPr lang="en-US" altLang="en-US" sz="2800"/>
              <a:t> is in echelon form, its nonzero rows are linearly independent because no nonzero row is a linear combination of the nonzero rows below it. (Apply Theorem 4 to the nonzero rows of </a:t>
            </a:r>
            <a:r>
              <a:rPr lang="en-US" altLang="en-US" sz="2800" i="1"/>
              <a:t>B</a:t>
            </a:r>
            <a:r>
              <a:rPr lang="en-US" altLang="en-US" sz="2800"/>
              <a:t> in reverse order, with the first row last).</a:t>
            </a:r>
          </a:p>
          <a:p>
            <a:endParaRPr lang="en-US" altLang="en-US" sz="2800"/>
          </a:p>
          <a:p>
            <a:r>
              <a:rPr lang="en-US" altLang="en-US" sz="2800"/>
              <a:t>Thus the nonzero rows of </a:t>
            </a:r>
            <a:r>
              <a:rPr lang="en-US" altLang="en-US" sz="2800" i="1"/>
              <a:t>B</a:t>
            </a:r>
            <a:r>
              <a:rPr lang="en-US" altLang="en-US" sz="2800"/>
              <a:t> form a basis of the (common) row space of </a:t>
            </a:r>
            <a:r>
              <a:rPr lang="en-US" altLang="en-US" sz="2800" i="1"/>
              <a:t>B</a:t>
            </a:r>
            <a:r>
              <a:rPr lang="en-US" altLang="en-US" sz="2800"/>
              <a:t> and 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5169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>
            <a:extLst>
              <a:ext uri="{FF2B5EF4-FFF2-40B4-BE49-F238E27FC236}">
                <a16:creationId xmlns:a16="http://schemas.microsoft.com/office/drawing/2014/main" xmlns="" id="{904F3F03-34F7-4FCB-9FA3-BD69F9D5B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xmlns="" id="{20B141C3-219C-47E6-8E50-4AA92B745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sz="2800" b="1" dirty="0"/>
              <a:t>Example 3:</a:t>
            </a:r>
            <a:r>
              <a:rPr lang="en-US" altLang="en-US" sz="2800" dirty="0"/>
              <a:t> Find bases for the row space, the column space, and the null space of the matrix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To find bases for the row space and the column space, row reduce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to an echelon form: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xmlns="" id="{25E68005-B726-406B-9E88-36A03651D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69389"/>
              </p:ext>
            </p:extLst>
          </p:nvPr>
        </p:nvGraphicFramePr>
        <p:xfrm>
          <a:off x="2416175" y="2438400"/>
          <a:ext cx="4770438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4902120" imgH="2361960" progId="Equation.DSMT4">
                  <p:embed/>
                </p:oleObj>
              </mc:Choice>
              <mc:Fallback>
                <p:oleObj name="Equation" r:id="rId3" imgW="490212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2438400"/>
                        <a:ext cx="4770438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0467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>
            <a:extLst>
              <a:ext uri="{FF2B5EF4-FFF2-40B4-BE49-F238E27FC236}">
                <a16:creationId xmlns:a16="http://schemas.microsoft.com/office/drawing/2014/main" xmlns="" id="{8387C1D6-7BA3-42CE-BDF2-D7946538D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xmlns="" id="{5E38414A-43E2-4959-B795-05BBFE9FB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By Theorem 7, the first three rows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form a basis for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(as well as for the row space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).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Basis for Row  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xmlns="" id="{7AC8C0E9-42B8-44F7-B615-0282FB249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447800"/>
          <a:ext cx="472440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4940280" imgH="2361960" progId="Equation.DSMT4">
                  <p:embed/>
                </p:oleObj>
              </mc:Choice>
              <mc:Fallback>
                <p:oleObj name="Equation" r:id="rId3" imgW="49402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4724400" cy="225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9" name="Object 7">
            <a:extLst>
              <a:ext uri="{FF2B5EF4-FFF2-40B4-BE49-F238E27FC236}">
                <a16:creationId xmlns:a16="http://schemas.microsoft.com/office/drawing/2014/main" xmlns="" id="{EA2BCBE4-FEDF-40CA-9F3F-BA7F0EC37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700" y="5994400"/>
          <a:ext cx="6096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7454880" imgH="431640" progId="Equation.DSMT4">
                  <p:embed/>
                </p:oleObj>
              </mc:Choice>
              <mc:Fallback>
                <p:oleObj name="Equation" r:id="rId5" imgW="7454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994400"/>
                        <a:ext cx="6096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89982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C424C286-57E7-43D8-B9DE-468DD4206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INDEPENDENT SETS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xmlns="" id="{5F6A5827-A127-48A4-8C63-BBC2186F5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An indexed set of vectors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}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is said to be </a:t>
            </a:r>
            <a:r>
              <a:rPr lang="en-US" altLang="en-US" sz="2800" b="1" dirty="0">
                <a:cs typeface="Times New Roman" panose="02020603050405020304" pitchFamily="18" charset="0"/>
              </a:rPr>
              <a:t>linearly independent</a:t>
            </a:r>
            <a:r>
              <a:rPr lang="en-US" altLang="en-US" sz="2800" dirty="0">
                <a:cs typeface="Times New Roman" panose="02020603050405020304" pitchFamily="18" charset="0"/>
              </a:rPr>
              <a:t> if the vector equation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                (1)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has </a:t>
            </a:r>
            <a:r>
              <a:rPr lang="en-US" altLang="en-US" sz="2800" i="1" dirty="0">
                <a:cs typeface="Times New Roman" panose="02020603050405020304" pitchFamily="18" charset="0"/>
              </a:rPr>
              <a:t>only</a:t>
            </a:r>
            <a:r>
              <a:rPr lang="en-US" altLang="en-US" sz="2800" dirty="0">
                <a:cs typeface="Times New Roman" panose="02020603050405020304" pitchFamily="18" charset="0"/>
              </a:rPr>
              <a:t> the trivial solution,                            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The set 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} is said to be </a:t>
            </a:r>
            <a:r>
              <a:rPr lang="en-US" altLang="en-US" sz="2800" b="1" dirty="0">
                <a:cs typeface="Times New Roman" panose="02020603050405020304" pitchFamily="18" charset="0"/>
              </a:rPr>
              <a:t>linearly dependent</a:t>
            </a:r>
            <a:r>
              <a:rPr lang="en-US" altLang="en-US" sz="2800" dirty="0">
                <a:cs typeface="Times New Roman" panose="02020603050405020304" pitchFamily="18" charset="0"/>
              </a:rPr>
              <a:t> if (1) has a nontrivial solution, </a:t>
            </a:r>
            <a:r>
              <a:rPr lang="en-US" altLang="en-US" sz="2800" i="1" dirty="0">
                <a:cs typeface="Times New Roman" panose="02020603050405020304" pitchFamily="18" charset="0"/>
              </a:rPr>
              <a:t>i.e.</a:t>
            </a:r>
            <a:r>
              <a:rPr lang="en-US" altLang="en-US" sz="2800" dirty="0">
                <a:cs typeface="Times New Roman" panose="02020603050405020304" pitchFamily="18" charset="0"/>
              </a:rPr>
              <a:t>, if there are some weights, </a:t>
            </a:r>
            <a:r>
              <a:rPr lang="en-US" altLang="en-US" sz="2800" i="1" dirty="0">
                <a:cs typeface="Times New Roman" panose="02020603050405020304" pitchFamily="18" charset="0"/>
              </a:rPr>
              <a:t>c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i="1" dirty="0">
                <a:cs typeface="Times New Roman" panose="02020603050405020304" pitchFamily="18" charset="0"/>
              </a:rPr>
              <a:t>c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not all zero</a:t>
            </a:r>
            <a:r>
              <a:rPr lang="en-US" altLang="en-US" sz="2800" dirty="0">
                <a:cs typeface="Times New Roman" panose="02020603050405020304" pitchFamily="18" charset="0"/>
              </a:rPr>
              <a:t>, such that (1) holds.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In such a case, (1) is called a </a:t>
            </a:r>
            <a:r>
              <a:rPr lang="en-US" altLang="en-US" sz="2800" b="1" dirty="0">
                <a:cs typeface="Times New Roman" panose="02020603050405020304" pitchFamily="18" charset="0"/>
              </a:rPr>
              <a:t>linear dependence relation</a:t>
            </a:r>
            <a:r>
              <a:rPr lang="en-US" altLang="en-US" sz="2800" dirty="0">
                <a:cs typeface="Times New Roman" panose="02020603050405020304" pitchFamily="18" charset="0"/>
              </a:rPr>
              <a:t> among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/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:a16="http://schemas.microsoft.com/office/drawing/2014/main" xmlns="" id="{17E0B774-E28C-4085-9A87-DEE3331A6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44406"/>
              </p:ext>
            </p:extLst>
          </p:nvPr>
        </p:nvGraphicFramePr>
        <p:xfrm>
          <a:off x="2419350" y="2438400"/>
          <a:ext cx="398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3987720" imgH="520560" progId="Equation.DSMT4">
                  <p:embed/>
                </p:oleObj>
              </mc:Choice>
              <mc:Fallback>
                <p:oleObj name="Equation" r:id="rId4" imgW="39877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438400"/>
                        <a:ext cx="3987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xmlns="" id="{7E16D795-8516-43F6-B597-F3AFE0DBE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946400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2400120" imgH="520560" progId="Equation.DSMT4">
                  <p:embed/>
                </p:oleObj>
              </mc:Choice>
              <mc:Fallback>
                <p:oleObj name="Equation" r:id="rId6" imgW="24001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46400"/>
                        <a:ext cx="240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84612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>
            <a:extLst>
              <a:ext uri="{FF2B5EF4-FFF2-40B4-BE49-F238E27FC236}">
                <a16:creationId xmlns:a16="http://schemas.microsoft.com/office/drawing/2014/main" xmlns="" id="{DC64848A-9614-480B-8B6E-F0AEFB026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xmlns="" id="{70E0538B-2019-4425-8288-7BAF8F3AF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/>
              <a:t>For the column space, observe from </a:t>
            </a:r>
            <a:r>
              <a:rPr lang="en-US" altLang="en-US" sz="2800" i="1"/>
              <a:t>B</a:t>
            </a:r>
            <a:r>
              <a:rPr lang="en-US" altLang="en-US" sz="2800"/>
              <a:t> that the pivots are in columns 1, 2, and 4.</a:t>
            </a:r>
          </a:p>
          <a:p>
            <a:r>
              <a:rPr lang="en-US" altLang="en-US" sz="2800"/>
              <a:t>Hence columns 1, 2, and 4 of </a:t>
            </a:r>
            <a:r>
              <a:rPr lang="en-US" altLang="en-US" sz="2800" i="1"/>
              <a:t>A</a:t>
            </a:r>
            <a:r>
              <a:rPr lang="en-US" altLang="en-US" sz="2800"/>
              <a:t> (not </a:t>
            </a:r>
            <a:r>
              <a:rPr lang="en-US" altLang="en-US" sz="2800" i="1"/>
              <a:t>B</a:t>
            </a:r>
            <a:r>
              <a:rPr lang="en-US" altLang="en-US" sz="2800"/>
              <a:t>) form a basis for Col </a:t>
            </a:r>
            <a:r>
              <a:rPr lang="en-US" altLang="en-US" sz="2800" i="1"/>
              <a:t>A</a:t>
            </a:r>
            <a:r>
              <a:rPr lang="en-US" altLang="en-US" sz="280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Basis for Col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Notice that any echelon form of </a:t>
            </a:r>
            <a:r>
              <a:rPr lang="en-US" altLang="en-US" sz="2800" i="1"/>
              <a:t>A</a:t>
            </a:r>
            <a:r>
              <a:rPr lang="en-US" altLang="en-US" sz="2800"/>
              <a:t> provides (in its nonzero rows) a basis for Row </a:t>
            </a:r>
            <a:r>
              <a:rPr lang="en-US" altLang="en-US" sz="2800" i="1"/>
              <a:t>A</a:t>
            </a:r>
            <a:r>
              <a:rPr lang="en-US" altLang="en-US" sz="2800"/>
              <a:t> and also identifies the pivot columns of </a:t>
            </a:r>
            <a:r>
              <a:rPr lang="en-US" altLang="en-US" sz="2800" i="1"/>
              <a:t>A</a:t>
            </a:r>
            <a:r>
              <a:rPr lang="en-US" altLang="en-US" sz="2800"/>
              <a:t> for Col 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  <a:p>
            <a:endParaRPr lang="en-US" altLang="en-US" sz="2800"/>
          </a:p>
        </p:txBody>
      </p:sp>
      <p:graphicFrame>
        <p:nvGraphicFramePr>
          <p:cNvPr id="726020" name="Object 4">
            <a:extLst>
              <a:ext uri="{FF2B5EF4-FFF2-40B4-BE49-F238E27FC236}">
                <a16:creationId xmlns:a16="http://schemas.microsoft.com/office/drawing/2014/main" xmlns="" id="{6D726645-F0AB-4222-BAE6-414F5B8B8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2667000"/>
          <a:ext cx="327660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3441600" imgH="2438280" progId="Equation.DSMT4">
                  <p:embed/>
                </p:oleObj>
              </mc:Choice>
              <mc:Fallback>
                <p:oleObj name="Equation" r:id="rId3" imgW="344160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667000"/>
                        <a:ext cx="327660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7579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>
            <a:extLst>
              <a:ext uri="{FF2B5EF4-FFF2-40B4-BE49-F238E27FC236}">
                <a16:creationId xmlns:a16="http://schemas.microsoft.com/office/drawing/2014/main" xmlns="" id="{D4E0743B-7820-4C4A-9B2C-FE606CBE9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xmlns="" id="{B186DE93-4A9D-49B5-AEE3-041F171E6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altLang="en-US" sz="2800"/>
              <a:t>However, for Nul </a:t>
            </a:r>
            <a:r>
              <a:rPr lang="en-US" altLang="en-US" sz="2800" i="1"/>
              <a:t>A</a:t>
            </a:r>
            <a:r>
              <a:rPr lang="en-US" altLang="en-US" sz="2800"/>
              <a:t>, we need the </a:t>
            </a:r>
            <a:r>
              <a:rPr lang="en-US" altLang="en-US" sz="2800" i="1"/>
              <a:t>reduced echelon form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Further row operations on </a:t>
            </a:r>
            <a:r>
              <a:rPr lang="en-US" altLang="en-US" sz="2800" i="1"/>
              <a:t>B</a:t>
            </a:r>
            <a:r>
              <a:rPr lang="en-US" altLang="en-US" sz="2800"/>
              <a:t> yield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:a16="http://schemas.microsoft.com/office/drawing/2014/main" xmlns="" id="{2D616CF3-8D03-4F79-BFE8-13378AD42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733800"/>
          <a:ext cx="51816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5397480" imgH="2361960" progId="Equation.DSMT4">
                  <p:embed/>
                </p:oleObj>
              </mc:Choice>
              <mc:Fallback>
                <p:oleObj name="Equation" r:id="rId3" imgW="539748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51816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32909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>
            <a:extLst>
              <a:ext uri="{FF2B5EF4-FFF2-40B4-BE49-F238E27FC236}">
                <a16:creationId xmlns:a16="http://schemas.microsoft.com/office/drawing/2014/main" xmlns="" id="{5C4EEE03-4EAC-4913-9BBC-3E443F8D9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xmlns="" id="{CF278E59-7295-4E6B-A55B-FA1592536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altLang="en-US" sz="2800" dirty="0"/>
              <a:t>The equation               is equivalent to             , that is,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dirty="0"/>
              <a:t>So                       ,                         ,               , with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5</a:t>
            </a:r>
            <a:r>
              <a:rPr lang="en-US" altLang="en-US" sz="2800" dirty="0"/>
              <a:t> free variables.</a:t>
            </a:r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xmlns="" id="{1901B987-3E7A-4AE7-A3F8-CD28700AE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19397"/>
              </p:ext>
            </p:extLst>
          </p:nvPr>
        </p:nvGraphicFramePr>
        <p:xfrm>
          <a:off x="2863850" y="16002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16002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xmlns="" id="{6C85F2E7-AAE8-43DC-AD6E-8DBA6017E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374095"/>
              </p:ext>
            </p:extLst>
          </p:nvPr>
        </p:nvGraphicFramePr>
        <p:xfrm>
          <a:off x="6350000" y="1612900"/>
          <a:ext cx="106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5" imgW="1104840" imgH="342720" progId="Equation.DSMT4">
                  <p:embed/>
                </p:oleObj>
              </mc:Choice>
              <mc:Fallback>
                <p:oleObj name="Equation" r:id="rId5" imgW="1104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1612900"/>
                        <a:ext cx="1066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>
            <a:extLst>
              <a:ext uri="{FF2B5EF4-FFF2-40B4-BE49-F238E27FC236}">
                <a16:creationId xmlns:a16="http://schemas.microsoft.com/office/drawing/2014/main" xmlns="" id="{2FC9DD70-7728-419C-9C82-85A62E41D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286000"/>
          <a:ext cx="26670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7" imgW="2743200" imgH="1726920" progId="Equation.DSMT4">
                  <p:embed/>
                </p:oleObj>
              </mc:Choice>
              <mc:Fallback>
                <p:oleObj name="Equation" r:id="rId7" imgW="2743200" imgH="1726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86000"/>
                        <a:ext cx="26670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1" name="Object 7">
            <a:extLst>
              <a:ext uri="{FF2B5EF4-FFF2-40B4-BE49-F238E27FC236}">
                <a16:creationId xmlns:a16="http://schemas.microsoft.com/office/drawing/2014/main" xmlns="" id="{E47713C1-9C6E-4714-BAD1-0EB118437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4127500"/>
          <a:ext cx="195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9" imgW="1955520" imgH="482400" progId="Equation.DSMT4">
                  <p:embed/>
                </p:oleObj>
              </mc:Choice>
              <mc:Fallback>
                <p:oleObj name="Equation" r:id="rId9" imgW="1955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127500"/>
                        <a:ext cx="195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>
            <a:extLst>
              <a:ext uri="{FF2B5EF4-FFF2-40B4-BE49-F238E27FC236}">
                <a16:creationId xmlns:a16="http://schemas.microsoft.com/office/drawing/2014/main" xmlns="" id="{BF01B57E-4D71-45C7-B87A-A21E581A2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127500"/>
          <a:ext cx="214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11" imgW="2145960" imgH="482400" progId="Equation.DSMT4">
                  <p:embed/>
                </p:oleObj>
              </mc:Choice>
              <mc:Fallback>
                <p:oleObj name="Equation" r:id="rId11" imgW="2145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127500"/>
                        <a:ext cx="2146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3" name="Object 9">
            <a:extLst>
              <a:ext uri="{FF2B5EF4-FFF2-40B4-BE49-F238E27FC236}">
                <a16:creationId xmlns:a16="http://schemas.microsoft.com/office/drawing/2014/main" xmlns="" id="{F4ABE6C7-9DE9-41BA-913B-24E6ADC7E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127500"/>
          <a:ext cx="125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13" imgW="1257120" imgH="482400" progId="Equation.DSMT4">
                  <p:embed/>
                </p:oleObj>
              </mc:Choice>
              <mc:Fallback>
                <p:oleObj name="Equation" r:id="rId13" imgW="1257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27500"/>
                        <a:ext cx="1257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1162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xmlns="" id="{FF5A086C-ABCA-4189-8F8F-98C42B68D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BASES FOR NUL </a:t>
            </a:r>
            <a:r>
              <a:rPr lang="en-US" altLang="en-US" i="1" dirty="0"/>
              <a:t>A,</a:t>
            </a:r>
            <a:r>
              <a:rPr lang="en-US" altLang="en-US" dirty="0"/>
              <a:t> COL </a:t>
            </a:r>
            <a:r>
              <a:rPr lang="en-US" altLang="en-US" i="1" dirty="0"/>
              <a:t>A, </a:t>
            </a:r>
            <a:r>
              <a:rPr lang="en-US" altLang="en-US" dirty="0"/>
              <a:t>AND ROW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xmlns="" id="{292ED415-31E8-48B2-A19E-E2416AE48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/>
              <a:t>The calculations show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                 Basis for Nul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Observe that, unlike the basis for Col </a:t>
            </a:r>
            <a:r>
              <a:rPr lang="en-US" altLang="en-US" sz="2800" i="1"/>
              <a:t>A</a:t>
            </a:r>
            <a:r>
              <a:rPr lang="en-US" altLang="en-US" sz="2800"/>
              <a:t>, the bases for Row </a:t>
            </a:r>
            <a:r>
              <a:rPr lang="en-US" altLang="en-US" sz="2800" i="1"/>
              <a:t>A</a:t>
            </a:r>
            <a:r>
              <a:rPr lang="en-US" altLang="en-US" sz="2800"/>
              <a:t> and Nul </a:t>
            </a:r>
            <a:r>
              <a:rPr lang="en-US" altLang="en-US" sz="2800" i="1"/>
              <a:t>A</a:t>
            </a:r>
            <a:r>
              <a:rPr lang="en-US" altLang="en-US" sz="2800"/>
              <a:t> have no simple connection with the entries in </a:t>
            </a:r>
            <a:r>
              <a:rPr lang="en-US" altLang="en-US" sz="2800" i="1"/>
              <a:t>A</a:t>
            </a:r>
            <a:r>
              <a:rPr lang="en-US" altLang="en-US" sz="2800"/>
              <a:t> itself.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xmlns="" id="{96A5A9A7-BCDA-4F8F-8EEE-3A1A1C82F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562100"/>
          <a:ext cx="24669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2666880" imgH="3047760" progId="Equation.DSMT4">
                  <p:embed/>
                </p:oleObj>
              </mc:Choice>
              <mc:Fallback>
                <p:oleObj name="Equation" r:id="rId3" imgW="2666880" imgH="304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62100"/>
                        <a:ext cx="24669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7923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>
            <a:extLst>
              <a:ext uri="{FF2B5EF4-FFF2-40B4-BE49-F238E27FC236}">
                <a16:creationId xmlns:a16="http://schemas.microsoft.com/office/drawing/2014/main" xmlns="" id="{5EADBCFF-0EF0-4C55-A8B7-4332AE12D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INDEPENDENT SETS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xmlns="" id="{8942F39C-7074-454E-892A-C82A68CE5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/>
          <a:lstStyle/>
          <a:p>
            <a:pPr marL="660400" indent="-660400"/>
            <a:r>
              <a:rPr lang="en-US" altLang="en-US" sz="2800" b="1" dirty="0"/>
              <a:t>Theorem 4:</a:t>
            </a:r>
            <a:r>
              <a:rPr lang="en-US" altLang="en-US" sz="2800" dirty="0"/>
              <a:t> An indexed set </a:t>
            </a:r>
            <a:r>
              <a:rPr lang="en-US" altLang="en-US" sz="2800" dirty="0">
                <a:cs typeface="Times New Roman" panose="02020603050405020304" pitchFamily="18" charset="0"/>
              </a:rPr>
              <a:t>{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} of two or more vectors, with           , is linearly dependent if and only if some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 (with         ) is a linear combination of the preceding vectors,                .</a:t>
            </a:r>
          </a:p>
          <a:p>
            <a:pPr marL="660400" indent="-660400"/>
            <a:endParaRPr lang="en-US" altLang="en-US" sz="2800" dirty="0">
              <a:cs typeface="Times New Roman" panose="02020603050405020304" pitchFamily="18" charset="0"/>
            </a:endParaRPr>
          </a:p>
          <a:p>
            <a:pPr marL="660400" indent="-660400"/>
            <a:r>
              <a:rPr lang="en-US" altLang="en-US" sz="2800" b="1" dirty="0">
                <a:cs typeface="Times New Roman" panose="02020603050405020304" pitchFamily="18" charset="0"/>
              </a:rPr>
              <a:t>Definition:</a:t>
            </a:r>
            <a:r>
              <a:rPr lang="en-US" altLang="en-US" sz="2800" dirty="0">
                <a:cs typeface="Times New Roman" panose="02020603050405020304" pitchFamily="18" charset="0"/>
              </a:rPr>
              <a:t> Let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 be a subspace of a vector space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. A set of vectors </a:t>
            </a:r>
            <a:r>
              <a:rPr lang="en-US" altLang="en-US" sz="2800" dirty="0" smtClean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is a basis for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 if </a:t>
            </a:r>
          </a:p>
          <a:p>
            <a:pPr marL="1409700" lvl="2" indent="-4953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(i)	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is a linearly independent set, and </a:t>
            </a:r>
          </a:p>
          <a:p>
            <a:pPr marL="1409700" lvl="2" indent="-49530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(ii)	 </a:t>
            </a:r>
            <a:r>
              <a:rPr lang="en-US" altLang="en-US" sz="2800" i="1" dirty="0">
                <a:cs typeface="Times New Roman" panose="02020603050405020304" pitchFamily="18" charset="0"/>
              </a:rPr>
              <a:t>H </a:t>
            </a:r>
            <a:r>
              <a:rPr lang="en-US" altLang="en-US" sz="2800" dirty="0">
                <a:cs typeface="Times New Roman" panose="02020603050405020304" pitchFamily="18" charset="0"/>
              </a:rPr>
              <a:t>= Span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xmlns="" id="{C56DFA2B-EE63-457F-A3E3-F854F96BA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01014"/>
              </p:ext>
            </p:extLst>
          </p:nvPr>
        </p:nvGraphicFramePr>
        <p:xfrm>
          <a:off x="3944938" y="1739900"/>
          <a:ext cx="849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977760" imgH="482400" progId="Equation.DSMT4">
                  <p:embed/>
                </p:oleObj>
              </mc:Choice>
              <mc:Fallback>
                <p:oleObj name="Equation" r:id="rId3" imgW="97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1739900"/>
                        <a:ext cx="8493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xmlns="" id="{734B696C-C4F1-46FA-8C00-116BEC58E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4100" y="2184400"/>
          <a:ext cx="685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761760" imgH="419040" progId="Equation.DSMT4">
                  <p:embed/>
                </p:oleObj>
              </mc:Choice>
              <mc:Fallback>
                <p:oleObj name="Equation" r:id="rId5" imgW="761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184400"/>
                        <a:ext cx="685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>
            <a:extLst>
              <a:ext uri="{FF2B5EF4-FFF2-40B4-BE49-F238E27FC236}">
                <a16:creationId xmlns:a16="http://schemas.microsoft.com/office/drawing/2014/main" xmlns="" id="{D4FB3BBA-CDF5-4B68-AEC3-2FBED03C9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981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7" imgW="914400" imgH="371520" progId="Equation.DSMT4">
                  <p:embed/>
                </p:oleObj>
              </mc:Choice>
              <mc:Fallback>
                <p:oleObj name="Equation" r:id="rId7" imgW="914400" imgH="37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6" name="Object 10">
            <a:extLst>
              <a:ext uri="{FF2B5EF4-FFF2-40B4-BE49-F238E27FC236}">
                <a16:creationId xmlns:a16="http://schemas.microsoft.com/office/drawing/2014/main" xmlns="" id="{64FB5593-2F4E-4BFA-870B-79F5E751B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01528"/>
              </p:ext>
            </p:extLst>
          </p:nvPr>
        </p:nvGraphicFramePr>
        <p:xfrm>
          <a:off x="6578600" y="2540000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9" imgW="1409400" imgH="520560" progId="Equation.DSMT4">
                  <p:embed/>
                </p:oleObj>
              </mc:Choice>
              <mc:Fallback>
                <p:oleObj name="Equation" r:id="rId9" imgW="14094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540000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17589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>
            <a:extLst>
              <a:ext uri="{FF2B5EF4-FFF2-40B4-BE49-F238E27FC236}">
                <a16:creationId xmlns:a16="http://schemas.microsoft.com/office/drawing/2014/main" xmlns="" id="{A5BC4F6E-4AB6-4835-8075-659E6B8B6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INDEPENDENT SETS; BASES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xmlns="" id="{8190DB42-83E7-4E74-AD28-2F5A73110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r>
              <a:rPr lang="en-US" altLang="en-US" sz="2800" dirty="0"/>
              <a:t>A basis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 linearly independent set </a:t>
            </a:r>
            <a:r>
              <a:rPr lang="en-US" altLang="en-US" sz="2800" dirty="0" smtClean="0"/>
              <a:t>that </a:t>
            </a:r>
            <a:r>
              <a:rPr lang="en-US" altLang="en-US" sz="2800" dirty="0"/>
              <a:t>spans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The definition of a basis applies to the case when          , because any vector space is a subspace of itself.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When          , condition (ii) includes the requirement that each of the vectors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must belong to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because Span {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contains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21924" name="Object 4">
            <a:extLst>
              <a:ext uri="{FF2B5EF4-FFF2-40B4-BE49-F238E27FC236}">
                <a16:creationId xmlns:a16="http://schemas.microsoft.com/office/drawing/2014/main" xmlns="" id="{DA893B7B-E229-4FB3-882B-0C53A6099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45744"/>
              </p:ext>
            </p:extLst>
          </p:nvPr>
        </p:nvGraphicFramePr>
        <p:xfrm>
          <a:off x="7734300" y="2286000"/>
          <a:ext cx="914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066680" imgH="342720" progId="Equation.DSMT4">
                  <p:embed/>
                </p:oleObj>
              </mc:Choice>
              <mc:Fallback>
                <p:oleObj name="Equation" r:id="rId3" imgW="1066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2286000"/>
                        <a:ext cx="914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>
            <a:extLst>
              <a:ext uri="{FF2B5EF4-FFF2-40B4-BE49-F238E27FC236}">
                <a16:creationId xmlns:a16="http://schemas.microsoft.com/office/drawing/2014/main" xmlns="" id="{2C305148-7DAF-488F-8F43-365ECEF2B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95825"/>
              </p:ext>
            </p:extLst>
          </p:nvPr>
        </p:nvGraphicFramePr>
        <p:xfrm>
          <a:off x="1600200" y="3429000"/>
          <a:ext cx="914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1066680" imgH="342720" progId="Equation.DSMT4">
                  <p:embed/>
                </p:oleObj>
              </mc:Choice>
              <mc:Fallback>
                <p:oleObj name="Equation" r:id="rId5" imgW="1066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9144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0788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xmlns="" id="{436375F6-81D7-40AD-BD66-D9E777FF5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BASIS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xmlns="" id="{B88739F1-0917-4E3B-B589-206876113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486400"/>
          </a:xfrm>
        </p:spPr>
        <p:txBody>
          <a:bodyPr/>
          <a:lstStyle/>
          <a:p>
            <a:r>
              <a:rPr lang="en-US" altLang="en-US" sz="2800" dirty="0"/>
              <a:t>Let </a:t>
            </a:r>
            <a:r>
              <a:rPr lang="en-US" altLang="en-US" sz="2800" b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e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be the columns of the          matrix,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.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set {</a:t>
            </a:r>
            <a:r>
              <a:rPr lang="en-US" altLang="en-US" sz="2800" b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e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} is called the </a:t>
            </a:r>
            <a:r>
              <a:rPr lang="en-US" altLang="en-US" sz="2800" b="1" dirty="0"/>
              <a:t>standard basis</a:t>
            </a:r>
            <a:r>
              <a:rPr lang="en-US" altLang="en-US" sz="2800" dirty="0"/>
              <a:t> for     . </a:t>
            </a:r>
          </a:p>
        </p:txBody>
      </p:sp>
      <p:graphicFrame>
        <p:nvGraphicFramePr>
          <p:cNvPr id="722948" name="Object 4">
            <a:extLst>
              <a:ext uri="{FF2B5EF4-FFF2-40B4-BE49-F238E27FC236}">
                <a16:creationId xmlns:a16="http://schemas.microsoft.com/office/drawing/2014/main" xmlns="" id="{B8711EDF-D1AE-4746-94F5-F4C3D2D7A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1308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308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49" name="Object 5">
            <a:extLst>
              <a:ext uri="{FF2B5EF4-FFF2-40B4-BE49-F238E27FC236}">
                <a16:creationId xmlns:a16="http://schemas.microsoft.com/office/drawing/2014/main" xmlns="" id="{19945596-818C-4A98-992E-05AC604FF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427584"/>
              </p:ext>
            </p:extLst>
          </p:nvPr>
        </p:nvGraphicFramePr>
        <p:xfrm>
          <a:off x="463550" y="1974850"/>
          <a:ext cx="44831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4622760" imgH="2361960" progId="Equation.DSMT4">
                  <p:embed/>
                </p:oleObj>
              </mc:Choice>
              <mc:Fallback>
                <p:oleObj name="Equation" r:id="rId5" imgW="462276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974850"/>
                        <a:ext cx="4483100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1" name="Object 7">
            <a:extLst>
              <a:ext uri="{FF2B5EF4-FFF2-40B4-BE49-F238E27FC236}">
                <a16:creationId xmlns:a16="http://schemas.microsoft.com/office/drawing/2014/main" xmlns="" id="{F510E848-71B9-4697-B273-D58E1148E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461733"/>
              </p:ext>
            </p:extLst>
          </p:nvPr>
        </p:nvGraphicFramePr>
        <p:xfrm>
          <a:off x="8140700" y="4787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700" y="4787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2953" name="Picture 9">
            <a:extLst>
              <a:ext uri="{FF2B5EF4-FFF2-40B4-BE49-F238E27FC236}">
                <a16:creationId xmlns:a16="http://schemas.microsoft.com/office/drawing/2014/main" xmlns="" id="{E07EBBFE-2E90-4FEF-9F6A-6E00000AB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44715"/>
            <a:ext cx="2819400" cy="241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4423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>
            <a:extLst>
              <a:ext uri="{FF2B5EF4-FFF2-40B4-BE49-F238E27FC236}">
                <a16:creationId xmlns:a16="http://schemas.microsoft.com/office/drawing/2014/main" xmlns="" id="{4A61AFD1-BC18-4089-8108-EB868F73B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SPANNING SET THEOREM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xmlns="" id="{A28CA725-5B1A-41B4-8251-DBAE5003A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 dirty="0"/>
              <a:t> Theorem 5:</a:t>
            </a:r>
            <a:r>
              <a:rPr lang="en-US" altLang="en-US" sz="2800" dirty="0"/>
              <a:t> Let                           be a set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and let                                      </a:t>
            </a:r>
            <a:endParaRPr lang="en-US" altLang="en-US" sz="2800" dirty="0"/>
          </a:p>
          <a:p>
            <a:pPr marL="1371600" lvl="2" indent="-457200">
              <a:spcBef>
                <a:spcPts val="42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If one of the vectors in </a:t>
            </a:r>
            <a:r>
              <a:rPr lang="en-US" altLang="en-US" sz="2800" i="1" dirty="0"/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—say,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—is a linear combination of the remaining vectors in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, then the set formed from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 by removing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 still spans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1371600" lvl="2" indent="-457200">
              <a:spcBef>
                <a:spcPts val="24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If                , some subset of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 is a basis for </a:t>
            </a:r>
            <a:r>
              <a:rPr lang="en-US" altLang="en-US" sz="2800" i="1" dirty="0">
                <a:cs typeface="Times New Roman" panose="02020603050405020304" pitchFamily="18" charset="0"/>
              </a:rPr>
              <a:t>H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xmlns="" id="{741147FA-A8A7-46C3-835A-0212121A2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9484"/>
              </p:ext>
            </p:extLst>
          </p:nvPr>
        </p:nvGraphicFramePr>
        <p:xfrm>
          <a:off x="3569624" y="1225088"/>
          <a:ext cx="2101273" cy="47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311200" imgH="520560" progId="Equation.DSMT4">
                  <p:embed/>
                </p:oleObj>
              </mc:Choice>
              <mc:Fallback>
                <p:oleObj name="Equation" r:id="rId3" imgW="23112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624" y="1225088"/>
                        <a:ext cx="2101273" cy="47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3" name="Object 5">
            <a:extLst>
              <a:ext uri="{FF2B5EF4-FFF2-40B4-BE49-F238E27FC236}">
                <a16:creationId xmlns:a16="http://schemas.microsoft.com/office/drawing/2014/main" xmlns="" id="{381029EC-2A57-4C2A-B295-BE940E61A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041402"/>
              </p:ext>
            </p:extLst>
          </p:nvPr>
        </p:nvGraphicFramePr>
        <p:xfrm>
          <a:off x="990600" y="1645920"/>
          <a:ext cx="2897909" cy="47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3187440" imgH="520560" progId="Equation.DSMT4">
                  <p:embed/>
                </p:oleObj>
              </mc:Choice>
              <mc:Fallback>
                <p:oleObj name="Equation" r:id="rId5" imgW="31874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45920"/>
                        <a:ext cx="2897909" cy="47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4" name="Object 6">
            <a:extLst>
              <a:ext uri="{FF2B5EF4-FFF2-40B4-BE49-F238E27FC236}">
                <a16:creationId xmlns:a16="http://schemas.microsoft.com/office/drawing/2014/main" xmlns="" id="{BE443FB7-2F7D-430D-8B63-8312BA70F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64490"/>
              </p:ext>
            </p:extLst>
          </p:nvPr>
        </p:nvGraphicFramePr>
        <p:xfrm>
          <a:off x="2279650" y="4202017"/>
          <a:ext cx="13081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7" imgW="1295280" imgH="431640" progId="Equation.DSMT4">
                  <p:embed/>
                </p:oleObj>
              </mc:Choice>
              <mc:Fallback>
                <p:oleObj name="Equation" r:id="rId7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202017"/>
                        <a:ext cx="13081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17767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>
            <a:extLst>
              <a:ext uri="{FF2B5EF4-FFF2-40B4-BE49-F238E27FC236}">
                <a16:creationId xmlns:a16="http://schemas.microsoft.com/office/drawing/2014/main" xmlns="" id="{54844E1C-3A5B-4860-937E-E3D4C4783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SPANNING SET THEOREM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xmlns="" id="{0444B4FA-D9E9-4990-A8E0-CBBE0443F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Proof: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</a:p>
          <a:p>
            <a:pPr marL="57150" indent="-514350">
              <a:buFont typeface="+mj-lt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By rearranging the list of vectors in </a:t>
            </a:r>
            <a:r>
              <a:rPr lang="en-US" altLang="en-US" sz="2800" i="1" dirty="0"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cs typeface="Times New Roman" panose="02020603050405020304" pitchFamily="18" charset="0"/>
              </a:rPr>
              <a:t>, if necessary, we may suppose that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 is a linear combination of                  </a:t>
            </a:r>
            <a:r>
              <a:rPr lang="en-US" altLang="en-US" sz="2400" dirty="0"/>
              <a:t>                                                                                 </a:t>
            </a:r>
            <a:r>
              <a:rPr lang="en-US" altLang="en-US" sz="2800" dirty="0"/>
              <a:t>   </a:t>
            </a:r>
          </a:p>
          <a:p>
            <a:pPr marL="457200" indent="-457200">
              <a:spcBef>
                <a:spcPts val="4200"/>
              </a:spcBef>
            </a:pPr>
            <a:r>
              <a:rPr lang="en-US" altLang="en-US" sz="2800" dirty="0"/>
              <a:t>Given any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write</a:t>
            </a:r>
          </a:p>
          <a:p>
            <a:pPr marL="0" lvl="3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2800" dirty="0"/>
              <a:t>for suitable scalars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</a:t>
            </a:r>
          </a:p>
          <a:p>
            <a:pPr marL="0" lvl="3" indent="-457200">
              <a:lnSpc>
                <a:spcPct val="80000"/>
              </a:lnSpc>
              <a:spcBef>
                <a:spcPts val="2400"/>
              </a:spcBef>
            </a:pPr>
            <a:r>
              <a:rPr lang="en-US" altLang="en-US" sz="2800" dirty="0"/>
              <a:t>Substituting the expression for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 into the expression for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it is easy to see that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a linear combination of                   </a:t>
            </a:r>
          </a:p>
          <a:p>
            <a:pPr marL="0" lvl="3" indent="-457200">
              <a:lnSpc>
                <a:spcPct val="80000"/>
              </a:lnSpc>
              <a:spcBef>
                <a:spcPts val="4200"/>
              </a:spcBef>
            </a:pPr>
            <a:r>
              <a:rPr lang="en-US" altLang="en-US" sz="2800" dirty="0"/>
              <a:t>Thus                      </a:t>
            </a:r>
            <a:r>
              <a:rPr lang="en-US" altLang="en-US" sz="2800" dirty="0" smtClean="0"/>
              <a:t> spans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because </a:t>
            </a:r>
            <a:r>
              <a:rPr lang="en-US" altLang="en-US" sz="2800" b="1" dirty="0"/>
              <a:t>x</a:t>
            </a:r>
            <a:r>
              <a:rPr lang="en-US" altLang="en-US" sz="2800" dirty="0"/>
              <a:t> was an arbitrary element of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xmlns="" id="{0F36A93C-05C5-489F-905E-CE83C740A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89454"/>
              </p:ext>
            </p:extLst>
          </p:nvPr>
        </p:nvGraphicFramePr>
        <p:xfrm>
          <a:off x="2627313" y="2546350"/>
          <a:ext cx="361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3619440" imgH="520560" progId="Equation.DSMT4">
                  <p:embed/>
                </p:oleObj>
              </mc:Choice>
              <mc:Fallback>
                <p:oleObj name="Equation" r:id="rId3" imgW="36194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46350"/>
                        <a:ext cx="361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:a16="http://schemas.microsoft.com/office/drawing/2014/main" xmlns="" id="{59E7E1D4-5989-4BDF-ADD7-9763D7726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784243"/>
              </p:ext>
            </p:extLst>
          </p:nvPr>
        </p:nvGraphicFramePr>
        <p:xfrm>
          <a:off x="4432300" y="3060700"/>
          <a:ext cx="4406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4406760" imgH="520560" progId="Equation.DSMT4">
                  <p:embed/>
                </p:oleObj>
              </mc:Choice>
              <mc:Fallback>
                <p:oleObj name="Equation" r:id="rId5" imgW="44067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3060700"/>
                        <a:ext cx="4406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8" name="Object 6">
            <a:extLst>
              <a:ext uri="{FF2B5EF4-FFF2-40B4-BE49-F238E27FC236}">
                <a16:creationId xmlns:a16="http://schemas.microsoft.com/office/drawing/2014/main" xmlns="" id="{2CC41B62-854D-43FB-BD0E-FAF46BBCF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66803"/>
              </p:ext>
            </p:extLst>
          </p:nvPr>
        </p:nvGraphicFramePr>
        <p:xfrm>
          <a:off x="531669" y="4810991"/>
          <a:ext cx="1511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1511280" imgH="520560" progId="Equation.DSMT4">
                  <p:embed/>
                </p:oleObj>
              </mc:Choice>
              <mc:Fallback>
                <p:oleObj name="Equation" r:id="rId7" imgW="15112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69" y="4810991"/>
                        <a:ext cx="1511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9" name="Object 7">
            <a:extLst>
              <a:ext uri="{FF2B5EF4-FFF2-40B4-BE49-F238E27FC236}">
                <a16:creationId xmlns:a16="http://schemas.microsoft.com/office/drawing/2014/main" xmlns="" id="{6F236641-08AB-4C86-BD35-6F5B96826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651544"/>
              </p:ext>
            </p:extLst>
          </p:nvPr>
        </p:nvGraphicFramePr>
        <p:xfrm>
          <a:off x="1852544" y="5326063"/>
          <a:ext cx="184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9" imgW="1841400" imgH="520560" progId="Equation.DSMT4">
                  <p:embed/>
                </p:oleObj>
              </mc:Choice>
              <mc:Fallback>
                <p:oleObj name="Equation" r:id="rId9" imgW="18414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544" y="5326063"/>
                        <a:ext cx="1841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76697DEB-E1FE-4A59-9B94-4EA6C4B59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14643"/>
              </p:ext>
            </p:extLst>
          </p:nvPr>
        </p:nvGraphicFramePr>
        <p:xfrm>
          <a:off x="7270173" y="2114839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1" imgW="1447560" imgH="520560" progId="Equation.DSMT4">
                  <p:embed/>
                </p:oleObj>
              </mc:Choice>
              <mc:Fallback>
                <p:oleObj name="Equation" r:id="rId11" imgW="14475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70173" y="2114839"/>
                        <a:ext cx="14478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89097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>
            <a:extLst>
              <a:ext uri="{FF2B5EF4-FFF2-40B4-BE49-F238E27FC236}">
                <a16:creationId xmlns:a16="http://schemas.microsoft.com/office/drawing/2014/main" xmlns="" id="{4EC2C4D0-A8B8-4162-B4C4-93CB0020D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SPANNING SET THEOREM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xmlns="" id="{569885E5-B5BF-4D59-ACE5-6106D16E7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410200"/>
          </a:xfrm>
        </p:spPr>
        <p:txBody>
          <a:bodyPr/>
          <a:lstStyle/>
          <a:p>
            <a:pPr marL="0" lvl="2" indent="-457200"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If the original spanning set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linearly independent, then it is already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0" lvl="3" indent="-457200"/>
            <a:r>
              <a:rPr lang="en-US" altLang="en-US" sz="2800" dirty="0"/>
              <a:t>Otherwise, one of the vectors in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depends on the others and can be deleted, by part (a).</a:t>
            </a:r>
          </a:p>
          <a:p>
            <a:pPr marL="0" lvl="3" indent="-457200"/>
            <a:r>
              <a:rPr lang="en-US" altLang="en-US" sz="2800" dirty="0"/>
              <a:t>So long as there are two or more vectors in the spanning set, we can repeat this process until the spanning set is linearly independent and hence is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0" lvl="3" indent="-457200"/>
            <a:r>
              <a:rPr lang="en-US" altLang="en-US" sz="2800" dirty="0"/>
              <a:t>If the spanning set is eventually reduced to one vector, that vector will be nonzero (and hence linearly independent) because              .</a:t>
            </a:r>
          </a:p>
        </p:txBody>
      </p:sp>
      <p:graphicFrame>
        <p:nvGraphicFramePr>
          <p:cNvPr id="726020" name="Object 4">
            <a:extLst>
              <a:ext uri="{FF2B5EF4-FFF2-40B4-BE49-F238E27FC236}">
                <a16:creationId xmlns:a16="http://schemas.microsoft.com/office/drawing/2014/main" xmlns="" id="{A99CE1E6-BA1B-456A-815E-03736F6E7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12287"/>
              </p:ext>
            </p:extLst>
          </p:nvPr>
        </p:nvGraphicFramePr>
        <p:xfrm>
          <a:off x="3671888" y="5745163"/>
          <a:ext cx="12319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1295280" imgH="431640" progId="Equation.DSMT4">
                  <p:embed/>
                </p:oleObj>
              </mc:Choice>
              <mc:Fallback>
                <p:oleObj name="Equation" r:id="rId3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745163"/>
                        <a:ext cx="12319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19525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>
            <a:extLst>
              <a:ext uri="{FF2B5EF4-FFF2-40B4-BE49-F238E27FC236}">
                <a16:creationId xmlns:a16="http://schemas.microsoft.com/office/drawing/2014/main" xmlns="" id="{32500060-3280-4ECD-9C88-7231707BA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SPANNING SET THEOREM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xmlns="" id="{7E7EC1D1-9321-4A4F-B602-8360961C3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    ,                 ,                     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	and                                  </a:t>
            </a:r>
            <a:r>
              <a:rPr lang="en-US" altLang="en-US" sz="2800" dirty="0" smtClean="0"/>
              <a:t>. </a:t>
            </a:r>
            <a:r>
              <a:rPr lang="en-US" altLang="en-US" sz="2800" dirty="0"/>
              <a:t>Note that                        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spcBef>
                <a:spcPts val="1200"/>
              </a:spcBef>
            </a:pPr>
            <a:r>
              <a:rPr lang="en-US" altLang="en-US" sz="2800" dirty="0"/>
              <a:t>Show that                                                  </a:t>
            </a:r>
            <a:r>
              <a:rPr lang="en-US" altLang="en-US" sz="2800" dirty="0" smtClean="0"/>
              <a:t>, and then </a:t>
            </a:r>
            <a:r>
              <a:rPr lang="en-US" altLang="en-US" sz="2800" dirty="0"/>
              <a:t>find a basis for the subspace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2800" b="1" dirty="0"/>
              <a:t>Solution:</a:t>
            </a:r>
            <a:r>
              <a:rPr lang="en-US" altLang="en-US" sz="2800" dirty="0"/>
              <a:t> Every vector in 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} belongs to </a:t>
            </a:r>
            <a:r>
              <a:rPr lang="en-US" altLang="en-US" sz="2800" i="1" dirty="0"/>
              <a:t>H</a:t>
            </a:r>
            <a:r>
              <a:rPr lang="en-US" altLang="en-US" sz="2800" dirty="0"/>
              <a:t> because </a:t>
            </a:r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:a16="http://schemas.microsoft.com/office/drawing/2014/main" xmlns="" id="{92A61E8E-9DF8-42B5-B8A7-B0FDCE82E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273640"/>
              </p:ext>
            </p:extLst>
          </p:nvPr>
        </p:nvGraphicFramePr>
        <p:xfrm>
          <a:off x="3302000" y="1231900"/>
          <a:ext cx="1549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3" imgW="1549080" imgH="1777680" progId="Equation.DSMT4">
                  <p:embed/>
                </p:oleObj>
              </mc:Choice>
              <mc:Fallback>
                <p:oleObj name="Equation" r:id="rId3" imgW="15490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231900"/>
                        <a:ext cx="1549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5" name="Object 5">
            <a:extLst>
              <a:ext uri="{FF2B5EF4-FFF2-40B4-BE49-F238E27FC236}">
                <a16:creationId xmlns:a16="http://schemas.microsoft.com/office/drawing/2014/main" xmlns="" id="{BCFB2149-E01C-401E-BB3A-D11C19D7B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683304"/>
              </p:ext>
            </p:extLst>
          </p:nvPr>
        </p:nvGraphicFramePr>
        <p:xfrm>
          <a:off x="5041900" y="1231900"/>
          <a:ext cx="1397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5" imgW="1396800" imgH="1777680" progId="Equation.DSMT4">
                  <p:embed/>
                </p:oleObj>
              </mc:Choice>
              <mc:Fallback>
                <p:oleObj name="Equation" r:id="rId5" imgW="139680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231900"/>
                        <a:ext cx="1397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6" name="Object 6">
            <a:extLst>
              <a:ext uri="{FF2B5EF4-FFF2-40B4-BE49-F238E27FC236}">
                <a16:creationId xmlns:a16="http://schemas.microsoft.com/office/drawing/2014/main" xmlns="" id="{914F43C9-5B1F-45DC-A97E-3308A3AFC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99196"/>
              </p:ext>
            </p:extLst>
          </p:nvPr>
        </p:nvGraphicFramePr>
        <p:xfrm>
          <a:off x="6591300" y="1231900"/>
          <a:ext cx="1600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7" imgW="1600200" imgH="1777680" progId="Equation.DSMT4">
                  <p:embed/>
                </p:oleObj>
              </mc:Choice>
              <mc:Fallback>
                <p:oleObj name="Equation" r:id="rId7" imgW="160020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1231900"/>
                        <a:ext cx="1600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7" name="Object 7">
            <a:extLst>
              <a:ext uri="{FF2B5EF4-FFF2-40B4-BE49-F238E27FC236}">
                <a16:creationId xmlns:a16="http://schemas.microsoft.com/office/drawing/2014/main" xmlns="" id="{8F15EA94-E37D-435B-8A2F-B1D570742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24900"/>
              </p:ext>
            </p:extLst>
          </p:nvPr>
        </p:nvGraphicFramePr>
        <p:xfrm>
          <a:off x="1495425" y="3235325"/>
          <a:ext cx="29098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9" imgW="3200400" imgH="482400" progId="Equation.DSMT4">
                  <p:embed/>
                </p:oleObj>
              </mc:Choice>
              <mc:Fallback>
                <p:oleObj name="Equation" r:id="rId9" imgW="3200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3235325"/>
                        <a:ext cx="29098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8" name="Object 8">
            <a:extLst>
              <a:ext uri="{FF2B5EF4-FFF2-40B4-BE49-F238E27FC236}">
                <a16:creationId xmlns:a16="http://schemas.microsoft.com/office/drawing/2014/main" xmlns="" id="{229B20E3-F623-4198-9FFB-C873A5297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180518"/>
              </p:ext>
            </p:extLst>
          </p:nvPr>
        </p:nvGraphicFramePr>
        <p:xfrm>
          <a:off x="6002338" y="3241675"/>
          <a:ext cx="20542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11" imgW="2260440" imgH="482400" progId="Equation.DSMT4">
                  <p:embed/>
                </p:oleObj>
              </mc:Choice>
              <mc:Fallback>
                <p:oleObj name="Equation" r:id="rId11" imgW="2260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3241675"/>
                        <a:ext cx="20542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9" name="Object 9">
            <a:extLst>
              <a:ext uri="{FF2B5EF4-FFF2-40B4-BE49-F238E27FC236}">
                <a16:creationId xmlns:a16="http://schemas.microsoft.com/office/drawing/2014/main" xmlns="" id="{FE67ED36-65D6-44A9-AC1A-D61C58FED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303577"/>
              </p:ext>
            </p:extLst>
          </p:nvPr>
        </p:nvGraphicFramePr>
        <p:xfrm>
          <a:off x="2441575" y="3827463"/>
          <a:ext cx="43148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3" imgW="4889160" imgH="482400" progId="Equation.DSMT4">
                  <p:embed/>
                </p:oleObj>
              </mc:Choice>
              <mc:Fallback>
                <p:oleObj name="Equation" r:id="rId13" imgW="4889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827463"/>
                        <a:ext cx="43148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1" name="Object 11">
            <a:extLst>
              <a:ext uri="{FF2B5EF4-FFF2-40B4-BE49-F238E27FC236}">
                <a16:creationId xmlns:a16="http://schemas.microsoft.com/office/drawing/2014/main" xmlns="" id="{A8A05BB0-E0BC-46FC-AA37-51909878E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48207"/>
              </p:ext>
            </p:extLst>
          </p:nvPr>
        </p:nvGraphicFramePr>
        <p:xfrm>
          <a:off x="2030413" y="5414963"/>
          <a:ext cx="42497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15" imgW="4673520" imgH="482400" progId="Equation.DSMT4">
                  <p:embed/>
                </p:oleObj>
              </mc:Choice>
              <mc:Fallback>
                <p:oleObj name="Equation" r:id="rId15" imgW="4673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414963"/>
                        <a:ext cx="42497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4.3- </a:t>
            </a:r>
            <a:fld id="{3C68F6FB-E98E-46B9-BF9E-8028EC4926D7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88080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12493</TotalTime>
  <Words>1630</Words>
  <Application>Microsoft Office PowerPoint</Application>
  <PresentationFormat>On-screen Show (4:3)</PresentationFormat>
  <Paragraphs>209</Paragraphs>
  <Slides>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Blends</vt:lpstr>
      <vt:lpstr>Equation</vt:lpstr>
      <vt:lpstr>MathType 6.0 Equation</vt:lpstr>
      <vt:lpstr>Vector Spaces</vt:lpstr>
      <vt:lpstr>LINEAR INDEPENDENT SETS</vt:lpstr>
      <vt:lpstr>LINEAR INDEPENDENT SETS</vt:lpstr>
      <vt:lpstr>LINEAR INDEPENDENT SETS; BASES</vt:lpstr>
      <vt:lpstr>STANDARD BASIS</vt:lpstr>
      <vt:lpstr>THE SPANNING SET THEOREM</vt:lpstr>
      <vt:lpstr>THE SPANNING SET THEOREM</vt:lpstr>
      <vt:lpstr>THE SPANNING SET THEOREM</vt:lpstr>
      <vt:lpstr>THE SPANNING SET THEOREM</vt:lpstr>
      <vt:lpstr>THE SPANNING SET THEOREM</vt:lpstr>
      <vt:lpstr>BASIS FOR COL B</vt:lpstr>
      <vt:lpstr>BASIS FOR COL B</vt:lpstr>
      <vt:lpstr>BASES FOR COL A</vt:lpstr>
      <vt:lpstr>BASES FOR COL A</vt:lpstr>
      <vt:lpstr>THE ROW SPACE</vt:lpstr>
      <vt:lpstr>THE ROW SPACE</vt:lpstr>
      <vt:lpstr>THE ROW SPACE</vt:lpstr>
      <vt:lpstr>BASES FOR NUL A, COL A, AND ROW A</vt:lpstr>
      <vt:lpstr>BASES FOR NUL A, COL A, AND ROW A</vt:lpstr>
      <vt:lpstr>BASES FOR NUL A, COL A, AND ROW A</vt:lpstr>
      <vt:lpstr>BASES FOR NUL A, COL A, AND ROW A</vt:lpstr>
      <vt:lpstr>BASES FOR NUL A, COL A, AND ROW A</vt:lpstr>
      <vt:lpstr>BASES FOR NUL A, COL A, AND ROW A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1060</cp:revision>
  <dcterms:created xsi:type="dcterms:W3CDTF">2005-10-22T18:34:54Z</dcterms:created>
  <dcterms:modified xsi:type="dcterms:W3CDTF">2020-10-27T00:12:47Z</dcterms:modified>
</cp:coreProperties>
</file>