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8"/>
  </p:notesMasterIdLst>
  <p:handoutMasterIdLst>
    <p:handoutMasterId r:id="rId19"/>
  </p:handoutMasterIdLst>
  <p:sldIdLst>
    <p:sldId id="475" r:id="rId2"/>
    <p:sldId id="476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" autoAdjust="0"/>
    <p:restoredTop sz="94660"/>
  </p:normalViewPr>
  <p:slideViewPr>
    <p:cSldViewPr showGuides="1">
      <p:cViewPr varScale="1">
        <p:scale>
          <a:sx n="78" d="100"/>
          <a:sy n="78" d="100"/>
        </p:scale>
        <p:origin x="-444" y="-84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10/14/2020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17572F26-02DE-469E-ABB1-3B050BC1C4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A99639-1A21-485B-B1D0-9A6224F3283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="" xmlns:a16="http://schemas.microsoft.com/office/drawing/2014/main" id="{CBD94131-4F68-4B81-A30D-A43BF226CB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="" xmlns:a16="http://schemas.microsoft.com/office/drawing/2014/main" id="{CF0667D3-01C1-4BB2-AF62-A78070BD4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049395DF-DB1D-4E4D-8E93-BF7312C2A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0838E3-11EC-4E1B-AC0C-1E1D5F03236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="" xmlns:a16="http://schemas.microsoft.com/office/drawing/2014/main" id="{CBE8B8E3-D104-4647-8F5A-70B808E1EB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="" xmlns:a16="http://schemas.microsoft.com/office/drawing/2014/main" id="{27E117B9-ED7E-4C21-B3A5-5555E0340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049395DF-DB1D-4E4D-8E93-BF7312C2A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0838E3-11EC-4E1B-AC0C-1E1D5F03236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="" xmlns:a16="http://schemas.microsoft.com/office/drawing/2014/main" id="{CBE8B8E3-D104-4647-8F5A-70B808E1EB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="" xmlns:a16="http://schemas.microsoft.com/office/drawing/2014/main" id="{27E117B9-ED7E-4C21-B3A5-5555E0340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07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xmlns="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xmlns="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 smtClean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4</a:t>
            </a:r>
            <a:endParaRPr lang="en-US" altLang="en-US" sz="4200" b="1" dirty="0">
              <a:solidFill>
                <a:srgbClr val="4C7816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xmlns="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 smtClean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4.1</a:t>
            </a:r>
            <a:endParaRPr lang="en-US" altLang="en-US" sz="3200" b="1" dirty="0">
              <a:solidFill>
                <a:srgbClr val="CD8019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xmlns="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xmlns="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xmlns="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xmlns="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xmlns="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xmlns="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xmlns="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4.1-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xmlns="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xmlns="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xmlns="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xmlns="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4.1-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xmlns="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xmlns="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xmlns="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xmlns="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="" xmlns:a16="http://schemas.microsoft.com/office/drawing/2014/main" id="{66870FE9-B775-4D66-8656-060D4E6991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Vector Spaces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="" xmlns:a16="http://schemas.microsoft.com/office/drawing/2014/main" id="{970F19F0-5021-4C44-B6A9-1215D41F2F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VECTOR SPACES AND SUBSPACES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305550"/>
            <a:ext cx="69342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Copyright © 2021 Pearson Education, Inc.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3964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77FA6612-6CE0-4D47-8C40-728D38DACF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4.1- </a:t>
            </a:r>
            <a:fld id="{9EFA8AC5-6374-49AC-948A-1A04F635DD53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EB9032F7-06DA-4366-8860-16B5C35C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18850" name="Rectangle 2">
            <a:extLst>
              <a:ext uri="{FF2B5EF4-FFF2-40B4-BE49-F238E27FC236}">
                <a16:creationId xmlns="" xmlns:a16="http://schemas.microsoft.com/office/drawing/2014/main" id="{F4D6FCDF-4F87-4AA4-B249-13C919E53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VECTOR SPACE OF SIGNALS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362950" cy="360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753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77FA6612-6CE0-4D47-8C40-728D38DACF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4.1- </a:t>
            </a:r>
            <a:fld id="{9EFA8AC5-6374-49AC-948A-1A04F635DD53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EB9032F7-06DA-4366-8860-16B5C35C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18850" name="Rectangle 2">
            <a:extLst>
              <a:ext uri="{FF2B5EF4-FFF2-40B4-BE49-F238E27FC236}">
                <a16:creationId xmlns="" xmlns:a16="http://schemas.microsoft.com/office/drawing/2014/main" id="{F4D6FCDF-4F87-4AA4-B249-13C919E53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POLYNOMIALS OF DEGREE AT MOST </a:t>
            </a:r>
            <a:r>
              <a:rPr lang="en-US" altLang="en-US" i="1" dirty="0"/>
              <a:t>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851" name="Rectangle 3">
                <a:extLst>
                  <a:ext uri="{FF2B5EF4-FFF2-40B4-BE49-F238E27FC236}">
                    <a16:creationId xmlns="" xmlns:a16="http://schemas.microsoft.com/office/drawing/2014/main" id="{D9ABE880-ECA3-4CCA-82DA-A0F4077E69F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19200"/>
                <a:ext cx="8610600" cy="5257800"/>
              </a:xfrm>
            </p:spPr>
            <p:txBody>
              <a:bodyPr/>
              <a:lstStyle/>
              <a:p>
                <a:r>
                  <a:rPr lang="en-US" dirty="0" smtClean="0"/>
                  <a:t>For </a:t>
                </a:r>
                <a:r>
                  <a:rPr lang="en-US" i="1" dirty="0"/>
                  <a:t>n </a:t>
                </a:r>
                <a:r>
                  <a:rPr lang="en-US" dirty="0">
                    <a:sym typeface="Euclid Symbol" panose="05050102010706020507" pitchFamily="18" charset="2"/>
                  </a:rPr>
                  <a:t> </a:t>
                </a:r>
                <a:r>
                  <a:rPr lang="en-US" dirty="0"/>
                  <a:t>0, the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ℙ</m:t>
                    </m:r>
                  </m:oMath>
                </a14:m>
                <a:r>
                  <a:rPr lang="en-US" i="1" baseline="-25000" dirty="0" err="1"/>
                  <a:t>n</a:t>
                </a:r>
                <a:r>
                  <a:rPr lang="en-US" i="1" baseline="-25000" dirty="0"/>
                  <a:t> </a:t>
                </a:r>
                <a:r>
                  <a:rPr lang="en-US" dirty="0"/>
                  <a:t>of polynomials of degree at most </a:t>
                </a:r>
                <a:r>
                  <a:rPr lang="en-US" i="1" dirty="0"/>
                  <a:t>n</a:t>
                </a:r>
                <a:r>
                  <a:rPr lang="en-US" dirty="0"/>
                  <a:t>, is a vector space.  </a:t>
                </a:r>
              </a:p>
              <a:p>
                <a:r>
                  <a:rPr lang="en-US" dirty="0"/>
                  <a:t>It consists of all polynomials of the form </a:t>
                </a:r>
              </a:p>
              <a:p>
                <a:pPr marL="0" indent="0" algn="ctr">
                  <a:buNone/>
                </a:pPr>
                <a:r>
                  <a:rPr lang="fr-FR" dirty="0"/>
                  <a:t> </a:t>
                </a:r>
                <a:r>
                  <a:rPr lang="fr-FR" b="1" dirty="0"/>
                  <a:t>p</a:t>
                </a:r>
                <a:r>
                  <a:rPr lang="fr-FR" dirty="0"/>
                  <a:t>(</a:t>
                </a:r>
                <a:r>
                  <a:rPr lang="fr-FR" i="1" dirty="0"/>
                  <a:t>t</a:t>
                </a:r>
                <a:r>
                  <a:rPr lang="fr-FR" dirty="0"/>
                  <a:t>) = </a:t>
                </a:r>
                <a:r>
                  <a:rPr lang="fr-FR" i="1" dirty="0"/>
                  <a:t>a</a:t>
                </a:r>
                <a:r>
                  <a:rPr lang="fr-FR" baseline="-25000" dirty="0"/>
                  <a:t>0 </a:t>
                </a:r>
                <a:r>
                  <a:rPr lang="fr-FR" dirty="0"/>
                  <a:t>+ </a:t>
                </a:r>
                <a:r>
                  <a:rPr lang="fr-FR" i="1" dirty="0"/>
                  <a:t>a</a:t>
                </a:r>
                <a:r>
                  <a:rPr lang="fr-FR" baseline="-25000" dirty="0"/>
                  <a:t>1</a:t>
                </a:r>
                <a:r>
                  <a:rPr lang="fr-FR" dirty="0"/>
                  <a:t> </a:t>
                </a:r>
                <a:r>
                  <a:rPr lang="fr-FR" i="1" dirty="0"/>
                  <a:t>t </a:t>
                </a:r>
                <a:r>
                  <a:rPr lang="fr-FR" dirty="0"/>
                  <a:t>+ </a:t>
                </a:r>
                <a:r>
                  <a:rPr lang="fr-FR" i="1" dirty="0"/>
                  <a:t>a</a:t>
                </a:r>
                <a:r>
                  <a:rPr lang="fr-FR" baseline="-25000" dirty="0"/>
                  <a:t>2</a:t>
                </a:r>
                <a:r>
                  <a:rPr lang="fr-FR" dirty="0"/>
                  <a:t> </a:t>
                </a:r>
                <a:r>
                  <a:rPr lang="fr-FR" i="1" dirty="0"/>
                  <a:t>t</a:t>
                </a:r>
                <a:r>
                  <a:rPr lang="fr-FR" baseline="30000" dirty="0"/>
                  <a:t>2 </a:t>
                </a:r>
                <a:r>
                  <a:rPr lang="fr-FR" dirty="0"/>
                  <a:t>+ ⋯ + </a:t>
                </a:r>
                <a:r>
                  <a:rPr lang="fr-FR" i="1" dirty="0"/>
                  <a:t>a</a:t>
                </a:r>
                <a:r>
                  <a:rPr lang="fr-FR" i="1" baseline="-25000" dirty="0"/>
                  <a:t>n</a:t>
                </a:r>
                <a:r>
                  <a:rPr lang="fr-FR" dirty="0"/>
                  <a:t> </a:t>
                </a:r>
                <a:r>
                  <a:rPr lang="fr-FR" i="1" dirty="0" err="1"/>
                  <a:t>t</a:t>
                </a:r>
                <a:r>
                  <a:rPr lang="fr-FR" i="1" baseline="30000" dirty="0" err="1"/>
                  <a:t>n</a:t>
                </a:r>
                <a:endParaRPr lang="fr-FR" i="1" dirty="0"/>
              </a:p>
              <a:p>
                <a:pPr marL="0" indent="0">
                  <a:buNone/>
                </a:pPr>
                <a:r>
                  <a:rPr lang="en-US" dirty="0"/>
                  <a:t>    where the coefficients </a:t>
                </a:r>
                <a:r>
                  <a:rPr lang="en-US" i="1" dirty="0"/>
                  <a:t>a</a:t>
                </a:r>
                <a:r>
                  <a:rPr lang="en-US" baseline="-25000" dirty="0"/>
                  <a:t>0</a:t>
                </a:r>
                <a:r>
                  <a:rPr lang="en-US" dirty="0"/>
                  <a:t>, …,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n</a:t>
                </a:r>
                <a:r>
                  <a:rPr lang="en-US" i="1" dirty="0"/>
                  <a:t> </a:t>
                </a:r>
                <a:r>
                  <a:rPr lang="en-US" dirty="0"/>
                  <a:t>and the variable </a:t>
                </a:r>
              </a:p>
              <a:p>
                <a:pPr marL="0" indent="0">
                  <a:buNone/>
                </a:pPr>
                <a:r>
                  <a:rPr lang="en-US" i="1" dirty="0"/>
                  <a:t>    t</a:t>
                </a:r>
                <a:r>
                  <a:rPr lang="en-US" dirty="0"/>
                  <a:t> are real numbers.</a:t>
                </a:r>
              </a:p>
              <a:p>
                <a:r>
                  <a:rPr lang="en-US" dirty="0"/>
                  <a:t>The </a:t>
                </a:r>
                <a:r>
                  <a:rPr lang="en-US" i="1" dirty="0"/>
                  <a:t>degree</a:t>
                </a:r>
                <a:r>
                  <a:rPr lang="en-US" dirty="0"/>
                  <a:t> of </a:t>
                </a:r>
                <a:r>
                  <a:rPr lang="en-US" b="1" dirty="0"/>
                  <a:t>p</a:t>
                </a:r>
                <a:r>
                  <a:rPr lang="en-US" dirty="0"/>
                  <a:t> is the highest power of </a:t>
                </a:r>
                <a:r>
                  <a:rPr lang="en-US" i="1" dirty="0"/>
                  <a:t>t</a:t>
                </a:r>
                <a:r>
                  <a:rPr lang="en-US" dirty="0"/>
                  <a:t> whose coefficient is not zero. If all the coefficients are zero, </a:t>
                </a:r>
                <a:r>
                  <a:rPr lang="en-US" b="1" dirty="0"/>
                  <a:t>p</a:t>
                </a:r>
                <a:r>
                  <a:rPr lang="en-US" dirty="0"/>
                  <a:t> is called the </a:t>
                </a:r>
                <a:r>
                  <a:rPr lang="en-US" i="1" dirty="0"/>
                  <a:t>zero polynomial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18851" name="Rectangle 3">
                <a:extLst>
                  <a:ext uri="{FF2B5EF4-FFF2-40B4-BE49-F238E27FC236}">
                    <a16:creationId xmlns:a16="http://schemas.microsoft.com/office/drawing/2014/main" xmlns="" id="{D9ABE880-ECA3-4CCA-82DA-A0F4077E6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19200"/>
                <a:ext cx="8610600" cy="5257800"/>
              </a:xfrm>
              <a:blipFill rotWithShape="1">
                <a:blip r:embed="rId2"/>
                <a:stretch>
                  <a:fillRect l="-1557" t="-2317" r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94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54615323-7C3B-4D00-BA2F-5CF6A00D5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4.1- </a:t>
            </a:r>
            <a:fld id="{900A8235-92E3-4E8D-953E-139DFCD13EB2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8EE0ED86-2583-4677-B721-5A407F9F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11682" name="Rectangle 2">
            <a:extLst>
              <a:ext uri="{FF2B5EF4-FFF2-40B4-BE49-F238E27FC236}">
                <a16:creationId xmlns="" xmlns:a16="http://schemas.microsoft.com/office/drawing/2014/main" id="{F0C6618A-B1E2-4D1C-AF5A-AFD1A9771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SUBSPACES</a:t>
            </a:r>
          </a:p>
        </p:txBody>
      </p:sp>
      <p:sp>
        <p:nvSpPr>
          <p:cNvPr id="711690" name="Rectangle 10">
            <a:extLst>
              <a:ext uri="{FF2B5EF4-FFF2-40B4-BE49-F238E27FC236}">
                <a16:creationId xmlns="" xmlns:a16="http://schemas.microsoft.com/office/drawing/2014/main" id="{67077323-F709-492A-AF1B-22E9B90DA4B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676400"/>
            <a:ext cx="8229600" cy="2590800"/>
          </a:xfrm>
        </p:spPr>
        <p:txBody>
          <a:bodyPr/>
          <a:lstStyle/>
          <a:p>
            <a:pPr marL="533400" indent="-533400"/>
            <a:r>
              <a:rPr lang="en-US" altLang="en-US" sz="2800" b="1" dirty="0"/>
              <a:t>Definition:</a:t>
            </a:r>
            <a:r>
              <a:rPr lang="en-US" altLang="en-US" sz="2800" dirty="0"/>
              <a:t> A </a:t>
            </a:r>
            <a:r>
              <a:rPr lang="en-US" altLang="en-US" sz="2800" b="1" dirty="0"/>
              <a:t>subspace</a:t>
            </a:r>
            <a:r>
              <a:rPr lang="en-US" altLang="en-US" sz="2800" dirty="0"/>
              <a:t> of a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a subset </a:t>
            </a:r>
            <a:r>
              <a:rPr lang="en-US" altLang="en-US" sz="2800" i="1" dirty="0"/>
              <a:t>H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that has three properties:</a:t>
            </a:r>
          </a:p>
          <a:p>
            <a:pPr marL="1295400" lvl="2" indent="-3810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The zero vector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pPr marL="1295400" lvl="2" indent="-3810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</a:t>
            </a:r>
            <a:r>
              <a:rPr lang="en-US" altLang="en-US" sz="2800" i="1" dirty="0"/>
              <a:t>H</a:t>
            </a:r>
            <a:r>
              <a:rPr lang="en-US" altLang="en-US" sz="2800" dirty="0"/>
              <a:t> is closed under vector addition. That is, for each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, the sum           is in H.</a:t>
            </a:r>
          </a:p>
          <a:p>
            <a:pPr marL="1295400" lvl="2" indent="-3810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</a:t>
            </a:r>
            <a:r>
              <a:rPr lang="en-US" altLang="en-US" sz="2800" i="1" dirty="0"/>
              <a:t>H</a:t>
            </a:r>
            <a:r>
              <a:rPr lang="en-US" altLang="en-US" sz="2800" dirty="0"/>
              <a:t> is closed under multiplication by scalars. That is, for each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 and each scalar </a:t>
            </a:r>
            <a:r>
              <a:rPr lang="en-US" altLang="en-US" sz="2800" i="1" dirty="0"/>
              <a:t>c</a:t>
            </a:r>
            <a:r>
              <a:rPr lang="en-US" altLang="en-US" sz="2800" dirty="0"/>
              <a:t>, the vector </a:t>
            </a:r>
            <a:r>
              <a:rPr lang="en-US" altLang="en-US" sz="2800" i="1" dirty="0"/>
              <a:t>c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pPr marL="1295400" lvl="2" indent="-381000">
              <a:buFont typeface="Wingdings" panose="05000000000000000000" pitchFamily="2" charset="2"/>
              <a:buAutoNum type="alphaLcPeriod"/>
            </a:pPr>
            <a:endParaRPr lang="en-US" altLang="en-US" sz="2800" dirty="0"/>
          </a:p>
          <a:p>
            <a:pPr marL="1295400" lvl="2" indent="-381000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11691" name="Object 11">
            <a:extLst>
              <a:ext uri="{FF2B5EF4-FFF2-40B4-BE49-F238E27FC236}">
                <a16:creationId xmlns="" xmlns:a16="http://schemas.microsoft.com/office/drawing/2014/main" id="{30F80E46-219F-4EF9-877B-BAB3904237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022971"/>
              </p:ext>
            </p:extLst>
          </p:nvPr>
        </p:nvGraphicFramePr>
        <p:xfrm>
          <a:off x="5708650" y="3683000"/>
          <a:ext cx="85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3" imgW="850680" imgH="279360" progId="Equation.DSMT4">
                  <p:embed/>
                </p:oleObj>
              </mc:Choice>
              <mc:Fallback>
                <p:oleObj name="Equation" r:id="rId3" imgW="850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3683000"/>
                        <a:ext cx="850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265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E060BF-E14A-4652-AF28-CF3183D3DD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4.1- </a:t>
            </a:r>
            <a:fld id="{7683DAF5-E2FF-48AD-9C33-00AB58E3FD40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2C5238-8D7D-478D-BA5D-42FF508D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15778" name="Rectangle 2">
            <a:extLst>
              <a:ext uri="{FF2B5EF4-FFF2-40B4-BE49-F238E27FC236}">
                <a16:creationId xmlns="" xmlns:a16="http://schemas.microsoft.com/office/drawing/2014/main" id="{82A38408-B2EF-4D25-ACDD-A39A50ABE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SUBSPACES</a:t>
            </a:r>
          </a:p>
        </p:txBody>
      </p:sp>
      <p:sp>
        <p:nvSpPr>
          <p:cNvPr id="715779" name="Rectangle 3">
            <a:extLst>
              <a:ext uri="{FF2B5EF4-FFF2-40B4-BE49-F238E27FC236}">
                <a16:creationId xmlns="" xmlns:a16="http://schemas.microsoft.com/office/drawing/2014/main" id="{177DD69F-9BB0-4643-8AA3-0F64E73FF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Properties (a), (b), and (c) guarantee that a subspace </a:t>
            </a:r>
            <a:r>
              <a:rPr lang="en-US" altLang="en-US" sz="2800" i="1" dirty="0"/>
              <a:t>H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itself a </a:t>
            </a:r>
            <a:r>
              <a:rPr lang="en-US" altLang="en-US" sz="2800" i="1" dirty="0"/>
              <a:t>vector space</a:t>
            </a:r>
            <a:r>
              <a:rPr lang="en-US" altLang="en-US" sz="2800" dirty="0"/>
              <a:t>, under the vector space operations already defined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Every subspace is a vector space.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Conversely, every vector space is a subspace (of itself and possibly of other larger spaces).</a:t>
            </a:r>
          </a:p>
        </p:txBody>
      </p:sp>
    </p:spTree>
    <p:extLst>
      <p:ext uri="{BB962C8B-B14F-4D97-AF65-F5344CB8AC3E}">
        <p14:creationId xmlns:p14="http://schemas.microsoft.com/office/powerpoint/2010/main" val="2089844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EBC438-BA61-499C-B88C-F60D676B3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4.1- </a:t>
            </a:r>
            <a:fld id="{60C88EC5-0EAC-4359-8D55-2438C9A3161F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FE3113-D813-463C-A30A-97C49BFD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16802" name="Rectangle 2">
            <a:extLst>
              <a:ext uri="{FF2B5EF4-FFF2-40B4-BE49-F238E27FC236}">
                <a16:creationId xmlns="" xmlns:a16="http://schemas.microsoft.com/office/drawing/2014/main" id="{0CA5A6E8-54FB-47A8-82D9-9E23C8893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SUBSPACES</a:t>
            </a:r>
          </a:p>
        </p:txBody>
      </p:sp>
      <p:sp>
        <p:nvSpPr>
          <p:cNvPr id="716803" name="Rectangle 3">
            <a:extLst>
              <a:ext uri="{FF2B5EF4-FFF2-40B4-BE49-F238E27FC236}">
                <a16:creationId xmlns="" xmlns:a16="http://schemas.microsoft.com/office/drawing/2014/main" id="{782C8898-27D0-435F-9FAD-D43A29EE2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altLang="en-US" sz="2800" dirty="0"/>
              <a:t>The set consisting of only the zero vector in a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a subspace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called the </a:t>
            </a:r>
            <a:r>
              <a:rPr lang="en-US" altLang="en-US" sz="2800" b="1" dirty="0"/>
              <a:t>zero subspace</a:t>
            </a:r>
            <a:r>
              <a:rPr lang="en-US" altLang="en-US" sz="2800" dirty="0"/>
              <a:t> and written as {</a:t>
            </a:r>
            <a:r>
              <a:rPr lang="en-US" altLang="en-US" sz="2800" b="1" dirty="0"/>
              <a:t>0</a:t>
            </a:r>
            <a:r>
              <a:rPr lang="en-US" altLang="en-US" sz="2800" dirty="0"/>
              <a:t>}.</a:t>
            </a:r>
          </a:p>
          <a:p>
            <a:endParaRPr lang="en-US" altLang="en-US" sz="2800" dirty="0"/>
          </a:p>
          <a:p>
            <a:r>
              <a:rPr lang="en-US" altLang="en-US" sz="2800" dirty="0"/>
              <a:t>Recall that the term linear combination refers to any sum of scalar multiples of vectors, and </a:t>
            </a:r>
          </a:p>
          <a:p>
            <a:pPr marL="0" indent="0" algn="ctr">
              <a:buNone/>
            </a:pPr>
            <a:r>
              <a:rPr lang="en-US" altLang="en-US" sz="2800" dirty="0"/>
              <a:t>Span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} </a:t>
            </a:r>
          </a:p>
          <a:p>
            <a:r>
              <a:rPr lang="en-US" altLang="en-US" sz="2800" dirty="0"/>
              <a:t>denotes the set of all vectors that can be written as linear combinations of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078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="" xmlns:a16="http://schemas.microsoft.com/office/drawing/2014/main" id="{47004F77-6F6D-489D-81C7-BA5DEB8C72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4.1- </a:t>
            </a:r>
            <a:fld id="{D2DE997A-DCCD-4743-9E42-BBD9CB5F9BFA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id="{4C394F99-A814-4DE5-97F2-E021A99C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17826" name="Rectangle 2">
            <a:extLst>
              <a:ext uri="{FF2B5EF4-FFF2-40B4-BE49-F238E27FC236}">
                <a16:creationId xmlns="" xmlns:a16="http://schemas.microsoft.com/office/drawing/2014/main" id="{3F5A8F88-0DFA-4CA1-A0A3-FACABA09D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SUBSPACE SPANNED BY A SET</a:t>
            </a:r>
          </a:p>
        </p:txBody>
      </p:sp>
      <p:sp>
        <p:nvSpPr>
          <p:cNvPr id="717827" name="Rectangle 3">
            <a:extLst>
              <a:ext uri="{FF2B5EF4-FFF2-40B4-BE49-F238E27FC236}">
                <a16:creationId xmlns="" xmlns:a16="http://schemas.microsoft.com/office/drawing/2014/main" id="{1CC74B57-6BA8-4196-94DA-37C43ADEE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029200"/>
          </a:xfrm>
          <a:noFill/>
        </p:spPr>
        <p:txBody>
          <a:bodyPr/>
          <a:lstStyle/>
          <a:p>
            <a:r>
              <a:rPr lang="en-US" altLang="en-US" sz="2800" b="1" dirty="0"/>
              <a:t>Example 2:</a:t>
            </a:r>
            <a:r>
              <a:rPr lang="en-US" altLang="en-US" sz="2800" dirty="0"/>
              <a:t> Given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in a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let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. Show that </a:t>
            </a:r>
            <a:r>
              <a:rPr lang="en-US" altLang="en-US" sz="2800" i="1" dirty="0"/>
              <a:t>H</a:t>
            </a:r>
            <a:r>
              <a:rPr lang="en-US" altLang="en-US" sz="2800" dirty="0"/>
              <a:t> is a subspace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</a:t>
            </a:r>
          </a:p>
          <a:p>
            <a:pPr marL="514350" indent="-514350">
              <a:buFont typeface="+mj-lt"/>
              <a:buAutoNum type="alphaLcPeriod"/>
            </a:pPr>
            <a:r>
              <a:rPr lang="en-US" altLang="en-US" sz="2800" dirty="0"/>
              <a:t>The zero vector is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, since                        . </a:t>
            </a:r>
          </a:p>
          <a:p>
            <a:pPr marL="514350" indent="-514350">
              <a:buFont typeface="+mj-lt"/>
              <a:buAutoNum type="alphaLcPeriod"/>
            </a:pPr>
            <a:r>
              <a:rPr lang="en-US" altLang="en-US" sz="2800" dirty="0"/>
              <a:t>Take two arbitrary vectors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,</a:t>
            </a:r>
            <a:r>
              <a:rPr lang="en-US" altLang="en-US" sz="2800" i="1" dirty="0"/>
              <a:t> </a:t>
            </a:r>
            <a:r>
              <a:rPr lang="en-US" altLang="en-US" sz="2800" dirty="0"/>
              <a:t>say                  </a:t>
            </a:r>
          </a:p>
          <a:p>
            <a:pPr marL="0" indent="0">
              <a:buNone/>
            </a:pPr>
            <a:r>
              <a:rPr lang="en-US" altLang="en-US" sz="2800" dirty="0"/>
              <a:t>                                 and                            , then</a:t>
            </a:r>
          </a:p>
          <a:p>
            <a:pPr marL="0" indent="0">
              <a:buNone/>
            </a:pPr>
            <a:r>
              <a:rPr lang="en-US" altLang="en-US" sz="2800" dirty="0"/>
              <a:t>                                                             is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rgbClr val="077C97"/>
                </a:solidFill>
              </a:rPr>
              <a:t>c.</a:t>
            </a:r>
            <a:r>
              <a:rPr lang="en-US" altLang="en-US" sz="2800" dirty="0"/>
              <a:t>   If </a:t>
            </a:r>
            <a:r>
              <a:rPr lang="en-US" altLang="en-US" sz="2800" i="1" dirty="0"/>
              <a:t>c</a:t>
            </a:r>
            <a:r>
              <a:rPr lang="en-US" altLang="en-US" sz="2800" dirty="0"/>
              <a:t> is any scalar,                                       is in </a:t>
            </a:r>
            <a:r>
              <a:rPr lang="en-US" altLang="en-US" sz="2800" i="1" dirty="0"/>
              <a:t>H.</a:t>
            </a:r>
            <a:r>
              <a:rPr lang="en-US" altLang="en-US" sz="2800" dirty="0"/>
              <a:t> </a:t>
            </a:r>
          </a:p>
          <a:p>
            <a:pPr marL="0" indent="0">
              <a:buNone/>
            </a:pPr>
            <a:r>
              <a:rPr lang="en-US" altLang="en-US" sz="2800" dirty="0"/>
              <a:t>   Thus </a:t>
            </a:r>
            <a:r>
              <a:rPr lang="en-US" altLang="en-US" sz="2800" i="1" dirty="0"/>
              <a:t>H</a:t>
            </a:r>
            <a:r>
              <a:rPr lang="en-US" altLang="en-US" sz="2800" dirty="0"/>
              <a:t> is a subspace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pPr marL="514350" indent="-514350">
              <a:buFont typeface="+mj-lt"/>
              <a:buAutoNum type="alphaLcPeriod"/>
            </a:pPr>
            <a:endParaRPr lang="en-US" altLang="en-US" sz="2800" dirty="0"/>
          </a:p>
          <a:p>
            <a:pPr marL="514350" indent="-514350">
              <a:buFont typeface="+mj-lt"/>
              <a:buAutoNum type="alphaLcPeriod"/>
            </a:pPr>
            <a:endParaRPr lang="en-US" altLang="en-US" sz="2800" dirty="0"/>
          </a:p>
          <a:p>
            <a:pPr marL="514350" indent="-514350">
              <a:buFont typeface="+mj-lt"/>
              <a:buAutoNum type="alphaLcPeriod"/>
            </a:pPr>
            <a:r>
              <a:rPr lang="en-US" altLang="en-US" sz="2800" dirty="0"/>
              <a:t>                                                                                                                                                                                 </a:t>
            </a:r>
          </a:p>
        </p:txBody>
      </p:sp>
      <p:graphicFrame>
        <p:nvGraphicFramePr>
          <p:cNvPr id="717828" name="Object 4">
            <a:extLst>
              <a:ext uri="{FF2B5EF4-FFF2-40B4-BE49-F238E27FC236}">
                <a16:creationId xmlns="" xmlns:a16="http://schemas.microsoft.com/office/drawing/2014/main" id="{6FC6CB58-6F61-418A-8E0F-58D006A698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659116"/>
              </p:ext>
            </p:extLst>
          </p:nvPr>
        </p:nvGraphicFramePr>
        <p:xfrm>
          <a:off x="679450" y="1930400"/>
          <a:ext cx="2730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3" imgW="2730240" imgH="482400" progId="Equation.DSMT4">
                  <p:embed/>
                </p:oleObj>
              </mc:Choice>
              <mc:Fallback>
                <p:oleObj name="Equation" r:id="rId3" imgW="2730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930400"/>
                        <a:ext cx="2730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29" name="Object 5">
            <a:extLst>
              <a:ext uri="{FF2B5EF4-FFF2-40B4-BE49-F238E27FC236}">
                <a16:creationId xmlns="" xmlns:a16="http://schemas.microsoft.com/office/drawing/2014/main" id="{2657E18F-8416-4D9C-82C7-5BEC333FE0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363657"/>
              </p:ext>
            </p:extLst>
          </p:nvPr>
        </p:nvGraphicFramePr>
        <p:xfrm>
          <a:off x="5080000" y="2946400"/>
          <a:ext cx="209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5" imgW="2095200" imgH="482400" progId="Equation.DSMT4">
                  <p:embed/>
                </p:oleObj>
              </mc:Choice>
              <mc:Fallback>
                <p:oleObj name="Equation" r:id="rId5" imgW="2095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2946400"/>
                        <a:ext cx="2095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30" name="Object 6">
            <a:extLst>
              <a:ext uri="{FF2B5EF4-FFF2-40B4-BE49-F238E27FC236}">
                <a16:creationId xmlns="" xmlns:a16="http://schemas.microsoft.com/office/drawing/2014/main" id="{A26D0ADB-8DBE-4EFB-8D9A-FD841302F4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45123"/>
              </p:ext>
            </p:extLst>
          </p:nvPr>
        </p:nvGraphicFramePr>
        <p:xfrm>
          <a:off x="4025900" y="3962400"/>
          <a:ext cx="223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7" imgW="2234880" imgH="482400" progId="Equation.DSMT4">
                  <p:embed/>
                </p:oleObj>
              </mc:Choice>
              <mc:Fallback>
                <p:oleObj name="Equation" r:id="rId7" imgW="2234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962400"/>
                        <a:ext cx="2235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31" name="Object 7">
            <a:extLst>
              <a:ext uri="{FF2B5EF4-FFF2-40B4-BE49-F238E27FC236}">
                <a16:creationId xmlns="" xmlns:a16="http://schemas.microsoft.com/office/drawing/2014/main" id="{EB28F004-1D17-48E1-A19D-91D2246340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122422"/>
              </p:ext>
            </p:extLst>
          </p:nvPr>
        </p:nvGraphicFramePr>
        <p:xfrm>
          <a:off x="831850" y="3962400"/>
          <a:ext cx="220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9" imgW="2209680" imgH="482400" progId="Equation.DSMT4">
                  <p:embed/>
                </p:oleObj>
              </mc:Choice>
              <mc:Fallback>
                <p:oleObj name="Equation" r:id="rId9" imgW="2209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962400"/>
                        <a:ext cx="2209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32" name="Object 8">
            <a:extLst>
              <a:ext uri="{FF2B5EF4-FFF2-40B4-BE49-F238E27FC236}">
                <a16:creationId xmlns="" xmlns:a16="http://schemas.microsoft.com/office/drawing/2014/main" id="{2820225A-F2D0-4870-AEF9-B7BA98B849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579178"/>
              </p:ext>
            </p:extLst>
          </p:nvPr>
        </p:nvGraphicFramePr>
        <p:xfrm>
          <a:off x="914400" y="4470400"/>
          <a:ext cx="473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11" imgW="4736880" imgH="482400" progId="Equation.DSMT4">
                  <p:embed/>
                </p:oleObj>
              </mc:Choice>
              <mc:Fallback>
                <p:oleObj name="Equation" r:id="rId11" imgW="4736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70400"/>
                        <a:ext cx="4737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="" xmlns:a16="http://schemas.microsoft.com/office/drawing/2014/main" id="{4C7C2F8E-04EF-4B84-B577-C90A7DC50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323873"/>
              </p:ext>
            </p:extLst>
          </p:nvPr>
        </p:nvGraphicFramePr>
        <p:xfrm>
          <a:off x="3276600" y="5000625"/>
          <a:ext cx="337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13" imgW="3377880" imgH="482400" progId="Equation.DSMT4">
                  <p:embed/>
                </p:oleObj>
              </mc:Choice>
              <mc:Fallback>
                <p:oleObj name="Equation" r:id="rId13" imgW="3377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76600" y="5000625"/>
                        <a:ext cx="3378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952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D0B5B551-4F7C-4E31-AE68-29E2E02E23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4.1- </a:t>
            </a:r>
            <a:fld id="{C4BABA57-EE7B-4132-9BFF-40CDBA666301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47315590-FC2C-4B5E-BA07-23C50B95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19874" name="Rectangle 2">
            <a:extLst>
              <a:ext uri="{FF2B5EF4-FFF2-40B4-BE49-F238E27FC236}">
                <a16:creationId xmlns="" xmlns:a16="http://schemas.microsoft.com/office/drawing/2014/main" id="{17BDECAF-4CA3-4B6A-A2F9-74A6BE564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SUBSPACE SPANNED BY A SET</a:t>
            </a:r>
          </a:p>
        </p:txBody>
      </p:sp>
      <p:sp>
        <p:nvSpPr>
          <p:cNvPr id="719875" name="Rectangle 3">
            <a:extLst>
              <a:ext uri="{FF2B5EF4-FFF2-40B4-BE49-F238E27FC236}">
                <a16:creationId xmlns="" xmlns:a16="http://schemas.microsoft.com/office/drawing/2014/main" id="{0E195EBB-E062-4D8E-BA44-303728353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altLang="en-US" sz="2800" b="1" dirty="0"/>
              <a:t>Theorem 1:</a:t>
            </a:r>
            <a:r>
              <a:rPr lang="en-US" altLang="en-US" sz="2800" dirty="0"/>
              <a:t> If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 are in a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then Span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} is a subspace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We call Span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} </a:t>
            </a:r>
            <a:r>
              <a:rPr lang="en-US" altLang="en-US" sz="2800" b="1" dirty="0"/>
              <a:t>the subspace spanned</a:t>
            </a:r>
            <a:r>
              <a:rPr lang="en-US" altLang="en-US" sz="2800" dirty="0"/>
              <a:t> (or </a:t>
            </a:r>
            <a:r>
              <a:rPr lang="en-US" altLang="en-US" sz="2800" b="1" dirty="0"/>
              <a:t>generated</a:t>
            </a:r>
            <a:r>
              <a:rPr lang="en-US" altLang="en-US" sz="2800" dirty="0"/>
              <a:t>) by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}.</a:t>
            </a:r>
          </a:p>
          <a:p>
            <a:endParaRPr lang="en-US" altLang="en-US" sz="2800" dirty="0"/>
          </a:p>
          <a:p>
            <a:r>
              <a:rPr lang="en-US" altLang="en-US" sz="2800" dirty="0"/>
              <a:t>Give any subspace </a:t>
            </a:r>
            <a:r>
              <a:rPr lang="en-US" altLang="en-US" sz="2800" i="1" dirty="0"/>
              <a:t>H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a </a:t>
            </a:r>
            <a:r>
              <a:rPr lang="en-US" altLang="en-US" sz="2800" b="1" dirty="0"/>
              <a:t>spanning</a:t>
            </a:r>
            <a:r>
              <a:rPr lang="en-US" altLang="en-US" sz="2800" dirty="0"/>
              <a:t> (or </a:t>
            </a:r>
            <a:r>
              <a:rPr lang="en-US" altLang="en-US" sz="2800" b="1" dirty="0"/>
              <a:t>generating</a:t>
            </a:r>
            <a:r>
              <a:rPr lang="en-US" altLang="en-US" sz="2800" dirty="0"/>
              <a:t>) set for </a:t>
            </a:r>
            <a:r>
              <a:rPr lang="en-US" altLang="en-US" sz="2800" i="1" dirty="0"/>
              <a:t>H</a:t>
            </a:r>
            <a:r>
              <a:rPr lang="en-US" altLang="en-US" sz="2800" dirty="0"/>
              <a:t> is a set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}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 such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. </a:t>
            </a:r>
          </a:p>
        </p:txBody>
      </p:sp>
      <p:graphicFrame>
        <p:nvGraphicFramePr>
          <p:cNvPr id="719876" name="Object 4">
            <a:extLst>
              <a:ext uri="{FF2B5EF4-FFF2-40B4-BE49-F238E27FC236}">
                <a16:creationId xmlns="" xmlns:a16="http://schemas.microsoft.com/office/drawing/2014/main" id="{C0366FB7-9056-481C-9F54-8878E6A3B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057549"/>
              </p:ext>
            </p:extLst>
          </p:nvPr>
        </p:nvGraphicFramePr>
        <p:xfrm>
          <a:off x="2876550" y="5765800"/>
          <a:ext cx="3162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3" imgW="3162240" imgH="520560" progId="Equation.DSMT4">
                  <p:embed/>
                </p:oleObj>
              </mc:Choice>
              <mc:Fallback>
                <p:oleObj name="Equation" r:id="rId3" imgW="31622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5765800"/>
                        <a:ext cx="3162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31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E353ED81-9389-413A-92AA-E72366279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4.1- </a:t>
            </a:r>
            <a:fld id="{AAFFC1DE-22B0-41B3-A453-80BAA63DCA08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="" xmlns:a16="http://schemas.microsoft.com/office/drawing/2014/main" id="{707350D8-3C11-4091-93B6-BD163E2D6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SPACES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="" xmlns:a16="http://schemas.microsoft.com/office/drawing/2014/main" id="{3A6A0DAC-0270-43D5-BBFE-A551BB19C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609600" indent="-609600"/>
            <a:r>
              <a:rPr lang="en-US" altLang="en-US" sz="2800" b="1" dirty="0">
                <a:cs typeface="Times New Roman" panose="02020603050405020304" pitchFamily="18" charset="0"/>
              </a:rPr>
              <a:t>Definition: </a:t>
            </a:r>
            <a:r>
              <a:rPr lang="en-US" altLang="en-US" sz="2800" dirty="0">
                <a:cs typeface="Times New Roman" panose="02020603050405020304" pitchFamily="18" charset="0"/>
              </a:rPr>
              <a:t>A </a:t>
            </a:r>
            <a:r>
              <a:rPr lang="en-US" altLang="en-US" sz="2800" b="1" dirty="0">
                <a:cs typeface="Times New Roman" panose="02020603050405020304" pitchFamily="18" charset="0"/>
              </a:rPr>
              <a:t>vector space</a:t>
            </a:r>
            <a:r>
              <a:rPr lang="en-US" altLang="en-US" sz="2800" dirty="0">
                <a:cs typeface="Times New Roman" panose="02020603050405020304" pitchFamily="18" charset="0"/>
              </a:rPr>
              <a:t> is a nonempty set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of objects, called </a:t>
            </a:r>
            <a:r>
              <a:rPr lang="en-US" altLang="en-US" sz="2800" i="1" dirty="0">
                <a:cs typeface="Times New Roman" panose="02020603050405020304" pitchFamily="18" charset="0"/>
              </a:rPr>
              <a:t>vectors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on which are defined two operations, 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called </a:t>
            </a:r>
            <a:r>
              <a:rPr lang="en-US" altLang="en-US" sz="2800" i="1" dirty="0">
                <a:cs typeface="Times New Roman" panose="02020603050405020304" pitchFamily="18" charset="0"/>
              </a:rPr>
              <a:t>addition </a:t>
            </a:r>
          </a:p>
          <a:p>
            <a:pPr marL="609600" indent="-609600"/>
            <a:r>
              <a:rPr lang="en-US" altLang="en-US" sz="2800" i="1" dirty="0">
                <a:cs typeface="Times New Roman" panose="02020603050405020304" pitchFamily="18" charset="0"/>
              </a:rPr>
              <a:t>and multiplication by scalars</a:t>
            </a:r>
            <a:r>
              <a:rPr lang="en-US" altLang="en-US" sz="2800" dirty="0">
                <a:cs typeface="Times New Roman" panose="02020603050405020304" pitchFamily="18" charset="0"/>
              </a:rPr>
              <a:t> (real numbers), 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subject to the ten axioms listed on the next slide. 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The axioms must hold for all vectors 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, and </a:t>
            </a:r>
            <a:r>
              <a:rPr lang="en-US" altLang="en-US" sz="2800" b="1" dirty="0">
                <a:cs typeface="Times New Roman" panose="02020603050405020304" pitchFamily="18" charset="0"/>
              </a:rPr>
              <a:t>w</a:t>
            </a:r>
            <a:r>
              <a:rPr lang="en-US" altLang="en-US" sz="2800" dirty="0">
                <a:cs typeface="Times New Roman" panose="02020603050405020304" pitchFamily="18" charset="0"/>
              </a:rPr>
              <a:t> in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and for all scalars </a:t>
            </a:r>
            <a:r>
              <a:rPr lang="en-US" altLang="en-US" sz="2800" i="1" dirty="0">
                <a:cs typeface="Times New Roman" panose="02020603050405020304" pitchFamily="18" charset="0"/>
              </a:rPr>
              <a:t>c</a:t>
            </a:r>
            <a:r>
              <a:rPr lang="en-US" altLang="en-US" sz="2800" dirty="0">
                <a:cs typeface="Times New Roman" panose="02020603050405020304" pitchFamily="18" charset="0"/>
              </a:rPr>
              <a:t> and</a:t>
            </a:r>
            <a:r>
              <a:rPr lang="en-US" altLang="en-US" sz="2800" i="1" dirty="0">
                <a:cs typeface="Times New Roman" panose="02020603050405020304" pitchFamily="18" charset="0"/>
              </a:rPr>
              <a:t> d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178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E353ED81-9389-413A-92AA-E72366279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4.1- </a:t>
            </a:r>
            <a:fld id="{AAFFC1DE-22B0-41B3-A453-80BAA63DCA08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="" xmlns:a16="http://schemas.microsoft.com/office/drawing/2014/main" id="{707350D8-3C11-4091-93B6-BD163E2D6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SPACES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="" xmlns:a16="http://schemas.microsoft.com/office/drawing/2014/main" id="{3A6A0DAC-0270-43D5-BBFE-A551BB19C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971550" lvl="1" indent="-457200">
              <a:buFont typeface="Wingdings" panose="05000000000000000000" pitchFamily="2" charset="2"/>
              <a:buAutoNum type="arabicPeriod"/>
            </a:pPr>
            <a:r>
              <a:rPr lang="en-US" altLang="en-US" sz="3200" dirty="0">
                <a:cs typeface="Times New Roman" panose="02020603050405020304" pitchFamily="18" charset="0"/>
              </a:rPr>
              <a:t>The sum of </a:t>
            </a:r>
            <a:r>
              <a:rPr lang="en-US" altLang="en-US" sz="3200" b="1" dirty="0">
                <a:cs typeface="Times New Roman" panose="02020603050405020304" pitchFamily="18" charset="0"/>
              </a:rPr>
              <a:t>u</a:t>
            </a:r>
            <a:r>
              <a:rPr lang="en-US" altLang="en-US" sz="3200" dirty="0">
                <a:cs typeface="Times New Roman" panose="02020603050405020304" pitchFamily="18" charset="0"/>
              </a:rPr>
              <a:t> and </a:t>
            </a:r>
            <a:r>
              <a:rPr lang="en-US" altLang="en-US" sz="3200" b="1" dirty="0">
                <a:cs typeface="Times New Roman" panose="02020603050405020304" pitchFamily="18" charset="0"/>
              </a:rPr>
              <a:t>v</a:t>
            </a:r>
            <a:r>
              <a:rPr lang="en-US" altLang="en-US" sz="3200" dirty="0">
                <a:cs typeface="Times New Roman" panose="02020603050405020304" pitchFamily="18" charset="0"/>
              </a:rPr>
              <a:t>,          is in </a:t>
            </a:r>
            <a:r>
              <a:rPr lang="en-US" altLang="en-US" sz="3200" i="1" dirty="0">
                <a:cs typeface="Times New Roman" panose="02020603050405020304" pitchFamily="18" charset="0"/>
              </a:rPr>
              <a:t>V</a:t>
            </a:r>
            <a:r>
              <a:rPr lang="en-US" altLang="en-US" sz="3200" dirty="0">
                <a:cs typeface="Times New Roman" panose="02020603050405020304" pitchFamily="18" charset="0"/>
              </a:rPr>
              <a:t>.</a:t>
            </a:r>
            <a:r>
              <a:rPr lang="en-US" altLang="en-US" sz="2800" dirty="0">
                <a:cs typeface="Times New Roman" panose="02020603050405020304" pitchFamily="18" charset="0"/>
              </a:rPr>
              <a:t>  </a:t>
            </a:r>
          </a:p>
          <a:p>
            <a:pPr marL="971550" lvl="1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                           </a:t>
            </a:r>
          </a:p>
          <a:p>
            <a:pPr marL="971550" lvl="1" indent="-457200">
              <a:buFont typeface="Wingdings" panose="05000000000000000000" pitchFamily="2" charset="2"/>
              <a:buAutoNum type="arabicPeriod"/>
            </a:pPr>
            <a:r>
              <a:rPr lang="en-US" altLang="en-US" sz="3200" dirty="0">
                <a:cs typeface="Times New Roman" panose="02020603050405020304" pitchFamily="18" charset="0"/>
              </a:rPr>
              <a:t>                                         </a:t>
            </a:r>
          </a:p>
          <a:p>
            <a:pPr marL="971550" lvl="1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cs typeface="Times New Roman" panose="02020603050405020304" pitchFamily="18" charset="0"/>
              </a:rPr>
              <a:t>There is a zero vector in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such that                 .  </a:t>
            </a:r>
          </a:p>
          <a:p>
            <a:pPr marL="971550" lvl="1" indent="-457200">
              <a:buFont typeface="Wingdings" panose="05000000000000000000" pitchFamily="2" charset="2"/>
              <a:buAutoNum type="arabicPeriod"/>
            </a:pPr>
            <a:r>
              <a:rPr lang="en-US" altLang="en-US" dirty="0"/>
              <a:t>For each </a:t>
            </a:r>
            <a:r>
              <a:rPr lang="en-US" altLang="en-US" b="1" dirty="0"/>
              <a:t>u</a:t>
            </a:r>
            <a:r>
              <a:rPr lang="en-US" altLang="en-US" dirty="0"/>
              <a:t> in </a:t>
            </a:r>
            <a:r>
              <a:rPr lang="en-US" altLang="en-US" i="1" dirty="0"/>
              <a:t>V</a:t>
            </a:r>
            <a:r>
              <a:rPr lang="en-US" altLang="en-US" dirty="0"/>
              <a:t>, there is a vector       in </a:t>
            </a:r>
            <a:r>
              <a:rPr lang="en-US" altLang="en-US" i="1" dirty="0"/>
              <a:t>V</a:t>
            </a:r>
            <a:r>
              <a:rPr lang="en-US" altLang="en-US" dirty="0"/>
              <a:t> such that                        .</a:t>
            </a:r>
          </a:p>
          <a:p>
            <a:pPr marL="971550" lvl="1" indent="-457200">
              <a:buFont typeface="Wingdings" panose="05000000000000000000" pitchFamily="2" charset="2"/>
              <a:buAutoNum type="arabicPeriod"/>
            </a:pPr>
            <a:r>
              <a:rPr lang="en-US" altLang="en-US" dirty="0"/>
              <a:t>The scalar multiple of </a:t>
            </a:r>
            <a:r>
              <a:rPr lang="en-US" altLang="en-US" b="1" dirty="0"/>
              <a:t>u</a:t>
            </a:r>
            <a:r>
              <a:rPr lang="en-US" altLang="en-US" dirty="0"/>
              <a:t> by </a:t>
            </a:r>
            <a:r>
              <a:rPr lang="en-US" altLang="en-US" i="1" dirty="0"/>
              <a:t>c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b="1" dirty="0"/>
              <a:t>u</a:t>
            </a:r>
            <a:r>
              <a:rPr lang="en-US" altLang="en-US" dirty="0"/>
              <a:t>, is in </a:t>
            </a:r>
            <a:r>
              <a:rPr lang="en-US" altLang="en-US" i="1" dirty="0"/>
              <a:t>V</a:t>
            </a:r>
            <a:r>
              <a:rPr lang="en-US" altLang="en-US" dirty="0"/>
              <a:t>.</a:t>
            </a:r>
          </a:p>
          <a:p>
            <a:pPr marL="971550" lvl="1" indent="-457200">
              <a:buFont typeface="Wingdings" panose="05000000000000000000" pitchFamily="2" charset="2"/>
              <a:buAutoNum type="arabicPeriod"/>
            </a:pPr>
            <a:r>
              <a:rPr lang="en-US" altLang="en-US" dirty="0"/>
              <a:t>                                      </a:t>
            </a:r>
          </a:p>
          <a:p>
            <a:pPr marL="971550" lvl="1" indent="-457200">
              <a:buFont typeface="Wingdings" panose="05000000000000000000" pitchFamily="2" charset="2"/>
              <a:buAutoNum type="arabicPeriod"/>
            </a:pPr>
            <a:r>
              <a:rPr lang="en-US" altLang="en-US" dirty="0"/>
              <a:t>                                     </a:t>
            </a:r>
          </a:p>
          <a:p>
            <a:pPr marL="1371600" lvl="2" indent="-4572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</a:t>
            </a:r>
          </a:p>
        </p:txBody>
      </p:sp>
      <p:graphicFrame>
        <p:nvGraphicFramePr>
          <p:cNvPr id="316452" name="Object 36">
            <a:extLst>
              <a:ext uri="{FF2B5EF4-FFF2-40B4-BE49-F238E27FC236}">
                <a16:creationId xmlns="" xmlns:a16="http://schemas.microsoft.com/office/drawing/2014/main" id="{3699D359-E7AC-4D54-AEF6-47B9A9F5E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282791"/>
              </p:ext>
            </p:extLst>
          </p:nvPr>
        </p:nvGraphicFramePr>
        <p:xfrm>
          <a:off x="4876800" y="1473323"/>
          <a:ext cx="85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4" imgW="850680" imgH="279360" progId="Equation.DSMT4">
                  <p:embed/>
                </p:oleObj>
              </mc:Choice>
              <mc:Fallback>
                <p:oleObj name="Equation" r:id="rId4" imgW="850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473323"/>
                        <a:ext cx="850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53" name="Object 37">
            <a:extLst>
              <a:ext uri="{FF2B5EF4-FFF2-40B4-BE49-F238E27FC236}">
                <a16:creationId xmlns="" xmlns:a16="http://schemas.microsoft.com/office/drawing/2014/main" id="{9C081198-4587-4068-BA48-9DE314FC2A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498586"/>
              </p:ext>
            </p:extLst>
          </p:nvPr>
        </p:nvGraphicFramePr>
        <p:xfrm>
          <a:off x="1562100" y="1993962"/>
          <a:ext cx="2057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6" imgW="2057400" imgH="279360" progId="Equation.DSMT4">
                  <p:embed/>
                </p:oleObj>
              </mc:Choice>
              <mc:Fallback>
                <p:oleObj name="Equation" r:id="rId6" imgW="2057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1993962"/>
                        <a:ext cx="2057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54" name="Object 38">
            <a:extLst>
              <a:ext uri="{FF2B5EF4-FFF2-40B4-BE49-F238E27FC236}">
                <a16:creationId xmlns="" xmlns:a16="http://schemas.microsoft.com/office/drawing/2014/main" id="{D403A689-5854-4BF9-8943-13E8D4843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181377"/>
              </p:ext>
            </p:extLst>
          </p:nvPr>
        </p:nvGraphicFramePr>
        <p:xfrm>
          <a:off x="1562100" y="2432142"/>
          <a:ext cx="397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8" imgW="3974760" imgH="431640" progId="Equation.DSMT4">
                  <p:embed/>
                </p:oleObj>
              </mc:Choice>
              <mc:Fallback>
                <p:oleObj name="Equation" r:id="rId8" imgW="3974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432142"/>
                        <a:ext cx="397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55" name="Object 39">
            <a:extLst>
              <a:ext uri="{FF2B5EF4-FFF2-40B4-BE49-F238E27FC236}">
                <a16:creationId xmlns="" xmlns:a16="http://schemas.microsoft.com/office/drawing/2014/main" id="{3C87CA39-3833-4ECC-9762-B6342ED5C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096587"/>
              </p:ext>
            </p:extLst>
          </p:nvPr>
        </p:nvGraphicFramePr>
        <p:xfrm>
          <a:off x="2209800" y="3994059"/>
          <a:ext cx="195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10" imgW="1955520" imgH="431640" progId="Equation.DSMT4">
                  <p:embed/>
                </p:oleObj>
              </mc:Choice>
              <mc:Fallback>
                <p:oleObj name="Equation" r:id="rId10" imgW="1955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94059"/>
                        <a:ext cx="195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="" xmlns:a16="http://schemas.microsoft.com/office/drawing/2014/main" id="{625882FB-7CB1-4D5E-A3DC-5AEACB6209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212361"/>
              </p:ext>
            </p:extLst>
          </p:nvPr>
        </p:nvGraphicFramePr>
        <p:xfrm>
          <a:off x="6210300" y="363220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12" imgW="495000" imgH="253800" progId="Equation.DSMT4">
                  <p:embed/>
                </p:oleObj>
              </mc:Choice>
              <mc:Fallback>
                <p:oleObj name="Equation" r:id="rId12" imgW="495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10300" y="3632200"/>
                        <a:ext cx="4953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="" xmlns:a16="http://schemas.microsoft.com/office/drawing/2014/main" id="{792C62CE-F93B-4D78-BB77-DCC10F7F2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693892"/>
              </p:ext>
            </p:extLst>
          </p:nvPr>
        </p:nvGraphicFramePr>
        <p:xfrm>
          <a:off x="6705600" y="3044825"/>
          <a:ext cx="144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14" imgW="1447560" imgH="342720" progId="Equation.DSMT4">
                  <p:embed/>
                </p:oleObj>
              </mc:Choice>
              <mc:Fallback>
                <p:oleObj name="Equation" r:id="rId14" imgW="14475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705600" y="3044825"/>
                        <a:ext cx="1447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58CCBC3D-0966-43D6-B4D6-A93DABB44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140120"/>
              </p:ext>
            </p:extLst>
          </p:nvPr>
        </p:nvGraphicFramePr>
        <p:xfrm>
          <a:off x="1546225" y="4937125"/>
          <a:ext cx="287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16" imgW="2869920" imgH="431640" progId="Equation.DSMT4">
                  <p:embed/>
                </p:oleObj>
              </mc:Choice>
              <mc:Fallback>
                <p:oleObj name="Equation" r:id="rId16" imgW="2869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46225" y="4937125"/>
                        <a:ext cx="2870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="" xmlns:a16="http://schemas.microsoft.com/office/drawing/2014/main" id="{B2D5BD0D-D352-4851-8AF9-8C401F9C1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455612"/>
              </p:ext>
            </p:extLst>
          </p:nvPr>
        </p:nvGraphicFramePr>
        <p:xfrm>
          <a:off x="1520825" y="5435600"/>
          <a:ext cx="289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18" imgW="2895480" imgH="431640" progId="Equation.DSMT4">
                  <p:embed/>
                </p:oleObj>
              </mc:Choice>
              <mc:Fallback>
                <p:oleObj name="Equation" r:id="rId18" imgW="2895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20825" y="5435600"/>
                        <a:ext cx="2895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="" xmlns:a16="http://schemas.microsoft.com/office/drawing/2014/main" id="{090DB9FC-F5A9-426C-A2C2-81729A688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793849"/>
              </p:ext>
            </p:extLst>
          </p:nvPr>
        </p:nvGraphicFramePr>
        <p:xfrm>
          <a:off x="5435600" y="4978400"/>
          <a:ext cx="226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20" imgW="2260440" imgH="431640" progId="Equation.DSMT4">
                  <p:embed/>
                </p:oleObj>
              </mc:Choice>
              <mc:Fallback>
                <p:oleObj name="Equation" r:id="rId20" imgW="2260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35600" y="4978400"/>
                        <a:ext cx="2260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="" xmlns:a16="http://schemas.microsoft.com/office/drawing/2014/main" id="{C6D5C30C-1549-4E00-9BDA-DE013B67A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05589"/>
              </p:ext>
            </p:extLst>
          </p:nvPr>
        </p:nvGraphicFramePr>
        <p:xfrm>
          <a:off x="5473700" y="5476302"/>
          <a:ext cx="1003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22" imgW="1002960" imgH="342720" progId="Equation.DSMT4">
                  <p:embed/>
                </p:oleObj>
              </mc:Choice>
              <mc:Fallback>
                <p:oleObj name="Equation" r:id="rId22" imgW="10029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473700" y="5476302"/>
                        <a:ext cx="1003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5D8770F-6607-405B-96C4-2BB31DFEF87B}"/>
              </a:ext>
            </a:extLst>
          </p:cNvPr>
          <p:cNvSpPr txBox="1"/>
          <p:nvPr/>
        </p:nvSpPr>
        <p:spPr>
          <a:xfrm>
            <a:off x="4724400" y="488698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77C97"/>
                </a:solidFill>
                <a:latin typeface="+mn-lt"/>
              </a:rPr>
              <a:t>9.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CD56E7E-597D-414C-8BEC-8EDB9EA258C8}"/>
              </a:ext>
            </a:extLst>
          </p:cNvPr>
          <p:cNvSpPr txBox="1"/>
          <p:nvPr/>
        </p:nvSpPr>
        <p:spPr>
          <a:xfrm>
            <a:off x="4724400" y="5368925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77C97"/>
                </a:solidFill>
                <a:latin typeface="+mn-lt"/>
              </a:rPr>
              <a:t>10.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43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="" xmlns:a16="http://schemas.microsoft.com/office/drawing/2014/main" id="{660569AA-5E94-4DC3-BC8E-E31BF38DB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4.1- </a:t>
            </a:r>
            <a:fld id="{13C547F8-2AD8-4BDE-948F-F15BB9419C86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DA91E773-25D4-4749-A1F8-5969D99E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08610" name="Rectangle 2">
            <a:extLst>
              <a:ext uri="{FF2B5EF4-FFF2-40B4-BE49-F238E27FC236}">
                <a16:creationId xmlns="" xmlns:a16="http://schemas.microsoft.com/office/drawing/2014/main" id="{82A0AD57-5D82-42C1-8D0C-C6519B329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SPACES </a:t>
            </a:r>
          </a:p>
        </p:txBody>
      </p:sp>
      <p:sp>
        <p:nvSpPr>
          <p:cNvPr id="708611" name="Rectangle 3">
            <a:extLst>
              <a:ext uri="{FF2B5EF4-FFF2-40B4-BE49-F238E27FC236}">
                <a16:creationId xmlns="" xmlns:a16="http://schemas.microsoft.com/office/drawing/2014/main" id="{33E3D572-C2FA-44A4-83C6-D9D2B600C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Using these axioms, we can show that the zero vector is </a:t>
            </a:r>
            <a:r>
              <a:rPr lang="en-US" altLang="en-US" sz="2800" dirty="0" smtClean="0"/>
              <a:t>unique.</a:t>
            </a: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The vector      , called the </a:t>
            </a:r>
            <a:r>
              <a:rPr lang="en-US" altLang="en-US" sz="2800" b="1" dirty="0"/>
              <a:t>negative</a:t>
            </a:r>
            <a:r>
              <a:rPr lang="en-US" altLang="en-US" sz="2800" dirty="0"/>
              <a:t> of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is also unique for each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The set </a:t>
            </a:r>
            <a:r>
              <a:rPr lang="en-US" dirty="0">
                <a:sym typeface="Euclid Extra" panose="02050502000505020303" pitchFamily="18" charset="2"/>
              </a:rPr>
              <a:t></a:t>
            </a:r>
            <a:r>
              <a:rPr lang="en-US" i="1" baseline="30000" dirty="0"/>
              <a:t>n</a:t>
            </a:r>
            <a:r>
              <a:rPr lang="en-US" dirty="0">
                <a:sym typeface="Euclid Extra" panose="02050502000505020303" pitchFamily="18" charset="2"/>
              </a:rPr>
              <a:t> is a vector space under the usual addition and scalar </a:t>
            </a:r>
            <a:r>
              <a:rPr lang="en-US" dirty="0" smtClean="0">
                <a:sym typeface="Euclid Extra" panose="02050502000505020303" pitchFamily="18" charset="2"/>
              </a:rPr>
              <a:t>multiplication.</a:t>
            </a:r>
            <a:endParaRPr lang="en-US" dirty="0"/>
          </a:p>
          <a:p>
            <a:pPr marL="609600" indent="-609600"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708612" name="Object 4">
            <a:extLst>
              <a:ext uri="{FF2B5EF4-FFF2-40B4-BE49-F238E27FC236}">
                <a16:creationId xmlns="" xmlns:a16="http://schemas.microsoft.com/office/drawing/2014/main" id="{9D0567F2-091D-4F17-8FF0-42184567A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824175"/>
              </p:ext>
            </p:extLst>
          </p:nvPr>
        </p:nvGraphicFramePr>
        <p:xfrm>
          <a:off x="2743200" y="259080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3" imgW="495000" imgH="253800" progId="Equation.DSMT4">
                  <p:embed/>
                </p:oleObj>
              </mc:Choice>
              <mc:Fallback>
                <p:oleObj name="Equation" r:id="rId3" imgW="495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90800"/>
                        <a:ext cx="49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608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="" xmlns:a16="http://schemas.microsoft.com/office/drawing/2014/main" id="{3890C3F6-2632-43AD-AFFE-05EB3268CF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4.1- </a:t>
            </a:r>
            <a:fld id="{A5FC45B3-01EF-480E-A30C-37A700AB6245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id="{A696672A-8A56-46D7-B3D3-11A25C46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09634" name="Rectangle 2">
            <a:extLst>
              <a:ext uri="{FF2B5EF4-FFF2-40B4-BE49-F238E27FC236}">
                <a16:creationId xmlns="" xmlns:a16="http://schemas.microsoft.com/office/drawing/2014/main" id="{3182657C-6BB9-49EC-9D10-16E0A0C06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SPACES</a:t>
            </a:r>
          </a:p>
        </p:txBody>
      </p:sp>
      <p:sp>
        <p:nvSpPr>
          <p:cNvPr id="709635" name="Rectangle 3">
            <a:extLst>
              <a:ext uri="{FF2B5EF4-FFF2-40B4-BE49-F238E27FC236}">
                <a16:creationId xmlns="" xmlns:a16="http://schemas.microsoft.com/office/drawing/2014/main" id="{84B3FEA2-DF0F-4984-83D6-00777D3BB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For each </a:t>
            </a:r>
            <a:r>
              <a:rPr lang="en-US" altLang="en-US" b="1" dirty="0"/>
              <a:t>u</a:t>
            </a:r>
            <a:r>
              <a:rPr lang="en-US" altLang="en-US" dirty="0"/>
              <a:t> in </a:t>
            </a:r>
            <a:r>
              <a:rPr lang="en-US" altLang="en-US" i="1" dirty="0"/>
              <a:t>V</a:t>
            </a:r>
            <a:r>
              <a:rPr lang="en-US" altLang="en-US" dirty="0"/>
              <a:t> and scalar </a:t>
            </a:r>
            <a:r>
              <a:rPr lang="en-US" altLang="en-US" i="1" dirty="0"/>
              <a:t>c</a:t>
            </a:r>
            <a:r>
              <a:rPr lang="en-US" altLang="en-US" dirty="0"/>
              <a:t>,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                                      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                                      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                                                     </a:t>
            </a:r>
          </a:p>
        </p:txBody>
      </p:sp>
      <p:graphicFrame>
        <p:nvGraphicFramePr>
          <p:cNvPr id="709636" name="Object 4">
            <a:extLst>
              <a:ext uri="{FF2B5EF4-FFF2-40B4-BE49-F238E27FC236}">
                <a16:creationId xmlns="" xmlns:a16="http://schemas.microsoft.com/office/drawing/2014/main" id="{A6E89F76-9754-48E0-84A9-C1F35BD224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146325"/>
              </p:ext>
            </p:extLst>
          </p:nvPr>
        </p:nvGraphicFramePr>
        <p:xfrm>
          <a:off x="3136900" y="2019300"/>
          <a:ext cx="1054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1054080" imgH="342720" progId="Equation.DSMT4">
                  <p:embed/>
                </p:oleObj>
              </mc:Choice>
              <mc:Fallback>
                <p:oleObj name="Equation" r:id="rId3" imgW="1054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019300"/>
                        <a:ext cx="1054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37" name="Object 5">
            <a:extLst>
              <a:ext uri="{FF2B5EF4-FFF2-40B4-BE49-F238E27FC236}">
                <a16:creationId xmlns="" xmlns:a16="http://schemas.microsoft.com/office/drawing/2014/main" id="{F02D4A9E-6793-4393-883D-EF6B58797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238132"/>
              </p:ext>
            </p:extLst>
          </p:nvPr>
        </p:nvGraphicFramePr>
        <p:xfrm>
          <a:off x="3175000" y="2705100"/>
          <a:ext cx="1016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5" imgW="1015920" imgH="342720" progId="Equation.DSMT4">
                  <p:embed/>
                </p:oleObj>
              </mc:Choice>
              <mc:Fallback>
                <p:oleObj name="Equation" r:id="rId5" imgW="10159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2705100"/>
                        <a:ext cx="1016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38" name="Object 6">
            <a:extLst>
              <a:ext uri="{FF2B5EF4-FFF2-40B4-BE49-F238E27FC236}">
                <a16:creationId xmlns="" xmlns:a16="http://schemas.microsoft.com/office/drawing/2014/main" id="{7F7B9A4E-7CCB-4FD8-B433-C2CA530E5A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360649"/>
              </p:ext>
            </p:extLst>
          </p:nvPr>
        </p:nvGraphicFramePr>
        <p:xfrm>
          <a:off x="3111500" y="3454400"/>
          <a:ext cx="179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7" imgW="1790640" imgH="431640" progId="Equation.DSMT4">
                  <p:embed/>
                </p:oleObj>
              </mc:Choice>
              <mc:Fallback>
                <p:oleObj name="Equation" r:id="rId7" imgW="1790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3454400"/>
                        <a:ext cx="179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515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="" xmlns:a16="http://schemas.microsoft.com/office/drawing/2014/main" id="{3890C3F6-2632-43AD-AFFE-05EB3268CF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4.1- </a:t>
            </a:r>
            <a:fld id="{A5FC45B3-01EF-480E-A30C-37A700AB6245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id="{A696672A-8A56-46D7-B3D3-11A25C46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09634" name="Rectangle 2">
            <a:extLst>
              <a:ext uri="{FF2B5EF4-FFF2-40B4-BE49-F238E27FC236}">
                <a16:creationId xmlns="" xmlns:a16="http://schemas.microsoft.com/office/drawing/2014/main" id="{3182657C-6BB9-49EC-9D10-16E0A0C06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SPACES</a:t>
            </a:r>
          </a:p>
        </p:txBody>
      </p:sp>
      <p:sp>
        <p:nvSpPr>
          <p:cNvPr id="709635" name="Rectangle 3">
            <a:extLst>
              <a:ext uri="{FF2B5EF4-FFF2-40B4-BE49-F238E27FC236}">
                <a16:creationId xmlns="" xmlns:a16="http://schemas.microsoft.com/office/drawing/2014/main" id="{84B3FEA2-DF0F-4984-83D6-00777D3BB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Example 1: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V</a:t>
            </a:r>
            <a:r>
              <a:rPr lang="en-US" altLang="en-US" sz="2800" dirty="0"/>
              <a:t> be the set of all arrows (directed line segments) in three-dimensional space, with two arrows regarded as equal if they have the same length and point in the same direction. Define addition by the parallelogram rule, and for each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define </a:t>
            </a:r>
            <a:r>
              <a:rPr lang="en-US" altLang="en-US" sz="2800" i="1" dirty="0"/>
              <a:t>c</a:t>
            </a:r>
            <a:r>
              <a:rPr lang="en-US" altLang="en-US" sz="2800" b="1" dirty="0"/>
              <a:t>v</a:t>
            </a:r>
            <a:r>
              <a:rPr lang="en-US" altLang="en-US" sz="2800" dirty="0"/>
              <a:t> to be the arrow whose length is      times the length  of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pointing in the same direction as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if          and otherwise pointing in the opposite direction.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</p:txBody>
      </p:sp>
      <p:graphicFrame>
        <p:nvGraphicFramePr>
          <p:cNvPr id="709640" name="Object 8">
            <a:extLst>
              <a:ext uri="{FF2B5EF4-FFF2-40B4-BE49-F238E27FC236}">
                <a16:creationId xmlns="" xmlns:a16="http://schemas.microsoft.com/office/drawing/2014/main" id="{917C41F8-F532-45F5-B4BF-80B9671649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723905"/>
              </p:ext>
            </p:extLst>
          </p:nvPr>
        </p:nvGraphicFramePr>
        <p:xfrm>
          <a:off x="5410200" y="3457575"/>
          <a:ext cx="3286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3" imgW="342720" imgH="558720" progId="Equation.DSMT4">
                  <p:embed/>
                </p:oleObj>
              </mc:Choice>
              <mc:Fallback>
                <p:oleObj name="Equation" r:id="rId3" imgW="3427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57575"/>
                        <a:ext cx="3286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41" name="Object 9">
            <a:extLst>
              <a:ext uri="{FF2B5EF4-FFF2-40B4-BE49-F238E27FC236}">
                <a16:creationId xmlns="" xmlns:a16="http://schemas.microsoft.com/office/drawing/2014/main" id="{436F0FF5-5C53-4F93-9D01-B2182B27A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591009"/>
              </p:ext>
            </p:extLst>
          </p:nvPr>
        </p:nvGraphicFramePr>
        <p:xfrm>
          <a:off x="6901702" y="3962400"/>
          <a:ext cx="6858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5" imgW="799920" imgH="342720" progId="Equation.DSMT4">
                  <p:embed/>
                </p:oleObj>
              </mc:Choice>
              <mc:Fallback>
                <p:oleObj name="Equation" r:id="rId5" imgW="7999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1702" y="3962400"/>
                        <a:ext cx="6858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159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CEDAF24-49BB-4D6C-B83B-84F48BF52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4.1- </a:t>
            </a:r>
            <a:fld id="{CE486E05-2595-4164-993E-036586C315C5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FC2D8DFD-BB3F-47AD-B0EA-8939BF9C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10658" name="Rectangle 2">
            <a:extLst>
              <a:ext uri="{FF2B5EF4-FFF2-40B4-BE49-F238E27FC236}">
                <a16:creationId xmlns="" xmlns:a16="http://schemas.microsoft.com/office/drawing/2014/main" id="{7D3E161D-EECA-465C-8950-1CF655530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SPACES</a:t>
            </a:r>
          </a:p>
        </p:txBody>
      </p:sp>
      <p:sp>
        <p:nvSpPr>
          <p:cNvPr id="710659" name="Rectangle 3">
            <a:extLst>
              <a:ext uri="{FF2B5EF4-FFF2-40B4-BE49-F238E27FC236}">
                <a16:creationId xmlns="" xmlns:a16="http://schemas.microsoft.com/office/drawing/2014/main" id="{795D351A-77D5-4679-8433-D0416B5E4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The definition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geometric, using concepts of length and direction.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No </a:t>
            </a:r>
            <a:r>
              <a:rPr lang="en-US" altLang="en-US" sz="2800" i="1" dirty="0" err="1"/>
              <a:t>xyz</a:t>
            </a:r>
            <a:r>
              <a:rPr lang="en-US" altLang="en-US" sz="2800" dirty="0"/>
              <a:t>-coordinate system is involved.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An arrow of zero length is a single point an represents the zero vector.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The negative of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       </a:t>
            </a:r>
            <a:r>
              <a:rPr lang="en-US" altLang="en-US" sz="2800" b="1" dirty="0"/>
              <a:t>v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10660" name="Object 4">
            <a:extLst>
              <a:ext uri="{FF2B5EF4-FFF2-40B4-BE49-F238E27FC236}">
                <a16:creationId xmlns="" xmlns:a16="http://schemas.microsoft.com/office/drawing/2014/main" id="{DE7CEEB6-0BE9-4F25-820E-8D73EBEF98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267122"/>
              </p:ext>
            </p:extLst>
          </p:nvPr>
        </p:nvGraphicFramePr>
        <p:xfrm>
          <a:off x="3759200" y="4826000"/>
          <a:ext cx="584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826000"/>
                        <a:ext cx="584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0663" name="Picture 7">
            <a:extLst>
              <a:ext uri="{FF2B5EF4-FFF2-40B4-BE49-F238E27FC236}">
                <a16:creationId xmlns="" xmlns:a16="http://schemas.microsoft.com/office/drawing/2014/main" id="{62471678-9289-44CD-BB86-4EF2CC3B0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43000"/>
            <a:ext cx="18288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290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54615323-7C3B-4D00-BA2F-5CF6A00D5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4.1- </a:t>
            </a:r>
            <a:fld id="{900A8235-92E3-4E8D-953E-139DFCD13EB2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8EE0ED86-2583-4677-B721-5A407F9F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11682" name="Rectangle 2">
            <a:extLst>
              <a:ext uri="{FF2B5EF4-FFF2-40B4-BE49-F238E27FC236}">
                <a16:creationId xmlns="" xmlns:a16="http://schemas.microsoft.com/office/drawing/2014/main" id="{F0C6618A-B1E2-4D1C-AF5A-AFD1A9771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SPACES</a:t>
            </a:r>
          </a:p>
        </p:txBody>
      </p:sp>
      <p:sp>
        <p:nvSpPr>
          <p:cNvPr id="711690" name="Rectangle 10">
            <a:extLst>
              <a:ext uri="{FF2B5EF4-FFF2-40B4-BE49-F238E27FC236}">
                <a16:creationId xmlns="" xmlns:a16="http://schemas.microsoft.com/office/drawing/2014/main" id="{67077323-F709-492A-AF1B-22E9B90DA4B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205264"/>
            <a:ext cx="82296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Axioms 1, 4, 5, 6, and 10 are evident. </a:t>
            </a:r>
          </a:p>
          <a:p>
            <a:pPr marL="1295400" lvl="2" indent="-381000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pic>
        <p:nvPicPr>
          <p:cNvPr id="711693" name="Picture 13">
            <a:extLst>
              <a:ext uri="{FF2B5EF4-FFF2-40B4-BE49-F238E27FC236}">
                <a16:creationId xmlns="" xmlns:a16="http://schemas.microsoft.com/office/drawing/2014/main" id="{20A9430B-6017-4A0B-9156-FEEC5CC43DD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124200"/>
            <a:ext cx="8229600" cy="2209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022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77FA6612-6CE0-4D47-8C40-728D38DACF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4.1- </a:t>
            </a:r>
            <a:fld id="{9EFA8AC5-6374-49AC-948A-1A04F635DD53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EB9032F7-06DA-4366-8860-16B5C35C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18850" name="Rectangle 2">
            <a:extLst>
              <a:ext uri="{FF2B5EF4-FFF2-40B4-BE49-F238E27FC236}">
                <a16:creationId xmlns="" xmlns:a16="http://schemas.microsoft.com/office/drawing/2014/main" id="{F4D6FCDF-4F87-4AA4-B249-13C919E53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VECTOR SPACE OF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851" name="Rectangle 3">
                <a:extLst>
                  <a:ext uri="{FF2B5EF4-FFF2-40B4-BE49-F238E27FC236}">
                    <a16:creationId xmlns="" xmlns:a16="http://schemas.microsoft.com/office/drawing/2014/main" id="{D9ABE880-ECA3-4CCA-82DA-A0F4077E69F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19200"/>
                <a:ext cx="8610600" cy="5257800"/>
              </a:xfrm>
            </p:spPr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𝕊</m:t>
                    </m:r>
                  </m:oMath>
                </a14:m>
                <a:r>
                  <a:rPr lang="en-US" dirty="0" smtClean="0"/>
                  <a:t> be </a:t>
                </a:r>
                <a:r>
                  <a:rPr lang="en-US" dirty="0"/>
                  <a:t>the space of all doubly infinite sequences of numbers (usually written in a row rather than a column):</a:t>
                </a:r>
              </a:p>
              <a:p>
                <a:pPr marL="0" indent="0" algn="ctr">
                  <a:buNone/>
                </a:pPr>
                <a:r>
                  <a:rPr lang="es-ES" dirty="0"/>
                  <a:t>{</a:t>
                </a:r>
                <a:r>
                  <a:rPr lang="es-ES" i="1" dirty="0" err="1"/>
                  <a:t>y</a:t>
                </a:r>
                <a:r>
                  <a:rPr lang="es-ES" i="1" baseline="-25000" dirty="0" err="1"/>
                  <a:t>k</a:t>
                </a:r>
                <a:r>
                  <a:rPr lang="es-ES" dirty="0"/>
                  <a:t>}=(…, </a:t>
                </a:r>
                <a:r>
                  <a:rPr lang="es-ES" i="1" dirty="0"/>
                  <a:t>y</a:t>
                </a:r>
                <a:r>
                  <a:rPr lang="es-ES" baseline="-25000" dirty="0"/>
                  <a:t>-2</a:t>
                </a:r>
                <a:r>
                  <a:rPr lang="es-ES" dirty="0"/>
                  <a:t>, </a:t>
                </a:r>
                <a:r>
                  <a:rPr lang="es-ES" i="1" dirty="0"/>
                  <a:t>y</a:t>
                </a:r>
                <a:r>
                  <a:rPr lang="es-ES" baseline="-25000" dirty="0"/>
                  <a:t>-1</a:t>
                </a:r>
                <a:r>
                  <a:rPr lang="es-ES" dirty="0"/>
                  <a:t>, </a:t>
                </a:r>
                <a:r>
                  <a:rPr lang="es-ES" i="1" dirty="0"/>
                  <a:t>y</a:t>
                </a:r>
                <a:r>
                  <a:rPr lang="es-ES" baseline="-25000" dirty="0"/>
                  <a:t>0</a:t>
                </a:r>
                <a:r>
                  <a:rPr lang="es-ES" dirty="0"/>
                  <a:t>, </a:t>
                </a:r>
                <a:r>
                  <a:rPr lang="es-ES" i="1" dirty="0"/>
                  <a:t>y</a:t>
                </a:r>
                <a:r>
                  <a:rPr lang="es-ES" baseline="-25000" dirty="0"/>
                  <a:t>1</a:t>
                </a:r>
                <a:r>
                  <a:rPr lang="es-ES" dirty="0"/>
                  <a:t>, </a:t>
                </a:r>
                <a:r>
                  <a:rPr lang="es-ES" i="1" dirty="0"/>
                  <a:t>y</a:t>
                </a:r>
                <a:r>
                  <a:rPr lang="es-ES" baseline="-25000" dirty="0"/>
                  <a:t>2</a:t>
                </a:r>
                <a:r>
                  <a:rPr lang="es-ES" dirty="0"/>
                  <a:t>, …)</a:t>
                </a:r>
              </a:p>
              <a:p>
                <a:r>
                  <a:rPr lang="en-US" dirty="0"/>
                  <a:t>If {</a:t>
                </a:r>
                <a:r>
                  <a:rPr lang="en-US" i="1" dirty="0" err="1"/>
                  <a:t>z</a:t>
                </a:r>
                <a:r>
                  <a:rPr lang="en-US" i="1" baseline="-25000" dirty="0" err="1"/>
                  <a:t>k</a:t>
                </a:r>
                <a:r>
                  <a:rPr lang="en-US" dirty="0"/>
                  <a:t>} is another element of </a:t>
                </a:r>
                <a:r>
                  <a:rPr lang="en-US" dirty="0">
                    <a:latin typeface="Castellar" panose="020A0402060406010301" pitchFamily="18" charset="0"/>
                  </a:rPr>
                  <a:t>S</a:t>
                </a:r>
                <a:r>
                  <a:rPr lang="en-US" dirty="0"/>
                  <a:t>, then the sum {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k</a:t>
                </a:r>
                <a:r>
                  <a:rPr lang="en-US" dirty="0"/>
                  <a:t>}+{</a:t>
                </a:r>
                <a:r>
                  <a:rPr lang="en-US" i="1" dirty="0" err="1"/>
                  <a:t>z</a:t>
                </a:r>
                <a:r>
                  <a:rPr lang="en-US" i="1" baseline="-25000" dirty="0" err="1"/>
                  <a:t>k</a:t>
                </a:r>
                <a:r>
                  <a:rPr lang="en-US" dirty="0"/>
                  <a:t>} is the sequence {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k</a:t>
                </a:r>
                <a:r>
                  <a:rPr lang="en-US" dirty="0" err="1"/>
                  <a:t>+</a:t>
                </a:r>
                <a:r>
                  <a:rPr lang="en-US" i="1" dirty="0" err="1"/>
                  <a:t>z</a:t>
                </a:r>
                <a:r>
                  <a:rPr lang="en-US" i="1" baseline="-25000" dirty="0" err="1"/>
                  <a:t>k</a:t>
                </a:r>
                <a:r>
                  <a:rPr lang="en-US" dirty="0"/>
                  <a:t>} formed by adding corresponding terms of {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k</a:t>
                </a:r>
                <a:r>
                  <a:rPr lang="en-US" dirty="0"/>
                  <a:t>} and {</a:t>
                </a:r>
                <a:r>
                  <a:rPr lang="en-US" i="1" dirty="0" err="1"/>
                  <a:t>z</a:t>
                </a:r>
                <a:r>
                  <a:rPr lang="en-US" i="1" baseline="-25000" dirty="0" err="1"/>
                  <a:t>k</a:t>
                </a:r>
                <a:r>
                  <a:rPr lang="en-US" dirty="0"/>
                  <a:t>}. </a:t>
                </a:r>
              </a:p>
              <a:p>
                <a:r>
                  <a:rPr lang="en-US" dirty="0"/>
                  <a:t>The scalar multiple </a:t>
                </a:r>
                <a:r>
                  <a:rPr lang="en-US" i="1" dirty="0"/>
                  <a:t>c</a:t>
                </a:r>
                <a:r>
                  <a:rPr lang="en-US" dirty="0"/>
                  <a:t>{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k</a:t>
                </a:r>
                <a:r>
                  <a:rPr lang="en-US" dirty="0"/>
                  <a:t>} is the sequence {</a:t>
                </a:r>
                <a:r>
                  <a:rPr lang="en-US" i="1" dirty="0" err="1"/>
                  <a:t>cy</a:t>
                </a:r>
                <a:r>
                  <a:rPr lang="en-US" i="1" baseline="-25000" dirty="0" err="1"/>
                  <a:t>k</a:t>
                </a:r>
                <a:r>
                  <a:rPr lang="en-US" dirty="0"/>
                  <a:t>}.</a:t>
                </a:r>
              </a:p>
            </p:txBody>
          </p:sp>
        </mc:Choice>
        <mc:Fallback xmlns="">
          <p:sp>
            <p:nvSpPr>
              <p:cNvPr id="718851" name="Rectangle 3">
                <a:extLst>
                  <a:ext uri="{FF2B5EF4-FFF2-40B4-BE49-F238E27FC236}">
                    <a16:creationId xmlns:a16="http://schemas.microsoft.com/office/drawing/2014/main" xmlns="" id="{D9ABE880-ECA3-4CCA-82DA-A0F4077E6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19200"/>
                <a:ext cx="8610600" cy="5257800"/>
              </a:xfrm>
              <a:blipFill rotWithShape="1">
                <a:blip r:embed="rId2"/>
                <a:stretch>
                  <a:fillRect l="-1557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446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12493</TotalTime>
  <Words>1144</Words>
  <Application>Microsoft Office PowerPoint</Application>
  <PresentationFormat>On-screen Show (4:3)</PresentationFormat>
  <Paragraphs>132</Paragraphs>
  <Slides>16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Blends</vt:lpstr>
      <vt:lpstr>Equation</vt:lpstr>
      <vt:lpstr>Vector Spaces</vt:lpstr>
      <vt:lpstr>VECTOR SPACES</vt:lpstr>
      <vt:lpstr>VECTOR SPACES</vt:lpstr>
      <vt:lpstr>VECTOR SPACES </vt:lpstr>
      <vt:lpstr>VECTOR SPACES</vt:lpstr>
      <vt:lpstr>VECTOR SPACES</vt:lpstr>
      <vt:lpstr>VECTOR SPACES</vt:lpstr>
      <vt:lpstr>VECTOR SPACES</vt:lpstr>
      <vt:lpstr>THE VECTOR SPACE OF SIGNALS</vt:lpstr>
      <vt:lpstr>THE VECTOR SPACE OF SIGNALS</vt:lpstr>
      <vt:lpstr>THE POLYNOMIALS OF DEGREE AT MOST n</vt:lpstr>
      <vt:lpstr>SUBSPACES</vt:lpstr>
      <vt:lpstr>SUBSPACES</vt:lpstr>
      <vt:lpstr>SUBSPACES</vt:lpstr>
      <vt:lpstr>A SUBSPACE SPANNED BY A SET</vt:lpstr>
      <vt:lpstr>A SUBSPACE SPANNED BY A SET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1057</cp:revision>
  <dcterms:created xsi:type="dcterms:W3CDTF">2005-10-22T18:34:54Z</dcterms:created>
  <dcterms:modified xsi:type="dcterms:W3CDTF">2020-10-14T23:34:21Z</dcterms:modified>
</cp:coreProperties>
</file>