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0" autoAdjust="0"/>
    <p:restoredTop sz="94660"/>
  </p:normalViewPr>
  <p:slideViewPr>
    <p:cSldViewPr showGuides="1">
      <p:cViewPr>
        <p:scale>
          <a:sx n="80" d="100"/>
          <a:sy n="80" d="100"/>
        </p:scale>
        <p:origin x="-318" y="2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e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e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10/26/2020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0344A5F-5FDC-448E-B9CA-F73437093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820A2-220F-4996-80E2-24CDF814895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A4065EC9-DD5A-48AA-8B58-0B9698D410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13993C07-3CA6-464B-94C9-6E95D9C8A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A517E00-10CA-4A40-975C-A1CBC1ECE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CDF1B-7212-426A-855D-DEDC36A917B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3ECF3257-2B3C-485B-9015-7C26F0FF9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DDCADB55-A496-4BD5-80FD-F2AE5520A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128B63E-9B0B-4BAF-95BA-2B013B951E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8705B-7891-41D1-A258-07326E7698F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2BEAA70E-8BE8-4700-90BF-048C61FC7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206F127A-434B-473B-AB3D-B9C788967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=""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=""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=""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4.2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=""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=""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=""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=""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=""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=""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=""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1647A-3BB6-4A5F-B1DB-0B784E49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xmlns="" id="{FA0685D7-4F8F-4D39-841B-AB02D1A206F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432201-6C8E-4E9F-89B9-94E7710E3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4.2- </a:t>
            </a:r>
            <a:fld id="{5089485B-5D13-4C55-A436-170438D321DA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372F0D-51E3-4673-A690-2A69824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05550"/>
            <a:ext cx="6324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195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4.2-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=""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=""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4.2-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=""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=""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=""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=""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3" r:id="rId16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e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4D973114-2A53-47B3-9177-84724841BA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3BFA1D57-E15B-4393-BD10-B0C4325E44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NULL SPACES, COLUMN SPACES, ROW SPACES, AND LINEAR TRANSFORMATIONS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600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934673EC-F300-4757-9752-41FDCDA67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82030E30-203B-4CE5-9405-0515CD9D97FA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C2D4C4B9-C449-44C6-894C-51708B05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xmlns="" id="{5280ED72-D889-4624-BC01-EEA4E02FB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SPACE OF A MATRIX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xmlns="" id="{021A3F2D-EE28-4524-B656-E4C6AB3C8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r>
              <a:rPr lang="en-US" altLang="en-US" sz="2800" b="1" dirty="0"/>
              <a:t>Theorem 3:</a:t>
            </a:r>
            <a:r>
              <a:rPr lang="en-US" altLang="en-US" sz="2800" dirty="0"/>
              <a:t> The column space of an 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subspace of      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The notation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for vectors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also shows that    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range of the linear transformation                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The column space of an 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all of       if and only if the equation                has a solution for every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.</a:t>
            </a:r>
          </a:p>
          <a:p>
            <a:endParaRPr lang="en-US" altLang="en-US" sz="2800" dirty="0"/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xmlns="" id="{FE8DDEF1-9C08-45A3-A958-8D5802E74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602440"/>
              </p:ext>
            </p:extLst>
          </p:nvPr>
        </p:nvGraphicFramePr>
        <p:xfrm>
          <a:off x="7327900" y="2951163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3" imgW="1320480" imgH="330120" progId="Equation.DSMT4">
                  <p:embed/>
                </p:oleObj>
              </mc:Choice>
              <mc:Fallback>
                <p:oleObj name="Equation" r:id="rId3" imgW="1320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2951163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xmlns="" id="{4F7C5418-82E5-4F62-A280-7AF72B793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97771"/>
              </p:ext>
            </p:extLst>
          </p:nvPr>
        </p:nvGraphicFramePr>
        <p:xfrm>
          <a:off x="4178300" y="3791011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791011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xmlns="" id="{E3953E26-0388-4362-93BD-151769238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316403"/>
              </p:ext>
            </p:extLst>
          </p:nvPr>
        </p:nvGraphicFramePr>
        <p:xfrm>
          <a:off x="2470006" y="1730375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006" y="1730375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>
            <a:extLst>
              <a:ext uri="{FF2B5EF4-FFF2-40B4-BE49-F238E27FC236}">
                <a16:creationId xmlns:a16="http://schemas.microsoft.com/office/drawing/2014/main" xmlns="" id="{4050EEB7-3C58-420B-B0FE-C233EA3A8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252193"/>
              </p:ext>
            </p:extLst>
          </p:nvPr>
        </p:nvGraphicFramePr>
        <p:xfrm>
          <a:off x="4178300" y="4102100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9" imgW="1143000" imgH="342720" progId="Equation.DSMT4">
                  <p:embed/>
                </p:oleObj>
              </mc:Choice>
              <mc:Fallback>
                <p:oleObj name="Equation" r:id="rId9" imgW="1143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102100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>
            <a:extLst>
              <a:ext uri="{FF2B5EF4-FFF2-40B4-BE49-F238E27FC236}">
                <a16:creationId xmlns:a16="http://schemas.microsoft.com/office/drawing/2014/main" xmlns="" id="{4F87AB66-8CB4-4F1C-A30C-E7E2C9C39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71471"/>
              </p:ext>
            </p:extLst>
          </p:nvPr>
        </p:nvGraphicFramePr>
        <p:xfrm>
          <a:off x="1371600" y="4472485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1" imgW="507960" imgH="393480" progId="Equation.DSMT4">
                  <p:embed/>
                </p:oleObj>
              </mc:Choice>
              <mc:Fallback>
                <p:oleObj name="Equation" r:id="rId11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72485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D4FDD978-EC83-4A7B-A4E7-AD0FE9C49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78457"/>
              </p:ext>
            </p:extLst>
          </p:nvPr>
        </p:nvGraphicFramePr>
        <p:xfrm>
          <a:off x="6019800" y="1482725"/>
          <a:ext cx="8572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3" imgW="857023" imgH="247808" progId="Equation.DSMT4">
                  <p:embed/>
                </p:oleObj>
              </mc:Choice>
              <mc:Fallback>
                <p:oleObj name="Equation" r:id="rId13" imgW="857023" imgH="2478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19800" y="1482725"/>
                        <a:ext cx="8572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134E1174-22D3-4224-BDB0-65DF32CDC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619867"/>
              </p:ext>
            </p:extLst>
          </p:nvPr>
        </p:nvGraphicFramePr>
        <p:xfrm>
          <a:off x="7620000" y="3671561"/>
          <a:ext cx="501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15" imgW="501647" imgH="387545" progId="Equation.DSMT4">
                  <p:embed/>
                </p:oleObj>
              </mc:Choice>
              <mc:Fallback>
                <p:oleObj name="Equation" r:id="rId15" imgW="501647" imgH="3875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20000" y="3671561"/>
                        <a:ext cx="5016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076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934673EC-F300-4757-9752-41FDCDA67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82030E30-203B-4CE5-9405-0515CD9D97FA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C2D4C4B9-C449-44C6-894C-51708B05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xmlns="" id="{5280ED72-D889-4624-BC01-EEA4E02FB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SPACE OF A MATRIX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xmlns="" id="{021A3F2D-EE28-4524-B656-E4C6AB3C8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449957"/>
            <a:ext cx="8763000" cy="52578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2:</a:t>
            </a:r>
            <a:r>
              <a:rPr lang="en-US" altLang="en-US" sz="2800" dirty="0"/>
              <a:t> Let                                          ,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and                 .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1371600" lvl="2" indent="-457200">
              <a:spcBef>
                <a:spcPts val="24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Determine 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Could </a:t>
            </a:r>
            <a:r>
              <a:rPr lang="en-US" altLang="en-US" sz="2800" b="1" dirty="0"/>
              <a:t>u</a:t>
            </a:r>
            <a:r>
              <a:rPr lang="en-US" altLang="en-US" sz="2800" dirty="0"/>
              <a:t> be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?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Determine if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Could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be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8073" name="Object 9">
            <a:extLst>
              <a:ext uri="{FF2B5EF4-FFF2-40B4-BE49-F238E27FC236}">
                <a16:creationId xmlns:a16="http://schemas.microsoft.com/office/drawing/2014/main" xmlns="" id="{116CB8F3-4444-4EAB-80B2-8C345544B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30890"/>
              </p:ext>
            </p:extLst>
          </p:nvPr>
        </p:nvGraphicFramePr>
        <p:xfrm>
          <a:off x="3048000" y="1431925"/>
          <a:ext cx="35052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3682800" imgH="1777680" progId="Equation.DSMT4">
                  <p:embed/>
                </p:oleObj>
              </mc:Choice>
              <mc:Fallback>
                <p:oleObj name="Equation" r:id="rId3" imgW="36828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31925"/>
                        <a:ext cx="35052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4" name="Object 10">
            <a:extLst>
              <a:ext uri="{FF2B5EF4-FFF2-40B4-BE49-F238E27FC236}">
                <a16:creationId xmlns:a16="http://schemas.microsoft.com/office/drawing/2014/main" xmlns="" id="{F38DA82F-1B01-479C-8518-2BFB5E0E1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93621"/>
              </p:ext>
            </p:extLst>
          </p:nvPr>
        </p:nvGraphicFramePr>
        <p:xfrm>
          <a:off x="6832600" y="1143000"/>
          <a:ext cx="14017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5" imgW="1447560" imgH="2361960" progId="Equation.DSMT4">
                  <p:embed/>
                </p:oleObj>
              </mc:Choice>
              <mc:Fallback>
                <p:oleObj name="Equation" r:id="rId5" imgW="144756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143000"/>
                        <a:ext cx="14017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5" name="Object 11">
            <a:extLst>
              <a:ext uri="{FF2B5EF4-FFF2-40B4-BE49-F238E27FC236}">
                <a16:creationId xmlns:a16="http://schemas.microsoft.com/office/drawing/2014/main" xmlns="" id="{5A4AAEFA-6A46-4924-B3F7-AA0FF2811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372486"/>
              </p:ext>
            </p:extLst>
          </p:nvPr>
        </p:nvGraphicFramePr>
        <p:xfrm>
          <a:off x="1289050" y="2438400"/>
          <a:ext cx="13414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7" imgW="1422360" imgH="1777680" progId="Equation.DSMT4">
                  <p:embed/>
                </p:oleObj>
              </mc:Choice>
              <mc:Fallback>
                <p:oleObj name="Equation" r:id="rId7" imgW="14223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438400"/>
                        <a:ext cx="13414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473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D5A0875C-A7C0-4E1C-8DBF-2A1338A9C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F7B55263-35F8-410C-8DB0-D70A6B10C004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BC0D048-8E2B-4616-B3E9-AF60F985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xmlns="" id="{8E995BBE-811A-4EC6-A0A5-A76FC0528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SPACE OF A MATRIX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xmlns="" id="{8EA72EDB-C19D-4DBB-98D8-C234F1AAC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 marL="4572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An explicit description of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not needed here. Simply compute the product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u</a:t>
            </a:r>
            <a:r>
              <a:rPr lang="en-US" altLang="en-US" sz="2800" dirty="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0" lvl="2" indent="0">
              <a:buNone/>
            </a:pPr>
            <a:r>
              <a:rPr lang="en-US" altLang="en-US" sz="2800" dirty="0"/>
              <a:t>       The vector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a solution of 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=  </a:t>
            </a:r>
            <a:r>
              <a:rPr lang="en-US" altLang="en-US" sz="2800" b="1" dirty="0"/>
              <a:t>0</a:t>
            </a:r>
            <a:r>
              <a:rPr lang="en-US" altLang="en-US" sz="2800" dirty="0"/>
              <a:t>, so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not </a:t>
            </a:r>
          </a:p>
          <a:p>
            <a:pPr marL="640080" lvl="2" indent="0">
              <a:buNone/>
            </a:pPr>
            <a:r>
              <a:rPr lang="en-US" altLang="en-US" sz="2800" dirty="0"/>
              <a:t>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640080" lvl="2" indent="0">
              <a:buNone/>
            </a:pPr>
            <a:r>
              <a:rPr lang="en-US" altLang="en-US" sz="2800" dirty="0"/>
              <a:t>Also, with four entries, </a:t>
            </a:r>
            <a:r>
              <a:rPr lang="en-US" altLang="en-US" sz="2800" b="1" dirty="0"/>
              <a:t>u</a:t>
            </a:r>
            <a:r>
              <a:rPr lang="en-US" altLang="en-US" sz="2800" dirty="0"/>
              <a:t> could not possibly be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since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subspace of     .</a:t>
            </a:r>
          </a:p>
          <a:p>
            <a:pPr marL="640080" lvl="2" indent="0">
              <a:buNone/>
            </a:pPr>
            <a:endParaRPr lang="en-US" altLang="en-US" sz="2800" dirty="0"/>
          </a:p>
          <a:p>
            <a:pPr marL="914400" lvl="2" indent="0">
              <a:buNone/>
            </a:pPr>
            <a:endParaRPr lang="en-US" altLang="en-US" sz="2800" dirty="0"/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xmlns="" id="{89361221-E717-4E56-B909-E8078D4CB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139656"/>
              </p:ext>
            </p:extLst>
          </p:nvPr>
        </p:nvGraphicFramePr>
        <p:xfrm>
          <a:off x="1212850" y="1981200"/>
          <a:ext cx="67183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6895800" imgH="2361960" progId="Equation.DSMT4">
                  <p:embed/>
                </p:oleObj>
              </mc:Choice>
              <mc:Fallback>
                <p:oleObj name="Equation" r:id="rId3" imgW="689580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981200"/>
                        <a:ext cx="67183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563617BD-B1AA-4237-BD26-EC7BC275F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77307"/>
              </p:ext>
            </p:extLst>
          </p:nvPr>
        </p:nvGraphicFramePr>
        <p:xfrm>
          <a:off x="6248400" y="56261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6261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607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FFFCB696-F7FD-40E3-8866-A79F0AC33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2FB9D573-D40C-43C4-8038-D9F794599A6B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C99F6433-9F2F-42B5-8997-42C9249C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xmlns="" id="{09E3D9F3-4AA1-4C33-A2AE-DC4425EAF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SPACE OF A MATRIX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xmlns="" id="{D0AA23D8-96F0-44A6-A73C-163028090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81600"/>
          </a:xfrm>
        </p:spPr>
        <p:txBody>
          <a:bodyPr/>
          <a:lstStyle/>
          <a:p>
            <a:pPr marL="0" lvl="2" indent="-457200"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Reduce             to an echelon form.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/>
            <a:endParaRPr lang="en-US" altLang="en-US" sz="2800" dirty="0"/>
          </a:p>
          <a:p>
            <a:pPr marL="612648" lvl="3" indent="0">
              <a:buNone/>
            </a:pPr>
            <a:r>
              <a:rPr lang="en-US" altLang="en-US" sz="2800" dirty="0"/>
              <a:t>The equation               is consistent, so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612648" lvl="3" indent="0">
              <a:buNone/>
            </a:pPr>
            <a:r>
              <a:rPr lang="en-US" altLang="en-US" sz="2800" dirty="0"/>
              <a:t>With only three entries,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could not possibly be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since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subspace of     . </a:t>
            </a:r>
          </a:p>
          <a:p>
            <a:pPr marL="612648" lvl="3" indent="0">
              <a:buNone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30118" name="Object 6">
            <a:extLst>
              <a:ext uri="{FF2B5EF4-FFF2-40B4-BE49-F238E27FC236}">
                <a16:creationId xmlns:a16="http://schemas.microsoft.com/office/drawing/2014/main" xmlns="" id="{FE29C58D-CD47-430A-92A8-28D98E876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44376"/>
              </p:ext>
            </p:extLst>
          </p:nvPr>
        </p:nvGraphicFramePr>
        <p:xfrm>
          <a:off x="2205038" y="1436688"/>
          <a:ext cx="9255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1168200" imgH="558720" progId="Equation.DSMT4">
                  <p:embed/>
                </p:oleObj>
              </mc:Choice>
              <mc:Fallback>
                <p:oleObj name="Equation" r:id="rId3" imgW="1168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436688"/>
                        <a:ext cx="9255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9" name="Object 7">
            <a:extLst>
              <a:ext uri="{FF2B5EF4-FFF2-40B4-BE49-F238E27FC236}">
                <a16:creationId xmlns:a16="http://schemas.microsoft.com/office/drawing/2014/main" xmlns="" id="{98DA4C2B-6AF4-443D-B313-5C15265AB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95241"/>
              </p:ext>
            </p:extLst>
          </p:nvPr>
        </p:nvGraphicFramePr>
        <p:xfrm>
          <a:off x="1144588" y="1981200"/>
          <a:ext cx="7005637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5" imgW="7759440" imgH="1777680" progId="Equation.DSMT4">
                  <p:embed/>
                </p:oleObj>
              </mc:Choice>
              <mc:Fallback>
                <p:oleObj name="Equation" r:id="rId5" imgW="775944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981200"/>
                        <a:ext cx="7005637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20" name="Object 8">
            <a:extLst>
              <a:ext uri="{FF2B5EF4-FFF2-40B4-BE49-F238E27FC236}">
                <a16:creationId xmlns:a16="http://schemas.microsoft.com/office/drawing/2014/main" xmlns="" id="{17F98553-61D0-4FA0-8272-363A9F656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283146"/>
              </p:ext>
            </p:extLst>
          </p:nvPr>
        </p:nvGraphicFramePr>
        <p:xfrm>
          <a:off x="3095625" y="400050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7" imgW="1155600" imgH="342720" progId="Equation.DSMT4">
                  <p:embed/>
                </p:oleObj>
              </mc:Choice>
              <mc:Fallback>
                <p:oleObj name="Equation" r:id="rId7" imgW="1155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00050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243B8261-E14E-41A7-A804-FF5ECA943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137698"/>
              </p:ext>
            </p:extLst>
          </p:nvPr>
        </p:nvGraphicFramePr>
        <p:xfrm>
          <a:off x="6330950" y="4876800"/>
          <a:ext cx="450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9" imgW="450879" imgH="387545" progId="Equation.DSMT4">
                  <p:embed/>
                </p:oleObj>
              </mc:Choice>
              <mc:Fallback>
                <p:oleObj name="Equation" r:id="rId9" imgW="450879" imgH="3875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0950" y="4876800"/>
                        <a:ext cx="4508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870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814B852A-39A1-4F83-BD90-87EEA0A82F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4.6- </a:t>
            </a:r>
            <a:fld id="{D73DF623-591D-4F40-B7D0-597AC54A90C1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8D1FAC9-6464-4723-A893-DAD6E635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A9CF2DEB-63C7-436C-BC38-94BDEEFCE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ROW SPACE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6EA51EE6-2D49-4023-9F1E-A9253699B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If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an           matrix, each row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has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entries and thus can be identified with a vector in     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set of all linear combinations of the row vectors is called the </a:t>
            </a:r>
            <a:r>
              <a:rPr lang="en-US" altLang="en-US" sz="2800" b="1" dirty="0">
                <a:cs typeface="Times New Roman" panose="02020603050405020304" pitchFamily="18" charset="0"/>
              </a:rPr>
              <a:t>row space</a:t>
            </a:r>
            <a:r>
              <a:rPr lang="en-US" altLang="en-US" sz="2800" dirty="0">
                <a:cs typeface="Times New Roman" panose="02020603050405020304" pitchFamily="18" charset="0"/>
              </a:rPr>
              <a:t>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and is denoted by    Row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Each row has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entries, so Row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 subspace of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Since the rows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are identified with the columns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 dirty="0"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cs typeface="Times New Roman" panose="02020603050405020304" pitchFamily="18" charset="0"/>
              </a:rPr>
              <a:t>, we could also write Col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 dirty="0"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cs typeface="Times New Roman" panose="02020603050405020304" pitchFamily="18" charset="0"/>
              </a:rPr>
              <a:t> in place of      Row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xmlns="" id="{01FDC50D-5D3E-4655-9261-94680A5B2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17653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7653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xmlns="" id="{166452E6-6AD4-4895-BDC9-D97654143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2044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6" imgW="457200" imgH="393480" progId="Equation.DSMT4">
                  <p:embed/>
                </p:oleObj>
              </mc:Choice>
              <mc:Fallback>
                <p:oleObj name="Equation" r:id="rId6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2044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1" name="Object 45">
            <a:extLst>
              <a:ext uri="{FF2B5EF4-FFF2-40B4-BE49-F238E27FC236}">
                <a16:creationId xmlns:a16="http://schemas.microsoft.com/office/drawing/2014/main" xmlns="" id="{EF3F72DE-06CB-499A-9E2B-229F1EA1C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32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8" imgW="457200" imgH="393480" progId="Equation.DSMT4">
                  <p:embed/>
                </p:oleObj>
              </mc:Choice>
              <mc:Fallback>
                <p:oleObj name="Equation" r:id="rId8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32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762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2A2417D2-8D59-4F65-B798-6BCEC6589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15656C9F-6970-4456-A4BD-D7E152F708DE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72F558F7-ACFB-4618-88FA-CA4FEB23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xmlns="" id="{C1D8EB7C-BCC8-471A-B679-A0FB25268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AND RANGE OF A LINEAR TRANSFORMATION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xmlns="" id="{B5CD0FF4-2BAB-4F1E-AAE5-2B72A45FD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105400"/>
          </a:xfrm>
        </p:spPr>
        <p:txBody>
          <a:bodyPr/>
          <a:lstStyle/>
          <a:p>
            <a:pPr marL="660400" indent="-660400"/>
            <a:r>
              <a:rPr lang="en-US" altLang="en-US" sz="2800" dirty="0"/>
              <a:t>Subspaces of vector spaces other than      are often described in terms of a linear transformation instead of a matrix.</a:t>
            </a:r>
          </a:p>
          <a:p>
            <a:pPr marL="660400" indent="-660400"/>
            <a:r>
              <a:rPr lang="en-US" altLang="en-US" sz="2800" b="1" dirty="0"/>
              <a:t>Definition:</a:t>
            </a:r>
            <a:r>
              <a:rPr lang="en-US" altLang="en-US" sz="2800" dirty="0"/>
              <a:t> A </a:t>
            </a:r>
            <a:r>
              <a:rPr lang="en-US" altLang="en-US" sz="2800" b="1" dirty="0"/>
              <a:t>linear transformation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 from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into a vector 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is a rule that assigns to each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 unique vector </a:t>
            </a:r>
            <a:r>
              <a:rPr lang="en-US" altLang="en-US" sz="2800" i="1" dirty="0"/>
              <a:t>T</a:t>
            </a:r>
            <a:r>
              <a:rPr lang="en-US" altLang="en-US" sz="2800" dirty="0"/>
              <a:t>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, such that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sz="2800" dirty="0"/>
              <a:t>                                         for all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and 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sz="2800" dirty="0"/>
              <a:t>                          for all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all scalars </a:t>
            </a:r>
            <a:r>
              <a:rPr lang="en-US" altLang="en-US" sz="2800" i="1" dirty="0"/>
              <a:t>c</a:t>
            </a:r>
            <a:r>
              <a:rPr lang="en-US" altLang="en-US" sz="2800" dirty="0"/>
              <a:t>.</a:t>
            </a:r>
          </a:p>
          <a:p>
            <a:pPr marL="660400" indent="-660400">
              <a:buFont typeface="Wingdings" panose="05000000000000000000" pitchFamily="2" charset="2"/>
              <a:buNone/>
            </a:pPr>
            <a:r>
              <a:rPr lang="en-US" altLang="en-US" sz="2800" dirty="0"/>
              <a:t>     </a:t>
            </a:r>
          </a:p>
        </p:txBody>
      </p:sp>
      <p:graphicFrame>
        <p:nvGraphicFramePr>
          <p:cNvPr id="731141" name="Object 5">
            <a:extLst>
              <a:ext uri="{FF2B5EF4-FFF2-40B4-BE49-F238E27FC236}">
                <a16:creationId xmlns:a16="http://schemas.microsoft.com/office/drawing/2014/main" xmlns="" id="{517BE501-F058-43DF-82A9-006E729CF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92221"/>
              </p:ext>
            </p:extLst>
          </p:nvPr>
        </p:nvGraphicFramePr>
        <p:xfrm>
          <a:off x="6311900" y="1435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4351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2" name="Object 6">
            <a:extLst>
              <a:ext uri="{FF2B5EF4-FFF2-40B4-BE49-F238E27FC236}">
                <a16:creationId xmlns:a16="http://schemas.microsoft.com/office/drawing/2014/main" xmlns="" id="{FDDBEE6F-F98F-4664-B1D3-E0755DDFA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806473"/>
              </p:ext>
            </p:extLst>
          </p:nvPr>
        </p:nvGraphicFramePr>
        <p:xfrm>
          <a:off x="1498600" y="414020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5" imgW="3708360" imgH="431640" progId="Equation.DSMT4">
                  <p:embed/>
                </p:oleObj>
              </mc:Choice>
              <mc:Fallback>
                <p:oleObj name="Equation" r:id="rId5" imgW="3708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140200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3" name="Object 7">
            <a:extLst>
              <a:ext uri="{FF2B5EF4-FFF2-40B4-BE49-F238E27FC236}">
                <a16:creationId xmlns:a16="http://schemas.microsoft.com/office/drawing/2014/main" xmlns="" id="{FB9F801A-8684-4FD6-A49B-321D881AB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20501"/>
              </p:ext>
            </p:extLst>
          </p:nvPr>
        </p:nvGraphicFramePr>
        <p:xfrm>
          <a:off x="1485900" y="4673600"/>
          <a:ext cx="234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7" imgW="2349360" imgH="431640" progId="Equation.DSMT4">
                  <p:embed/>
                </p:oleObj>
              </mc:Choice>
              <mc:Fallback>
                <p:oleObj name="Equation" r:id="rId7" imgW="2349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673600"/>
                        <a:ext cx="234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760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ED166414-A952-4A6C-8299-55ED6C01D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A330D740-14C6-4A60-8084-6E7116605682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EFDA6B8-3A3F-4F01-AA79-0508E637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xmlns="" id="{D50F1AEC-AC79-4A78-9BC4-8822AF2B0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AND RANGE OF A LINEAR TRANSFORMATION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xmlns="" id="{DB477080-0934-4096-947B-F187666B3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altLang="en-US" sz="2800"/>
              <a:t>The </a:t>
            </a:r>
            <a:r>
              <a:rPr lang="en-US" altLang="en-US" sz="2800" b="1"/>
              <a:t>kernel</a:t>
            </a:r>
            <a:r>
              <a:rPr lang="en-US" altLang="en-US" sz="2800"/>
              <a:t> (or </a:t>
            </a:r>
            <a:r>
              <a:rPr lang="en-US" altLang="en-US" sz="2800" b="1"/>
              <a:t>null space</a:t>
            </a:r>
            <a:r>
              <a:rPr lang="en-US" altLang="en-US" sz="2800"/>
              <a:t>) of such a </a:t>
            </a:r>
            <a:r>
              <a:rPr lang="en-US" altLang="en-US" sz="2800" i="1"/>
              <a:t>T</a:t>
            </a:r>
            <a:r>
              <a:rPr lang="en-US" altLang="en-US" sz="2800"/>
              <a:t> is the set of all </a:t>
            </a:r>
            <a:r>
              <a:rPr lang="en-US" altLang="en-US" sz="2800" b="1"/>
              <a:t>u</a:t>
            </a:r>
            <a:r>
              <a:rPr lang="en-US" altLang="en-US" sz="2800"/>
              <a:t> in </a:t>
            </a:r>
            <a:r>
              <a:rPr lang="en-US" altLang="en-US" sz="2800" i="1"/>
              <a:t>V</a:t>
            </a:r>
            <a:r>
              <a:rPr lang="en-US" altLang="en-US" sz="2800"/>
              <a:t> such that                 (the zero vector in </a:t>
            </a:r>
            <a:r>
              <a:rPr lang="en-US" altLang="en-US" sz="2800" i="1"/>
              <a:t>W </a:t>
            </a:r>
            <a:r>
              <a:rPr lang="en-US" altLang="en-US" sz="2800"/>
              <a:t>).</a:t>
            </a:r>
          </a:p>
          <a:p>
            <a:endParaRPr lang="en-US" altLang="en-US" sz="2800"/>
          </a:p>
          <a:p>
            <a:r>
              <a:rPr lang="en-US" altLang="en-US" sz="2800"/>
              <a:t>The </a:t>
            </a:r>
            <a:r>
              <a:rPr lang="en-US" altLang="en-US" sz="2800" b="1"/>
              <a:t>range</a:t>
            </a:r>
            <a:r>
              <a:rPr lang="en-US" altLang="en-US" sz="2800"/>
              <a:t> of </a:t>
            </a:r>
            <a:r>
              <a:rPr lang="en-US" altLang="en-US" sz="2800" i="1"/>
              <a:t>T</a:t>
            </a:r>
            <a:r>
              <a:rPr lang="en-US" altLang="en-US" sz="2800"/>
              <a:t> is the set of all vectors in </a:t>
            </a:r>
            <a:r>
              <a:rPr lang="en-US" altLang="en-US" sz="2800" i="1"/>
              <a:t>W</a:t>
            </a:r>
            <a:r>
              <a:rPr lang="en-US" altLang="en-US" sz="2800"/>
              <a:t> of the form </a:t>
            </a:r>
            <a:r>
              <a:rPr lang="en-US" altLang="en-US" sz="2800" i="1"/>
              <a:t>T</a:t>
            </a:r>
            <a:r>
              <a:rPr lang="en-US" altLang="en-US" sz="2800"/>
              <a:t> (</a:t>
            </a:r>
            <a:r>
              <a:rPr lang="en-US" altLang="en-US" sz="2800" b="1"/>
              <a:t>x</a:t>
            </a:r>
            <a:r>
              <a:rPr lang="en-US" altLang="en-US" sz="2800"/>
              <a:t>) for some </a:t>
            </a:r>
            <a:r>
              <a:rPr lang="en-US" altLang="en-US" sz="2800" b="1"/>
              <a:t>x</a:t>
            </a:r>
            <a:r>
              <a:rPr lang="en-US" altLang="en-US" sz="2800"/>
              <a:t> in </a:t>
            </a:r>
            <a:r>
              <a:rPr lang="en-US" altLang="en-US" sz="2800" i="1"/>
              <a:t>V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The kernel of </a:t>
            </a:r>
            <a:r>
              <a:rPr lang="en-US" altLang="en-US" sz="2800" i="1"/>
              <a:t>T</a:t>
            </a:r>
            <a:r>
              <a:rPr lang="en-US" altLang="en-US" sz="2800"/>
              <a:t> is a subspace of </a:t>
            </a:r>
            <a:r>
              <a:rPr lang="en-US" altLang="en-US" sz="2800" i="1"/>
              <a:t>V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The range of </a:t>
            </a:r>
            <a:r>
              <a:rPr lang="en-US" altLang="en-US" sz="2800" i="1"/>
              <a:t>T</a:t>
            </a:r>
            <a:r>
              <a:rPr lang="en-US" altLang="en-US" sz="2800"/>
              <a:t> is a subspace of </a:t>
            </a:r>
            <a:r>
              <a:rPr lang="en-US" altLang="en-US" sz="2800" i="1"/>
              <a:t>W</a:t>
            </a:r>
            <a:r>
              <a:rPr lang="en-US" altLang="en-US" sz="2800"/>
              <a:t>.</a:t>
            </a:r>
          </a:p>
        </p:txBody>
      </p:sp>
      <p:graphicFrame>
        <p:nvGraphicFramePr>
          <p:cNvPr id="732164" name="Object 4">
            <a:extLst>
              <a:ext uri="{FF2B5EF4-FFF2-40B4-BE49-F238E27FC236}">
                <a16:creationId xmlns:a16="http://schemas.microsoft.com/office/drawing/2014/main" xmlns="" id="{0F0B5B5F-7F6F-4043-90B7-816500BC3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23495"/>
              </p:ext>
            </p:extLst>
          </p:nvPr>
        </p:nvGraphicFramePr>
        <p:xfrm>
          <a:off x="3194050" y="19431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1396800" imgH="431640" progId="Equation.DSMT4">
                  <p:embed/>
                </p:oleObj>
              </mc:Choice>
              <mc:Fallback>
                <p:oleObj name="Equation" r:id="rId3" imgW="139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19431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852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xmlns="" id="{D6B32DF7-CA5D-4B86-82D4-0CC8E1E90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8DC6E614-AEA8-4307-9167-2F7C30051BE6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AEC4C8BD-E7C7-40AC-A338-40FF5293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xmlns="" id="{0D68FBC8-663F-4BF8-A974-CD0C1C67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CONTRAST BETWEEN NUL </a:t>
            </a:r>
            <a:r>
              <a:rPr lang="en-US" altLang="en-US" i="1"/>
              <a:t>A</a:t>
            </a:r>
            <a:r>
              <a:rPr lang="en-US" altLang="en-US"/>
              <a:t> AND COL </a:t>
            </a:r>
            <a:r>
              <a:rPr lang="en-US" altLang="en-US" i="1"/>
              <a:t>A</a:t>
            </a:r>
            <a:r>
              <a:rPr lang="en-US" altLang="en-US"/>
              <a:t> FOR AN   </a:t>
            </a:r>
            <a:br>
              <a:rPr lang="en-US" altLang="en-US"/>
            </a:br>
            <a:r>
              <a:rPr lang="en-US" altLang="en-US"/>
              <a:t>              MATRIX </a:t>
            </a:r>
            <a:r>
              <a:rPr lang="en-US" altLang="en-US" i="1"/>
              <a:t>A</a:t>
            </a:r>
          </a:p>
        </p:txBody>
      </p:sp>
      <p:graphicFrame>
        <p:nvGraphicFramePr>
          <p:cNvPr id="733188" name="Object 4">
            <a:extLst>
              <a:ext uri="{FF2B5EF4-FFF2-40B4-BE49-F238E27FC236}">
                <a16:creationId xmlns:a16="http://schemas.microsoft.com/office/drawing/2014/main" xmlns="" id="{0564FD1E-96F3-4854-864A-94FE37FDE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47700"/>
          <a:ext cx="10668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47700"/>
                        <a:ext cx="10668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70" name="Group 86">
            <a:extLst>
              <a:ext uri="{FF2B5EF4-FFF2-40B4-BE49-F238E27FC236}">
                <a16:creationId xmlns:a16="http://schemas.microsoft.com/office/drawing/2014/main" xmlns="" id="{D5D5C9EE-D001-4F46-81CF-E998DB2504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15601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3390303046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116940150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3279385"/>
                  </a:ext>
                </a:extLst>
              </a:tr>
              <a:tr h="836613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subspace of 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subspace of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5003883"/>
                  </a:ext>
                </a:extLst>
              </a:tr>
              <a:tr h="2592388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2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implicitly defined;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i.e.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you are given only a condition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that vectors in Nul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must satisfy.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2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explicitly defined;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i.e.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you are told how to build vectors in Col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6031121"/>
                  </a:ext>
                </a:extLst>
              </a:tr>
            </a:tbl>
          </a:graphicData>
        </a:graphic>
      </p:graphicFrame>
      <p:graphicFrame>
        <p:nvGraphicFramePr>
          <p:cNvPr id="733226" name="Object 42">
            <a:extLst>
              <a:ext uri="{FF2B5EF4-FFF2-40B4-BE49-F238E27FC236}">
                <a16:creationId xmlns:a16="http://schemas.microsoft.com/office/drawing/2014/main" xmlns="" id="{0CD44F86-E5A7-4F4D-9AB9-B6BE50A52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7432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29" name="Object 45">
            <a:extLst>
              <a:ext uri="{FF2B5EF4-FFF2-40B4-BE49-F238E27FC236}">
                <a16:creationId xmlns:a16="http://schemas.microsoft.com/office/drawing/2014/main" xmlns="" id="{80954C9B-7A4B-4341-B481-F2E826A5B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7432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432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39" name="Object 55">
            <a:extLst>
              <a:ext uri="{FF2B5EF4-FFF2-40B4-BE49-F238E27FC236}">
                <a16:creationId xmlns:a16="http://schemas.microsoft.com/office/drawing/2014/main" xmlns="" id="{75139D57-8EA6-4447-8E21-B1B7F42DD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308557"/>
              </p:ext>
            </p:extLst>
          </p:nvPr>
        </p:nvGraphicFramePr>
        <p:xfrm>
          <a:off x="914400" y="4699000"/>
          <a:ext cx="1295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9" imgW="1409400" imgH="431640" progId="Equation.DSMT4">
                  <p:embed/>
                </p:oleObj>
              </mc:Choice>
              <mc:Fallback>
                <p:oleObj name="Equation" r:id="rId9" imgW="1409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99000"/>
                        <a:ext cx="12954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756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xmlns="" id="{0D558A97-4042-4E0E-918F-3552A3878C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3C09AEB2-A967-4B7D-9243-86C30251BB5A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21BCFAAF-93AC-45CB-B0AC-6B1044A5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xmlns="" id="{EAECD7C4-4E87-4511-B25B-50B181803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CONTRAST BETWEEN NUL </a:t>
            </a:r>
            <a:r>
              <a:rPr lang="en-US" altLang="en-US" i="1"/>
              <a:t>A</a:t>
            </a:r>
            <a:r>
              <a:rPr lang="en-US" altLang="en-US"/>
              <a:t> AND COL </a:t>
            </a:r>
            <a:r>
              <a:rPr lang="en-US" altLang="en-US" i="1"/>
              <a:t>A</a:t>
            </a:r>
            <a:r>
              <a:rPr lang="en-US" altLang="en-US"/>
              <a:t> FOR AN   </a:t>
            </a:r>
            <a:br>
              <a:rPr lang="en-US" altLang="en-US"/>
            </a:br>
            <a:r>
              <a:rPr lang="en-US" altLang="en-US"/>
              <a:t>              MATRIX </a:t>
            </a:r>
            <a:r>
              <a:rPr lang="en-US" altLang="en-US" i="1"/>
              <a:t>A</a:t>
            </a:r>
          </a:p>
        </p:txBody>
      </p:sp>
      <p:graphicFrame>
        <p:nvGraphicFramePr>
          <p:cNvPr id="736260" name="Object 4">
            <a:extLst>
              <a:ext uri="{FF2B5EF4-FFF2-40B4-BE49-F238E27FC236}">
                <a16:creationId xmlns:a16="http://schemas.microsoft.com/office/drawing/2014/main" xmlns="" id="{527A2D4A-29E1-42BD-9937-F46CA4EB3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660400"/>
          <a:ext cx="1066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660400"/>
                        <a:ext cx="1066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89" name="Group 33">
            <a:extLst>
              <a:ext uri="{FF2B5EF4-FFF2-40B4-BE49-F238E27FC236}">
                <a16:creationId xmlns:a16="http://schemas.microsoft.com/office/drawing/2014/main" xmlns="" id="{FFCF1CED-4FF9-4E23-8F7E-665D844E0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516955"/>
              </p:ext>
            </p:extLst>
          </p:nvPr>
        </p:nvGraphicFramePr>
        <p:xfrm>
          <a:off x="457200" y="1600200"/>
          <a:ext cx="8305800" cy="466979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xmlns="" val="2323796984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xmlns="" val="42145607"/>
                    </a:ext>
                  </a:extLst>
                </a:gridCol>
              </a:tblGrid>
              <a:tr h="197485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3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It takes time to find vectors in 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Row operations on             are required.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3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It is easy to find vectors in 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The columns of </a:t>
                      </a: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are displayed; others are formed from them.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2814537"/>
                  </a:ext>
                </a:extLst>
              </a:tr>
              <a:tr h="244475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4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There is no obvious relation between Nul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and the entries in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4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There is an obvious relation between Col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and the entries in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since each column of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in Col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407999"/>
                  </a:ext>
                </a:extLst>
              </a:tr>
            </a:tbl>
          </a:graphicData>
        </a:graphic>
      </p:graphicFrame>
      <p:graphicFrame>
        <p:nvGraphicFramePr>
          <p:cNvPr id="736278" name="Object 22">
            <a:extLst>
              <a:ext uri="{FF2B5EF4-FFF2-40B4-BE49-F238E27FC236}">
                <a16:creationId xmlns:a16="http://schemas.microsoft.com/office/drawing/2014/main" xmlns="" id="{872E6B93-D59C-4E88-9B9F-88F49D4BD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1969"/>
              </p:ext>
            </p:extLst>
          </p:nvPr>
        </p:nvGraphicFramePr>
        <p:xfrm>
          <a:off x="3124200" y="2565400"/>
          <a:ext cx="838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1143000" imgH="558720" progId="Equation.DSMT4">
                  <p:embed/>
                </p:oleObj>
              </mc:Choice>
              <mc:Fallback>
                <p:oleObj name="Equation" r:id="rId5" imgW="11430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65400"/>
                        <a:ext cx="838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073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B799FC01-5216-49A2-80AE-5E0D6C491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29FC8BCF-08A5-4A2F-A6E6-AD1907DA09D1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D92AAE78-BCF2-4DDB-BFBA-694FD56F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xmlns="" id="{8C0DA818-B193-444E-BB85-2F1B9ACE1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CONTRAST BETWEEN NUL </a:t>
            </a:r>
            <a:r>
              <a:rPr lang="en-US" altLang="en-US" i="1"/>
              <a:t>A</a:t>
            </a:r>
            <a:r>
              <a:rPr lang="en-US" altLang="en-US"/>
              <a:t> AND COL </a:t>
            </a:r>
            <a:r>
              <a:rPr lang="en-US" altLang="en-US" i="1"/>
              <a:t>A</a:t>
            </a:r>
            <a:r>
              <a:rPr lang="en-US" altLang="en-US"/>
              <a:t> FOR AN   </a:t>
            </a:r>
            <a:br>
              <a:rPr lang="en-US" altLang="en-US"/>
            </a:br>
            <a:r>
              <a:rPr lang="en-US" altLang="en-US"/>
              <a:t>              MATRIX </a:t>
            </a:r>
            <a:r>
              <a:rPr lang="en-US" altLang="en-US" i="1"/>
              <a:t>A</a:t>
            </a:r>
          </a:p>
        </p:txBody>
      </p:sp>
      <p:graphicFrame>
        <p:nvGraphicFramePr>
          <p:cNvPr id="738308" name="Object 4">
            <a:extLst>
              <a:ext uri="{FF2B5EF4-FFF2-40B4-BE49-F238E27FC236}">
                <a16:creationId xmlns:a16="http://schemas.microsoft.com/office/drawing/2014/main" xmlns="" id="{7F18C38E-129D-4BB2-95D1-BCD9838D1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60400"/>
          <a:ext cx="1066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60400"/>
                        <a:ext cx="1066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9" name="Group 25">
            <a:extLst>
              <a:ext uri="{FF2B5EF4-FFF2-40B4-BE49-F238E27FC236}">
                <a16:creationId xmlns:a16="http://schemas.microsoft.com/office/drawing/2014/main" xmlns="" id="{421CA037-D9FA-4F95-B53D-3805CF846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055476"/>
              </p:ext>
            </p:extLst>
          </p:nvPr>
        </p:nvGraphicFramePr>
        <p:xfrm>
          <a:off x="228600" y="1600200"/>
          <a:ext cx="8686800" cy="4114800"/>
        </p:xfrm>
        <a:graphic>
          <a:graphicData uri="http://schemas.openxmlformats.org/drawingml/2006/table">
            <a:tbl>
              <a:tblPr/>
              <a:tblGrid>
                <a:gridCol w="4383088">
                  <a:extLst>
                    <a:ext uri="{9D8B030D-6E8A-4147-A177-3AD203B41FA5}">
                      <a16:colId xmlns:a16="http://schemas.microsoft.com/office/drawing/2014/main" xmlns="" val="2176987908"/>
                    </a:ext>
                  </a:extLst>
                </a:gridCol>
                <a:gridCol w="4303712">
                  <a:extLst>
                    <a:ext uri="{9D8B030D-6E8A-4147-A177-3AD203B41FA5}">
                      <a16:colId xmlns:a16="http://schemas.microsoft.com/office/drawing/2014/main" xmlns="" val="1378763625"/>
                    </a:ext>
                  </a:extLst>
                </a:gridCol>
              </a:tblGrid>
              <a:tr h="182880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5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typical vector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 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has the property that   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.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5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typical vector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 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has the property that the equation              is consistent.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1319384"/>
                  </a:ext>
                </a:extLst>
              </a:tr>
              <a:tr h="228600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6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Given a specific vector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it is easy to tell if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in 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Just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compute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6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Given a specific vector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it may take time to tell if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in 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Row operations on            are required.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123029"/>
                  </a:ext>
                </a:extLst>
              </a:tr>
            </a:tbl>
          </a:graphicData>
        </a:graphic>
      </p:graphicFrame>
      <p:graphicFrame>
        <p:nvGraphicFramePr>
          <p:cNvPr id="738322" name="Object 18">
            <a:extLst>
              <a:ext uri="{FF2B5EF4-FFF2-40B4-BE49-F238E27FC236}">
                <a16:creationId xmlns:a16="http://schemas.microsoft.com/office/drawing/2014/main" xmlns="" id="{44C8B7F4-0E1E-429A-9541-C2EF926C8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706588"/>
              </p:ext>
            </p:extLst>
          </p:nvPr>
        </p:nvGraphicFramePr>
        <p:xfrm>
          <a:off x="831850" y="26162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5" imgW="1130040" imgH="342720" progId="Equation.DSMT4">
                  <p:embed/>
                </p:oleObj>
              </mc:Choice>
              <mc:Fallback>
                <p:oleObj name="Equation" r:id="rId5" imgW="1130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6162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3" name="Object 19">
            <a:extLst>
              <a:ext uri="{FF2B5EF4-FFF2-40B4-BE49-F238E27FC236}">
                <a16:creationId xmlns:a16="http://schemas.microsoft.com/office/drawing/2014/main" xmlns="" id="{A66E88CB-E391-49EF-98F1-7F1B29C2E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66614"/>
              </p:ext>
            </p:extLst>
          </p:nvPr>
        </p:nvGraphicFramePr>
        <p:xfrm>
          <a:off x="7069138" y="2565400"/>
          <a:ext cx="10779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7" imgW="1155600" imgH="342720" progId="Equation.DSMT4">
                  <p:embed/>
                </p:oleObj>
              </mc:Choice>
              <mc:Fallback>
                <p:oleObj name="Equation" r:id="rId7" imgW="1155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2565400"/>
                        <a:ext cx="107791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0" name="Object 26">
            <a:extLst>
              <a:ext uri="{FF2B5EF4-FFF2-40B4-BE49-F238E27FC236}">
                <a16:creationId xmlns:a16="http://schemas.microsoft.com/office/drawing/2014/main" xmlns="" id="{410C5BBC-D1C9-4914-88D8-F313D3745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108288"/>
              </p:ext>
            </p:extLst>
          </p:nvPr>
        </p:nvGraphicFramePr>
        <p:xfrm>
          <a:off x="7234238" y="4787900"/>
          <a:ext cx="9239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9" imgW="1168200" imgH="558720" progId="Equation.DSMT4">
                  <p:embed/>
                </p:oleObj>
              </mc:Choice>
              <mc:Fallback>
                <p:oleObj name="Equation" r:id="rId9" imgW="1168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4787900"/>
                        <a:ext cx="9239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850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C30FBE4E-C210-49FC-B716-1372B8B1F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93785F0C-76A7-406F-8E93-0F7D5403D279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9F197289-E7F3-49E2-9218-02EC23BD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CC3DB2C0-451E-4964-86AB-0FD7A708A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SPACE OF A MATRIX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CA155878-BDF4-46C3-8113-925759D9C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Definition:</a:t>
            </a:r>
            <a:r>
              <a:rPr lang="en-US" altLang="en-US" sz="2800" dirty="0">
                <a:cs typeface="Times New Roman" panose="02020603050405020304" pitchFamily="18" charset="0"/>
              </a:rPr>
              <a:t> The null space of an           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cs typeface="Times New Roman" panose="02020603050405020304" pitchFamily="18" charset="0"/>
              </a:rPr>
              <a:t>Nul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, is the set of all solutions of the homogeneous equation             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ts val="2400"/>
              </a:spcBef>
            </a:pPr>
            <a:r>
              <a:rPr lang="en-US" altLang="en-US" sz="2800" dirty="0" err="1">
                <a:cs typeface="Times New Roman" panose="02020603050405020304" pitchFamily="18" charset="0"/>
              </a:rPr>
              <a:t>Nul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 subset of       because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has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columns.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b="1" dirty="0"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Theorem 2:</a:t>
            </a:r>
            <a:r>
              <a:rPr lang="en-US" altLang="en-US" sz="2800" dirty="0">
                <a:cs typeface="Times New Roman" panose="02020603050405020304" pitchFamily="18" charset="0"/>
              </a:rPr>
              <a:t> The null space of an           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cs typeface="Times New Roman" panose="02020603050405020304" pitchFamily="18" charset="0"/>
              </a:rPr>
              <a:t>is a subspace of      . 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xmlns="" id="{8FAB9245-7026-4116-8AA2-D88358981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35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35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xmlns="" id="{BC48CD71-4EBF-4C97-AFA4-B7F88F37C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53543"/>
              </p:ext>
            </p:extLst>
          </p:nvPr>
        </p:nvGraphicFramePr>
        <p:xfrm>
          <a:off x="2462213" y="212248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6" imgW="1117440" imgH="342720" progId="Equation.DSMT4">
                  <p:embed/>
                </p:oleObj>
              </mc:Choice>
              <mc:Fallback>
                <p:oleObj name="Equation" r:id="rId6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122488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1" name="Object 45">
            <a:extLst>
              <a:ext uri="{FF2B5EF4-FFF2-40B4-BE49-F238E27FC236}">
                <a16:creationId xmlns:a16="http://schemas.microsoft.com/office/drawing/2014/main" xmlns="" id="{0B7ABD20-2385-4220-BF44-3E9F1E598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05092"/>
              </p:ext>
            </p:extLst>
          </p:nvPr>
        </p:nvGraphicFramePr>
        <p:xfrm>
          <a:off x="1720850" y="2514600"/>
          <a:ext cx="543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8" imgW="5435280" imgH="482400" progId="Equation.DSMT4">
                  <p:embed/>
                </p:oleObj>
              </mc:Choice>
              <mc:Fallback>
                <p:oleObj name="Equation" r:id="rId8" imgW="5435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514600"/>
                        <a:ext cx="543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2" name="Object 46">
            <a:extLst>
              <a:ext uri="{FF2B5EF4-FFF2-40B4-BE49-F238E27FC236}">
                <a16:creationId xmlns:a16="http://schemas.microsoft.com/office/drawing/2014/main" xmlns="" id="{32CD668E-0A7F-460B-A2BE-FAA45D56A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607373"/>
              </p:ext>
            </p:extLst>
          </p:nvPr>
        </p:nvGraphicFramePr>
        <p:xfrm>
          <a:off x="5985640" y="429698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0" imgW="863280" imgH="253800" progId="Equation.DSMT4">
                  <p:embed/>
                </p:oleObj>
              </mc:Choice>
              <mc:Fallback>
                <p:oleObj name="Equation" r:id="rId10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640" y="429698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3" name="Object 47">
            <a:extLst>
              <a:ext uri="{FF2B5EF4-FFF2-40B4-BE49-F238E27FC236}">
                <a16:creationId xmlns:a16="http://schemas.microsoft.com/office/drawing/2014/main" xmlns="" id="{3DB949AF-D890-491C-9637-5A558AD88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17130"/>
              </p:ext>
            </p:extLst>
          </p:nvPr>
        </p:nvGraphicFramePr>
        <p:xfrm>
          <a:off x="4038600" y="320084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2" imgW="457200" imgH="393480" progId="Equation.DSMT4">
                  <p:embed/>
                </p:oleObj>
              </mc:Choice>
              <mc:Fallback>
                <p:oleObj name="Equation" r:id="rId12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84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5" name="Object 49">
            <a:extLst>
              <a:ext uri="{FF2B5EF4-FFF2-40B4-BE49-F238E27FC236}">
                <a16:creationId xmlns:a16="http://schemas.microsoft.com/office/drawing/2014/main" xmlns="" id="{0FD382BC-EC57-47F4-BD87-64D508F4D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545896"/>
              </p:ext>
            </p:extLst>
          </p:nvPr>
        </p:nvGraphicFramePr>
        <p:xfrm>
          <a:off x="3200400" y="453828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4" imgW="457200" imgH="393480" progId="Equation.DSMT4">
                  <p:embed/>
                </p:oleObj>
              </mc:Choice>
              <mc:Fallback>
                <p:oleObj name="Equation" r:id="rId14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3828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699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xmlns="" id="{1165ED12-0140-48F4-AF07-CA41BBDC4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1A249300-CEAC-45D1-89A7-ABCDA09F1C36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E9C781D0-8718-44D4-AAFB-0B649B7D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xmlns="" id="{1AD6239E-F874-453B-9249-0675DC75F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CONTRAST BETWEEN NUL </a:t>
            </a:r>
            <a:r>
              <a:rPr lang="en-US" altLang="en-US" i="1"/>
              <a:t>A</a:t>
            </a:r>
            <a:r>
              <a:rPr lang="en-US" altLang="en-US"/>
              <a:t> AND COL </a:t>
            </a:r>
            <a:r>
              <a:rPr lang="en-US" altLang="en-US" i="1"/>
              <a:t>A</a:t>
            </a:r>
            <a:r>
              <a:rPr lang="en-US" altLang="en-US"/>
              <a:t> FOR AN   </a:t>
            </a:r>
            <a:br>
              <a:rPr lang="en-US" altLang="en-US"/>
            </a:br>
            <a:r>
              <a:rPr lang="en-US" altLang="en-US"/>
              <a:t>              MATRIX </a:t>
            </a:r>
            <a:r>
              <a:rPr lang="en-US" altLang="en-US" i="1"/>
              <a:t>A</a:t>
            </a:r>
          </a:p>
        </p:txBody>
      </p:sp>
      <p:graphicFrame>
        <p:nvGraphicFramePr>
          <p:cNvPr id="740356" name="Object 4">
            <a:extLst>
              <a:ext uri="{FF2B5EF4-FFF2-40B4-BE49-F238E27FC236}">
                <a16:creationId xmlns:a16="http://schemas.microsoft.com/office/drawing/2014/main" xmlns="" id="{DC9BF35A-C911-4F71-B3B2-97C75094C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09600"/>
          <a:ext cx="1066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1066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85" name="Group 33">
            <a:extLst>
              <a:ext uri="{FF2B5EF4-FFF2-40B4-BE49-F238E27FC236}">
                <a16:creationId xmlns:a16="http://schemas.microsoft.com/office/drawing/2014/main" xmlns="" id="{E71B69EF-73FD-4D1D-9F2D-F265800773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3809683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37114580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1840688229"/>
                    </a:ext>
                  </a:extLst>
                </a:gridCol>
              </a:tblGrid>
              <a:tr h="160020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7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           if and only if the equation           has only the trivial solution.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7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            if and only if the equation               has a solution for every 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     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0545762"/>
                  </a:ext>
                </a:extLst>
              </a:tr>
              <a:tr h="2011363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8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            if and only if the linear transformation              is one-to-one.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8"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           if and only if the linear transformation           maps      onto     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1967381"/>
                  </a:ext>
                </a:extLst>
              </a:tr>
            </a:tbl>
          </a:graphicData>
        </a:graphic>
      </p:graphicFrame>
      <p:graphicFrame>
        <p:nvGraphicFramePr>
          <p:cNvPr id="740370" name="Object 18">
            <a:extLst>
              <a:ext uri="{FF2B5EF4-FFF2-40B4-BE49-F238E27FC236}">
                <a16:creationId xmlns:a16="http://schemas.microsoft.com/office/drawing/2014/main" xmlns="" id="{8074D3A8-0FAD-4B18-9B4D-C52DB8A42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040948"/>
              </p:ext>
            </p:extLst>
          </p:nvPr>
        </p:nvGraphicFramePr>
        <p:xfrm>
          <a:off x="1658938" y="1943100"/>
          <a:ext cx="10017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5" imgW="1206360" imgH="431640" progId="Equation.DSMT4">
                  <p:embed/>
                </p:oleObj>
              </mc:Choice>
              <mc:Fallback>
                <p:oleObj name="Equation" r:id="rId5" imgW="120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1943100"/>
                        <a:ext cx="10017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1" name="Object 19">
            <a:extLst>
              <a:ext uri="{FF2B5EF4-FFF2-40B4-BE49-F238E27FC236}">
                <a16:creationId xmlns:a16="http://schemas.microsoft.com/office/drawing/2014/main" xmlns="" id="{F088B86C-196F-4569-A2B5-E1ED22029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9076"/>
              </p:ext>
            </p:extLst>
          </p:nvPr>
        </p:nvGraphicFramePr>
        <p:xfrm>
          <a:off x="3217863" y="2374900"/>
          <a:ext cx="97948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7" imgW="1117440" imgH="342720" progId="Equation.DSMT4">
                  <p:embed/>
                </p:oleObj>
              </mc:Choice>
              <mc:Fallback>
                <p:oleObj name="Equation" r:id="rId7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2374900"/>
                        <a:ext cx="979487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2" name="Object 20">
            <a:extLst>
              <a:ext uri="{FF2B5EF4-FFF2-40B4-BE49-F238E27FC236}">
                <a16:creationId xmlns:a16="http://schemas.microsoft.com/office/drawing/2014/main" xmlns="" id="{81176116-A41A-4F77-BA3A-39CF971DD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1879600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9" imgW="1180800" imgH="393480" progId="Equation.DSMT4">
                  <p:embed/>
                </p:oleObj>
              </mc:Choice>
              <mc:Fallback>
                <p:oleObj name="Equation" r:id="rId9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879600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3" name="Object 21">
            <a:extLst>
              <a:ext uri="{FF2B5EF4-FFF2-40B4-BE49-F238E27FC236}">
                <a16:creationId xmlns:a16="http://schemas.microsoft.com/office/drawing/2014/main" xmlns="" id="{EC531C90-6E6C-423E-AB51-6046AAF06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02797"/>
              </p:ext>
            </p:extLst>
          </p:nvPr>
        </p:nvGraphicFramePr>
        <p:xfrm>
          <a:off x="7315200" y="2379663"/>
          <a:ext cx="9906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11" imgW="1143000" imgH="342720" progId="Equation.DSMT4">
                  <p:embed/>
                </p:oleObj>
              </mc:Choice>
              <mc:Fallback>
                <p:oleObj name="Equation" r:id="rId11" imgW="1143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379663"/>
                        <a:ext cx="9906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4" name="Object 22">
            <a:extLst>
              <a:ext uri="{FF2B5EF4-FFF2-40B4-BE49-F238E27FC236}">
                <a16:creationId xmlns:a16="http://schemas.microsoft.com/office/drawing/2014/main" xmlns="" id="{6B3508DC-4696-4383-85D3-D942260AA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1242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13" imgW="507960" imgH="393480" progId="Equation.DSMT4">
                  <p:embed/>
                </p:oleObj>
              </mc:Choice>
              <mc:Fallback>
                <p:oleObj name="Equation" r:id="rId13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6" name="Object 24">
            <a:extLst>
              <a:ext uri="{FF2B5EF4-FFF2-40B4-BE49-F238E27FC236}">
                <a16:creationId xmlns:a16="http://schemas.microsoft.com/office/drawing/2014/main" xmlns="" id="{F0662E7B-91AD-452B-8137-C135B484B7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04284"/>
              </p:ext>
            </p:extLst>
          </p:nvPr>
        </p:nvGraphicFramePr>
        <p:xfrm>
          <a:off x="1658938" y="3746500"/>
          <a:ext cx="10017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15" imgW="1206360" imgH="431640" progId="Equation.DSMT4">
                  <p:embed/>
                </p:oleObj>
              </mc:Choice>
              <mc:Fallback>
                <p:oleObj name="Equation" r:id="rId15" imgW="120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746500"/>
                        <a:ext cx="10017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7" name="Object 25">
            <a:extLst>
              <a:ext uri="{FF2B5EF4-FFF2-40B4-BE49-F238E27FC236}">
                <a16:creationId xmlns:a16="http://schemas.microsoft.com/office/drawing/2014/main" xmlns="" id="{3A6B5CFC-C314-4A1A-93C5-C9F196E0A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97358"/>
              </p:ext>
            </p:extLst>
          </p:nvPr>
        </p:nvGraphicFramePr>
        <p:xfrm>
          <a:off x="3273425" y="4610100"/>
          <a:ext cx="11223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17" imgW="1320480" imgH="330120" progId="Equation.DSMT4">
                  <p:embed/>
                </p:oleObj>
              </mc:Choice>
              <mc:Fallback>
                <p:oleObj name="Equation" r:id="rId17" imgW="1320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610100"/>
                        <a:ext cx="11223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8" name="Object 26">
            <a:extLst>
              <a:ext uri="{FF2B5EF4-FFF2-40B4-BE49-F238E27FC236}">
                <a16:creationId xmlns:a16="http://schemas.microsoft.com/office/drawing/2014/main" xmlns="" id="{9D673621-A9D4-4EA8-A1FB-7038BB0A7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0" y="3708400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19" imgW="1180800" imgH="393480" progId="Equation.DSMT4">
                  <p:embed/>
                </p:oleObj>
              </mc:Choice>
              <mc:Fallback>
                <p:oleObj name="Equation" r:id="rId19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708400"/>
                        <a:ext cx="990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9" name="Object 27">
            <a:extLst>
              <a:ext uri="{FF2B5EF4-FFF2-40B4-BE49-F238E27FC236}">
                <a16:creationId xmlns:a16="http://schemas.microsoft.com/office/drawing/2014/main" xmlns="" id="{1DC35933-7FFB-45ED-A4B0-55DA9D7D2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01600"/>
              </p:ext>
            </p:extLst>
          </p:nvPr>
        </p:nvGraphicFramePr>
        <p:xfrm>
          <a:off x="7375525" y="4610100"/>
          <a:ext cx="11223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21" imgW="1320480" imgH="330120" progId="Equation.DSMT4">
                  <p:embed/>
                </p:oleObj>
              </mc:Choice>
              <mc:Fallback>
                <p:oleObj name="Equation" r:id="rId21" imgW="1320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4610100"/>
                        <a:ext cx="11223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80" name="Object 28">
            <a:extLst>
              <a:ext uri="{FF2B5EF4-FFF2-40B4-BE49-F238E27FC236}">
                <a16:creationId xmlns:a16="http://schemas.microsoft.com/office/drawing/2014/main" xmlns="" id="{05D79F03-5D03-4F0D-BCCE-4355AF229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4400" y="49276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23" imgW="457200" imgH="393480" progId="Equation.DSMT4">
                  <p:embed/>
                </p:oleObj>
              </mc:Choice>
              <mc:Fallback>
                <p:oleObj name="Equation" r:id="rId2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9276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81" name="Object 29">
            <a:extLst>
              <a:ext uri="{FF2B5EF4-FFF2-40B4-BE49-F238E27FC236}">
                <a16:creationId xmlns:a16="http://schemas.microsoft.com/office/drawing/2014/main" xmlns="" id="{DB1D1F72-34E1-4775-96D9-443189FF4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49276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25" imgW="507960" imgH="393480" progId="Equation.DSMT4">
                  <p:embed/>
                </p:oleObj>
              </mc:Choice>
              <mc:Fallback>
                <p:oleObj name="Equation" r:id="rId25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49276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269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57569389-48D6-401A-B064-B02884C33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616A5B6F-6C8D-4AFD-94DE-3EF0D4B0D81B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BD88413B-D340-49B3-96A4-256929A4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xmlns="" id="{96909432-27C5-448E-985F-851A62E0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SPACE OF A MATRIX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xmlns="" id="{E3A9C51F-50A3-4C3D-A343-1ADE21A4F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We need to show that </a:t>
            </a:r>
            <a:r>
              <a:rPr lang="en-US" altLang="en-US" sz="2800" dirty="0" err="1">
                <a:cs typeface="Times New Roman" panose="02020603050405020304" pitchFamily="18" charset="0"/>
              </a:rPr>
              <a:t>Nul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satisfies the three properties of a subspace. </a:t>
            </a:r>
            <a:endParaRPr lang="en-US" altLang="en-US" sz="2800" i="1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The vector </a:t>
            </a:r>
            <a:r>
              <a:rPr lang="en-US" altLang="en-US" sz="2800" b="1" dirty="0"/>
              <a:t>0</a:t>
            </a:r>
            <a:r>
              <a:rPr lang="en-US" altLang="en-US" sz="2800" dirty="0"/>
              <a:t> is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since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0 = 0.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Let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represent any two vectors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Then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/>
              <a:t>                   and              , so </a:t>
            </a:r>
          </a:p>
          <a:p>
            <a:pPr marL="0" indent="0">
              <a:buNone/>
            </a:pPr>
            <a:r>
              <a:rPr lang="en-US" altLang="en-US" sz="2800" dirty="0"/>
              <a:t>      showing          </a:t>
            </a:r>
            <a:r>
              <a:rPr lang="en-US" altLang="en-US" sz="2800" dirty="0" smtClean="0"/>
              <a:t> is </a:t>
            </a:r>
            <a:r>
              <a:rPr lang="en-US" altLang="en-US" sz="2800" dirty="0"/>
              <a:t>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i="1" dirty="0" smtClean="0"/>
              <a:t>.</a:t>
            </a:r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marL="514350" indent="-514350">
              <a:buFont typeface="+mj-lt"/>
              <a:buAutoNum type="alphaLcPeriod" startAt="3"/>
            </a:pPr>
            <a:r>
              <a:rPr lang="en-US" altLang="en-US" sz="2800" dirty="0" smtClean="0"/>
              <a:t>If </a:t>
            </a:r>
            <a:r>
              <a:rPr lang="en-US" altLang="en-US" sz="2800" i="1" dirty="0"/>
              <a:t>c</a:t>
            </a:r>
            <a:r>
              <a:rPr lang="en-US" altLang="en-US" sz="2800" dirty="0"/>
              <a:t> is any scalar, then</a:t>
            </a:r>
          </a:p>
          <a:p>
            <a:pPr>
              <a:buNone/>
            </a:pPr>
            <a:r>
              <a:rPr lang="en-US" altLang="en-US" sz="2800" dirty="0"/>
              <a:t>      which shows that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buNone/>
            </a:pPr>
            <a:r>
              <a:rPr lang="en-US" altLang="en-US" sz="2800" dirty="0"/>
              <a:t>Thus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subspace of      .</a:t>
            </a:r>
          </a:p>
          <a:p>
            <a:pPr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      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xmlns="" id="{A220C906-AEE9-4B8A-B7AB-82F857D0F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2919"/>
              </p:ext>
            </p:extLst>
          </p:nvPr>
        </p:nvGraphicFramePr>
        <p:xfrm>
          <a:off x="2819400" y="3413318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1143000" imgH="342720" progId="Equation.DSMT4">
                  <p:embed/>
                </p:oleObj>
              </mc:Choice>
              <mc:Fallback>
                <p:oleObj name="Equation" r:id="rId3" imgW="1143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13318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xmlns="" id="{42656591-B44F-4540-8F4F-B46157C65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79019"/>
              </p:ext>
            </p:extLst>
          </p:nvPr>
        </p:nvGraphicFramePr>
        <p:xfrm>
          <a:off x="1066800" y="3417681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1117440" imgH="342720" progId="Equation.DSMT4">
                  <p:embed/>
                </p:oleObj>
              </mc:Choice>
              <mc:Fallback>
                <p:oleObj name="Equation" r:id="rId5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17681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>
            <a:extLst>
              <a:ext uri="{FF2B5EF4-FFF2-40B4-BE49-F238E27FC236}">
                <a16:creationId xmlns:a16="http://schemas.microsoft.com/office/drawing/2014/main" xmlns="" id="{CEDB8EEE-F021-46AC-A109-0B1801FDF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666748"/>
              </p:ext>
            </p:extLst>
          </p:nvPr>
        </p:nvGraphicFramePr>
        <p:xfrm>
          <a:off x="2349500" y="3983935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7" imgW="850680" imgH="279360" progId="Equation.DSMT4">
                  <p:embed/>
                </p:oleObj>
              </mc:Choice>
              <mc:Fallback>
                <p:oleObj name="Equation" r:id="rId7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983935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3" name="Object 7">
            <a:extLst>
              <a:ext uri="{FF2B5EF4-FFF2-40B4-BE49-F238E27FC236}">
                <a16:creationId xmlns:a16="http://schemas.microsoft.com/office/drawing/2014/main" xmlns="" id="{32E5F2C4-E73C-4114-9CB5-B05C00116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65530"/>
              </p:ext>
            </p:extLst>
          </p:nvPr>
        </p:nvGraphicFramePr>
        <p:xfrm>
          <a:off x="4597400" y="3395869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9" imgW="3771720" imgH="431640" progId="Equation.DSMT4">
                  <p:embed/>
                </p:oleObj>
              </mc:Choice>
              <mc:Fallback>
                <p:oleObj name="Equation" r:id="rId9" imgW="3771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3395869"/>
                        <a:ext cx="377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xmlns="" id="{1756EFFA-66C3-463F-A60D-E4F33AF4F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373073"/>
              </p:ext>
            </p:extLst>
          </p:nvPr>
        </p:nvGraphicFramePr>
        <p:xfrm>
          <a:off x="4253581" y="4431495"/>
          <a:ext cx="403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1" imgW="4038480" imgH="431640" progId="Equation.DSMT4">
                  <p:embed/>
                </p:oleObj>
              </mc:Choice>
              <mc:Fallback>
                <p:oleObj name="Equation" r:id="rId11" imgW="4038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581" y="4431495"/>
                        <a:ext cx="403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172AA238-21A2-4727-947A-C4BC80226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115981"/>
              </p:ext>
            </p:extLst>
          </p:nvPr>
        </p:nvGraphicFramePr>
        <p:xfrm>
          <a:off x="4674861" y="5410200"/>
          <a:ext cx="450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3" imgW="450879" imgH="387545" progId="Equation.DSMT4">
                  <p:embed/>
                </p:oleObj>
              </mc:Choice>
              <mc:Fallback>
                <p:oleObj name="Equation" r:id="rId13" imgW="450879" imgH="3875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74861" y="5410200"/>
                        <a:ext cx="4508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54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28977C9C-18D4-4A7A-937A-50A1637D4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27A05717-97E7-4C2E-A035-937E5BBEBEA9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6B8314BC-1A16-4970-A6E6-3BB8C654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xmlns="" id="{8A7DEAEA-92B4-424F-A560-FC0D8F59A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SPACE OF A MATRIX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xmlns="" id="{7A855B5A-F209-4A89-8CB2-4294DCCDD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There is no obvious relation between vectors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the entries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We say that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defined </a:t>
            </a:r>
            <a:r>
              <a:rPr lang="en-US" altLang="en-US" sz="2800" i="1" dirty="0"/>
              <a:t>implicitly</a:t>
            </a:r>
            <a:r>
              <a:rPr lang="en-US" altLang="en-US" sz="2800" dirty="0"/>
              <a:t>, because it is defined by a condition that must be checked.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578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531D3F45-F9C5-478A-935F-11C9C66EC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7D8494B4-89F2-4DA0-9B9A-A590237FDCF1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1DC537E-2CBB-4F9B-B25B-874ADA75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xmlns="" id="{3A20BFA2-D8E0-4F40-9908-D5ED5BFA8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SPACE OF A MATRIX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xmlns="" id="{87D17547-A1A1-4D39-B330-D49C24454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No explicit list or description of  the elements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given.</a:t>
            </a:r>
          </a:p>
          <a:p>
            <a:pPr>
              <a:spcBef>
                <a:spcPts val="2400"/>
              </a:spcBef>
            </a:pPr>
            <a:r>
              <a:rPr lang="en-US" altLang="en-US" sz="2800" i="1" dirty="0"/>
              <a:t>Solving</a:t>
            </a:r>
            <a:r>
              <a:rPr lang="en-US" altLang="en-US" sz="2800" dirty="0"/>
              <a:t> the equation              amounts to producing an </a:t>
            </a:r>
            <a:r>
              <a:rPr lang="en-US" altLang="en-US" sz="2800" i="1" dirty="0"/>
              <a:t>explicit</a:t>
            </a:r>
            <a:r>
              <a:rPr lang="en-US" altLang="en-US" sz="2800" dirty="0"/>
              <a:t> description of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0" indent="0">
              <a:buNone/>
            </a:pPr>
            <a:endParaRPr lang="en-US" altLang="en-US" sz="2800" b="1" dirty="0"/>
          </a:p>
          <a:p>
            <a:r>
              <a:rPr lang="en-US" altLang="en-US" sz="2800" b="1" dirty="0"/>
              <a:t>Example 1:</a:t>
            </a:r>
            <a:r>
              <a:rPr lang="en-US" altLang="en-US" sz="2800" dirty="0"/>
              <a:t> Find a spanning set for the null space of the matrix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.</a:t>
            </a:r>
          </a:p>
        </p:txBody>
      </p:sp>
      <p:graphicFrame>
        <p:nvGraphicFramePr>
          <p:cNvPr id="722948" name="Object 4">
            <a:extLst>
              <a:ext uri="{FF2B5EF4-FFF2-40B4-BE49-F238E27FC236}">
                <a16:creationId xmlns:a16="http://schemas.microsoft.com/office/drawing/2014/main" xmlns="" id="{99AECDA7-F95E-4D83-A824-3CEF941C9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36915"/>
              </p:ext>
            </p:extLst>
          </p:nvPr>
        </p:nvGraphicFramePr>
        <p:xfrm>
          <a:off x="3854450" y="24003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4003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49" name="Object 5">
            <a:extLst>
              <a:ext uri="{FF2B5EF4-FFF2-40B4-BE49-F238E27FC236}">
                <a16:creationId xmlns:a16="http://schemas.microsoft.com/office/drawing/2014/main" xmlns="" id="{F60DE8FB-D017-4545-B733-1D4354295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343400"/>
          <a:ext cx="4432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4431960" imgH="1777680" progId="Equation.DSMT4">
                  <p:embed/>
                </p:oleObj>
              </mc:Choice>
              <mc:Fallback>
                <p:oleObj name="Equation" r:id="rId5" imgW="44319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4432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267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65EB304A-65C8-41F0-933D-C269F9F7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D7A0AF15-3BBD-4A78-9573-7E9C9923F8B5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4CD78A9-E21F-4BA6-859C-BB1216FA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xmlns="" id="{0876B037-68D5-4B3E-A0EF-0C3E63EE4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SPACE OF A MATRIX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xmlns="" id="{6FDE3EB4-64A9-4364-8B6C-29080837C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en-US" sz="2800" b="1" dirty="0"/>
              <a:t>Solution:</a:t>
            </a:r>
            <a:r>
              <a:rPr lang="en-US" altLang="en-US" sz="2800" dirty="0"/>
              <a:t> The first step is to find the general solution of                in terms of free variables.</a:t>
            </a:r>
          </a:p>
          <a:p>
            <a:endParaRPr lang="en-US" altLang="en-US" sz="2800" dirty="0"/>
          </a:p>
          <a:p>
            <a:r>
              <a:rPr lang="en-US" altLang="en-US" sz="2800" dirty="0"/>
              <a:t>Row reduce the augmented matrix              to </a:t>
            </a:r>
            <a:r>
              <a:rPr lang="en-US" altLang="en-US" sz="2800" i="1" dirty="0"/>
              <a:t>reduced</a:t>
            </a:r>
            <a:r>
              <a:rPr lang="en-US" altLang="en-US" sz="2800" dirty="0"/>
              <a:t> echelon form in order to write the basic variables in terms of the free variables: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,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xmlns="" id="{3A6DC02F-E573-4FDD-992B-96E6E1282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14779"/>
              </p:ext>
            </p:extLst>
          </p:nvPr>
        </p:nvGraphicFramePr>
        <p:xfrm>
          <a:off x="1352550" y="18034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8034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3" name="Object 5">
            <a:extLst>
              <a:ext uri="{FF2B5EF4-FFF2-40B4-BE49-F238E27FC236}">
                <a16:creationId xmlns:a16="http://schemas.microsoft.com/office/drawing/2014/main" xmlns="" id="{7B446B0D-3D5E-424E-8503-8ED84E952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43770"/>
              </p:ext>
            </p:extLst>
          </p:nvPr>
        </p:nvGraphicFramePr>
        <p:xfrm>
          <a:off x="5905500" y="2806700"/>
          <a:ext cx="990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1143000" imgH="558720" progId="Equation.DSMT4">
                  <p:embed/>
                </p:oleObj>
              </mc:Choice>
              <mc:Fallback>
                <p:oleObj name="Equation" r:id="rId5" imgW="11430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2806700"/>
                        <a:ext cx="990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4" name="Object 6">
            <a:extLst>
              <a:ext uri="{FF2B5EF4-FFF2-40B4-BE49-F238E27FC236}">
                <a16:creationId xmlns:a16="http://schemas.microsoft.com/office/drawing/2014/main" xmlns="" id="{3B899A29-B77F-4FDD-9192-358C30447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419600"/>
          <a:ext cx="4140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7" imgW="4140000" imgH="1777680" progId="Equation.DSMT4">
                  <p:embed/>
                </p:oleObj>
              </mc:Choice>
              <mc:Fallback>
                <p:oleObj name="Equation" r:id="rId7" imgW="41400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4140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5" name="Object 7">
            <a:extLst>
              <a:ext uri="{FF2B5EF4-FFF2-40B4-BE49-F238E27FC236}">
                <a16:creationId xmlns:a16="http://schemas.microsoft.com/office/drawing/2014/main" xmlns="" id="{5EE3521C-B7FB-42E7-93F4-8F023B1ED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495800"/>
          <a:ext cx="3416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9" imgW="3416040" imgH="1625400" progId="Equation.DSMT4">
                  <p:embed/>
                </p:oleObj>
              </mc:Choice>
              <mc:Fallback>
                <p:oleObj name="Equation" r:id="rId9" imgW="341604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3416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212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xmlns="" id="{29FE689A-BEFE-4179-AA55-47A9C4CBA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29DDE20A-A97C-40FE-84B2-8B915797513C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021F25B-8AC4-49B2-B648-C5CDE496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xmlns="" id="{C1031F26-3A6B-4803-85A6-F737A354D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SPACE OF A MATRIX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xmlns="" id="{7D039990-D242-43F6-A513-36BDE9513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altLang="en-US" sz="2800" dirty="0"/>
              <a:t>The general solution is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, with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,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5</a:t>
            </a:r>
            <a:r>
              <a:rPr lang="en-US" altLang="en-US" sz="2800" dirty="0"/>
              <a:t> free.</a:t>
            </a:r>
          </a:p>
          <a:p>
            <a:r>
              <a:rPr lang="en-US" altLang="en-US" sz="2800" dirty="0"/>
              <a:t>Next, write the solutions in parametric vector form: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xmlns="" id="{980B9937-A898-4EB8-A4DB-C0283BE0F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181100"/>
          <a:ext cx="283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2831760" imgH="482400" progId="Equation.DSMT4">
                  <p:embed/>
                </p:oleObj>
              </mc:Choice>
              <mc:Fallback>
                <p:oleObj name="Equation" r:id="rId3" imgW="2831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81100"/>
                        <a:ext cx="2832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xmlns="" id="{2A6A909D-011D-4988-B950-983DDA9AC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1701800"/>
          <a:ext cx="240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2400120" imgH="482400" progId="Equation.DSMT4">
                  <p:embed/>
                </p:oleObj>
              </mc:Choice>
              <mc:Fallback>
                <p:oleObj name="Equation" r:id="rId5" imgW="2400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701800"/>
                        <a:ext cx="2400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>
            <a:extLst>
              <a:ext uri="{FF2B5EF4-FFF2-40B4-BE49-F238E27FC236}">
                <a16:creationId xmlns:a16="http://schemas.microsoft.com/office/drawing/2014/main" xmlns="" id="{9734EFFA-C63F-45CD-962A-8870B071D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3260"/>
              </p:ext>
            </p:extLst>
          </p:nvPr>
        </p:nvGraphicFramePr>
        <p:xfrm>
          <a:off x="914400" y="2667000"/>
          <a:ext cx="701040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8038800" imgH="2997000" progId="Equation.DSMT4">
                  <p:embed/>
                </p:oleObj>
              </mc:Choice>
              <mc:Fallback>
                <p:oleObj name="Equation" r:id="rId7" imgW="8038800" imgH="299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010400" cy="261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999" name="Line 7">
            <a:extLst>
              <a:ext uri="{FF2B5EF4-FFF2-40B4-BE49-F238E27FC236}">
                <a16:creationId xmlns:a16="http://schemas.microsoft.com/office/drawing/2014/main" xmlns="" id="{A84C93FE-67A8-4B55-8302-BD73674C9B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2578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000" name="Line 8">
            <a:extLst>
              <a:ext uri="{FF2B5EF4-FFF2-40B4-BE49-F238E27FC236}">
                <a16:creationId xmlns:a16="http://schemas.microsoft.com/office/drawing/2014/main" xmlns="" id="{AF10D7D6-F161-4B80-8C21-47C2DCE00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52578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 dirty="0"/>
          </a:p>
        </p:txBody>
      </p:sp>
      <p:sp>
        <p:nvSpPr>
          <p:cNvPr id="725001" name="Line 9">
            <a:extLst>
              <a:ext uri="{FF2B5EF4-FFF2-40B4-BE49-F238E27FC236}">
                <a16:creationId xmlns:a16="http://schemas.microsoft.com/office/drawing/2014/main" xmlns="" id="{B378F8D5-DAFC-4CAA-A35A-08BFB5BF65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52578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003" name="Text Box 11">
            <a:extLst>
              <a:ext uri="{FF2B5EF4-FFF2-40B4-BE49-F238E27FC236}">
                <a16:creationId xmlns:a16="http://schemas.microsoft.com/office/drawing/2014/main" xmlns="" id="{4A7C5DDB-1CDD-45C7-B916-5A58C81CB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33400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99FF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25004" name="Text Box 12">
            <a:extLst>
              <a:ext uri="{FF2B5EF4-FFF2-40B4-BE49-F238E27FC236}">
                <a16:creationId xmlns:a16="http://schemas.microsoft.com/office/drawing/2014/main" xmlns="" id="{FC4BDD0E-33C8-46EC-A604-46FB33462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99FF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725005" name="Text Box 13">
            <a:extLst>
              <a:ext uri="{FF2B5EF4-FFF2-40B4-BE49-F238E27FC236}">
                <a16:creationId xmlns:a16="http://schemas.microsoft.com/office/drawing/2014/main" xmlns="" id="{F8AB0EEC-2A78-44ED-89F6-E2C6AFFE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334000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99FF"/>
                </a:solidFill>
                <a:latin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8575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3" grpId="0"/>
      <p:bldP spid="725004" grpId="0"/>
      <p:bldP spid="7250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9D66BF7A-1362-42D1-A8B1-85E3527D5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D1D61182-BD0A-4997-83CF-E4DF9EF8026C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91AEE88-9F9C-4158-AD72-22C18E88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xmlns="" id="{7FFFD03A-C57E-426F-BF40-CCFABC123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SPACE OF A MATRIX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xmlns="" id="{7233CC1B-FE9B-424E-9579-011AE05D9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    </a:t>
            </a:r>
            <a:endParaRPr lang="en-US" altLang="en-US" sz="2800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/>
              <a:t>Every linear combination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w</a:t>
            </a:r>
            <a:r>
              <a:rPr lang="en-US" altLang="en-US" sz="2800" dirty="0"/>
              <a:t> is an element of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</a:p>
          <a:p>
            <a:pPr marL="609600" indent="-609600">
              <a:lnSpc>
                <a:spcPct val="80000"/>
              </a:lnSpc>
              <a:spcBef>
                <a:spcPts val="2400"/>
              </a:spcBef>
            </a:pPr>
            <a:r>
              <a:rPr lang="en-US" altLang="en-US" sz="2800" dirty="0"/>
              <a:t>Moreover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is a spanning set for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609600" indent="-609600">
              <a:lnSpc>
                <a:spcPct val="80000"/>
              </a:lnSpc>
              <a:spcBef>
                <a:spcPts val="2400"/>
              </a:spcBef>
            </a:pPr>
            <a:r>
              <a:rPr lang="en-US" altLang="en-US" sz="2800" dirty="0"/>
              <a:t>The spanning set produced by this method is automatically linearly independent because the free variables are the weights on the spanning vectors.</a:t>
            </a:r>
          </a:p>
          <a:p>
            <a:pPr marL="609600" indent="-609600">
              <a:lnSpc>
                <a:spcPct val="80000"/>
              </a:lnSpc>
              <a:spcBef>
                <a:spcPts val="2400"/>
              </a:spcBef>
            </a:pPr>
            <a:r>
              <a:rPr lang="en-US" altLang="en-US" sz="2800" dirty="0"/>
              <a:t>When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contains nonzero vectors, the number of vectors in the spanning set for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equals the number of free variables in the </a:t>
            </a:r>
            <a:r>
              <a:rPr lang="en-US" altLang="en-US" sz="2800"/>
              <a:t>equation             </a:t>
            </a:r>
            <a:r>
              <a:rPr lang="en-US" altLang="en-US" sz="2800" smtClean="0"/>
              <a:t>.</a:t>
            </a:r>
            <a:endParaRPr lang="en-US" altLang="en-US" sz="2800" dirty="0"/>
          </a:p>
        </p:txBody>
      </p:sp>
      <p:graphicFrame>
        <p:nvGraphicFramePr>
          <p:cNvPr id="726021" name="Object 5">
            <a:extLst>
              <a:ext uri="{FF2B5EF4-FFF2-40B4-BE49-F238E27FC236}">
                <a16:creationId xmlns:a16="http://schemas.microsoft.com/office/drawing/2014/main" xmlns="" id="{6D283B71-16F1-458B-B223-95EC34C0F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43786"/>
              </p:ext>
            </p:extLst>
          </p:nvPr>
        </p:nvGraphicFramePr>
        <p:xfrm>
          <a:off x="6940550" y="54102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54102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450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436DB5D6-8D9E-42AA-975A-6DCDB3517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4.2- </a:t>
            </a:r>
            <a:fld id="{613D0BC4-CEE7-48D2-9160-F5951A916D1E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45124758-C6E2-4897-929B-0E9C214D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xmlns="" id="{B408B037-028C-4E3F-8BB7-AC764A86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SPACE OF A MATRIX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xmlns="" id="{3619E98B-99EF-48B6-933F-C02950DA9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Definition:</a:t>
            </a:r>
            <a:r>
              <a:rPr lang="en-US" altLang="en-US" sz="2800" dirty="0"/>
              <a:t> The column space of an 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written as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is the set of all linear combinations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If                              ,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 typical vector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can be written as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for some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because the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a linear combination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That is,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</a:t>
            </a:r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xmlns="" id="{0EBF4192-0B8A-42FD-8765-CAFF7C2F8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5875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875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5" name="Object 5">
            <a:extLst>
              <a:ext uri="{FF2B5EF4-FFF2-40B4-BE49-F238E27FC236}">
                <a16:creationId xmlns:a16="http://schemas.microsoft.com/office/drawing/2014/main" xmlns="" id="{CD5727BF-9731-43CA-B3D3-D30BC11DD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39359"/>
              </p:ext>
            </p:extLst>
          </p:nvPr>
        </p:nvGraphicFramePr>
        <p:xfrm>
          <a:off x="4159250" y="2209800"/>
          <a:ext cx="26289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5" imgW="2768400" imgH="558720" progId="Equation.DSMT4">
                  <p:embed/>
                </p:oleObj>
              </mc:Choice>
              <mc:Fallback>
                <p:oleObj name="Equation" r:id="rId5" imgW="27684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209800"/>
                        <a:ext cx="26289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:a16="http://schemas.microsoft.com/office/drawing/2014/main" xmlns="" id="{4B113D75-D0CB-41F1-A1A9-E5E9AA7F8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3334"/>
              </p:ext>
            </p:extLst>
          </p:nvPr>
        </p:nvGraphicFramePr>
        <p:xfrm>
          <a:off x="2755900" y="3022600"/>
          <a:ext cx="389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7" imgW="3898800" imgH="482400" progId="Equation.DSMT4">
                  <p:embed/>
                </p:oleObj>
              </mc:Choice>
              <mc:Fallback>
                <p:oleObj name="Equation" r:id="rId7" imgW="389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022600"/>
                        <a:ext cx="3898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9" name="Object 9">
            <a:extLst>
              <a:ext uri="{FF2B5EF4-FFF2-40B4-BE49-F238E27FC236}">
                <a16:creationId xmlns:a16="http://schemas.microsoft.com/office/drawing/2014/main" xmlns="" id="{348BD438-BFD2-4423-A79D-07F2DA258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66719"/>
              </p:ext>
            </p:extLst>
          </p:nvPr>
        </p:nvGraphicFramePr>
        <p:xfrm>
          <a:off x="2051050" y="4953000"/>
          <a:ext cx="607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9" imgW="6070320" imgH="482400" progId="Equation.DSMT4">
                  <p:embed/>
                </p:oleObj>
              </mc:Choice>
              <mc:Fallback>
                <p:oleObj name="Equation" r:id="rId9" imgW="607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53000"/>
                        <a:ext cx="607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420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12581</TotalTime>
  <Words>1511</Words>
  <Application>Microsoft Office PowerPoint</Application>
  <PresentationFormat>On-screen Show (4:3)</PresentationFormat>
  <Paragraphs>173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Blends</vt:lpstr>
      <vt:lpstr>Equation</vt:lpstr>
      <vt:lpstr>MathType 6.0 Equation</vt:lpstr>
      <vt:lpstr>Vector Spaces</vt:lpstr>
      <vt:lpstr>NULL SPACE OF A MATRIX</vt:lpstr>
      <vt:lpstr>NULL SPACE OF A MATRIX</vt:lpstr>
      <vt:lpstr>NULL SPACE OF A MATRIX</vt:lpstr>
      <vt:lpstr>NULL SPACE OF A MATRIX</vt:lpstr>
      <vt:lpstr>NULL SPACE OF A MATRIX</vt:lpstr>
      <vt:lpstr>NULL SPACE OF A MATRIX</vt:lpstr>
      <vt:lpstr>NULL SPACE OF A MATRIX</vt:lpstr>
      <vt:lpstr>COLUMN SPACE OF A MATRIX</vt:lpstr>
      <vt:lpstr>COLUMN SPACE OF A MATRIX</vt:lpstr>
      <vt:lpstr>COLUMN SPACE OF A MATRIX</vt:lpstr>
      <vt:lpstr>COLUMN SPACE OF A MATRIX</vt:lpstr>
      <vt:lpstr>COLUMN SPACE OF A MATRIX</vt:lpstr>
      <vt:lpstr>THE ROW SPACE</vt:lpstr>
      <vt:lpstr>KERNEL AND RANGE OF A LINEAR TRANSFORMATION</vt:lpstr>
      <vt:lpstr>KERNEL AND RANGE OF A LINEAR TRANSFORMATION</vt:lpstr>
      <vt:lpstr>CONTRAST BETWEEN NUL A AND COL A FOR AN                  MATRIX A</vt:lpstr>
      <vt:lpstr>CONTRAST BETWEEN NUL A AND COL A FOR AN                  MATRIX A</vt:lpstr>
      <vt:lpstr>CONTRAST BETWEEN NUL A AND COL A FOR AN                  MATRIX A</vt:lpstr>
      <vt:lpstr>CONTRAST BETWEEN NUL A AND COL A FOR AN                  MATRIX A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1060</cp:revision>
  <dcterms:created xsi:type="dcterms:W3CDTF">2005-10-22T18:34:54Z</dcterms:created>
  <dcterms:modified xsi:type="dcterms:W3CDTF">2020-10-27T00:10:40Z</dcterms:modified>
</cp:coreProperties>
</file>