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60"/>
  </p:normalViewPr>
  <p:slideViewPr>
    <p:cSldViewPr showGuides="1">
      <p:cViewPr>
        <p:scale>
          <a:sx n="80" d="100"/>
          <a:sy n="80" d="100"/>
        </p:scale>
        <p:origin x="-150" y="2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10/26/2020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84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111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977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141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89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818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149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44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645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645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4.6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4.6-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Spaces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</a:t>
            </a:r>
            <a:r>
              <a:rPr lang="en-US" altLang="en-US" dirty="0"/>
              <a:t>OF BASIS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99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CHANGE </a:t>
                </a:r>
                <a:r>
                  <a:rPr lang="en-US" altLang="en-US" dirty="0"/>
                  <a:t>OF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458200" cy="487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ℬ=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ℰ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standard basis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likewise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vectors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en-US" sz="2700" b="0" i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this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 smtClean="0"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ase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  <m:groupChr>
                      <m:groupChrPr>
                        <m:chr m:val="←"/>
                        <m:vertJc m:val="bot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  <m:r>
                      <m:rPr>
                        <m:nor/>
                      </m:rPr>
                      <a:rPr lang="en-US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2700" b="0" i="0" dirty="0" smtClean="0"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same as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change-of-coordinates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introduced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in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Section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4.4, namely,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[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. . . </a:t>
                </a:r>
                <a:r>
                  <a:rPr lang="en-US" altLang="en-US" sz="2700" b="1" dirty="0" err="1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 err="1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]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To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change coordinates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between two nonstandard bases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,we need Theorem 15. The theorem shows that to solve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change-of-basis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problem, we need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coordinate vectors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the old basis relative to the new basis.</a:t>
                </a: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458200" cy="4876800"/>
              </a:xfrm>
              <a:prstGeom prst="rect">
                <a:avLst/>
              </a:prstGeom>
              <a:blipFill rotWithShape="1">
                <a:blip r:embed="rId7"/>
                <a:stretch>
                  <a:fillRect l="-1153" t="-1250" r="-13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99917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CHANGE </a:t>
                </a:r>
                <a:r>
                  <a:rPr lang="en-US" altLang="en-US" dirty="0"/>
                  <a:t>OF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304800" y="1295400"/>
                <a:ext cx="8458200" cy="541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Let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7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7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consider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the bases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given by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ℬ=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and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𝒞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en-US" sz="27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}. Find the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change-of-coordinates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matrix from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ℬ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𝒞</a:t>
                </a:r>
                <a:r>
                  <a:rPr lang="en-US" altLang="en-US" sz="27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matrix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involves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𝒞-coordinate vectors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7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7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en-US" sz="27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en-US" sz="27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Then, by definition,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 and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en-US" sz="27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en-US" sz="27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95400"/>
                <a:ext cx="8458200" cy="5410200"/>
              </a:xfrm>
              <a:prstGeom prst="rect">
                <a:avLst/>
              </a:prstGeom>
              <a:blipFill rotWithShape="1">
                <a:blip r:embed="rId7"/>
                <a:stretch>
                  <a:fillRect l="-1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35556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CHANGE </a:t>
                </a:r>
                <a:r>
                  <a:rPr lang="en-US" altLang="en-US" dirty="0"/>
                  <a:t>OF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304800" y="1295400"/>
                <a:ext cx="8458200" cy="541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To solve both systems simultaneously, augment the coefficient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matrix with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and row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reduce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  <m:r>
                          <a:rPr lang="en-US" altLang="en-US" sz="24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  <m:r>
                          <a:rPr lang="en-US" altLang="en-US" sz="24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4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4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1        3</m:t>
                            </m:r>
                          </m:e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  −5</m:t>
                            </m:r>
                          </m:e>
                        </m:eqArr>
                        <m: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~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1    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0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1</m:t>
                            </m:r>
                          </m:e>
                        </m:eqArr>
                        <m: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Thus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desired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change-of-coordinates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matrix is therefore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7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𝐛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700" b="0" i="1" baseline="-2500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𝒞</m:t>
                        </m:r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7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𝐛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en-US" sz="2700" i="1" baseline="-25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𝒞</m:t>
                        </m:r>
                      </m:e>
                    </m:d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95400"/>
                <a:ext cx="8458200" cy="5410200"/>
              </a:xfrm>
              <a:prstGeom prst="rect">
                <a:avLst/>
              </a:prstGeom>
              <a:blipFill rotWithShape="1">
                <a:blip r:embed="rId7"/>
                <a:stretch>
                  <a:fillRect l="-1153" t="-1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05800" y="23980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23663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</a:t>
            </a:r>
            <a:r>
              <a:rPr lang="en-US" altLang="en-US" dirty="0"/>
              <a:t>OF </a:t>
            </a:r>
            <a:r>
              <a:rPr lang="en-US" altLang="en-US" dirty="0">
                <a:latin typeface="+mn-lt"/>
              </a:rPr>
              <a:t>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Example 1 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Consider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two bases </a:t>
                </a:r>
                <a14:m>
                  <m:oMath xmlns:m="http://schemas.openxmlformats.org/officeDocument/2006/math">
                    <m:r>
                      <a:rPr lang="en-US" altLang="en-US" sz="27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and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i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𝒞</a:t>
                </a: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altLang="en-US" sz="27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for a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vector space </a:t>
                </a:r>
                <a:r>
                  <a:rPr lang="en-US" altLang="en-US" sz="27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that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b="1" i="0" smtClean="0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and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b="1" i="0" smtClean="0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Suppose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altLang="en-US" sz="27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𝐛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7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𝐛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That is, suppose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  <m:r>
                      <a:rPr lang="en-US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. Find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500" i="1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0" y="223406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3581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0660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</a:t>
            </a:r>
            <a:r>
              <a:rPr lang="en-US" altLang="en-US" dirty="0"/>
              <a:t>OF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Solution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Apply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coordinate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mapping determined by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𝒞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to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in (2).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Since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coordinate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mapping is a linear transformation,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7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1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en-US" sz="27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  <m:r>
                        <a:rPr lang="en-US" altLang="en-US" sz="27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00" b="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en-US" sz="2700" b="1" i="0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𝐛</m:t>
                          </m:r>
                          <m:r>
                            <a:rPr lang="en-US" altLang="en-US" sz="2700" b="0" i="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en-US" sz="27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sz="27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𝐛</m:t>
                          </m:r>
                          <m:r>
                            <a:rPr lang="en-US" altLang="en-US" sz="2700" b="0" i="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sz="27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</m:oMath>
                  </m:oMathPara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buNone/>
                </a:pPr>
                <a:r>
                  <a:rPr lang="en-US" altLang="en-US" sz="27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  	       </a:t>
                </a:r>
                <a14:m>
                  <m:oMath xmlns:m="http://schemas.openxmlformats.org/officeDocument/2006/math"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en-US" sz="2700" b="1" i="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7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en-US" sz="270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𝒞</m:t>
                        </m:r>
                        <m:r>
                          <m:rPr>
                            <m:nor/>
                          </m:rPr>
                          <a:rPr lang="en-US" altLang="en-US" sz="2700" baseline="-25000" dirty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2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7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en-US" sz="2700" b="1" i="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We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can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write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vector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equation as a matrix equation, using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vectors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in the linear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combination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as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columns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a matrix: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7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1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en-US" sz="27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  <m:r>
                        <a:rPr lang="en-US" altLang="en-US" sz="27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00" i="1" dirty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7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700" b="1" dirty="0"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en-US" sz="2700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en-US" sz="27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𝒞</m:t>
                          </m:r>
                          <m:r>
                            <a:rPr lang="en-US" altLang="en-US" sz="2700" i="1" baseline="-25000" dirty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7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700" b="1" dirty="0"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en-US" sz="2700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en-US" sz="27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𝒞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700" i="1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700" i="1" dirty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baseline="-25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059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5800" y="525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5742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</a:t>
            </a:r>
            <a:r>
              <a:rPr lang="en-US" altLang="en-US" dirty="0"/>
              <a:t>OF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This formula gives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once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we know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columns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the matrix. From (1),</a:t>
                </a:r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Thus, (3) provides the solution: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dirty="0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7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05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1233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</a:t>
            </a:r>
            <a:r>
              <a:rPr lang="en-US" altLang="en-US" dirty="0"/>
              <a:t>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01000" cy="295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77599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295400"/>
                <a:ext cx="8229600" cy="5181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b="1" dirty="0" smtClean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15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  <m:r>
                      <a:rPr lang="en-US" altLang="en-US" sz="27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and </a:t>
                </a:r>
                <a14:m>
                  <m:oMath xmlns:m="http://schemas.openxmlformats.org/officeDocument/2006/math">
                    <m:r>
                      <a:rPr lang="en-US" altLang="en-US" sz="27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for a vector space </a:t>
                </a:r>
                <a:r>
                  <a:rPr lang="en-US" altLang="en-US" sz="27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. Then there is a unique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such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that</a:t>
                </a:r>
                <a:endParaRPr lang="en-US" alt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3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36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800" i="1" baseline="-25000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endParaRPr lang="en-US" altLang="en-US" sz="27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are the </a:t>
                </a:r>
                <a14:m>
                  <m:oMath xmlns:m="http://schemas.openxmlformats.org/officeDocument/2006/math">
                    <m:r>
                      <a:rPr lang="en-US" altLang="en-US" sz="27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-coordinate vectors of the vectors in the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basis .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That is, </a:t>
                </a:r>
              </a:p>
              <a:p>
                <a:pPr eaLnBrk="1" hangingPunct="1"/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=[</a:t>
                </a:r>
                <a14:m>
                  <m:oMath xmlns:m="http://schemas.openxmlformats.org/officeDocument/2006/math">
                    <m:r>
                      <a:rPr lang="en-US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7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. .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7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8229600" cy="5181600"/>
              </a:xfrm>
              <a:prstGeom prst="rect">
                <a:avLst/>
              </a:prstGeom>
              <a:blipFill rotWithShape="1">
                <a:blip r:embed="rId6"/>
                <a:stretch>
                  <a:fillRect l="-1185" t="-1176" r="-1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229600" y="548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31334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</a:t>
            </a:r>
            <a:r>
              <a:rPr lang="en-US" altLang="en-US" dirty="0"/>
              <a:t>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219200"/>
                <a:ext cx="8229600" cy="5181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matrix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Theorem 15 is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7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change-of-coordinates matrix from ℬ to </a:t>
                </a:r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𝒞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Multiplication by </a:t>
                </a: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converts ℬ-coordinates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𝒞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-coordinates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Figure 2 below illustrates the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change-of-coordinates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equation (4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).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19200"/>
                <a:ext cx="8229600" cy="5181600"/>
              </a:xfrm>
              <a:prstGeom prst="rect">
                <a:avLst/>
              </a:prstGeom>
              <a:blipFill rotWithShape="1">
                <a:blip r:embed="rId6"/>
                <a:stretch>
                  <a:fillRect l="-1185" r="-12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9939"/>
            <a:ext cx="4942353" cy="250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7024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</a:t>
            </a:r>
            <a:r>
              <a:rPr lang="en-US" altLang="en-US" dirty="0"/>
              <a:t>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066800"/>
                <a:ext cx="8458200" cy="533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The columns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are linearly independent </a:t>
                </a:r>
                <a:endParaRPr lang="en-US" altLang="en-US" sz="27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because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they are the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coordinate vectors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of the </a:t>
                </a:r>
                <a:endParaRPr lang="en-US" altLang="en-US" sz="27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linearly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independent set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ℬ.</a:t>
                </a:r>
                <a:endParaRPr lang="en-US" altLang="en-US" sz="27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square, it must be invertible, by the Invertible Matrix Theorem. Left-multiplying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both sides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of equation (4)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𝒞</m:t>
                            </m:r>
                            <m:r>
                              <m:rPr>
                                <m:nor/>
                              </m:rPr>
                              <a:rPr lang="en-US" alt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←"/>
                                <m:vertJc m:val="bot"/>
                                <m:ctrl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nor/>
                                    <m:brk m:alnAt="2"/>
                                  </m:r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altLang="en-US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ℬ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yields</a:t>
                </a:r>
                <a:endParaRPr lang="en-US" altLang="en-US" sz="27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𝒞</m:t>
                            </m:r>
                            <m:r>
                              <m:rPr>
                                <m:nor/>
                              </m:rPr>
                              <a:rPr lang="en-US" alt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←"/>
                                <m:vertJc m:val="bot"/>
                                <m:ctrl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nor/>
                                    <m:brk m:alnAt="2"/>
                                  </m:r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altLang="en-US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ℬ</m:t>
                            </m:r>
                          </m:e>
                        </m:d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endParaRPr lang="en-US" altLang="en-US" sz="27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800"/>
                <a:ext cx="8458200" cy="5334000"/>
              </a:xfrm>
              <a:prstGeom prst="rect">
                <a:avLst/>
              </a:prstGeom>
              <a:blipFill rotWithShape="1">
                <a:blip r:embed="rId6"/>
                <a:stretch>
                  <a:fillRect l="-1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62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CHANGE </a:t>
            </a:r>
            <a:r>
              <a:rPr lang="en-US" altLang="en-US" dirty="0"/>
              <a:t>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066800"/>
                <a:ext cx="8458200" cy="533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𝒞</m:t>
                            </m:r>
                            <m:r>
                              <m:rPr>
                                <m:nor/>
                              </m:rPr>
                              <a:rPr lang="en-US" alt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←"/>
                                <m:vertJc m:val="bot"/>
                                <m:ctrl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nor/>
                                    <m:brk m:alnAt="2"/>
                                  </m:r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altLang="en-US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ℬ</m:t>
                            </m:r>
                          </m:e>
                        </m:d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matrix that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converts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𝒞-coordinates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alt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ℬ–coordinates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That is,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𝒞</m:t>
                            </m:r>
                            <m:r>
                              <m:rPr>
                                <m:nor/>
                              </m:rPr>
                              <a:rPr lang="en-US" alt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←"/>
                                <m:vertJc m:val="bot"/>
                                <m:ctrl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nor/>
                                    <m:brk m:alnAt="2"/>
                                  </m:r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altLang="en-US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ℬ</m:t>
                            </m:r>
                          </m:e>
                        </m:d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8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en-US" altLang="en-US" sz="27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800"/>
                <a:ext cx="8458200" cy="5334000"/>
              </a:xfrm>
              <a:prstGeom prst="rect">
                <a:avLst/>
              </a:prstGeom>
              <a:blipFill rotWithShape="1">
                <a:blip r:embed="rId6"/>
                <a:stretch>
                  <a:fillRect l="-1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287043" y="2438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3639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12507</TotalTime>
  <Words>1122</Words>
  <Application>Microsoft Office PowerPoint</Application>
  <PresentationFormat>On-screen Show (4:3)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Blends</vt:lpstr>
      <vt:lpstr>Equation</vt:lpstr>
      <vt:lpstr>Vector Spaces</vt:lpstr>
      <vt:lpstr>CHANGE OF BASIS</vt:lpstr>
      <vt:lpstr>CHANGE OF BASIS</vt:lpstr>
      <vt:lpstr>CHANGE OF BASIS</vt:lpstr>
      <vt:lpstr>CHANGE OF BASIS</vt:lpstr>
      <vt:lpstr>CHANGE OF BASIS</vt:lpstr>
      <vt:lpstr>CHANGE OF BASIS</vt:lpstr>
      <vt:lpstr>CHANGE OF BASIS</vt:lpstr>
      <vt:lpstr>CHANGE OF BASIS</vt:lpstr>
      <vt:lpstr>CHANGE OF BASIS IN R^n</vt:lpstr>
      <vt:lpstr>CHANGE OF BASIS IN R^n</vt:lpstr>
      <vt:lpstr>CHANGE OF BASIS IN R^n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1058</cp:revision>
  <dcterms:created xsi:type="dcterms:W3CDTF">2005-10-22T18:34:54Z</dcterms:created>
  <dcterms:modified xsi:type="dcterms:W3CDTF">2020-10-27T00:16:57Z</dcterms:modified>
</cp:coreProperties>
</file>