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5"/>
  </p:notesMasterIdLst>
  <p:handoutMasterIdLst>
    <p:handoutMasterId r:id="rId26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60"/>
  </p:normalViewPr>
  <p:slideViewPr>
    <p:cSldViewPr showGuides="1">
      <p:cViewPr varScale="1">
        <p:scale>
          <a:sx n="68" d="100"/>
          <a:sy n="68" d="100"/>
        </p:scale>
        <p:origin x="-90" y="-19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10/14/2020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D483B369-4F13-490F-9CEC-4EF3140E2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DB2CD-F03C-43FA-8A7A-43AD81F3932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="" xmlns:a16="http://schemas.microsoft.com/office/drawing/2014/main" id="{CE7C71CC-E7AC-4139-9FDE-C16EDDB01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="" xmlns:a16="http://schemas.microsoft.com/office/drawing/2014/main" id="{775993A2-20CB-499D-9EA3-5CF84FB58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8AECC3CD-3083-435C-A5C3-4D2EC9636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06AAA7-38DA-495E-A187-433EA20332F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="" xmlns:a16="http://schemas.microsoft.com/office/drawing/2014/main" id="{132B19ED-DCE1-4DEE-95A1-43F05AB4C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="" xmlns:a16="http://schemas.microsoft.com/office/drawing/2014/main" id="{4E30C41C-F1E8-4D8E-96AE-634EAE417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0C059F-C707-45E6-900E-B4606CF99CF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78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=""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=""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4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=""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4.5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=""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=""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=""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=""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=""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=""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=""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=""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=""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=""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=""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4.5-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=""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=""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=""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=""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jpeg"/><Relationship Id="rId4" Type="http://schemas.openxmlformats.org/officeDocument/2006/relationships/image" Target="../media/image6.wmf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="" xmlns:a16="http://schemas.microsoft.com/office/drawing/2014/main" id="{8B2AEA55-AED4-40C7-AC49-99E990AFE4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Vector Spaces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="" xmlns:a16="http://schemas.microsoft.com/office/drawing/2014/main" id="{A42E323F-EEAF-4F44-9839-BF1ADF5968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DIMENSION OF A VECTOR 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386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>
            <a:extLst>
              <a:ext uri="{FF2B5EF4-FFF2-40B4-BE49-F238E27FC236}">
                <a16:creationId xmlns="" xmlns:a16="http://schemas.microsoft.com/office/drawing/2014/main" id="{D77BBF86-6EA0-4595-8CA0-76D961FCA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SUBSPACES OF A FINITE-DIMENSIONAL SPACE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="" xmlns:a16="http://schemas.microsoft.com/office/drawing/2014/main" id="{13CC69D0-BCDA-4656-B41F-3C5A804A3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But then                            will be linearly independent, because no vector in the set can be a linear combination of vectors that precede it (by Theorem 4).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So long as the new set does not span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we can continue this process of expanding </a:t>
            </a:r>
            <a:r>
              <a:rPr lang="en-US" altLang="en-US" sz="2800" i="1" dirty="0"/>
              <a:t>S</a:t>
            </a:r>
            <a:r>
              <a:rPr lang="en-US" altLang="en-US" sz="2800" dirty="0"/>
              <a:t> to a larger linearly independent set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But the number of vectors in a linearly independent expansion of </a:t>
            </a:r>
            <a:r>
              <a:rPr lang="en-US" altLang="en-US" sz="2800" i="1" dirty="0"/>
              <a:t>S</a:t>
            </a:r>
            <a:r>
              <a:rPr lang="en-US" altLang="en-US" sz="2800" dirty="0"/>
              <a:t> can never exceed the dimension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by Theorem 10.</a:t>
            </a:r>
          </a:p>
        </p:txBody>
      </p:sp>
      <p:graphicFrame>
        <p:nvGraphicFramePr>
          <p:cNvPr id="728068" name="Object 4">
            <a:extLst>
              <a:ext uri="{FF2B5EF4-FFF2-40B4-BE49-F238E27FC236}">
                <a16:creationId xmlns="" xmlns:a16="http://schemas.microsoft.com/office/drawing/2014/main" id="{04E73DA4-6A0C-4444-AE75-B3E418AEE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37522"/>
              </p:ext>
            </p:extLst>
          </p:nvPr>
        </p:nvGraphicFramePr>
        <p:xfrm>
          <a:off x="2190750" y="1308100"/>
          <a:ext cx="233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2336760" imgH="482400" progId="Equation.DSMT4">
                  <p:embed/>
                </p:oleObj>
              </mc:Choice>
              <mc:Fallback>
                <p:oleObj name="Equation" r:id="rId3" imgW="2336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308100"/>
                        <a:ext cx="233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04152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>
            <a:extLst>
              <a:ext uri="{FF2B5EF4-FFF2-40B4-BE49-F238E27FC236}">
                <a16:creationId xmlns="" xmlns:a16="http://schemas.microsoft.com/office/drawing/2014/main" id="{4C3E7E1B-857A-4C6F-8B26-D485BAF55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BASIS THEOREM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="" xmlns:a16="http://schemas.microsoft.com/office/drawing/2014/main" id="{CCDF0A4B-853D-4836-A05C-7410EF7FB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 dirty="0"/>
              <a:t>So eventually the expansion of </a:t>
            </a:r>
            <a:r>
              <a:rPr lang="en-US" altLang="en-US" sz="2800" i="1" dirty="0"/>
              <a:t>S</a:t>
            </a:r>
            <a:r>
              <a:rPr lang="en-US" altLang="en-US" sz="2800" dirty="0"/>
              <a:t> will span </a:t>
            </a:r>
            <a:r>
              <a:rPr lang="en-US" altLang="en-US" sz="2800" i="1" dirty="0"/>
              <a:t>H</a:t>
            </a:r>
            <a:r>
              <a:rPr lang="en-US" altLang="en-US" sz="2800" dirty="0"/>
              <a:t> and hence will be a basis for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and                           .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Theorem 13: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V</a:t>
            </a:r>
            <a:r>
              <a:rPr lang="en-US" altLang="en-US" sz="2800" dirty="0"/>
              <a:t> be a </a:t>
            </a:r>
            <a:r>
              <a:rPr lang="en-US" altLang="en-US" sz="2800" i="1" dirty="0"/>
              <a:t>p</a:t>
            </a:r>
            <a:r>
              <a:rPr lang="en-US" altLang="en-US" sz="2800" dirty="0"/>
              <a:t>-dimensional vector space,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         . 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Any linearly independent set of exactly </a:t>
            </a:r>
            <a:r>
              <a:rPr lang="en-US" altLang="en-US" sz="2800" i="1" dirty="0"/>
              <a:t>p</a:t>
            </a:r>
            <a:r>
              <a:rPr lang="en-US" altLang="en-US" sz="2800" dirty="0"/>
              <a:t> elements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automatically a basis for </a:t>
            </a:r>
            <a:r>
              <a:rPr lang="en-US" altLang="en-US" sz="2800" i="1" dirty="0"/>
              <a:t>V</a:t>
            </a:r>
            <a:r>
              <a:rPr lang="en-US" altLang="en-US" sz="2800" dirty="0"/>
              <a:t>. 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Any set of exactly </a:t>
            </a:r>
            <a:r>
              <a:rPr lang="en-US" altLang="en-US" sz="2800" i="1" dirty="0"/>
              <a:t>p</a:t>
            </a:r>
            <a:r>
              <a:rPr lang="en-US" altLang="en-US" sz="2800" dirty="0"/>
              <a:t> elements that spans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automatically a basis for </a:t>
            </a:r>
            <a:r>
              <a:rPr lang="en-US" altLang="en-US" sz="2800" i="1" dirty="0"/>
              <a:t>V</a:t>
            </a:r>
            <a:r>
              <a:rPr lang="en-US" altLang="en-US" sz="2800" dirty="0"/>
              <a:t>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29092" name="Object 4">
            <a:extLst>
              <a:ext uri="{FF2B5EF4-FFF2-40B4-BE49-F238E27FC236}">
                <a16:creationId xmlns="" xmlns:a16="http://schemas.microsoft.com/office/drawing/2014/main" id="{3EE25070-F32E-4D34-8272-DAFB8D479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1800" y="1638300"/>
          <a:ext cx="241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2412720" imgH="355320" progId="Equation.DSMT4">
                  <p:embed/>
                </p:oleObj>
              </mc:Choice>
              <mc:Fallback>
                <p:oleObj name="Equation" r:id="rId3" imgW="24127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1638300"/>
                        <a:ext cx="2413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3" name="Object 5">
            <a:extLst>
              <a:ext uri="{FF2B5EF4-FFF2-40B4-BE49-F238E27FC236}">
                <a16:creationId xmlns="" xmlns:a16="http://schemas.microsoft.com/office/drawing/2014/main" id="{CD172021-5831-4617-8102-CDEDF1E7D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3187700"/>
          <a:ext cx="81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812520" imgH="419040" progId="Equation.DSMT4">
                  <p:embed/>
                </p:oleObj>
              </mc:Choice>
              <mc:Fallback>
                <p:oleObj name="Equation" r:id="rId5" imgW="812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187700"/>
                        <a:ext cx="812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72669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="" xmlns:a16="http://schemas.microsoft.com/office/drawing/2014/main" id="{1F64AC1B-6887-4FAE-9EC1-FB9B38463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BASIS THEOREM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="" xmlns:a16="http://schemas.microsoft.com/office/drawing/2014/main" id="{65D7C21C-1CA7-457B-89D6-C0DBACA4E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Proof:</a:t>
            </a:r>
            <a:r>
              <a:rPr lang="en-US" altLang="en-US" sz="2800" dirty="0"/>
              <a:t> By Theorem 12, a linearly independent set </a:t>
            </a:r>
            <a:r>
              <a:rPr lang="en-US" altLang="en-US" sz="2800" i="1" dirty="0"/>
              <a:t>S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p</a:t>
            </a:r>
            <a:r>
              <a:rPr lang="en-US" altLang="en-US" sz="2800" dirty="0"/>
              <a:t> elements can be extended to a basis for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en-US" sz="2800" dirty="0"/>
              <a:t>But that basis must contain exactly </a:t>
            </a:r>
            <a:r>
              <a:rPr lang="en-US" altLang="en-US" sz="2800" i="1" dirty="0"/>
              <a:t>p</a:t>
            </a:r>
            <a:r>
              <a:rPr lang="en-US" altLang="en-US" sz="2800" dirty="0"/>
              <a:t> elements, since dim           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So </a:t>
            </a:r>
            <a:r>
              <a:rPr lang="en-US" altLang="en-US" sz="2800" i="1" dirty="0"/>
              <a:t>S</a:t>
            </a:r>
            <a:r>
              <a:rPr lang="en-US" altLang="en-US" sz="2800" dirty="0"/>
              <a:t> must already be a basis for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Now suppose that </a:t>
            </a:r>
            <a:r>
              <a:rPr lang="en-US" altLang="en-US" sz="2800" i="1" dirty="0"/>
              <a:t>S</a:t>
            </a:r>
            <a:r>
              <a:rPr lang="en-US" altLang="en-US" sz="2800" dirty="0"/>
              <a:t> has </a:t>
            </a:r>
            <a:r>
              <a:rPr lang="en-US" altLang="en-US" sz="2800" i="1" dirty="0"/>
              <a:t>p</a:t>
            </a:r>
            <a:r>
              <a:rPr lang="en-US" altLang="en-US" sz="2800" dirty="0"/>
              <a:t> elements and spans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graphicFrame>
        <p:nvGraphicFramePr>
          <p:cNvPr id="730116" name="Object 4">
            <a:extLst>
              <a:ext uri="{FF2B5EF4-FFF2-40B4-BE49-F238E27FC236}">
                <a16:creationId xmlns="" xmlns:a16="http://schemas.microsoft.com/office/drawing/2014/main" id="{839F8E39-0F1B-406C-A426-108F910390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308534"/>
              </p:ext>
            </p:extLst>
          </p:nvPr>
        </p:nvGraphicFramePr>
        <p:xfrm>
          <a:off x="1549400" y="2552700"/>
          <a:ext cx="96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965160" imgH="419040" progId="Equation.DSMT4">
                  <p:embed/>
                </p:oleObj>
              </mc:Choice>
              <mc:Fallback>
                <p:oleObj name="Equation" r:id="rId3" imgW="965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552700"/>
                        <a:ext cx="96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32441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="" xmlns:a16="http://schemas.microsoft.com/office/drawing/2014/main" id="{1F64AC1B-6887-4FAE-9EC1-FB9B38463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BASIS THEOREM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="" xmlns:a16="http://schemas.microsoft.com/office/drawing/2014/main" id="{65D7C21C-1CA7-457B-89D6-C0DBACA4E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nonzero, the Spanning Set Theorem implies that a subset      of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a basis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dim           ,     must contain </a:t>
            </a:r>
            <a:r>
              <a:rPr lang="en-US" altLang="en-US" sz="2800" i="1" dirty="0"/>
              <a:t>p</a:t>
            </a:r>
            <a:r>
              <a:rPr lang="en-US" altLang="en-US" sz="2800" dirty="0"/>
              <a:t> vectors.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en-US" sz="2800" dirty="0"/>
              <a:t>Hence           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graphicFrame>
        <p:nvGraphicFramePr>
          <p:cNvPr id="730116" name="Object 4">
            <a:extLst>
              <a:ext uri="{FF2B5EF4-FFF2-40B4-BE49-F238E27FC236}">
                <a16:creationId xmlns="" xmlns:a16="http://schemas.microsoft.com/office/drawing/2014/main" id="{839F8E39-0F1B-406C-A426-108F910390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42344"/>
              </p:ext>
            </p:extLst>
          </p:nvPr>
        </p:nvGraphicFramePr>
        <p:xfrm>
          <a:off x="2355850" y="2933700"/>
          <a:ext cx="96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965160" imgH="419040" progId="Equation.DSMT4">
                  <p:embed/>
                </p:oleObj>
              </mc:Choice>
              <mc:Fallback>
                <p:oleObj name="Equation" r:id="rId3" imgW="965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933700"/>
                        <a:ext cx="96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7" name="Object 5">
            <a:extLst>
              <a:ext uri="{FF2B5EF4-FFF2-40B4-BE49-F238E27FC236}">
                <a16:creationId xmlns="" xmlns:a16="http://schemas.microsoft.com/office/drawing/2014/main" id="{CA93C79C-84E3-4E4A-98EC-B63098750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960711"/>
              </p:ext>
            </p:extLst>
          </p:nvPr>
        </p:nvGraphicFramePr>
        <p:xfrm>
          <a:off x="3486392" y="2861572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5" imgW="368280" imgH="368280" progId="Equation.DSMT4">
                  <p:embed/>
                </p:oleObj>
              </mc:Choice>
              <mc:Fallback>
                <p:oleObj name="Equation" r:id="rId5" imgW="368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392" y="2861572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9" name="Object 7">
            <a:extLst>
              <a:ext uri="{FF2B5EF4-FFF2-40B4-BE49-F238E27FC236}">
                <a16:creationId xmlns="" xmlns:a16="http://schemas.microsoft.com/office/drawing/2014/main" id="{54118ACB-7F89-4EBE-A2E5-02DB52F031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60932"/>
              </p:ext>
            </p:extLst>
          </p:nvPr>
        </p:nvGraphicFramePr>
        <p:xfrm>
          <a:off x="3854692" y="194945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7" imgW="368280" imgH="368280" progId="Equation.DSMT4">
                  <p:embed/>
                </p:oleObj>
              </mc:Choice>
              <mc:Fallback>
                <p:oleObj name="Equation" r:id="rId7" imgW="368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692" y="194945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22" name="Object 10">
            <a:extLst>
              <a:ext uri="{FF2B5EF4-FFF2-40B4-BE49-F238E27FC236}">
                <a16:creationId xmlns="" xmlns:a16="http://schemas.microsoft.com/office/drawing/2014/main" id="{4C4449DB-5950-4210-A38E-0193B45710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935688"/>
              </p:ext>
            </p:extLst>
          </p:nvPr>
        </p:nvGraphicFramePr>
        <p:xfrm>
          <a:off x="1892300" y="3594100"/>
          <a:ext cx="1003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9" imgW="1002960" imgH="368280" progId="Equation.DSMT4">
                  <p:embed/>
                </p:oleObj>
              </mc:Choice>
              <mc:Fallback>
                <p:oleObj name="Equation" r:id="rId9" imgW="10029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594100"/>
                        <a:ext cx="1003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11835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="" xmlns:a16="http://schemas.microsoft.com/office/drawing/2014/main" id="{4051C8A3-9D95-436C-A29E-EAF068E1A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RANK THEOREM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="" xmlns:a16="http://schemas.microsoft.com/office/drawing/2014/main" id="{CD5A4DE3-AF4E-47B5-A488-86641586E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005" y="1524000"/>
            <a:ext cx="8229600" cy="5410200"/>
          </a:xfrm>
        </p:spPr>
        <p:txBody>
          <a:bodyPr/>
          <a:lstStyle/>
          <a:p>
            <a:r>
              <a:rPr lang="en-US" altLang="en-US" sz="2800" b="1" dirty="0"/>
              <a:t>Definition:</a:t>
            </a:r>
            <a:r>
              <a:rPr lang="en-US" altLang="en-US" sz="2800" dirty="0"/>
              <a:t> The </a:t>
            </a:r>
            <a:r>
              <a:rPr lang="en-US" altLang="en-US" sz="2800" b="1" dirty="0"/>
              <a:t>rank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dimension of the column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Since Row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same as Col </a:t>
            </a:r>
            <a:r>
              <a:rPr lang="en-US" altLang="en-US" sz="2800" i="1" dirty="0"/>
              <a:t>A</a:t>
            </a:r>
            <a:r>
              <a:rPr lang="en-US" altLang="en-US" sz="2800" i="1" baseline="30000" dirty="0"/>
              <a:t>T</a:t>
            </a:r>
            <a:r>
              <a:rPr lang="en-US" altLang="en-US" sz="2800" dirty="0"/>
              <a:t>, the dimension of the row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rank of </a:t>
            </a:r>
            <a:r>
              <a:rPr lang="en-US" altLang="en-US" sz="2800" i="1" dirty="0"/>
              <a:t>A</a:t>
            </a:r>
            <a:r>
              <a:rPr lang="en-US" altLang="en-US" sz="2800" i="1" baseline="30000" dirty="0"/>
              <a:t>T</a:t>
            </a:r>
            <a:r>
              <a:rPr lang="en-US" altLang="en-US" sz="2800" dirty="0"/>
              <a:t>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The dimension of the null space is called the </a:t>
            </a:r>
            <a:r>
              <a:rPr lang="en-US" altLang="en-US" sz="2800" b="1" dirty="0"/>
              <a:t>nullity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92900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="" xmlns:a16="http://schemas.microsoft.com/office/drawing/2014/main" id="{4051C8A3-9D95-436C-A29E-EAF068E1A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RANK THEOREM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="" xmlns:a16="http://schemas.microsoft.com/office/drawing/2014/main" id="{CD5A4DE3-AF4E-47B5-A488-86641586E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b="1" dirty="0"/>
              <a:t>Theorem 14:</a:t>
            </a:r>
            <a:r>
              <a:rPr lang="en-US" altLang="en-US" sz="2800" dirty="0"/>
              <a:t> The dimensions of the column space and the row space of an          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are equal. </a:t>
            </a:r>
          </a:p>
          <a:p>
            <a:r>
              <a:rPr lang="en-US" altLang="en-US" sz="2800" dirty="0"/>
              <a:t>This common dimension, the rank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also equals the number of pivot positions in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satisfies the equation</a:t>
            </a:r>
          </a:p>
        </p:txBody>
      </p:sp>
      <p:graphicFrame>
        <p:nvGraphicFramePr>
          <p:cNvPr id="730116" name="Object 4">
            <a:extLst>
              <a:ext uri="{FF2B5EF4-FFF2-40B4-BE49-F238E27FC236}">
                <a16:creationId xmlns="" xmlns:a16="http://schemas.microsoft.com/office/drawing/2014/main" id="{0F464CC0-15D0-4B08-AC5D-BDDBC8D098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43563"/>
              </p:ext>
            </p:extLst>
          </p:nvPr>
        </p:nvGraphicFramePr>
        <p:xfrm>
          <a:off x="4343400" y="17526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526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7" name="Object 5">
            <a:extLst>
              <a:ext uri="{FF2B5EF4-FFF2-40B4-BE49-F238E27FC236}">
                <a16:creationId xmlns="" xmlns:a16="http://schemas.microsoft.com/office/drawing/2014/main" id="{64B9145A-3669-47AE-8741-7BF6A38B8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198852"/>
              </p:ext>
            </p:extLst>
          </p:nvPr>
        </p:nvGraphicFramePr>
        <p:xfrm>
          <a:off x="2667000" y="3490925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5" imgW="3441600" imgH="431640" progId="Equation.DSMT4">
                  <p:embed/>
                </p:oleObj>
              </mc:Choice>
              <mc:Fallback>
                <p:oleObj name="Equation" r:id="rId5" imgW="3441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90925"/>
                        <a:ext cx="344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24442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>
            <a:extLst>
              <a:ext uri="{FF2B5EF4-FFF2-40B4-BE49-F238E27FC236}">
                <a16:creationId xmlns="" xmlns:a16="http://schemas.microsoft.com/office/drawing/2014/main" id="{EE16A47E-5DE1-464C-9AA3-239D01557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RANK THEOREM</a:t>
            </a:r>
          </a:p>
        </p:txBody>
      </p:sp>
      <p:sp>
        <p:nvSpPr>
          <p:cNvPr id="731139" name="Rectangle 3">
            <a:extLst>
              <a:ext uri="{FF2B5EF4-FFF2-40B4-BE49-F238E27FC236}">
                <a16:creationId xmlns="" xmlns:a16="http://schemas.microsoft.com/office/drawing/2014/main" id="{00F13772-C3AD-462F-8F43-16EB3A795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By Theorem 6, rank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number of pivot columns in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Equivalently, rank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number of pivot positions in an echelon form </a:t>
            </a:r>
            <a:r>
              <a:rPr lang="en-US" altLang="en-US" sz="2800" i="1" dirty="0"/>
              <a:t>B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Since </a:t>
            </a:r>
            <a:r>
              <a:rPr lang="en-US" altLang="en-US" sz="2800" i="1" dirty="0"/>
              <a:t>B</a:t>
            </a:r>
            <a:r>
              <a:rPr lang="en-US" altLang="en-US" sz="2800" dirty="0"/>
              <a:t> has a nonzero row for each pivot, and since these rows form a basis for the row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the rank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also the dimension of the row space.</a:t>
            </a:r>
          </a:p>
          <a:p>
            <a:r>
              <a:rPr lang="en-US" altLang="en-US" sz="2800" dirty="0"/>
              <a:t>The nullity </a:t>
            </a:r>
            <a:r>
              <a:rPr lang="en-US" altLang="en-US" sz="2800" i="1" dirty="0"/>
              <a:t>A</a:t>
            </a:r>
            <a:r>
              <a:rPr lang="en-US" altLang="en-US" sz="2800" dirty="0"/>
              <a:t> equals the number of free variables in the equation              .</a:t>
            </a:r>
          </a:p>
          <a:p>
            <a:r>
              <a:rPr lang="en-US" altLang="en-US" sz="2800" dirty="0"/>
              <a:t>Expressed another way, the </a:t>
            </a:r>
            <a:r>
              <a:rPr lang="en-US" altLang="en-US" sz="2800" dirty="0" err="1" smtClean="0"/>
              <a:t>nullilty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is the number of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that are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pivot columns.</a:t>
            </a:r>
          </a:p>
          <a:p>
            <a:endParaRPr lang="en-US" altLang="en-US" sz="2800" dirty="0"/>
          </a:p>
        </p:txBody>
      </p:sp>
      <p:graphicFrame>
        <p:nvGraphicFramePr>
          <p:cNvPr id="731140" name="Object 4">
            <a:extLst>
              <a:ext uri="{FF2B5EF4-FFF2-40B4-BE49-F238E27FC236}">
                <a16:creationId xmlns="" xmlns:a16="http://schemas.microsoft.com/office/drawing/2014/main" id="{AE67AF61-4DA9-460C-83AD-035CB5D68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044351"/>
              </p:ext>
            </p:extLst>
          </p:nvPr>
        </p:nvGraphicFramePr>
        <p:xfrm>
          <a:off x="2749550" y="4876800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1117440" imgH="342720" progId="Equation.DSMT4">
                  <p:embed/>
                </p:oleObj>
              </mc:Choice>
              <mc:Fallback>
                <p:oleObj name="Equation" r:id="rId3" imgW="1117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876800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28232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>
            <a:extLst>
              <a:ext uri="{FF2B5EF4-FFF2-40B4-BE49-F238E27FC236}">
                <a16:creationId xmlns="" xmlns:a16="http://schemas.microsoft.com/office/drawing/2014/main" id="{A9A4E343-8EFD-49C0-8C38-7BE18CFE8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RANK THEOREM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="" xmlns:a16="http://schemas.microsoft.com/office/drawing/2014/main" id="{E3220F84-9B48-4221-8813-64CF531B8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724400"/>
          </a:xfrm>
        </p:spPr>
        <p:txBody>
          <a:bodyPr/>
          <a:lstStyle/>
          <a:p>
            <a:r>
              <a:rPr lang="en-US" altLang="en-US" sz="2800"/>
              <a:t>(It is the number of these columns, not the columns themselves, that is related to Nul </a:t>
            </a:r>
            <a:r>
              <a:rPr lang="en-US" altLang="en-US" sz="2800" i="1"/>
              <a:t>A</a:t>
            </a:r>
            <a:r>
              <a:rPr lang="en-US" altLang="en-US" sz="2800"/>
              <a:t>).</a:t>
            </a:r>
          </a:p>
          <a:p>
            <a:endParaRPr lang="en-US" altLang="en-US" sz="2800"/>
          </a:p>
          <a:p>
            <a:r>
              <a:rPr lang="en-US" altLang="en-US" sz="2800"/>
              <a:t>Obviously,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This proves the theorem.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</p:txBody>
      </p:sp>
      <p:graphicFrame>
        <p:nvGraphicFramePr>
          <p:cNvPr id="732165" name="Object 5">
            <a:extLst>
              <a:ext uri="{FF2B5EF4-FFF2-40B4-BE49-F238E27FC236}">
                <a16:creationId xmlns="" xmlns:a16="http://schemas.microsoft.com/office/drawing/2014/main" id="{65AB35FB-E60D-42EC-9E0B-6F042F72A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581400"/>
          <a:ext cx="84074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9016920" imgH="1143000" progId="Equation.DSMT4">
                  <p:embed/>
                </p:oleObj>
              </mc:Choice>
              <mc:Fallback>
                <p:oleObj name="Equation" r:id="rId3" imgW="90169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84074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72639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>
            <a:extLst>
              <a:ext uri="{FF2B5EF4-FFF2-40B4-BE49-F238E27FC236}">
                <a16:creationId xmlns="" xmlns:a16="http://schemas.microsoft.com/office/drawing/2014/main" id="{4A4F5B2D-07D2-41B5-B0D4-F66E9B980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RANK THEOREM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="" xmlns:a16="http://schemas.microsoft.com/office/drawing/2014/main" id="{0632FD6B-38F1-47A9-A386-48D7C80AE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/>
            <a:r>
              <a:rPr lang="en-US" altLang="en-US" sz="2800" b="1" dirty="0"/>
              <a:t>Example 2:</a:t>
            </a:r>
            <a:r>
              <a:rPr lang="en-US" altLang="en-US" sz="2800" dirty="0"/>
              <a:t>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         matrix with a two-dimensional null space, what is the rank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?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Could a         matrix have a two-dimensional null space?</a:t>
            </a:r>
          </a:p>
          <a:p>
            <a:pPr marL="609600" indent="-609600"/>
            <a:r>
              <a:rPr lang="en-US" altLang="en-US" sz="2800" b="1" dirty="0"/>
              <a:t>Solution: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Since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has 9 columns,                             , and hence rank          .</a:t>
            </a:r>
          </a:p>
        </p:txBody>
      </p:sp>
      <p:graphicFrame>
        <p:nvGraphicFramePr>
          <p:cNvPr id="733188" name="Object 4">
            <a:extLst>
              <a:ext uri="{FF2B5EF4-FFF2-40B4-BE49-F238E27FC236}">
                <a16:creationId xmlns="" xmlns:a16="http://schemas.microsoft.com/office/drawing/2014/main" id="{A03A66F9-BEE5-42D6-8059-21284B692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765300"/>
          <a:ext cx="685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3" imgW="749160" imgH="342720" progId="Equation.DSMT4">
                  <p:embed/>
                </p:oleObj>
              </mc:Choice>
              <mc:Fallback>
                <p:oleObj name="Equation" r:id="rId3" imgW="749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65300"/>
                        <a:ext cx="685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89" name="Object 5">
            <a:extLst>
              <a:ext uri="{FF2B5EF4-FFF2-40B4-BE49-F238E27FC236}">
                <a16:creationId xmlns="" xmlns:a16="http://schemas.microsoft.com/office/drawing/2014/main" id="{F76395C9-849E-44D8-AE2B-9EF2C8CCD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2705100"/>
          <a:ext cx="6858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5" imgW="736560" imgH="342720" progId="Equation.DSMT4">
                  <p:embed/>
                </p:oleObj>
              </mc:Choice>
              <mc:Fallback>
                <p:oleObj name="Equation" r:id="rId5" imgW="736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705100"/>
                        <a:ext cx="6858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0" name="Object 6">
            <a:extLst>
              <a:ext uri="{FF2B5EF4-FFF2-40B4-BE49-F238E27FC236}">
                <a16:creationId xmlns="" xmlns:a16="http://schemas.microsoft.com/office/drawing/2014/main" id="{9551089D-1274-4B06-969F-BC3937F1A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114800"/>
          <a:ext cx="252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7" imgW="2527200" imgH="431640" progId="Equation.DSMT4">
                  <p:embed/>
                </p:oleObj>
              </mc:Choice>
              <mc:Fallback>
                <p:oleObj name="Equation" r:id="rId7" imgW="2527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14800"/>
                        <a:ext cx="252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1" name="Object 7">
            <a:extLst>
              <a:ext uri="{FF2B5EF4-FFF2-40B4-BE49-F238E27FC236}">
                <a16:creationId xmlns="" xmlns:a16="http://schemas.microsoft.com/office/drawing/2014/main" id="{FC8E24CD-9F61-4336-B4D1-DBC866ACB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5593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9" imgW="901440" imgH="342720" progId="Equation.DSMT4">
                  <p:embed/>
                </p:oleObj>
              </mc:Choice>
              <mc:Fallback>
                <p:oleObj name="Equation" r:id="rId9" imgW="901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593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779005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>
            <a:extLst>
              <a:ext uri="{FF2B5EF4-FFF2-40B4-BE49-F238E27FC236}">
                <a16:creationId xmlns="" xmlns:a16="http://schemas.microsoft.com/office/drawing/2014/main" id="{4A4F5B2D-07D2-41B5-B0D4-F66E9B980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RANK THEOREM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="" xmlns:a16="http://schemas.microsoft.com/office/drawing/2014/main" id="{0632FD6B-38F1-47A9-A386-48D7C80AE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88943"/>
            <a:ext cx="8229600" cy="5334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</a:rPr>
              <a:t>b.</a:t>
            </a:r>
            <a:r>
              <a:rPr lang="en-US" altLang="en-US" sz="2800" dirty="0"/>
              <a:t> No. If a          matrix, call it </a:t>
            </a:r>
            <a:r>
              <a:rPr lang="en-US" altLang="en-US" sz="2800" i="1" dirty="0"/>
              <a:t>B</a:t>
            </a:r>
            <a:r>
              <a:rPr lang="en-US" altLang="en-US" sz="2800" dirty="0"/>
              <a:t>, has a two-dimensional null space, it would have to have rank 7, by the Rank Theorem.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en-US" sz="2800" dirty="0"/>
              <a:t>But the columns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are vectors in     , and so the dimension of Col </a:t>
            </a:r>
            <a:r>
              <a:rPr lang="en-US" altLang="en-US" sz="2800" i="1" dirty="0"/>
              <a:t>B</a:t>
            </a:r>
            <a:r>
              <a:rPr lang="en-US" altLang="en-US" sz="2800" dirty="0"/>
              <a:t> cannot exceed 6; that is, rank </a:t>
            </a:r>
            <a:r>
              <a:rPr lang="en-US" altLang="en-US" sz="2800" i="1" dirty="0"/>
              <a:t>B</a:t>
            </a:r>
            <a:r>
              <a:rPr lang="en-US" altLang="en-US" sz="2800" dirty="0"/>
              <a:t> cannot exceed 6.</a:t>
            </a:r>
          </a:p>
          <a:p>
            <a:pPr marL="914400" lvl="2" indent="0">
              <a:buNone/>
            </a:pPr>
            <a:endParaRPr lang="en-US" altLang="en-US" sz="2800" dirty="0"/>
          </a:p>
        </p:txBody>
      </p:sp>
      <p:graphicFrame>
        <p:nvGraphicFramePr>
          <p:cNvPr id="733192" name="Object 8">
            <a:extLst>
              <a:ext uri="{FF2B5EF4-FFF2-40B4-BE49-F238E27FC236}">
                <a16:creationId xmlns="" xmlns:a16="http://schemas.microsoft.com/office/drawing/2014/main" id="{0AD07586-04D1-465E-B0D6-48AF11978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13737"/>
              </p:ext>
            </p:extLst>
          </p:nvPr>
        </p:nvGraphicFramePr>
        <p:xfrm>
          <a:off x="3048000" y="1828800"/>
          <a:ext cx="6858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736560" imgH="342720" progId="Equation.DSMT4">
                  <p:embed/>
                </p:oleObj>
              </mc:Choice>
              <mc:Fallback>
                <p:oleObj name="Equation" r:id="rId3" imgW="736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828800"/>
                        <a:ext cx="6858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="" xmlns:a16="http://schemas.microsoft.com/office/drawing/2014/main" id="{6B2C1AD4-C3A1-4030-9000-B6104A5B1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19326"/>
              </p:ext>
            </p:extLst>
          </p:nvPr>
        </p:nvGraphicFramePr>
        <p:xfrm>
          <a:off x="6553200" y="3163570"/>
          <a:ext cx="450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5" imgW="450879" imgH="387545" progId="Equation.DSMT4">
                  <p:embed/>
                </p:oleObj>
              </mc:Choice>
              <mc:Fallback>
                <p:oleObj name="Equation" r:id="rId5" imgW="450879" imgH="3875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3200" y="3163570"/>
                        <a:ext cx="4508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48308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="" xmlns:a16="http://schemas.microsoft.com/office/drawing/2014/main" id="{CD2298DD-0DB2-4338-84C4-92C7821C3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 OF A VECTOR SPACE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="" xmlns:a16="http://schemas.microsoft.com/office/drawing/2014/main" id="{F6BF1849-D4E8-443B-9DE2-4559CBC5E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609600" indent="-609600"/>
            <a:r>
              <a:rPr lang="en-US" altLang="en-US" sz="2800" b="1" dirty="0">
                <a:cs typeface="Times New Roman" panose="02020603050405020304" pitchFamily="18" charset="0"/>
              </a:rPr>
              <a:t>Theorem 10:</a:t>
            </a:r>
            <a:r>
              <a:rPr lang="en-US" altLang="en-US" sz="2800" dirty="0">
                <a:cs typeface="Times New Roman" panose="02020603050405020304" pitchFamily="18" charset="0"/>
              </a:rPr>
              <a:t> If a vector space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has a basis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                     , then any set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containing more than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vectors must be linearly dependent.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sz="2800" b="1" dirty="0">
                <a:cs typeface="Times New Roman" panose="02020603050405020304" pitchFamily="18" charset="0"/>
              </a:rPr>
              <a:t>Proof:</a:t>
            </a:r>
            <a:r>
              <a:rPr lang="en-US" altLang="en-US" sz="2800" dirty="0">
                <a:cs typeface="Times New Roman" panose="02020603050405020304" pitchFamily="18" charset="0"/>
              </a:rPr>
              <a:t> Let {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} be a set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with more than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vectors.</a:t>
            </a:r>
          </a:p>
          <a:p>
            <a:pPr marL="609600" indent="-609600"/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The coordinate vectors [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]</a:t>
            </a:r>
            <a:r>
              <a:rPr lang="en-US" altLang="en-US" sz="2800" baseline="-250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, …, [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]</a:t>
            </a:r>
            <a:r>
              <a:rPr lang="en-US" altLang="en-US" sz="2800" baseline="-250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form a linearly dependent set in      , because there are more vectors (</a:t>
            </a:r>
            <a:r>
              <a:rPr lang="en-US" altLang="en-US" sz="2800" i="1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) than entries (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) in each vector.</a:t>
            </a:r>
          </a:p>
          <a:p>
            <a:pPr marL="609600" indent="-609600"/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316459" name="Object 43">
            <a:extLst>
              <a:ext uri="{FF2B5EF4-FFF2-40B4-BE49-F238E27FC236}">
                <a16:creationId xmlns="" xmlns:a16="http://schemas.microsoft.com/office/drawing/2014/main" id="{EFDA6F1C-D154-4D51-BC56-6C15AD1E3D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065839"/>
              </p:ext>
            </p:extLst>
          </p:nvPr>
        </p:nvGraphicFramePr>
        <p:xfrm>
          <a:off x="1428750" y="195580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955800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0" name="Object 44">
            <a:extLst>
              <a:ext uri="{FF2B5EF4-FFF2-40B4-BE49-F238E27FC236}">
                <a16:creationId xmlns="" xmlns:a16="http://schemas.microsoft.com/office/drawing/2014/main" id="{7567844D-10F8-418D-9AC7-5CF8A7657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3340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6" imgW="457200" imgH="393480" progId="Equation.DSMT4">
                  <p:embed/>
                </p:oleObj>
              </mc:Choice>
              <mc:Fallback>
                <p:oleObj name="Equation" r:id="rId6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340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03725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>
            <a:extLst>
              <a:ext uri="{FF2B5EF4-FFF2-40B4-BE49-F238E27FC236}">
                <a16:creationId xmlns="" xmlns:a16="http://schemas.microsoft.com/office/drawing/2014/main" id="{3E7E8E1D-BC01-4481-B654-0345A306E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RANK AND NULLITY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="" xmlns:a16="http://schemas.microsoft.com/office/drawing/2014/main" id="{5938C91B-BF1C-4F9E-A077-8485BD58F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sz="2800" b="1" dirty="0"/>
              <a:t>Example 3:</a:t>
            </a:r>
            <a:r>
              <a:rPr lang="en-US" altLang="en-US" sz="2800" dirty="0"/>
              <a:t> Find the rank and nullity of </a:t>
            </a:r>
            <a:r>
              <a:rPr lang="en-US" altLang="en-US" sz="2800" i="1" dirty="0"/>
              <a:t>A.</a:t>
            </a:r>
            <a:endParaRPr lang="en-US" altLang="en-US" sz="2800" dirty="0"/>
          </a:p>
        </p:txBody>
      </p:sp>
      <p:graphicFrame>
        <p:nvGraphicFramePr>
          <p:cNvPr id="732165" name="Object 5">
            <a:extLst>
              <a:ext uri="{FF2B5EF4-FFF2-40B4-BE49-F238E27FC236}">
                <a16:creationId xmlns="" xmlns:a16="http://schemas.microsoft.com/office/drawing/2014/main" id="{43F7A589-A192-4B92-BED1-6DF5B0379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117919"/>
              </p:ext>
            </p:extLst>
          </p:nvPr>
        </p:nvGraphicFramePr>
        <p:xfrm>
          <a:off x="2209800" y="3048000"/>
          <a:ext cx="4432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3" imgW="4431960" imgH="1777680" progId="Equation.DSMT4">
                  <p:embed/>
                </p:oleObj>
              </mc:Choice>
              <mc:Fallback>
                <p:oleObj name="Equation" r:id="rId3" imgW="44319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0"/>
                        <a:ext cx="44323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964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>
            <a:extLst>
              <a:ext uri="{FF2B5EF4-FFF2-40B4-BE49-F238E27FC236}">
                <a16:creationId xmlns="" xmlns:a16="http://schemas.microsoft.com/office/drawing/2014/main" id="{A6E11E38-8983-4667-9400-B3FEF865D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RANK AND NULLITY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="" xmlns:a16="http://schemas.microsoft.com/office/drawing/2014/main" id="{7C38EAE2-5227-46D5-8623-0B46E3EC6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altLang="en-US" sz="2800" b="1" dirty="0"/>
              <a:t>Solution:</a:t>
            </a:r>
            <a:r>
              <a:rPr lang="en-US" altLang="en-US" sz="2800" dirty="0"/>
              <a:t> Row reduce the augmented matrix               to echelon form: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There are three free variable</a:t>
            </a:r>
            <a:r>
              <a:rPr lang="en-US" altLang="en-US" sz="2800" dirty="0">
                <a:cs typeface="Times New Roman" panose="02020603050405020304" pitchFamily="18" charset="0"/>
              </a:rPr>
              <a:t>—</a:t>
            </a:r>
            <a:r>
              <a:rPr lang="en-US" altLang="en-US" sz="2800" i="1" dirty="0">
                <a:cs typeface="Times New Roman" panose="02020603050405020304" pitchFamily="18" charset="0"/>
              </a:rPr>
              <a:t>x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x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cs typeface="Times New Roman" panose="02020603050405020304" pitchFamily="18" charset="0"/>
              </a:rPr>
              <a:t> and </a:t>
            </a:r>
            <a:r>
              <a:rPr lang="en-US" altLang="en-US" sz="2800" i="1" dirty="0">
                <a:cs typeface="Times New Roman" panose="02020603050405020304" pitchFamily="18" charset="0"/>
              </a:rPr>
              <a:t>x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5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Hence the nullity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= 3.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Also rank </a:t>
            </a:r>
            <a:r>
              <a:rPr lang="en-US" altLang="en-US" sz="2800" i="1" dirty="0"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cs typeface="Times New Roman" panose="02020603050405020304" pitchFamily="18" charset="0"/>
              </a:rPr>
              <a:t>= 2 because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has two pivot columns.</a:t>
            </a:r>
          </a:p>
        </p:txBody>
      </p:sp>
      <p:graphicFrame>
        <p:nvGraphicFramePr>
          <p:cNvPr id="733190" name="Object 6">
            <a:extLst>
              <a:ext uri="{FF2B5EF4-FFF2-40B4-BE49-F238E27FC236}">
                <a16:creationId xmlns="" xmlns:a16="http://schemas.microsoft.com/office/drawing/2014/main" id="{16E5150A-823B-4743-8567-DF4001CDB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0" y="1498600"/>
          <a:ext cx="990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1143000" imgH="558720" progId="Equation.DSMT4">
                  <p:embed/>
                </p:oleObj>
              </mc:Choice>
              <mc:Fallback>
                <p:oleObj name="Equation" r:id="rId3" imgW="11430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1498600"/>
                        <a:ext cx="990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1" name="Object 7">
            <a:extLst>
              <a:ext uri="{FF2B5EF4-FFF2-40B4-BE49-F238E27FC236}">
                <a16:creationId xmlns="" xmlns:a16="http://schemas.microsoft.com/office/drawing/2014/main" id="{1BBB6CD1-D612-4AE3-9503-DA3290D64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438400"/>
          <a:ext cx="3949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5" imgW="3949560" imgH="1777680" progId="Equation.DSMT4">
                  <p:embed/>
                </p:oleObj>
              </mc:Choice>
              <mc:Fallback>
                <p:oleObj name="Equation" r:id="rId5" imgW="39495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38400"/>
                        <a:ext cx="3949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68387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>
            <a:extLst>
              <a:ext uri="{FF2B5EF4-FFF2-40B4-BE49-F238E27FC236}">
                <a16:creationId xmlns="" xmlns:a16="http://schemas.microsoft.com/office/drawing/2014/main" id="{6721566D-A885-4A42-A7EF-14CF73AC6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INVERTIBLE MATRIX THEOREM</a:t>
            </a:r>
          </a:p>
        </p:txBody>
      </p:sp>
      <p:sp>
        <p:nvSpPr>
          <p:cNvPr id="734211" name="Rectangle 3">
            <a:extLst>
              <a:ext uri="{FF2B5EF4-FFF2-40B4-BE49-F238E27FC236}">
                <a16:creationId xmlns="" xmlns:a16="http://schemas.microsoft.com/office/drawing/2014/main" id="{04E3CF2E-C6D4-4FCE-B34C-33276E644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/>
            <a:endParaRPr lang="en-US" altLang="en-US" sz="2800" dirty="0"/>
          </a:p>
          <a:p>
            <a:pPr marL="609600" indent="-609600"/>
            <a:r>
              <a:rPr lang="en-US" altLang="en-US" sz="2800" b="1" dirty="0"/>
              <a:t>Theorem: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be an           matrix. Then the following statements are each equivalent to the statement that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invertible matrix.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13"/>
            </a:pPr>
            <a:r>
              <a:rPr lang="en-US" altLang="en-US" sz="2800" dirty="0"/>
              <a:t>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form a basis of      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13"/>
            </a:pPr>
            <a:r>
              <a:rPr lang="en-US" altLang="en-US" sz="2800" dirty="0"/>
              <a:t>Col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13"/>
            </a:pPr>
            <a:r>
              <a:rPr lang="en-US" altLang="en-US" sz="2800" dirty="0"/>
              <a:t>Rank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13"/>
            </a:pPr>
            <a:r>
              <a:rPr lang="en-US" altLang="en-US" sz="2800" dirty="0"/>
              <a:t>Nullity </a:t>
            </a:r>
            <a:r>
              <a:rPr lang="en-US" altLang="en-US" sz="2800" i="1" dirty="0"/>
              <a:t>A </a:t>
            </a:r>
            <a:r>
              <a:rPr lang="en-US" altLang="en-US" sz="2800" dirty="0"/>
              <a:t>= 0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13"/>
            </a:pP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= {</a:t>
            </a:r>
            <a:r>
              <a:rPr lang="en-US" altLang="en-US" sz="2800" b="1" dirty="0"/>
              <a:t>0</a:t>
            </a:r>
            <a:r>
              <a:rPr lang="en-US" altLang="en-US" sz="2800" dirty="0"/>
              <a:t>}</a:t>
            </a:r>
          </a:p>
          <a:p>
            <a:pPr marL="914400" lvl="2" indent="0">
              <a:buNone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 startAt="13"/>
            </a:pPr>
            <a:endParaRPr lang="en-US" altLang="en-US" sz="2800" dirty="0"/>
          </a:p>
        </p:txBody>
      </p:sp>
      <p:graphicFrame>
        <p:nvGraphicFramePr>
          <p:cNvPr id="734213" name="Object 5">
            <a:extLst>
              <a:ext uri="{FF2B5EF4-FFF2-40B4-BE49-F238E27FC236}">
                <a16:creationId xmlns="" xmlns:a16="http://schemas.microsoft.com/office/drawing/2014/main" id="{D2DD34B1-91B3-4F3D-BBFC-CC86D7CBD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229005"/>
              </p:ext>
            </p:extLst>
          </p:nvPr>
        </p:nvGraphicFramePr>
        <p:xfrm>
          <a:off x="4483100" y="1836362"/>
          <a:ext cx="774700" cy="22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1836362"/>
                        <a:ext cx="774700" cy="22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4" name="Object 6">
            <a:extLst>
              <a:ext uri="{FF2B5EF4-FFF2-40B4-BE49-F238E27FC236}">
                <a16:creationId xmlns="" xmlns:a16="http://schemas.microsoft.com/office/drawing/2014/main" id="{B1759C20-BD8C-4599-833D-9BA7A0B2C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41933"/>
              </p:ext>
            </p:extLst>
          </p:nvPr>
        </p:nvGraphicFramePr>
        <p:xfrm>
          <a:off x="6807200" y="3035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30353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5" name="Object 7">
            <a:extLst>
              <a:ext uri="{FF2B5EF4-FFF2-40B4-BE49-F238E27FC236}">
                <a16:creationId xmlns="" xmlns:a16="http://schemas.microsoft.com/office/drawing/2014/main" id="{E2C53A20-ED3B-483F-9214-8AD928115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92624"/>
              </p:ext>
            </p:extLst>
          </p:nvPr>
        </p:nvGraphicFramePr>
        <p:xfrm>
          <a:off x="2489200" y="3568700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7" imgW="1130040" imgH="393480" progId="Equation.DSMT4">
                  <p:embed/>
                </p:oleObj>
              </mc:Choice>
              <mc:Fallback>
                <p:oleObj name="Equation" r:id="rId7" imgW="1130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568700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6" name="Object 8">
            <a:extLst>
              <a:ext uri="{FF2B5EF4-FFF2-40B4-BE49-F238E27FC236}">
                <a16:creationId xmlns="" xmlns:a16="http://schemas.microsoft.com/office/drawing/2014/main" id="{E92CF8BC-64E1-45DF-812A-169665F5F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61939"/>
              </p:ext>
            </p:extLst>
          </p:nvPr>
        </p:nvGraphicFramePr>
        <p:xfrm>
          <a:off x="2722085" y="4130866"/>
          <a:ext cx="91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9" imgW="914400" imgH="342720" progId="Equation.DSMT4">
                  <p:embed/>
                </p:oleObj>
              </mc:Choice>
              <mc:Fallback>
                <p:oleObj name="Equation" r:id="rId9" imgW="914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085" y="4130866"/>
                        <a:ext cx="914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8199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>
            <a:extLst>
              <a:ext uri="{FF2B5EF4-FFF2-40B4-BE49-F238E27FC236}">
                <a16:creationId xmlns="" xmlns:a16="http://schemas.microsoft.com/office/drawing/2014/main" id="{BBE65A53-EB77-41FF-A981-BFE79ABD1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INVERTIBLE MATRIX THEOREM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="" xmlns:a16="http://schemas.microsoft.com/office/drawing/2014/main" id="{45E42EAE-7426-4648-9F90-48557ED04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3600" dirty="0"/>
          </a:p>
          <a:p>
            <a:pPr marL="609600" indent="-609600"/>
            <a:r>
              <a:rPr lang="en-US" altLang="en-US" sz="2800" b="1" dirty="0"/>
              <a:t>Proof:</a:t>
            </a:r>
            <a:r>
              <a:rPr lang="en-US" altLang="en-US" sz="2800" dirty="0"/>
              <a:t> Statement (m) is logically equivalent to statements (e) and (h) regarding linear independence and spanning.</a:t>
            </a:r>
          </a:p>
          <a:p>
            <a:pPr marL="609600" indent="-609600"/>
            <a:endParaRPr lang="en-US" altLang="en-US" sz="2800" dirty="0"/>
          </a:p>
          <a:p>
            <a:pPr marL="609600" indent="-609600"/>
            <a:r>
              <a:rPr lang="en-US" altLang="en-US" sz="2800" dirty="0"/>
              <a:t>The other five statements are linked to the earlier ones of the theorem by the following chain of almost trivial implications:</a:t>
            </a:r>
          </a:p>
        </p:txBody>
      </p:sp>
      <p:graphicFrame>
        <p:nvGraphicFramePr>
          <p:cNvPr id="735238" name="Object 6">
            <a:extLst>
              <a:ext uri="{FF2B5EF4-FFF2-40B4-BE49-F238E27FC236}">
                <a16:creationId xmlns="" xmlns:a16="http://schemas.microsoft.com/office/drawing/2014/main" id="{C2B56652-CB72-4D2E-88EE-7FEB1D1FE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447420"/>
              </p:ext>
            </p:extLst>
          </p:nvPr>
        </p:nvGraphicFramePr>
        <p:xfrm>
          <a:off x="1790700" y="5334000"/>
          <a:ext cx="579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4" imgW="5790960" imgH="431640" progId="Equation.DSMT4">
                  <p:embed/>
                </p:oleObj>
              </mc:Choice>
              <mc:Fallback>
                <p:oleObj name="Equation" r:id="rId4" imgW="579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334000"/>
                        <a:ext cx="579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39597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>
            <a:extLst>
              <a:ext uri="{FF2B5EF4-FFF2-40B4-BE49-F238E27FC236}">
                <a16:creationId xmlns="" xmlns:a16="http://schemas.microsoft.com/office/drawing/2014/main" id="{A1D83BC3-6BD2-4204-B8E8-48CE85CB8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 OF A VECTOR SPACE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="" xmlns:a16="http://schemas.microsoft.com/office/drawing/2014/main" id="{08CD8050-0BCF-43AE-AE8D-79D598CAC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altLang="en-US" sz="2800" dirty="0"/>
              <a:t>So there exist scalars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 err="1"/>
              <a:t>c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, not all zero, such that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Since the coordinate mapping is a linear transformation,</a:t>
            </a:r>
          </a:p>
        </p:txBody>
      </p:sp>
      <p:graphicFrame>
        <p:nvGraphicFramePr>
          <p:cNvPr id="720900" name="Object 4">
            <a:extLst>
              <a:ext uri="{FF2B5EF4-FFF2-40B4-BE49-F238E27FC236}">
                <a16:creationId xmlns="" xmlns:a16="http://schemas.microsoft.com/office/drawing/2014/main" id="{48EDC542-9410-485D-8B50-1126EC8BE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309087"/>
              </p:ext>
            </p:extLst>
          </p:nvPr>
        </p:nvGraphicFramePr>
        <p:xfrm>
          <a:off x="1111250" y="1778000"/>
          <a:ext cx="4508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4508280" imgH="1777680" progId="Equation.DSMT4">
                  <p:embed/>
                </p:oleObj>
              </mc:Choice>
              <mc:Fallback>
                <p:oleObj name="Equation" r:id="rId3" imgW="450828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778000"/>
                        <a:ext cx="45085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01" name="Text Box 5">
            <a:extLst>
              <a:ext uri="{FF2B5EF4-FFF2-40B4-BE49-F238E27FC236}">
                <a16:creationId xmlns="" xmlns:a16="http://schemas.microsoft.com/office/drawing/2014/main" id="{9CB80604-CE20-416D-8FFF-CD41015B9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4384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0099FF"/>
                </a:solidFill>
                <a:latin typeface="Times New Roman" panose="02020603050405020304" pitchFamily="18" charset="0"/>
              </a:rPr>
              <a:t>The zero vector in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20902" name="Object 6">
            <a:extLst>
              <a:ext uri="{FF2B5EF4-FFF2-40B4-BE49-F238E27FC236}">
                <a16:creationId xmlns="" xmlns:a16="http://schemas.microsoft.com/office/drawing/2014/main" id="{55FC52E5-8953-4C17-9447-23F0D7187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500" y="2400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6" imgW="457200" imgH="393480" progId="Equation.DSMT4">
                  <p:embed/>
                </p:oleObj>
              </mc:Choice>
              <mc:Fallback>
                <p:oleObj name="Equation" r:id="rId6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24003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3" name="Object 7">
            <a:extLst>
              <a:ext uri="{FF2B5EF4-FFF2-40B4-BE49-F238E27FC236}">
                <a16:creationId xmlns="" xmlns:a16="http://schemas.microsoft.com/office/drawing/2014/main" id="{586D8494-2C8F-4D78-A3C4-C776492A1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211814"/>
              </p:ext>
            </p:extLst>
          </p:nvPr>
        </p:nvGraphicFramePr>
        <p:xfrm>
          <a:off x="2489200" y="4648200"/>
          <a:ext cx="3911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8" imgW="3911400" imgH="1777680" progId="Equation.DSMT4">
                  <p:embed/>
                </p:oleObj>
              </mc:Choice>
              <mc:Fallback>
                <p:oleObj name="Equation" r:id="rId8" imgW="391140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648200"/>
                        <a:ext cx="3911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97092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>
            <a:extLst>
              <a:ext uri="{FF2B5EF4-FFF2-40B4-BE49-F238E27FC236}">
                <a16:creationId xmlns="" xmlns:a16="http://schemas.microsoft.com/office/drawing/2014/main" id="{EFC3A84B-8012-41B0-9D00-19CA61D37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 OF A VECTOR SPACE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="" xmlns:a16="http://schemas.microsoft.com/office/drawing/2014/main" id="{B99131C8-305E-48F3-99E3-880767BB8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The zero vector on the right displays the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weights needed to build the vector                           from the basis vectors in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That is,                                                                  .</a:t>
            </a:r>
          </a:p>
          <a:p>
            <a:endParaRPr lang="en-US" altLang="en-US" sz="2800" dirty="0"/>
          </a:p>
          <a:p>
            <a:r>
              <a:rPr lang="en-US" altLang="en-US" sz="2800" dirty="0"/>
              <a:t>Since the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are not all zero, {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u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is linearly dependent.</a:t>
            </a:r>
          </a:p>
          <a:p>
            <a:r>
              <a:rPr lang="en-US" altLang="en-US" sz="2800" dirty="0"/>
              <a:t>Theorem 10 implies that if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has a basis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                     , then each linearly independent set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has no more than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vectors.</a:t>
            </a:r>
          </a:p>
        </p:txBody>
      </p:sp>
      <p:graphicFrame>
        <p:nvGraphicFramePr>
          <p:cNvPr id="721924" name="Object 4">
            <a:extLst>
              <a:ext uri="{FF2B5EF4-FFF2-40B4-BE49-F238E27FC236}">
                <a16:creationId xmlns="" xmlns:a16="http://schemas.microsoft.com/office/drawing/2014/main" id="{F1DA070A-DC0F-4077-B48C-2734D3CA2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60517"/>
              </p:ext>
            </p:extLst>
          </p:nvPr>
        </p:nvGraphicFramePr>
        <p:xfrm>
          <a:off x="4635500" y="1612900"/>
          <a:ext cx="233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2336760" imgH="520560" progId="Equation.DSMT4">
                  <p:embed/>
                </p:oleObj>
              </mc:Choice>
              <mc:Fallback>
                <p:oleObj name="Equation" r:id="rId3" imgW="23367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1612900"/>
                        <a:ext cx="233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5" name="Object 5">
            <a:extLst>
              <a:ext uri="{FF2B5EF4-FFF2-40B4-BE49-F238E27FC236}">
                <a16:creationId xmlns="" xmlns:a16="http://schemas.microsoft.com/office/drawing/2014/main" id="{B7E855B5-05E8-4EEB-8FCA-47A582C5B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048132"/>
              </p:ext>
            </p:extLst>
          </p:nvPr>
        </p:nvGraphicFramePr>
        <p:xfrm>
          <a:off x="2139950" y="3060700"/>
          <a:ext cx="553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5537160" imgH="520560" progId="Equation.DSMT4">
                  <p:embed/>
                </p:oleObj>
              </mc:Choice>
              <mc:Fallback>
                <p:oleObj name="Equation" r:id="rId5" imgW="55371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3060700"/>
                        <a:ext cx="5537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6" name="Object 6">
            <a:extLst>
              <a:ext uri="{FF2B5EF4-FFF2-40B4-BE49-F238E27FC236}">
                <a16:creationId xmlns="" xmlns:a16="http://schemas.microsoft.com/office/drawing/2014/main" id="{0E12B5D9-2D0A-47D0-852A-2D49FDA99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996952"/>
              </p:ext>
            </p:extLst>
          </p:nvPr>
        </p:nvGraphicFramePr>
        <p:xfrm>
          <a:off x="1968500" y="541020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1930320" imgH="482400" progId="Equation.DSMT4">
                  <p:embed/>
                </p:oleObj>
              </mc:Choice>
              <mc:Fallback>
                <p:oleObj name="Equation" r:id="rId7" imgW="1930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5410200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18997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>
            <a:extLst>
              <a:ext uri="{FF2B5EF4-FFF2-40B4-BE49-F238E27FC236}">
                <a16:creationId xmlns="" xmlns:a16="http://schemas.microsoft.com/office/drawing/2014/main" id="{89E147E2-7BA4-4E33-B3EC-5CC302387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 OF A VECTOR SPACE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="" xmlns:a16="http://schemas.microsoft.com/office/drawing/2014/main" id="{86B6A6B3-AEB9-4803-9213-66E8187C2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altLang="en-US" sz="2800" b="1" dirty="0"/>
              <a:t>Theorem 11:</a:t>
            </a:r>
            <a:r>
              <a:rPr lang="en-US" altLang="en-US" sz="2800" dirty="0"/>
              <a:t> If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has a basis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vectors, then every basis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must consist of exactly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vectors.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Proof:</a:t>
            </a:r>
            <a:r>
              <a:rPr lang="en-US" altLang="en-US" sz="2800" dirty="0"/>
              <a:t> Let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be a basis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 and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be any other basis (of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). </a:t>
            </a:r>
          </a:p>
          <a:p>
            <a:r>
              <a:rPr lang="en-US" altLang="en-US" sz="2800" dirty="0"/>
              <a:t>Since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is a basis and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is linearly independent,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has no more than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vectors, by Theorem 10.</a:t>
            </a:r>
          </a:p>
          <a:p>
            <a:r>
              <a:rPr lang="en-US" altLang="en-US" sz="2800" dirty="0"/>
              <a:t>Also, since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is a basis and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is linearly independent,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has at least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vectors.</a:t>
            </a:r>
          </a:p>
          <a:p>
            <a:r>
              <a:rPr lang="en-US" altLang="en-US" sz="2800" dirty="0"/>
              <a:t>Thus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consists of exactly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22584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>
            <a:extLst>
              <a:ext uri="{FF2B5EF4-FFF2-40B4-BE49-F238E27FC236}">
                <a16:creationId xmlns="" xmlns:a16="http://schemas.microsoft.com/office/drawing/2014/main" id="{45E0AF99-2B32-4360-A879-AB7EECF7F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 OF A VECTOR SPACE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="" xmlns:a16="http://schemas.microsoft.com/office/drawing/2014/main" id="{68A186D8-46D3-4716-9DE4-D7F3CD9A0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b="1"/>
              <a:t>Definition:</a:t>
            </a:r>
            <a:r>
              <a:rPr lang="en-US" altLang="en-US" sz="2800"/>
              <a:t> If </a:t>
            </a:r>
            <a:r>
              <a:rPr lang="en-US" altLang="en-US" sz="2800" i="1"/>
              <a:t>V</a:t>
            </a:r>
            <a:r>
              <a:rPr lang="en-US" altLang="en-US" sz="2800"/>
              <a:t> is spanned by a finite set, then </a:t>
            </a:r>
            <a:r>
              <a:rPr lang="en-US" altLang="en-US" sz="2800" i="1"/>
              <a:t>V</a:t>
            </a:r>
            <a:r>
              <a:rPr lang="en-US" altLang="en-US" sz="2800"/>
              <a:t> is said to be </a:t>
            </a:r>
            <a:r>
              <a:rPr lang="en-US" altLang="en-US" sz="2800" b="1"/>
              <a:t>finite-dimensional</a:t>
            </a:r>
            <a:r>
              <a:rPr lang="en-US" altLang="en-US" sz="2800"/>
              <a:t>, and the </a:t>
            </a:r>
            <a:r>
              <a:rPr lang="en-US" altLang="en-US" sz="2800" b="1"/>
              <a:t>dimension</a:t>
            </a:r>
            <a:r>
              <a:rPr lang="en-US" altLang="en-US" sz="2800"/>
              <a:t> of </a:t>
            </a:r>
            <a:r>
              <a:rPr lang="en-US" altLang="en-US" sz="2800" i="1"/>
              <a:t>V</a:t>
            </a:r>
            <a:r>
              <a:rPr lang="en-US" altLang="en-US" sz="2800"/>
              <a:t>, written as dim </a:t>
            </a:r>
            <a:r>
              <a:rPr lang="en-US" altLang="en-US" sz="2800" i="1"/>
              <a:t>V</a:t>
            </a:r>
            <a:r>
              <a:rPr lang="en-US" altLang="en-US" sz="2800"/>
              <a:t>, is the number of vectors in a basis for </a:t>
            </a:r>
            <a:r>
              <a:rPr lang="en-US" altLang="en-US" sz="2800" i="1"/>
              <a:t>V</a:t>
            </a:r>
            <a:r>
              <a:rPr lang="en-US" altLang="en-US" sz="2800"/>
              <a:t>. The dimension of the zero vector space </a:t>
            </a:r>
            <a:r>
              <a:rPr lang="en-US" altLang="en-US" sz="2800" b="1"/>
              <a:t>{0}</a:t>
            </a:r>
            <a:r>
              <a:rPr lang="en-US" altLang="en-US" sz="2800"/>
              <a:t> is defined to be zero. If </a:t>
            </a:r>
            <a:r>
              <a:rPr lang="en-US" altLang="en-US" sz="2800" i="1"/>
              <a:t>V</a:t>
            </a:r>
            <a:r>
              <a:rPr lang="en-US" altLang="en-US" sz="2800"/>
              <a:t> is not spanned by a finite set, then </a:t>
            </a:r>
            <a:r>
              <a:rPr lang="en-US" altLang="en-US" sz="2800" i="1"/>
              <a:t>V</a:t>
            </a:r>
            <a:r>
              <a:rPr lang="en-US" altLang="en-US" sz="2800"/>
              <a:t> is said to be </a:t>
            </a:r>
            <a:r>
              <a:rPr lang="en-US" altLang="en-US" sz="2800" b="1"/>
              <a:t>infinite-dimensional</a:t>
            </a:r>
            <a:r>
              <a:rPr lang="en-US" altLang="en-US" sz="2800"/>
              <a:t>.</a:t>
            </a:r>
          </a:p>
          <a:p>
            <a:r>
              <a:rPr lang="en-US" altLang="en-US" sz="2800" b="1"/>
              <a:t>Example 1:</a:t>
            </a:r>
            <a:r>
              <a:rPr lang="en-US" altLang="en-US" sz="2800"/>
              <a:t> Find the dimension of the subspace</a:t>
            </a:r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="" xmlns:a16="http://schemas.microsoft.com/office/drawing/2014/main" id="{F67DDC71-1E28-4F97-B520-7A6C29D07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267200"/>
          <a:ext cx="5257800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5613120" imgH="2438280" progId="Equation.DSMT4">
                  <p:embed/>
                </p:oleObj>
              </mc:Choice>
              <mc:Fallback>
                <p:oleObj name="Equation" r:id="rId3" imgW="5613120" imgH="243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5257800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77784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>
            <a:extLst>
              <a:ext uri="{FF2B5EF4-FFF2-40B4-BE49-F238E27FC236}">
                <a16:creationId xmlns="" xmlns:a16="http://schemas.microsoft.com/office/drawing/2014/main" id="{165AC18B-CDE3-4526-8659-E0CDB5D8F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 OF A VECTOR SPACE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="" xmlns:a16="http://schemas.microsoft.com/office/drawing/2014/main" id="{02F906E9-2DA3-4D0D-B5C3-3ABBFA7FB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altLang="en-US" sz="2800" i="1" dirty="0"/>
              <a:t>H</a:t>
            </a:r>
            <a:r>
              <a:rPr lang="en-US" altLang="en-US" sz="2800" dirty="0"/>
              <a:t> is the set of all linear combinations of the vectors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,                  ,                   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Clearly,           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is not a multiple of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but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is a multiple of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. </a:t>
            </a:r>
          </a:p>
          <a:p>
            <a:r>
              <a:rPr lang="en-US" altLang="en-US" sz="2800" dirty="0"/>
              <a:t>By the Spanning Set Theorem, we may discard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and still have a set that spans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24996" name="Object 4">
            <a:extLst>
              <a:ext uri="{FF2B5EF4-FFF2-40B4-BE49-F238E27FC236}">
                <a16:creationId xmlns="" xmlns:a16="http://schemas.microsoft.com/office/drawing/2014/main" id="{7BC0F988-E8B9-4173-98E8-0BA18545C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5540"/>
              </p:ext>
            </p:extLst>
          </p:nvPr>
        </p:nvGraphicFramePr>
        <p:xfrm>
          <a:off x="749300" y="1930400"/>
          <a:ext cx="1346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3" imgW="1346040" imgH="2361960" progId="Equation.DSMT4">
                  <p:embed/>
                </p:oleObj>
              </mc:Choice>
              <mc:Fallback>
                <p:oleObj name="Equation" r:id="rId3" imgW="134604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930400"/>
                        <a:ext cx="1346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7" name="Object 5">
            <a:extLst>
              <a:ext uri="{FF2B5EF4-FFF2-40B4-BE49-F238E27FC236}">
                <a16:creationId xmlns="" xmlns:a16="http://schemas.microsoft.com/office/drawing/2014/main" id="{0A45FF31-C68C-4C16-BCC0-2E218063B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51596"/>
              </p:ext>
            </p:extLst>
          </p:nvPr>
        </p:nvGraphicFramePr>
        <p:xfrm>
          <a:off x="2184400" y="1930400"/>
          <a:ext cx="1600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5" imgW="1600200" imgH="2361960" progId="Equation.DSMT4">
                  <p:embed/>
                </p:oleObj>
              </mc:Choice>
              <mc:Fallback>
                <p:oleObj name="Equation" r:id="rId5" imgW="160020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930400"/>
                        <a:ext cx="1600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8" name="Object 6">
            <a:extLst>
              <a:ext uri="{FF2B5EF4-FFF2-40B4-BE49-F238E27FC236}">
                <a16:creationId xmlns="" xmlns:a16="http://schemas.microsoft.com/office/drawing/2014/main" id="{AAF0749C-252D-4279-A64F-E1C554B3A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42611"/>
              </p:ext>
            </p:extLst>
          </p:nvPr>
        </p:nvGraphicFramePr>
        <p:xfrm>
          <a:off x="3949700" y="1930400"/>
          <a:ext cx="1600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7" imgW="1600200" imgH="2361960" progId="Equation.DSMT4">
                  <p:embed/>
                </p:oleObj>
              </mc:Choice>
              <mc:Fallback>
                <p:oleObj name="Equation" r:id="rId7" imgW="160020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1930400"/>
                        <a:ext cx="1600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9" name="Object 7">
            <a:extLst>
              <a:ext uri="{FF2B5EF4-FFF2-40B4-BE49-F238E27FC236}">
                <a16:creationId xmlns="" xmlns:a16="http://schemas.microsoft.com/office/drawing/2014/main" id="{D56DC163-A416-47BC-89BC-B735D02BB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349188"/>
              </p:ext>
            </p:extLst>
          </p:nvPr>
        </p:nvGraphicFramePr>
        <p:xfrm>
          <a:off x="5753100" y="1930400"/>
          <a:ext cx="15875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9" imgW="1587240" imgH="2361960" progId="Equation.DSMT4">
                  <p:embed/>
                </p:oleObj>
              </mc:Choice>
              <mc:Fallback>
                <p:oleObj name="Equation" r:id="rId9" imgW="158724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1930400"/>
                        <a:ext cx="15875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00" name="Object 8">
            <a:extLst>
              <a:ext uri="{FF2B5EF4-FFF2-40B4-BE49-F238E27FC236}">
                <a16:creationId xmlns="" xmlns:a16="http://schemas.microsoft.com/office/drawing/2014/main" id="{5B4551B4-EA93-47D2-96BF-6A04606E3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284989"/>
              </p:ext>
            </p:extLst>
          </p:nvPr>
        </p:nvGraphicFramePr>
        <p:xfrm>
          <a:off x="1993900" y="4432300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1" imgW="990360" imgH="482400" progId="Equation.DSMT4">
                  <p:embed/>
                </p:oleObj>
              </mc:Choice>
              <mc:Fallback>
                <p:oleObj name="Equation" r:id="rId11" imgW="990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432300"/>
                        <a:ext cx="99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07293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>
            <a:extLst>
              <a:ext uri="{FF2B5EF4-FFF2-40B4-BE49-F238E27FC236}">
                <a16:creationId xmlns="" xmlns:a16="http://schemas.microsoft.com/office/drawing/2014/main" id="{9B2557A2-2267-4100-8E8D-43365DCE3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SUBSPACES OF A FINITE-DIMENSIONAL SPACE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="" xmlns:a16="http://schemas.microsoft.com/office/drawing/2014/main" id="{0C5CF81B-54D7-449F-9F7D-54E20DC9D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altLang="en-US" sz="2800" dirty="0"/>
              <a:t>Finally,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 is not a linear combination of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So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} is linearly independent and hence is a basis for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Thus dim           .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Theorem 12: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H</a:t>
            </a:r>
            <a:r>
              <a:rPr lang="en-US" altLang="en-US" sz="2800" dirty="0"/>
              <a:t> be a subspace of a finite-dimensional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. Any linearly independent set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 can be expanded, if necessary, to a basis for </a:t>
            </a:r>
            <a:r>
              <a:rPr lang="en-US" altLang="en-US" sz="2800" i="1" dirty="0"/>
              <a:t>H</a:t>
            </a:r>
            <a:r>
              <a:rPr lang="en-US" altLang="en-US" sz="2800" dirty="0"/>
              <a:t>. Also, </a:t>
            </a:r>
            <a:r>
              <a:rPr lang="en-US" altLang="en-US" sz="2800" i="1" dirty="0"/>
              <a:t>H</a:t>
            </a:r>
            <a:r>
              <a:rPr lang="en-US" altLang="en-US" sz="2800" dirty="0"/>
              <a:t> is finite-dimensional and</a:t>
            </a:r>
          </a:p>
        </p:txBody>
      </p:sp>
      <p:graphicFrame>
        <p:nvGraphicFramePr>
          <p:cNvPr id="726020" name="Object 4">
            <a:extLst>
              <a:ext uri="{FF2B5EF4-FFF2-40B4-BE49-F238E27FC236}">
                <a16:creationId xmlns="" xmlns:a16="http://schemas.microsoft.com/office/drawing/2014/main" id="{295F2D38-B521-4184-8917-9E199E26A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2908300"/>
          <a:ext cx="965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965160" imgH="342720" progId="Equation.DSMT4">
                  <p:embed/>
                </p:oleObj>
              </mc:Choice>
              <mc:Fallback>
                <p:oleObj name="Equation" r:id="rId3" imgW="965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908300"/>
                        <a:ext cx="965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1" name="Object 5">
            <a:extLst>
              <a:ext uri="{FF2B5EF4-FFF2-40B4-BE49-F238E27FC236}">
                <a16:creationId xmlns="" xmlns:a16="http://schemas.microsoft.com/office/drawing/2014/main" id="{363288AF-4410-463F-91D0-68D1C89FE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0" y="5715000"/>
          <a:ext cx="241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2412720" imgH="355320" progId="Equation.DSMT4">
                  <p:embed/>
                </p:oleObj>
              </mc:Choice>
              <mc:Fallback>
                <p:oleObj name="Equation" r:id="rId5" imgW="24127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715000"/>
                        <a:ext cx="2413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56109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>
            <a:extLst>
              <a:ext uri="{FF2B5EF4-FFF2-40B4-BE49-F238E27FC236}">
                <a16:creationId xmlns="" xmlns:a16="http://schemas.microsoft.com/office/drawing/2014/main" id="{9B415F72-20EF-4655-B268-4C0EB4C98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SUBSPACES OF A FINITE-DIMENSIONAL SPACE</a:t>
            </a:r>
          </a:p>
        </p:txBody>
      </p:sp>
      <p:sp>
        <p:nvSpPr>
          <p:cNvPr id="727043" name="Rectangle 3">
            <a:extLst>
              <a:ext uri="{FF2B5EF4-FFF2-40B4-BE49-F238E27FC236}">
                <a16:creationId xmlns="" xmlns:a16="http://schemas.microsoft.com/office/drawing/2014/main" id="{C05394E7-0444-44EB-81E3-9842AAB95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6482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If               , then certainly                                 .</a:t>
            </a:r>
          </a:p>
          <a:p>
            <a:endParaRPr lang="en-US" altLang="en-US" sz="2800" dirty="0"/>
          </a:p>
          <a:p>
            <a:r>
              <a:rPr lang="en-US" altLang="en-US" sz="2800" dirty="0"/>
              <a:t>Otherwise, let                            be any linearly independent set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If </a:t>
            </a:r>
            <a:r>
              <a:rPr lang="en-US" altLang="en-US" sz="2800" i="1" dirty="0"/>
              <a:t>S</a:t>
            </a:r>
            <a:r>
              <a:rPr lang="en-US" altLang="en-US" sz="2800" dirty="0"/>
              <a:t> spans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then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a basis for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Otherwise, there is some       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 that is not in Span </a:t>
            </a:r>
            <a:r>
              <a:rPr lang="en-US" altLang="en-US" sz="2800" i="1" dirty="0"/>
              <a:t>S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727044" name="Object 4">
            <a:extLst>
              <a:ext uri="{FF2B5EF4-FFF2-40B4-BE49-F238E27FC236}">
                <a16:creationId xmlns="" xmlns:a16="http://schemas.microsoft.com/office/drawing/2014/main" id="{440656FA-87A5-489E-A1D0-A2E6333B4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141309"/>
              </p:ext>
            </p:extLst>
          </p:nvPr>
        </p:nvGraphicFramePr>
        <p:xfrm>
          <a:off x="2228850" y="1587500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1295280" imgH="431640" progId="Equation.DSMT4">
                  <p:embed/>
                </p:oleObj>
              </mc:Choice>
              <mc:Fallback>
                <p:oleObj name="Equation" r:id="rId3" imgW="1295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1587500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5" name="Object 5">
            <a:extLst>
              <a:ext uri="{FF2B5EF4-FFF2-40B4-BE49-F238E27FC236}">
                <a16:creationId xmlns="" xmlns:a16="http://schemas.microsoft.com/office/drawing/2014/main" id="{2192F802-E7F7-4741-B121-B167152C0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0" y="1600200"/>
          <a:ext cx="2997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5" imgW="2997000" imgH="355320" progId="Equation.DSMT4">
                  <p:embed/>
                </p:oleObj>
              </mc:Choice>
              <mc:Fallback>
                <p:oleObj name="Equation" r:id="rId5" imgW="2997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1600200"/>
                        <a:ext cx="2997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6" name="Object 6">
            <a:extLst>
              <a:ext uri="{FF2B5EF4-FFF2-40B4-BE49-F238E27FC236}">
                <a16:creationId xmlns="" xmlns:a16="http://schemas.microsoft.com/office/drawing/2014/main" id="{0FB59022-8CB0-4524-8237-88260A04B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877800"/>
              </p:ext>
            </p:extLst>
          </p:nvPr>
        </p:nvGraphicFramePr>
        <p:xfrm>
          <a:off x="2997200" y="2590800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7" imgW="2273040" imgH="482400" progId="Equation.DSMT4">
                  <p:embed/>
                </p:oleObj>
              </mc:Choice>
              <mc:Fallback>
                <p:oleObj name="Equation" r:id="rId7" imgW="2273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590800"/>
                        <a:ext cx="2273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7" name="Object 7">
            <a:extLst>
              <a:ext uri="{FF2B5EF4-FFF2-40B4-BE49-F238E27FC236}">
                <a16:creationId xmlns="" xmlns:a16="http://schemas.microsoft.com/office/drawing/2014/main" id="{0E172814-60F2-4A42-9ACB-10B073F24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455209"/>
              </p:ext>
            </p:extLst>
          </p:nvPr>
        </p:nvGraphicFramePr>
        <p:xfrm>
          <a:off x="4457700" y="5067300"/>
          <a:ext cx="571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9" imgW="571320" imgH="482400" progId="Equation.DSMT4">
                  <p:embed/>
                </p:oleObj>
              </mc:Choice>
              <mc:Fallback>
                <p:oleObj name="Equation" r:id="rId9" imgW="571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5067300"/>
                        <a:ext cx="571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3917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12488</TotalTime>
  <Words>1554</Words>
  <Application>Microsoft Office PowerPoint</Application>
  <PresentationFormat>On-screen Show (4:3)</PresentationFormat>
  <Paragraphs>187</Paragraphs>
  <Slides>23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Blends</vt:lpstr>
      <vt:lpstr>Equation</vt:lpstr>
      <vt:lpstr>MathType 6.0 Equation</vt:lpstr>
      <vt:lpstr>Vector Spaces</vt:lpstr>
      <vt:lpstr>DIMENSION OF A VECTOR SPACE</vt:lpstr>
      <vt:lpstr>DIMENSION OF A VECTOR SPACE</vt:lpstr>
      <vt:lpstr>DIMENSION OF A VECTOR SPACE</vt:lpstr>
      <vt:lpstr>DIMENSION OF A VECTOR SPACE</vt:lpstr>
      <vt:lpstr>DIMENSION OF A VECTOR SPACE</vt:lpstr>
      <vt:lpstr>DIMENSION OF A VECTOR SPACE</vt:lpstr>
      <vt:lpstr>SUBSPACES OF A FINITE-DIMENSIONAL SPACE</vt:lpstr>
      <vt:lpstr>SUBSPACES OF A FINITE-DIMENSIONAL SPACE</vt:lpstr>
      <vt:lpstr>SUBSPACES OF A FINITE-DIMENSIONAL SPACE</vt:lpstr>
      <vt:lpstr>THE BASIS THEOREM</vt:lpstr>
      <vt:lpstr>THE BASIS THEOREM</vt:lpstr>
      <vt:lpstr>THE BASIS THEOREM</vt:lpstr>
      <vt:lpstr>THE RANK THEOREM</vt:lpstr>
      <vt:lpstr>THE RANK THEOREM</vt:lpstr>
      <vt:lpstr>THE RANK THEOREM</vt:lpstr>
      <vt:lpstr>THE RANK THEOREM</vt:lpstr>
      <vt:lpstr>THE RANK THEOREM</vt:lpstr>
      <vt:lpstr>THE RANK THEOREM</vt:lpstr>
      <vt:lpstr>RANK AND NULLITY</vt:lpstr>
      <vt:lpstr>RANK AND NULLITY</vt:lpstr>
      <vt:lpstr>THE INVERTIBLE MATRIX THEOREM</vt:lpstr>
      <vt:lpstr>THE INVERTIBLE MATRIX THEOREM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1057</cp:revision>
  <dcterms:created xsi:type="dcterms:W3CDTF">2005-10-22T18:34:54Z</dcterms:created>
  <dcterms:modified xsi:type="dcterms:W3CDTF">2020-10-15T01:20:44Z</dcterms:modified>
</cp:coreProperties>
</file>