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2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4.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25.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28.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29.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30.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31.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34.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35.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36.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7.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38.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39.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40.xml" ContentType="application/vnd.openxmlformats-officedocument.presentationml.notesSlide+xml"/>
  <Override PartName="/ppt/tags/tag139.xml" ContentType="application/vnd.openxmlformats-officedocument.presentationml.tags+xml"/>
  <Override PartName="/ppt/notesSlides/notesSlide41.xml" ContentType="application/vnd.openxmlformats-officedocument.presentationml.notesSlide+xml"/>
  <Override PartName="/ppt/tags/tag140.xml" ContentType="application/vnd.openxmlformats-officedocument.presentationml.tags+xml"/>
  <Override PartName="/ppt/notesSlides/notesSlide42.xml" ContentType="application/vnd.openxmlformats-officedocument.presentationml.notesSlide+xml"/>
  <Override PartName="/ppt/tags/tag141.xml" ContentType="application/vnd.openxmlformats-officedocument.presentationml.tags+xml"/>
  <Override PartName="/ppt/notesSlides/notesSlide43.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notesSlides/notesSlide44.xml" ContentType="application/vnd.openxmlformats-officedocument.presentationml.notesSlide+xml"/>
  <Override PartName="/ppt/tags/tag144.xml" ContentType="application/vnd.openxmlformats-officedocument.presentationml.tags+xml"/>
  <Override PartName="/ppt/notesSlides/notesSlide45.xml" ContentType="application/vnd.openxmlformats-officedocument.presentationml.notesSlide+xml"/>
  <Override PartName="/ppt/tags/tag145.xml" ContentType="application/vnd.openxmlformats-officedocument.presentationml.tags+xml"/>
  <Override PartName="/ppt/notesSlides/notesSlide46.xml" ContentType="application/vnd.openxmlformats-officedocument.presentationml.notesSlide+xml"/>
  <Override PartName="/ppt/tags/tag146.xml" ContentType="application/vnd.openxmlformats-officedocument.presentationml.tags+xml"/>
  <Override PartName="/ppt/notesSlides/notesSlide47.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48.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49.xml" ContentType="application/vnd.openxmlformats-officedocument.presentationml.notesSlide+xml"/>
  <Override PartName="/ppt/tags/tag154.xml" ContentType="application/vnd.openxmlformats-officedocument.presentationml.tags+xml"/>
  <Override PartName="/ppt/notesSlides/notesSlide50.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notesSlides/notesSlide5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52.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53.xml" ContentType="application/vnd.openxmlformats-officedocument.presentationml.notesSlide+xml"/>
  <Override PartName="/ppt/tags/tag164.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65.xml" ContentType="application/vnd.openxmlformats-officedocument.presentationml.tags+xml"/>
  <Override PartName="/ppt/notesSlides/notesSlide57.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169.xml" ContentType="application/vnd.openxmlformats-officedocument.presentationml.tags+xml"/>
  <Override PartName="/ppt/notesSlides/notesSlide60.xml" ContentType="application/vnd.openxmlformats-officedocument.presentationml.notesSlide+xml"/>
  <Override PartName="/ppt/tags/tag170.xml" ContentType="application/vnd.openxmlformats-officedocument.presentationml.tags+xml"/>
  <Override PartName="/ppt/notesSlides/notesSlide61.xml" ContentType="application/vnd.openxmlformats-officedocument.presentationml.notesSlide+xml"/>
  <Override PartName="/ppt/tags/tag171.xml" ContentType="application/vnd.openxmlformats-officedocument.presentationml.tags+xml"/>
  <Override PartName="/ppt/notesSlides/notesSlide62.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notesSlides/notesSlide63.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notesSlides/notesSlide64.xml" ContentType="application/vnd.openxmlformats-officedocument.presentationml.notesSlide+xml"/>
  <Override PartName="/ppt/tags/tag176.xml" ContentType="application/vnd.openxmlformats-officedocument.presentationml.tags+xml"/>
  <Override PartName="/ppt/notesSlides/notesSlide65.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66.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67.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68.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69.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70.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71.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72.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73.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74.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75.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76.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77.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78.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79.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80.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81.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82.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83.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84.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85.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86.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87.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88.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notesSlides/notesSlide89.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90.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notesSlides/notesSlide91.xml" ContentType="application/vnd.openxmlformats-officedocument.presentationml.notesSlide+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notesSlides/notesSlide92.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93.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notesSlides/notesSlide94.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95.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notesSlides/notesSlide96.xml" ContentType="application/vnd.openxmlformats-officedocument.presentationml.notesSlide+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notesSlides/notesSlide97.xml" ContentType="application/vnd.openxmlformats-officedocument.presentationml.notesSlide+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notesSlides/notesSlide98.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99.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notesSlides/notesSlide100.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101.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notesSlides/notesSlide102.xml" ContentType="application/vnd.openxmlformats-officedocument.presentationml.notesSlide+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361" r:id="rId3"/>
    <p:sldId id="458" r:id="rId4"/>
    <p:sldId id="459" r:id="rId5"/>
    <p:sldId id="460" r:id="rId6"/>
    <p:sldId id="461" r:id="rId7"/>
    <p:sldId id="462" r:id="rId8"/>
    <p:sldId id="463" r:id="rId9"/>
    <p:sldId id="464" r:id="rId10"/>
    <p:sldId id="585" r:id="rId11"/>
    <p:sldId id="559" r:id="rId12"/>
    <p:sldId id="586" r:id="rId13"/>
    <p:sldId id="468" r:id="rId14"/>
    <p:sldId id="469" r:id="rId15"/>
    <p:sldId id="471" r:id="rId16"/>
    <p:sldId id="560" r:id="rId17"/>
    <p:sldId id="472" r:id="rId18"/>
    <p:sldId id="473" r:id="rId19"/>
    <p:sldId id="474" r:id="rId20"/>
    <p:sldId id="475" r:id="rId21"/>
    <p:sldId id="476" r:id="rId22"/>
    <p:sldId id="477" r:id="rId23"/>
    <p:sldId id="478" r:id="rId24"/>
    <p:sldId id="479" r:id="rId25"/>
    <p:sldId id="561" r:id="rId26"/>
    <p:sldId id="481" r:id="rId27"/>
    <p:sldId id="482" r:id="rId28"/>
    <p:sldId id="562" r:id="rId29"/>
    <p:sldId id="484" r:id="rId30"/>
    <p:sldId id="485" r:id="rId31"/>
    <p:sldId id="486" r:id="rId32"/>
    <p:sldId id="487" r:id="rId33"/>
    <p:sldId id="488" r:id="rId34"/>
    <p:sldId id="489" r:id="rId35"/>
    <p:sldId id="563" r:id="rId36"/>
    <p:sldId id="492" r:id="rId37"/>
    <p:sldId id="564" r:id="rId38"/>
    <p:sldId id="565" r:id="rId39"/>
    <p:sldId id="587" r:id="rId40"/>
    <p:sldId id="496" r:id="rId41"/>
    <p:sldId id="588" r:id="rId42"/>
    <p:sldId id="497" r:id="rId43"/>
    <p:sldId id="498" r:id="rId44"/>
    <p:sldId id="499" r:id="rId45"/>
    <p:sldId id="500" r:id="rId46"/>
    <p:sldId id="501" r:id="rId47"/>
    <p:sldId id="502" r:id="rId48"/>
    <p:sldId id="503" r:id="rId49"/>
    <p:sldId id="505" r:id="rId50"/>
    <p:sldId id="589" r:id="rId51"/>
    <p:sldId id="568" r:id="rId52"/>
    <p:sldId id="590" r:id="rId53"/>
    <p:sldId id="509" r:id="rId54"/>
    <p:sldId id="591" r:id="rId55"/>
    <p:sldId id="510" r:id="rId56"/>
    <p:sldId id="511" r:id="rId57"/>
    <p:sldId id="512" r:id="rId58"/>
    <p:sldId id="513" r:id="rId59"/>
    <p:sldId id="514" r:id="rId60"/>
    <p:sldId id="515" r:id="rId61"/>
    <p:sldId id="516" r:id="rId62"/>
    <p:sldId id="517" r:id="rId63"/>
    <p:sldId id="518" r:id="rId64"/>
    <p:sldId id="519" r:id="rId65"/>
    <p:sldId id="520" r:id="rId66"/>
    <p:sldId id="521" r:id="rId67"/>
    <p:sldId id="522" r:id="rId68"/>
    <p:sldId id="525" r:id="rId69"/>
    <p:sldId id="592" r:id="rId70"/>
    <p:sldId id="593" r:id="rId71"/>
    <p:sldId id="528" r:id="rId72"/>
    <p:sldId id="594" r:id="rId73"/>
    <p:sldId id="595" r:id="rId74"/>
    <p:sldId id="596" r:id="rId75"/>
    <p:sldId id="597" r:id="rId76"/>
    <p:sldId id="576" r:id="rId77"/>
    <p:sldId id="598" r:id="rId78"/>
    <p:sldId id="533" r:id="rId79"/>
    <p:sldId id="578" r:id="rId80"/>
    <p:sldId id="604" r:id="rId81"/>
    <p:sldId id="599" r:id="rId82"/>
    <p:sldId id="600" r:id="rId83"/>
    <p:sldId id="539" r:id="rId84"/>
    <p:sldId id="601" r:id="rId85"/>
    <p:sldId id="602" r:id="rId86"/>
    <p:sldId id="540" r:id="rId87"/>
    <p:sldId id="541" r:id="rId88"/>
    <p:sldId id="542" r:id="rId89"/>
    <p:sldId id="543" r:id="rId90"/>
    <p:sldId id="544" r:id="rId91"/>
    <p:sldId id="545" r:id="rId92"/>
    <p:sldId id="546" r:id="rId93"/>
    <p:sldId id="547" r:id="rId94"/>
    <p:sldId id="581" r:id="rId95"/>
    <p:sldId id="549" r:id="rId96"/>
    <p:sldId id="550" r:id="rId97"/>
    <p:sldId id="551" r:id="rId98"/>
    <p:sldId id="582" r:id="rId99"/>
    <p:sldId id="603" r:id="rId100"/>
    <p:sldId id="554" r:id="rId101"/>
    <p:sldId id="556" r:id="rId102"/>
    <p:sldId id="583" r:id="rId103"/>
    <p:sldId id="558" r:id="rId104"/>
    <p:sldId id="584"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6BA"/>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8532" autoAdjust="0"/>
    <p:restoredTop sz="94507" autoAdjust="0"/>
  </p:normalViewPr>
  <p:slideViewPr>
    <p:cSldViewPr>
      <p:cViewPr varScale="1">
        <p:scale>
          <a:sx n="52" d="100"/>
          <a:sy n="52" d="100"/>
        </p:scale>
        <p:origin x="-43" y="-579"/>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6.wmf"/><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4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9/25/2017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AAD16-29C4-4B0D-9509-B54CCCEEDE43}" type="slidenum">
              <a:rPr lang="en-US"/>
              <a:pPr/>
              <a:t>2</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11</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101</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102</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103</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104</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12</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9B89C-3EE3-48D7-AF0B-13CE0D931477}" type="slidenum">
              <a:rPr lang="en-US"/>
              <a:pPr/>
              <a:t>13</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9D0C8-A7AE-440B-A8FE-D8200FFEF26E}" type="slidenum">
              <a:rPr lang="en-US"/>
              <a:pPr/>
              <a:t>14</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15</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16</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DB552-9272-40F2-845C-204B1D69DBDB}" type="slidenum">
              <a:rPr lang="en-US"/>
              <a:pPr/>
              <a:t>17</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6CAEC-6C48-467D-8130-0D7E6E08AB74}" type="slidenum">
              <a:rPr lang="en-US"/>
              <a:pPr/>
              <a:t>18</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1820B-11B3-4E47-8DA8-EF0BB49D8E6A}" type="slidenum">
              <a:rPr lang="en-US"/>
              <a:pPr/>
              <a:t>19</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81123-E7F4-472C-B1F2-BC7FF42E54A8}" type="slidenum">
              <a:rPr lang="en-US"/>
              <a:pPr/>
              <a:t>20</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8E45E-7509-41D4-A527-1E19CBA323BC}" type="slidenum">
              <a:rPr lang="en-US"/>
              <a:pPr/>
              <a:t>3</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AEE0A-4F0B-400F-AFAD-6EE6551C831C}" type="slidenum">
              <a:rPr lang="en-US"/>
              <a:pPr/>
              <a:t>21</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BC2D3-AE92-470A-B224-D9B0745FC321}" type="slidenum">
              <a:rPr lang="en-US"/>
              <a:pPr/>
              <a:t>22</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935A8-F182-4E26-8D3B-7F190794F632}" type="slidenum">
              <a:rPr lang="en-US"/>
              <a:pPr/>
              <a:t>23</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24</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25</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26F94-2E4A-459B-BD4E-E2B26FDEE0AB}" type="slidenum">
              <a:rPr lang="en-US"/>
              <a:pPr/>
              <a:t>26</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27</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28</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9D7CD-E42A-4D59-B663-08F5640C19AE}" type="slidenum">
              <a:rPr lang="en-US"/>
              <a:pPr/>
              <a:t>29</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647D4-F49E-4E01-A75A-BDD43C5D64E5}" type="slidenum">
              <a:rPr lang="en-US"/>
              <a:pPr/>
              <a:t>30</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1D1F9-1FC3-46FB-9867-1CD1BC8C10A3}" type="slidenum">
              <a:rPr lang="en-US"/>
              <a:pPr/>
              <a:t>4</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0A421-FDA6-4107-84F0-56F52739A675}" type="slidenum">
              <a:rPr lang="en-US"/>
              <a:pPr/>
              <a:t>31</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90410-379E-485A-B746-B1738B1FAA5A}" type="slidenum">
              <a:rPr lang="en-US"/>
              <a:pPr/>
              <a:t>32</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18B3A-CAEB-4752-A358-C0BEA022CF69}" type="slidenum">
              <a:rPr lang="en-US"/>
              <a:pPr/>
              <a:t>33</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34</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35</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36</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37</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38</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39</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40</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D4312-8977-4F80-AA52-ABB01A077599}" type="slidenum">
              <a:rPr lang="en-US"/>
              <a:pPr/>
              <a:t>5</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41</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D33E6-F610-4A42-895D-5660907B102C}" type="slidenum">
              <a:rPr lang="en-US"/>
              <a:pPr/>
              <a:t>42</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7C5A3-38BE-40EB-97FE-DF4586642641}" type="slidenum">
              <a:rPr lang="en-US"/>
              <a:pPr/>
              <a:t>43</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B6035-2815-429E-996F-7F771C5247D7}" type="slidenum">
              <a:rPr lang="en-US"/>
              <a:pPr/>
              <a:t>44</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3A673-15E4-43FD-9820-18EED3E60DF9}" type="slidenum">
              <a:rPr lang="en-US"/>
              <a:pPr/>
              <a:t>45</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46</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47</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FBB1C-AFD2-452F-AE9C-5C545DA8F6A2}" type="slidenum">
              <a:rPr lang="en-US"/>
              <a:pPr/>
              <a:t>48</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49</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50</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7D844-8467-4118-A647-F5CB2BAE7A77}" type="slidenum">
              <a:rPr lang="en-US"/>
              <a:pPr/>
              <a:t>6</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51</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52</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53</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54</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523F3-9B38-4F84-BAFB-D536A77E864C}" type="slidenum">
              <a:rPr lang="en-US"/>
              <a:pPr/>
              <a:t>55</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5651C-EBAB-449E-86FD-A0A6D2718334}" type="slidenum">
              <a:rPr lang="en-US"/>
              <a:pPr/>
              <a:t>56</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C5392-36DB-42CE-9D7A-0AA778D8D761}" type="slidenum">
              <a:rPr lang="en-US"/>
              <a:pPr/>
              <a:t>57</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8685C-D1B0-4D8B-B0A5-2B18BF8B052D}" type="slidenum">
              <a:rPr lang="en-US"/>
              <a:pPr/>
              <a:t>58</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C99AA-8100-4649-997E-E119C710D76B}" type="slidenum">
              <a:rPr lang="en-US"/>
              <a:pPr/>
              <a:t>59</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EB43B-2887-4459-945B-4649A99177B0}" type="slidenum">
              <a:rPr lang="en-US"/>
              <a:pPr/>
              <a:t>60</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8C2B-079B-4CA4-B588-26F772BF6F31}" type="slidenum">
              <a:rPr lang="en-US"/>
              <a:pPr/>
              <a:t>7</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E4387-E047-4D0D-A470-32D5B95B03F5}" type="slidenum">
              <a:rPr lang="en-US"/>
              <a:pPr/>
              <a:t>61</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61A3-E3FE-4585-8FDC-C29E6BC44D89}" type="slidenum">
              <a:rPr lang="en-US"/>
              <a:pPr/>
              <a:t>62</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45660-5D1A-41E8-80AC-2EC751F426AC}" type="slidenum">
              <a:rPr lang="en-US"/>
              <a:pPr/>
              <a:t>63</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8D95AF-4C32-4A22-A632-E6C6BB834A4F}" type="slidenum">
              <a:rPr lang="en-US"/>
              <a:pPr/>
              <a:t>64</a:t>
            </a:fld>
            <a:endParaRPr lang="en-US"/>
          </a:p>
        </p:txBody>
      </p:sp>
      <p:sp>
        <p:nvSpPr>
          <p:cNvPr id="1225730" name="Rectangle 2"/>
          <p:cNvSpPr>
            <a:spLocks noGrp="1" noRot="1" noChangeAspect="1" noChangeArrowheads="1" noTextEdit="1"/>
          </p:cNvSpPr>
          <p:nvPr>
            <p:ph type="sldImg"/>
          </p:nvPr>
        </p:nvSpPr>
        <p:spPr>
          <a:ln/>
        </p:spPr>
      </p:sp>
      <p:sp>
        <p:nvSpPr>
          <p:cNvPr id="122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02B60-314C-45E6-97D3-A6CB3B568149}" type="slidenum">
              <a:rPr lang="en-US"/>
              <a:pPr/>
              <a:t>65</a:t>
            </a:fld>
            <a:endParaRPr lang="en-US"/>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5CF6E-7985-4E77-ADCF-CC1AA81B0575}" type="slidenum">
              <a:rPr lang="en-US"/>
              <a:pPr/>
              <a:t>66</a:t>
            </a:fld>
            <a:endParaRPr lang="en-US"/>
          </a:p>
        </p:txBody>
      </p:sp>
      <p:sp>
        <p:nvSpPr>
          <p:cNvPr id="1133570" name="Rectangle 2"/>
          <p:cNvSpPr>
            <a:spLocks noGrp="1" noRot="1" noChangeAspect="1" noChangeArrowheads="1" noTextEdit="1"/>
          </p:cNvSpPr>
          <p:nvPr>
            <p:ph type="sldImg"/>
          </p:nvPr>
        </p:nvSpPr>
        <p:spPr>
          <a:ln/>
        </p:spPr>
      </p:sp>
      <p:sp>
        <p:nvSpPr>
          <p:cNvPr id="113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E9D45-AC74-4F21-9477-A73258DD0C8C}" type="slidenum">
              <a:rPr lang="en-US"/>
              <a:pPr/>
              <a:t>67</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68</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69</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70</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5F05F-36A8-493F-8B3B-BD855B82DF9D}" type="slidenum">
              <a:rPr lang="en-US"/>
              <a:pPr/>
              <a:t>8</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71</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72</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73</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74</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75</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76</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77</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E50DB-8A24-4D82-818C-77CFD632D8A1}" type="slidenum">
              <a:rPr lang="en-US"/>
              <a:pPr/>
              <a:t>78</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79</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80</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09049-1DEB-49EB-9F90-7A34131FF28D}" type="slidenum">
              <a:rPr lang="en-US"/>
              <a:pPr/>
              <a:t>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81</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82</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83</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84</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85</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6BE2C-769A-4772-A2A7-04BAFD39B4D3}" type="slidenum">
              <a:rPr lang="en-US"/>
              <a:pPr/>
              <a:t>86</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FD534-8102-4C70-981A-B91BF5D0BD15}" type="slidenum">
              <a:rPr lang="en-US"/>
              <a:pPr/>
              <a:t>87</a:t>
            </a:fld>
            <a:endParaRPr lang="en-US"/>
          </a:p>
        </p:txBody>
      </p:sp>
      <p:sp>
        <p:nvSpPr>
          <p:cNvPr id="1145858" name="Rectangle 2"/>
          <p:cNvSpPr>
            <a:spLocks noGrp="1" noRot="1" noChangeAspect="1" noChangeArrowheads="1" noTextEdit="1"/>
          </p:cNvSpPr>
          <p:nvPr>
            <p:ph type="sldImg"/>
          </p:nvPr>
        </p:nvSpPr>
        <p:spPr>
          <a:ln/>
        </p:spPr>
      </p:sp>
      <p:sp>
        <p:nvSpPr>
          <p:cNvPr id="1145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43EDD-2402-4025-9301-04A68722F7A5}" type="slidenum">
              <a:rPr lang="en-US"/>
              <a:pPr/>
              <a:t>88</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9D6EC-A901-41AE-B0D3-BB8AB40B09A7}" type="slidenum">
              <a:rPr lang="en-US"/>
              <a:pPr/>
              <a:t>89</a:t>
            </a:fld>
            <a:endParaRPr lang="en-US"/>
          </a:p>
        </p:txBody>
      </p:sp>
      <p:sp>
        <p:nvSpPr>
          <p:cNvPr id="1147906" name="Rectangle 2"/>
          <p:cNvSpPr>
            <a:spLocks noGrp="1" noRot="1" noChangeAspect="1" noChangeArrowheads="1" noTextEdit="1"/>
          </p:cNvSpPr>
          <p:nvPr>
            <p:ph type="sldImg"/>
          </p:nvPr>
        </p:nvSpPr>
        <p:spPr>
          <a:ln/>
        </p:spPr>
      </p:sp>
      <p:sp>
        <p:nvSpPr>
          <p:cNvPr id="1147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4D7EA7-8485-4F46-9ECE-6C17A06C1684}" type="slidenum">
              <a:rPr lang="en-US"/>
              <a:pPr/>
              <a:t>90</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09049-1DEB-49EB-9F90-7A34131FF28D}" type="slidenum">
              <a:rPr lang="en-US"/>
              <a:pPr/>
              <a:t>10</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12666-4D26-4316-8569-176DB7E2413B}" type="slidenum">
              <a:rPr lang="en-US"/>
              <a:pPr/>
              <a:t>91</a:t>
            </a:fld>
            <a:endParaRPr lang="en-US"/>
          </a:p>
        </p:txBody>
      </p:sp>
      <p:sp>
        <p:nvSpPr>
          <p:cNvPr id="1149954" name="Rectangle 2"/>
          <p:cNvSpPr>
            <a:spLocks noGrp="1" noRot="1" noChangeAspect="1" noChangeArrowheads="1" noTextEdit="1"/>
          </p:cNvSpPr>
          <p:nvPr>
            <p:ph type="sldImg"/>
          </p:nvPr>
        </p:nvSpPr>
        <p:spPr>
          <a:ln/>
        </p:spPr>
      </p:sp>
      <p:sp>
        <p:nvSpPr>
          <p:cNvPr id="1149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5FF5E-5707-4E1E-8632-46B73F03C4DA}" type="slidenum">
              <a:rPr lang="en-US"/>
              <a:pPr/>
              <a:t>92</a:t>
            </a:fld>
            <a:endParaRPr 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871A7-81F4-4CD6-8D7C-595E015E504E}" type="slidenum">
              <a:rPr lang="en-US"/>
              <a:pPr/>
              <a:t>93</a:t>
            </a:fld>
            <a:endParaRPr lang="en-US"/>
          </a:p>
        </p:txBody>
      </p:sp>
      <p:sp>
        <p:nvSpPr>
          <p:cNvPr id="1152002" name="Rectangle 2"/>
          <p:cNvSpPr>
            <a:spLocks noGrp="1" noRot="1" noChangeAspect="1" noChangeArrowheads="1" noTextEdit="1"/>
          </p:cNvSpPr>
          <p:nvPr>
            <p:ph type="sldImg"/>
          </p:nvPr>
        </p:nvSpPr>
        <p:spPr>
          <a:ln/>
        </p:spPr>
      </p:sp>
      <p:sp>
        <p:nvSpPr>
          <p:cNvPr id="1152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94</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95</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B5160-BE02-4DC6-803D-717C32EB1A4C}" type="slidenum">
              <a:rPr lang="en-US"/>
              <a:pPr/>
              <a:t>96</a:t>
            </a:fld>
            <a:endParaRPr lang="en-US"/>
          </a:p>
        </p:txBody>
      </p:sp>
      <p:sp>
        <p:nvSpPr>
          <p:cNvPr id="1154050" name="Rectangle 2"/>
          <p:cNvSpPr>
            <a:spLocks noGrp="1" noRot="1" noChangeAspect="1" noChangeArrowheads="1" noTextEdit="1"/>
          </p:cNvSpPr>
          <p:nvPr>
            <p:ph type="sldImg"/>
          </p:nvPr>
        </p:nvSpPr>
        <p:spPr>
          <a:ln/>
        </p:spPr>
      </p:sp>
      <p:sp>
        <p:nvSpPr>
          <p:cNvPr id="1154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F064B-F6E5-4689-8D43-7268D02714BD}" type="slidenum">
              <a:rPr lang="en-US"/>
              <a:pPr/>
              <a:t>97</a:t>
            </a:fld>
            <a:endParaRPr lang="en-US"/>
          </a:p>
        </p:txBody>
      </p:sp>
      <p:sp>
        <p:nvSpPr>
          <p:cNvPr id="1223682" name="Rectangle 2"/>
          <p:cNvSpPr>
            <a:spLocks noGrp="1" noRot="1" noChangeAspect="1" noChangeArrowheads="1" noTextEdit="1"/>
          </p:cNvSpPr>
          <p:nvPr>
            <p:ph type="sldImg"/>
          </p:nvPr>
        </p:nvSpPr>
        <p:spPr>
          <a:ln/>
        </p:spPr>
      </p:sp>
      <p:sp>
        <p:nvSpPr>
          <p:cNvPr id="122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98</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99</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8C314-482E-41A2-8DA9-AED6D2F6D02D}" type="slidenum">
              <a:rPr lang="en-US"/>
              <a:pPr/>
              <a:t>100</a:t>
            </a:fld>
            <a:endParaRPr lang="en-US"/>
          </a:p>
        </p:txBody>
      </p:sp>
      <p:sp>
        <p:nvSpPr>
          <p:cNvPr id="1156098" name="Rectangle 2"/>
          <p:cNvSpPr>
            <a:spLocks noGrp="1" noRot="1" noChangeAspect="1" noChangeArrowheads="1" noTextEdit="1"/>
          </p:cNvSpPr>
          <p:nvPr>
            <p:ph type="sldImg"/>
          </p:nvPr>
        </p:nvSpPr>
        <p:spPr>
          <a:ln/>
        </p:spPr>
      </p:sp>
      <p:sp>
        <p:nvSpPr>
          <p:cNvPr id="1156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5928846"/>
            <a:ext cx="9144000" cy="929154"/>
          </a:xfrm>
          <a:prstGeom prst="rect">
            <a:avLst/>
          </a:prstGeom>
          <a:solidFill>
            <a:srgbClr val="231F20"/>
          </a:solid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919089"/>
          </a:xfrm>
          <a:prstGeom prst="rect">
            <a:avLst/>
          </a:prstGeom>
          <a:solidFill>
            <a:srgbClr val="231F20"/>
          </a:solid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972064"/>
            <a:ext cx="990600" cy="885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1" name="TextBox 10"/>
          <p:cNvSpPr txBox="1"/>
          <p:nvPr userDrawn="1"/>
        </p:nvSpPr>
        <p:spPr>
          <a:xfrm>
            <a:off x="6477000" y="6248400"/>
            <a:ext cx="1981200" cy="307777"/>
          </a:xfrm>
          <a:prstGeom prst="rect">
            <a:avLst/>
          </a:prstGeom>
          <a:noFill/>
        </p:spPr>
        <p:txBody>
          <a:bodyPr wrap="square" rtlCol="0">
            <a:spAutoFit/>
          </a:bodyPr>
          <a:lstStyle/>
          <a:p>
            <a:r>
              <a:rPr lang="en-US" sz="1400" baseline="0" dirty="0" smtClean="0">
                <a:solidFill>
                  <a:schemeClr val="bg1"/>
                </a:solidFill>
              </a:rPr>
              <a:t>Chapter 3 &lt;</a:t>
            </a:r>
            <a:fld id="{D1B2EFE9-D440-4A3B-858C-5FEDF5DD0E10}" type="slidenum">
              <a:rPr lang="en-US" sz="1400" smtClean="0">
                <a:solidFill>
                  <a:schemeClr val="bg1"/>
                </a:solidFill>
              </a:rPr>
              <a:pPr/>
              <a:t>‹#›</a:t>
            </a:fld>
            <a:r>
              <a:rPr lang="en-US" sz="1400" dirty="0" smtClean="0">
                <a:solidFill>
                  <a:schemeClr val="bg1"/>
                </a:solidFill>
              </a:rPr>
              <a:t>&gt; </a:t>
            </a:r>
            <a:endParaRPr lang="en-US" sz="1400" dirty="0">
              <a:solidFill>
                <a:schemeClr val="bg1"/>
              </a:solidFill>
            </a:endParaRPr>
          </a:p>
        </p:txBody>
      </p:sp>
      <p:sp>
        <p:nvSpPr>
          <p:cNvPr id="12" name="TextBox 11"/>
          <p:cNvSpPr txBox="1"/>
          <p:nvPr userDrawn="1"/>
        </p:nvSpPr>
        <p:spPr>
          <a:xfrm>
            <a:off x="1295400" y="6248400"/>
            <a:ext cx="5257800" cy="307777"/>
          </a:xfrm>
          <a:prstGeom prst="rect">
            <a:avLst/>
          </a:prstGeom>
          <a:noFill/>
        </p:spPr>
        <p:txBody>
          <a:bodyPr wrap="square" rtlCol="0">
            <a:spAutoFit/>
          </a:bodyPr>
          <a:lstStyle/>
          <a:p>
            <a:r>
              <a:rPr lang="en-US" sz="1400" dirty="0" smtClean="0">
                <a:solidFill>
                  <a:schemeClr val="bg1"/>
                </a:solidFill>
              </a:rPr>
              <a:t>Digital Design and Computer Architecture:</a:t>
            </a:r>
            <a:r>
              <a:rPr lang="en-US" sz="1400" baseline="0" dirty="0" smtClean="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37581393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5928846"/>
            <a:ext cx="9144000" cy="929154"/>
          </a:xfrm>
          <a:prstGeom prst="rect">
            <a:avLst/>
          </a:prstGeom>
          <a:solidFill>
            <a:srgbClr val="231F20"/>
          </a:solid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9144000" cy="919089"/>
          </a:xfrm>
          <a:prstGeom prst="rect">
            <a:avLst/>
          </a:prstGeom>
          <a:solidFill>
            <a:srgbClr val="231F20"/>
          </a:solid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972064"/>
            <a:ext cx="990600" cy="885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2" name="TextBox 11"/>
          <p:cNvSpPr txBox="1"/>
          <p:nvPr userDrawn="1"/>
        </p:nvSpPr>
        <p:spPr>
          <a:xfrm>
            <a:off x="6477000" y="6248400"/>
            <a:ext cx="1981200" cy="307777"/>
          </a:xfrm>
          <a:prstGeom prst="rect">
            <a:avLst/>
          </a:prstGeom>
          <a:noFill/>
        </p:spPr>
        <p:txBody>
          <a:bodyPr wrap="square" rtlCol="0">
            <a:spAutoFit/>
          </a:bodyPr>
          <a:lstStyle/>
          <a:p>
            <a:r>
              <a:rPr lang="en-US" sz="1400" baseline="0" dirty="0" smtClean="0">
                <a:solidFill>
                  <a:schemeClr val="bg1"/>
                </a:solidFill>
              </a:rPr>
              <a:t>Chapter 3 &lt;</a:t>
            </a:r>
            <a:fld id="{D1B2EFE9-D440-4A3B-858C-5FEDF5DD0E10}" type="slidenum">
              <a:rPr lang="en-US" sz="1400" smtClean="0">
                <a:solidFill>
                  <a:schemeClr val="bg1"/>
                </a:solidFill>
              </a:rPr>
              <a:pPr/>
              <a:t>‹#›</a:t>
            </a:fld>
            <a:r>
              <a:rPr lang="en-US" sz="1400" dirty="0" smtClean="0">
                <a:solidFill>
                  <a:schemeClr val="bg1"/>
                </a:solidFill>
              </a:rPr>
              <a:t>&gt; </a:t>
            </a:r>
            <a:endParaRPr lang="en-US" sz="1400" dirty="0">
              <a:solidFill>
                <a:schemeClr val="bg1"/>
              </a:solidFill>
            </a:endParaRPr>
          </a:p>
        </p:txBody>
      </p:sp>
      <p:sp>
        <p:nvSpPr>
          <p:cNvPr id="13" name="TextBox 12"/>
          <p:cNvSpPr txBox="1"/>
          <p:nvPr userDrawn="1"/>
        </p:nvSpPr>
        <p:spPr>
          <a:xfrm>
            <a:off x="1295400" y="6248400"/>
            <a:ext cx="5257800" cy="307777"/>
          </a:xfrm>
          <a:prstGeom prst="rect">
            <a:avLst/>
          </a:prstGeom>
          <a:noFill/>
        </p:spPr>
        <p:txBody>
          <a:bodyPr wrap="square" rtlCol="0">
            <a:spAutoFit/>
          </a:bodyPr>
          <a:lstStyle/>
          <a:p>
            <a:r>
              <a:rPr lang="en-US" sz="1400" dirty="0" smtClean="0">
                <a:solidFill>
                  <a:schemeClr val="bg1"/>
                </a:solidFill>
              </a:rPr>
              <a:t>Digital Design and Computer Architecture:</a:t>
            </a:r>
            <a:r>
              <a:rPr lang="en-US" sz="1400" baseline="0" dirty="0" smtClean="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04430809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2007 Elsevier</a:t>
            </a:r>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9/25/2017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0.emf"/><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oleObject" Target="../embeddings/oleObject8.bin"/><Relationship Id="rId2"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tags" Target="../tags/tag32.xml"/><Relationship Id="rId11" Type="http://schemas.openxmlformats.org/officeDocument/2006/relationships/image" Target="../media/image9.wmf"/><Relationship Id="rId5" Type="http://schemas.openxmlformats.org/officeDocument/2006/relationships/tags" Target="../tags/tag31.xml"/><Relationship Id="rId10" Type="http://schemas.openxmlformats.org/officeDocument/2006/relationships/oleObject" Target="../embeddings/oleObject7.bin"/><Relationship Id="rId4" Type="http://schemas.openxmlformats.org/officeDocument/2006/relationships/tags" Target="../tags/tag30.xml"/><Relationship Id="rId9"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3" Type="http://schemas.openxmlformats.org/officeDocument/2006/relationships/tags" Target="../tags/tag361.xml"/><Relationship Id="rId2" Type="http://schemas.openxmlformats.org/officeDocument/2006/relationships/tags" Target="../tags/tag360.xml"/><Relationship Id="rId1" Type="http://schemas.openxmlformats.org/officeDocument/2006/relationships/tags" Target="../tags/tag359.xml"/><Relationship Id="rId6" Type="http://schemas.openxmlformats.org/officeDocument/2006/relationships/notesSlide" Target="../notesSlides/notesSlide99.xml"/><Relationship Id="rId5" Type="http://schemas.openxmlformats.org/officeDocument/2006/relationships/slideLayout" Target="../slideLayouts/slideLayout2.xml"/><Relationship Id="rId4" Type="http://schemas.openxmlformats.org/officeDocument/2006/relationships/tags" Target="../tags/tag362.xml"/></Relationships>
</file>

<file path=ppt/slides/_rels/slide101.xml.rels><?xml version="1.0" encoding="UTF-8" standalone="yes"?>
<Relationships xmlns="http://schemas.openxmlformats.org/package/2006/relationships"><Relationship Id="rId8" Type="http://schemas.openxmlformats.org/officeDocument/2006/relationships/notesSlide" Target="../notesSlides/notesSlide100.xml"/><Relationship Id="rId3" Type="http://schemas.openxmlformats.org/officeDocument/2006/relationships/tags" Target="../tags/tag364.xml"/><Relationship Id="rId7" Type="http://schemas.openxmlformats.org/officeDocument/2006/relationships/slideLayout" Target="../slideLayouts/slideLayout2.xml"/><Relationship Id="rId2" Type="http://schemas.openxmlformats.org/officeDocument/2006/relationships/tags" Target="../tags/tag363.xml"/><Relationship Id="rId1" Type="http://schemas.openxmlformats.org/officeDocument/2006/relationships/vmlDrawing" Target="../drawings/vmlDrawing66.vml"/><Relationship Id="rId6" Type="http://schemas.openxmlformats.org/officeDocument/2006/relationships/tags" Target="../tags/tag367.xml"/><Relationship Id="rId5" Type="http://schemas.openxmlformats.org/officeDocument/2006/relationships/tags" Target="../tags/tag366.xml"/><Relationship Id="rId10" Type="http://schemas.openxmlformats.org/officeDocument/2006/relationships/image" Target="../media/image75.wmf"/><Relationship Id="rId4" Type="http://schemas.openxmlformats.org/officeDocument/2006/relationships/tags" Target="../tags/tag365.xml"/><Relationship Id="rId9" Type="http://schemas.openxmlformats.org/officeDocument/2006/relationships/oleObject" Target="../embeddings/oleObject95.bin"/></Relationships>
</file>

<file path=ppt/slides/_rels/slide102.xml.rels><?xml version="1.0" encoding="UTF-8" standalone="yes"?>
<Relationships xmlns="http://schemas.openxmlformats.org/package/2006/relationships"><Relationship Id="rId8" Type="http://schemas.openxmlformats.org/officeDocument/2006/relationships/notesSlide" Target="../notesSlides/notesSlide101.xml"/><Relationship Id="rId3" Type="http://schemas.openxmlformats.org/officeDocument/2006/relationships/tags" Target="../tags/tag369.xml"/><Relationship Id="rId7" Type="http://schemas.openxmlformats.org/officeDocument/2006/relationships/slideLayout" Target="../slideLayouts/slideLayout2.xml"/><Relationship Id="rId2" Type="http://schemas.openxmlformats.org/officeDocument/2006/relationships/tags" Target="../tags/tag368.xml"/><Relationship Id="rId1" Type="http://schemas.openxmlformats.org/officeDocument/2006/relationships/vmlDrawing" Target="../drawings/vmlDrawing67.vml"/><Relationship Id="rId6" Type="http://schemas.openxmlformats.org/officeDocument/2006/relationships/tags" Target="../tags/tag372.xml"/><Relationship Id="rId5" Type="http://schemas.openxmlformats.org/officeDocument/2006/relationships/tags" Target="../tags/tag371.xml"/><Relationship Id="rId10" Type="http://schemas.openxmlformats.org/officeDocument/2006/relationships/image" Target="../media/image75.wmf"/><Relationship Id="rId4" Type="http://schemas.openxmlformats.org/officeDocument/2006/relationships/tags" Target="../tags/tag370.xml"/><Relationship Id="rId9" Type="http://schemas.openxmlformats.org/officeDocument/2006/relationships/oleObject" Target="../embeddings/oleObject96.bin"/></Relationships>
</file>

<file path=ppt/slides/_rels/slide103.xml.rels><?xml version="1.0" encoding="UTF-8" standalone="yes"?>
<Relationships xmlns="http://schemas.openxmlformats.org/package/2006/relationships"><Relationship Id="rId8" Type="http://schemas.openxmlformats.org/officeDocument/2006/relationships/notesSlide" Target="../notesSlides/notesSlide102.xml"/><Relationship Id="rId3" Type="http://schemas.openxmlformats.org/officeDocument/2006/relationships/tags" Target="../tags/tag374.xml"/><Relationship Id="rId7" Type="http://schemas.openxmlformats.org/officeDocument/2006/relationships/slideLayout" Target="../slideLayouts/slideLayout2.xml"/><Relationship Id="rId2" Type="http://schemas.openxmlformats.org/officeDocument/2006/relationships/tags" Target="../tags/tag373.xml"/><Relationship Id="rId1" Type="http://schemas.openxmlformats.org/officeDocument/2006/relationships/vmlDrawing" Target="../drawings/vmlDrawing68.vml"/><Relationship Id="rId6" Type="http://schemas.openxmlformats.org/officeDocument/2006/relationships/tags" Target="../tags/tag377.xml"/><Relationship Id="rId5" Type="http://schemas.openxmlformats.org/officeDocument/2006/relationships/tags" Target="../tags/tag376.xml"/><Relationship Id="rId10" Type="http://schemas.openxmlformats.org/officeDocument/2006/relationships/image" Target="../media/image76.wmf"/><Relationship Id="rId4" Type="http://schemas.openxmlformats.org/officeDocument/2006/relationships/tags" Target="../tags/tag375.xml"/><Relationship Id="rId9" Type="http://schemas.openxmlformats.org/officeDocument/2006/relationships/oleObject" Target="../embeddings/oleObject97.bin"/></Relationships>
</file>

<file path=ppt/slides/_rels/slide104.xml.rels><?xml version="1.0" encoding="UTF-8" standalone="yes"?>
<Relationships xmlns="http://schemas.openxmlformats.org/package/2006/relationships"><Relationship Id="rId8" Type="http://schemas.openxmlformats.org/officeDocument/2006/relationships/notesSlide" Target="../notesSlides/notesSlide103.xml"/><Relationship Id="rId3" Type="http://schemas.openxmlformats.org/officeDocument/2006/relationships/tags" Target="../tags/tag379.xml"/><Relationship Id="rId7" Type="http://schemas.openxmlformats.org/officeDocument/2006/relationships/slideLayout" Target="../slideLayouts/slideLayout2.xml"/><Relationship Id="rId2" Type="http://schemas.openxmlformats.org/officeDocument/2006/relationships/tags" Target="../tags/tag378.xml"/><Relationship Id="rId1" Type="http://schemas.openxmlformats.org/officeDocument/2006/relationships/vmlDrawing" Target="../drawings/vmlDrawing69.vml"/><Relationship Id="rId6" Type="http://schemas.openxmlformats.org/officeDocument/2006/relationships/tags" Target="../tags/tag382.xml"/><Relationship Id="rId5" Type="http://schemas.openxmlformats.org/officeDocument/2006/relationships/tags" Target="../tags/tag381.xml"/><Relationship Id="rId10" Type="http://schemas.openxmlformats.org/officeDocument/2006/relationships/image" Target="../media/image76.wmf"/><Relationship Id="rId4" Type="http://schemas.openxmlformats.org/officeDocument/2006/relationships/tags" Target="../tags/tag380.xml"/><Relationship Id="rId9" Type="http://schemas.openxmlformats.org/officeDocument/2006/relationships/oleObject" Target="../embeddings/oleObject9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5.xml"/><Relationship Id="rId7" Type="http://schemas.openxmlformats.org/officeDocument/2006/relationships/notesSlide" Target="../notesSlides/notesSlide10.xml"/><Relationship Id="rId2" Type="http://schemas.openxmlformats.org/officeDocument/2006/relationships/tags" Target="../tags/tag34.xml"/><Relationship Id="rId1" Type="http://schemas.openxmlformats.org/officeDocument/2006/relationships/vmlDrawing" Target="../drawings/vmlDrawing6.vml"/><Relationship Id="rId6" Type="http://schemas.openxmlformats.org/officeDocument/2006/relationships/slideLayout" Target="../slideLayouts/slideLayout2.xml"/><Relationship Id="rId11" Type="http://schemas.openxmlformats.org/officeDocument/2006/relationships/image" Target="../media/image12.wmf"/><Relationship Id="rId5" Type="http://schemas.openxmlformats.org/officeDocument/2006/relationships/tags" Target="../tags/tag37.xml"/><Relationship Id="rId10" Type="http://schemas.openxmlformats.org/officeDocument/2006/relationships/oleObject" Target="../embeddings/oleObject10.bin"/><Relationship Id="rId4" Type="http://schemas.openxmlformats.org/officeDocument/2006/relationships/tags" Target="../tags/tag36.xml"/><Relationship Id="rId9" Type="http://schemas.openxmlformats.org/officeDocument/2006/relationships/image" Target="../media/image11.emf"/></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39.xml"/><Relationship Id="rId7" Type="http://schemas.openxmlformats.org/officeDocument/2006/relationships/slideLayout" Target="../slideLayouts/slideLayout2.xml"/><Relationship Id="rId12" Type="http://schemas.openxmlformats.org/officeDocument/2006/relationships/image" Target="../media/image12.wmf"/><Relationship Id="rId2" Type="http://schemas.openxmlformats.org/officeDocument/2006/relationships/tags" Target="../tags/tag38.xml"/><Relationship Id="rId1" Type="http://schemas.openxmlformats.org/officeDocument/2006/relationships/vmlDrawing" Target="../drawings/vmlDrawing7.vml"/><Relationship Id="rId6" Type="http://schemas.openxmlformats.org/officeDocument/2006/relationships/tags" Target="../tags/tag42.xml"/><Relationship Id="rId11" Type="http://schemas.openxmlformats.org/officeDocument/2006/relationships/oleObject" Target="../embeddings/oleObject12.bin"/><Relationship Id="rId5" Type="http://schemas.openxmlformats.org/officeDocument/2006/relationships/tags" Target="../tags/tag41.xml"/><Relationship Id="rId10" Type="http://schemas.openxmlformats.org/officeDocument/2006/relationships/image" Target="../media/image11.emf"/><Relationship Id="rId4" Type="http://schemas.openxmlformats.org/officeDocument/2006/relationships/tags" Target="../tags/tag40.xml"/><Relationship Id="rId9"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3.wmf"/><Relationship Id="rId2" Type="http://schemas.openxmlformats.org/officeDocument/2006/relationships/tags" Target="../tags/tag43.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46.xml"/><Relationship Id="rId7" Type="http://schemas.openxmlformats.org/officeDocument/2006/relationships/notesSlide" Target="../notesSlides/notesSlide13.xml"/><Relationship Id="rId2" Type="http://schemas.openxmlformats.org/officeDocument/2006/relationships/tags" Target="../tags/tag45.xml"/><Relationship Id="rId1"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emf"/><Relationship Id="rId3" Type="http://schemas.openxmlformats.org/officeDocument/2006/relationships/tags" Target="../tags/tag50.xml"/><Relationship Id="rId7" Type="http://schemas.openxmlformats.org/officeDocument/2006/relationships/notesSlide" Target="../notesSlides/notesSlide14.xml"/><Relationship Id="rId12" Type="http://schemas.openxmlformats.org/officeDocument/2006/relationships/oleObject" Target="../embeddings/oleObject17.bin"/><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slideLayout" Target="../slideLayouts/slideLayout2.xml"/><Relationship Id="rId11" Type="http://schemas.openxmlformats.org/officeDocument/2006/relationships/image" Target="../media/image16.wmf"/><Relationship Id="rId5" Type="http://schemas.openxmlformats.org/officeDocument/2006/relationships/tags" Target="../tags/tag52.xml"/><Relationship Id="rId10" Type="http://schemas.openxmlformats.org/officeDocument/2006/relationships/oleObject" Target="../embeddings/oleObject16.bin"/><Relationship Id="rId4" Type="http://schemas.openxmlformats.org/officeDocument/2006/relationships/tags" Target="../tags/tag51.xml"/><Relationship Id="rId9" Type="http://schemas.openxmlformats.org/officeDocument/2006/relationships/image" Target="../media/image15.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8.wmf"/><Relationship Id="rId3" Type="http://schemas.openxmlformats.org/officeDocument/2006/relationships/tags" Target="../tags/tag54.xml"/><Relationship Id="rId7" Type="http://schemas.openxmlformats.org/officeDocument/2006/relationships/notesSlide" Target="../notesSlides/notesSlide15.xml"/><Relationship Id="rId12" Type="http://schemas.openxmlformats.org/officeDocument/2006/relationships/oleObject" Target="../embeddings/oleObject20.bin"/><Relationship Id="rId2" Type="http://schemas.openxmlformats.org/officeDocument/2006/relationships/tags" Target="../tags/tag53.xml"/><Relationship Id="rId1" Type="http://schemas.openxmlformats.org/officeDocument/2006/relationships/vmlDrawing" Target="../drawings/vmlDrawing11.vml"/><Relationship Id="rId6" Type="http://schemas.openxmlformats.org/officeDocument/2006/relationships/slideLayout" Target="../slideLayouts/slideLayout2.xml"/><Relationship Id="rId11" Type="http://schemas.openxmlformats.org/officeDocument/2006/relationships/image" Target="../media/image16.wmf"/><Relationship Id="rId5" Type="http://schemas.openxmlformats.org/officeDocument/2006/relationships/tags" Target="../tags/tag56.xml"/><Relationship Id="rId10" Type="http://schemas.openxmlformats.org/officeDocument/2006/relationships/oleObject" Target="../embeddings/oleObject19.bin"/><Relationship Id="rId4" Type="http://schemas.openxmlformats.org/officeDocument/2006/relationships/tags" Target="../tags/tag55.xml"/><Relationship Id="rId9" Type="http://schemas.openxmlformats.org/officeDocument/2006/relationships/image" Target="../media/image15.wmf"/></Relationships>
</file>

<file path=ppt/slides/_rels/slide1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tags" Target="../tags/tag58.xml"/><Relationship Id="rId7" Type="http://schemas.openxmlformats.org/officeDocument/2006/relationships/oleObject" Target="../embeddings/oleObject21.bin"/><Relationship Id="rId2" Type="http://schemas.openxmlformats.org/officeDocument/2006/relationships/tags" Target="../tags/tag57.xml"/><Relationship Id="rId1" Type="http://schemas.openxmlformats.org/officeDocument/2006/relationships/vmlDrawing" Target="../drawings/vmlDrawing12.v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59.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61.xml"/><Relationship Id="rId7" Type="http://schemas.openxmlformats.org/officeDocument/2006/relationships/notesSlide" Target="../notesSlides/notesSlide17.xml"/><Relationship Id="rId2" Type="http://schemas.openxmlformats.org/officeDocument/2006/relationships/tags" Target="../tags/tag60.xml"/><Relationship Id="rId1"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image" Target="../media/image20.wmf"/></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tags" Target="../tags/tag65.xml"/><Relationship Id="rId7" Type="http://schemas.openxmlformats.org/officeDocument/2006/relationships/oleObject" Target="../embeddings/oleObject23.bin"/><Relationship Id="rId12" Type="http://schemas.openxmlformats.org/officeDocument/2006/relationships/image" Target="../media/image22.wmf"/><Relationship Id="rId2" Type="http://schemas.openxmlformats.org/officeDocument/2006/relationships/tags" Target="../tags/tag64.xml"/><Relationship Id="rId1" Type="http://schemas.openxmlformats.org/officeDocument/2006/relationships/vmlDrawing" Target="../drawings/vmlDrawing14.vml"/><Relationship Id="rId6" Type="http://schemas.openxmlformats.org/officeDocument/2006/relationships/notesSlide" Target="../notesSlides/notesSlide18.xml"/><Relationship Id="rId11" Type="http://schemas.openxmlformats.org/officeDocument/2006/relationships/oleObject" Target="../embeddings/oleObject25.bin"/><Relationship Id="rId5" Type="http://schemas.openxmlformats.org/officeDocument/2006/relationships/slideLayout" Target="../slideLayouts/slideLayout2.xml"/><Relationship Id="rId10" Type="http://schemas.openxmlformats.org/officeDocument/2006/relationships/image" Target="../media/image21.wmf"/><Relationship Id="rId4" Type="http://schemas.openxmlformats.org/officeDocument/2006/relationships/tags" Target="../tags/tag66.xml"/><Relationship Id="rId9"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tags" Target="../tags/tag68.xml"/><Relationship Id="rId7" Type="http://schemas.openxmlformats.org/officeDocument/2006/relationships/oleObject" Target="../embeddings/oleObject26.bin"/><Relationship Id="rId12" Type="http://schemas.openxmlformats.org/officeDocument/2006/relationships/image" Target="../media/image21.wmf"/><Relationship Id="rId2" Type="http://schemas.openxmlformats.org/officeDocument/2006/relationships/tags" Target="../tags/tag67.xml"/><Relationship Id="rId1" Type="http://schemas.openxmlformats.org/officeDocument/2006/relationships/vmlDrawing" Target="../drawings/vmlDrawing15.vml"/><Relationship Id="rId6" Type="http://schemas.openxmlformats.org/officeDocument/2006/relationships/notesSlide" Target="../notesSlides/notesSlide19.xml"/><Relationship Id="rId11" Type="http://schemas.openxmlformats.org/officeDocument/2006/relationships/oleObject" Target="../embeddings/oleObject28.bin"/><Relationship Id="rId5" Type="http://schemas.openxmlformats.org/officeDocument/2006/relationships/slideLayout" Target="../slideLayouts/slideLayout2.xml"/><Relationship Id="rId10" Type="http://schemas.openxmlformats.org/officeDocument/2006/relationships/image" Target="../media/image16.wmf"/><Relationship Id="rId4" Type="http://schemas.openxmlformats.org/officeDocument/2006/relationships/tags" Target="../tags/tag69.xml"/><Relationship Id="rId9"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tags" Target="../tags/tag71.xml"/><Relationship Id="rId7" Type="http://schemas.openxmlformats.org/officeDocument/2006/relationships/oleObject" Target="../embeddings/oleObject29.bin"/><Relationship Id="rId2" Type="http://schemas.openxmlformats.org/officeDocument/2006/relationships/tags" Target="../tags/tag70.xml"/><Relationship Id="rId1" Type="http://schemas.openxmlformats.org/officeDocument/2006/relationships/vmlDrawing" Target="../drawings/vmlDrawing16.vml"/><Relationship Id="rId6" Type="http://schemas.openxmlformats.org/officeDocument/2006/relationships/notesSlide" Target="../notesSlides/notesSlide20.xml"/><Relationship Id="rId5" Type="http://schemas.openxmlformats.org/officeDocument/2006/relationships/slideLayout" Target="../slideLayouts/slideLayout2.xml"/><Relationship Id="rId10" Type="http://schemas.openxmlformats.org/officeDocument/2006/relationships/image" Target="../media/image25.wmf"/><Relationship Id="rId4" Type="http://schemas.openxmlformats.org/officeDocument/2006/relationships/tags" Target="../tags/tag72.xml"/><Relationship Id="rId9"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26.emf"/><Relationship Id="rId2" Type="http://schemas.openxmlformats.org/officeDocument/2006/relationships/tags" Target="../tags/tag73.xml"/><Relationship Id="rId1" Type="http://schemas.openxmlformats.org/officeDocument/2006/relationships/vmlDrawing" Target="../drawings/vmlDrawing17.vml"/><Relationship Id="rId6" Type="http://schemas.openxmlformats.org/officeDocument/2006/relationships/oleObject" Target="../embeddings/oleObject31.bin"/><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tags" Target="../tags/tag76.xml"/><Relationship Id="rId7" Type="http://schemas.openxmlformats.org/officeDocument/2006/relationships/oleObject" Target="../embeddings/oleObject32.bin"/><Relationship Id="rId2" Type="http://schemas.openxmlformats.org/officeDocument/2006/relationships/tags" Target="../tags/tag75.xml"/><Relationship Id="rId1" Type="http://schemas.openxmlformats.org/officeDocument/2006/relationships/vmlDrawing" Target="../drawings/vmlDrawing18.v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tags" Target="../tags/tag81.xml"/><Relationship Id="rId7" Type="http://schemas.openxmlformats.org/officeDocument/2006/relationships/oleObject" Target="../embeddings/oleObject33.bin"/><Relationship Id="rId2" Type="http://schemas.openxmlformats.org/officeDocument/2006/relationships/tags" Target="../tags/tag80.xml"/><Relationship Id="rId1" Type="http://schemas.openxmlformats.org/officeDocument/2006/relationships/vmlDrawing" Target="../drawings/vmlDrawing19.v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2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tags" Target="../tags/tag84.xml"/><Relationship Id="rId7" Type="http://schemas.openxmlformats.org/officeDocument/2006/relationships/oleObject" Target="../embeddings/oleObject34.bin"/><Relationship Id="rId2" Type="http://schemas.openxmlformats.org/officeDocument/2006/relationships/tags" Target="../tags/tag83.xml"/><Relationship Id="rId1" Type="http://schemas.openxmlformats.org/officeDocument/2006/relationships/vmlDrawing" Target="../drawings/vmlDrawing20.v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85.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87.xml"/><Relationship Id="rId7" Type="http://schemas.openxmlformats.org/officeDocument/2006/relationships/notesSlide" Target="../notesSlides/notesSlide26.xml"/><Relationship Id="rId2" Type="http://schemas.openxmlformats.org/officeDocument/2006/relationships/tags" Target="../tags/tag86.xml"/><Relationship Id="rId1" Type="http://schemas.openxmlformats.org/officeDocument/2006/relationships/vmlDrawing" Target="../drawings/vmlDrawing21.vml"/><Relationship Id="rId6" Type="http://schemas.openxmlformats.org/officeDocument/2006/relationships/slideLayout" Target="../slideLayouts/slideLayout2.xml"/><Relationship Id="rId11" Type="http://schemas.openxmlformats.org/officeDocument/2006/relationships/image" Target="../media/image31.wmf"/><Relationship Id="rId5" Type="http://schemas.openxmlformats.org/officeDocument/2006/relationships/tags" Target="../tags/tag89.xml"/><Relationship Id="rId10" Type="http://schemas.openxmlformats.org/officeDocument/2006/relationships/oleObject" Target="../embeddings/oleObject36.bin"/><Relationship Id="rId4" Type="http://schemas.openxmlformats.org/officeDocument/2006/relationships/tags" Target="../tags/tag88.xml"/><Relationship Id="rId9" Type="http://schemas.openxmlformats.org/officeDocument/2006/relationships/image" Target="../media/image30.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tags" Target="../tags/tag91.xml"/><Relationship Id="rId7" Type="http://schemas.openxmlformats.org/officeDocument/2006/relationships/notesSlide" Target="../notesSlides/notesSlide27.xml"/><Relationship Id="rId2" Type="http://schemas.openxmlformats.org/officeDocument/2006/relationships/tags" Target="../tags/tag90.xml"/><Relationship Id="rId1" Type="http://schemas.openxmlformats.org/officeDocument/2006/relationships/vmlDrawing" Target="../drawings/vmlDrawing22.vml"/><Relationship Id="rId6" Type="http://schemas.openxmlformats.org/officeDocument/2006/relationships/slideLayout" Target="../slideLayouts/slideLayout2.xml"/><Relationship Id="rId11" Type="http://schemas.openxmlformats.org/officeDocument/2006/relationships/image" Target="../media/image32.wmf"/><Relationship Id="rId5" Type="http://schemas.openxmlformats.org/officeDocument/2006/relationships/tags" Target="../tags/tag93.xml"/><Relationship Id="rId10" Type="http://schemas.openxmlformats.org/officeDocument/2006/relationships/oleObject" Target="../embeddings/oleObject38.bin"/><Relationship Id="rId4" Type="http://schemas.openxmlformats.org/officeDocument/2006/relationships/tags" Target="../tags/tag92.xml"/><Relationship Id="rId9" Type="http://schemas.openxmlformats.org/officeDocument/2006/relationships/image" Target="../media/image31.w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29.xml"/><Relationship Id="rId13" Type="http://schemas.openxmlformats.org/officeDocument/2006/relationships/oleObject" Target="../embeddings/oleObject41.bin"/><Relationship Id="rId3" Type="http://schemas.openxmlformats.org/officeDocument/2006/relationships/tags" Target="../tags/tag97.xml"/><Relationship Id="rId7" Type="http://schemas.openxmlformats.org/officeDocument/2006/relationships/slideLayout" Target="../slideLayouts/slideLayout2.xml"/><Relationship Id="rId12" Type="http://schemas.openxmlformats.org/officeDocument/2006/relationships/image" Target="../media/image34.wmf"/><Relationship Id="rId2" Type="http://schemas.openxmlformats.org/officeDocument/2006/relationships/tags" Target="../tags/tag96.xml"/><Relationship Id="rId1" Type="http://schemas.openxmlformats.org/officeDocument/2006/relationships/vmlDrawing" Target="../drawings/vmlDrawing23.vml"/><Relationship Id="rId6" Type="http://schemas.openxmlformats.org/officeDocument/2006/relationships/tags" Target="../tags/tag100.xml"/><Relationship Id="rId11" Type="http://schemas.openxmlformats.org/officeDocument/2006/relationships/oleObject" Target="../embeddings/oleObject40.bin"/><Relationship Id="rId5" Type="http://schemas.openxmlformats.org/officeDocument/2006/relationships/tags" Target="../tags/tag99.xml"/><Relationship Id="rId10" Type="http://schemas.openxmlformats.org/officeDocument/2006/relationships/image" Target="../media/image33.wmf"/><Relationship Id="rId4" Type="http://schemas.openxmlformats.org/officeDocument/2006/relationships/tags" Target="../tags/tag98.xml"/><Relationship Id="rId9" Type="http://schemas.openxmlformats.org/officeDocument/2006/relationships/oleObject" Target="../embeddings/oleObject39.bin"/><Relationship Id="rId14" Type="http://schemas.openxmlformats.org/officeDocument/2006/relationships/image" Target="../media/image35.wmf"/></Relationships>
</file>

<file path=ppt/slides/_rels/slide3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tags" Target="../tags/tag102.xml"/><Relationship Id="rId7" Type="http://schemas.openxmlformats.org/officeDocument/2006/relationships/oleObject" Target="../embeddings/oleObject42.bin"/><Relationship Id="rId2" Type="http://schemas.openxmlformats.org/officeDocument/2006/relationships/tags" Target="../tags/tag101.xml"/><Relationship Id="rId1" Type="http://schemas.openxmlformats.org/officeDocument/2006/relationships/vmlDrawing" Target="../drawings/vmlDrawing24.v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103.xml"/></Relationships>
</file>

<file path=ppt/slides/_rels/slide3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tags" Target="../tags/tag105.xml"/><Relationship Id="rId7" Type="http://schemas.openxmlformats.org/officeDocument/2006/relationships/oleObject" Target="../embeddings/oleObject43.bin"/><Relationship Id="rId2" Type="http://schemas.openxmlformats.org/officeDocument/2006/relationships/tags" Target="../tags/tag104.xml"/><Relationship Id="rId1" Type="http://schemas.openxmlformats.org/officeDocument/2006/relationships/vmlDrawing" Target="../drawings/vmlDrawing25.v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106.xml"/></Relationships>
</file>

<file path=ppt/slides/_rels/slide3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tags" Target="../tags/tag108.xml"/><Relationship Id="rId7" Type="http://schemas.openxmlformats.org/officeDocument/2006/relationships/oleObject" Target="../embeddings/oleObject44.bin"/><Relationship Id="rId2" Type="http://schemas.openxmlformats.org/officeDocument/2006/relationships/tags" Target="../tags/tag107.xml"/><Relationship Id="rId1" Type="http://schemas.openxmlformats.org/officeDocument/2006/relationships/vmlDrawing" Target="../drawings/vmlDrawing26.v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109.xml"/></Relationships>
</file>

<file path=ppt/slides/_rels/slide3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tags" Target="../tags/tag111.xml"/><Relationship Id="rId7" Type="http://schemas.openxmlformats.org/officeDocument/2006/relationships/oleObject" Target="../embeddings/oleObject45.bin"/><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12.xml"/></Relationships>
</file>

<file path=ppt/slides/_rels/slide3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tags" Target="../tags/tag114.xml"/><Relationship Id="rId7" Type="http://schemas.openxmlformats.org/officeDocument/2006/relationships/oleObject" Target="../embeddings/oleObject46.bin"/><Relationship Id="rId2" Type="http://schemas.openxmlformats.org/officeDocument/2006/relationships/tags" Target="../tags/tag113.xml"/><Relationship Id="rId1" Type="http://schemas.openxmlformats.org/officeDocument/2006/relationships/vmlDrawing" Target="../drawings/vmlDrawing28.v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11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notesSlide" Target="../notesSlides/notesSlide37.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notesSlide" Target="../notesSlides/notesSlide38.xml"/><Relationship Id="rId5" Type="http://schemas.openxmlformats.org/officeDocument/2006/relationships/tags" Target="../tags/tag127.xml"/><Relationship Id="rId10" Type="http://schemas.openxmlformats.org/officeDocument/2006/relationships/slideLayout" Target="../slideLayouts/slideLayout2.xml"/><Relationship Id="rId4" Type="http://schemas.openxmlformats.org/officeDocument/2006/relationships/tags" Target="../tags/tag126.xml"/><Relationship Id="rId9" Type="http://schemas.openxmlformats.org/officeDocument/2006/relationships/tags" Target="../tags/tag13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notesSlide" Target="../notesSlides/notesSlide40.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slideLayout" Target="../slideLayouts/slideLayout2.xml"/><Relationship Id="rId5" Type="http://schemas.openxmlformats.org/officeDocument/2006/relationships/tags" Target="../tags/tag138.xml"/><Relationship Id="rId4" Type="http://schemas.openxmlformats.org/officeDocument/2006/relationships/tags" Target="../tags/tag13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9.xml"/><Relationship Id="rId1" Type="http://schemas.openxmlformats.org/officeDocument/2006/relationships/vmlDrawing" Target="../drawings/vmlDrawing29.vml"/><Relationship Id="rId6" Type="http://schemas.openxmlformats.org/officeDocument/2006/relationships/image" Target="../media/image41.wmf"/><Relationship Id="rId5" Type="http://schemas.openxmlformats.org/officeDocument/2006/relationships/oleObject" Target="../embeddings/oleObject47.bin"/><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vmlDrawing" Target="../drawings/vmlDrawing30.vml"/><Relationship Id="rId6" Type="http://schemas.openxmlformats.org/officeDocument/2006/relationships/image" Target="../media/image42.wmf"/><Relationship Id="rId5" Type="http://schemas.openxmlformats.org/officeDocument/2006/relationships/oleObject" Target="../embeddings/oleObject48.bin"/><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1.xml"/><Relationship Id="rId1" Type="http://schemas.openxmlformats.org/officeDocument/2006/relationships/vmlDrawing" Target="../drawings/vmlDrawing31.vml"/><Relationship Id="rId6" Type="http://schemas.openxmlformats.org/officeDocument/2006/relationships/image" Target="../media/image43.wmf"/><Relationship Id="rId5" Type="http://schemas.openxmlformats.org/officeDocument/2006/relationships/oleObject" Target="../embeddings/oleObject49.bin"/><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tags" Target="../tags/tag143.xml"/><Relationship Id="rId7" Type="http://schemas.openxmlformats.org/officeDocument/2006/relationships/image" Target="../media/image44.wmf"/><Relationship Id="rId2" Type="http://schemas.openxmlformats.org/officeDocument/2006/relationships/tags" Target="../tags/tag142.xml"/><Relationship Id="rId1" Type="http://schemas.openxmlformats.org/officeDocument/2006/relationships/vmlDrawing" Target="../drawings/vmlDrawing32.vml"/><Relationship Id="rId6" Type="http://schemas.openxmlformats.org/officeDocument/2006/relationships/oleObject" Target="../embeddings/oleObject50.bin"/><Relationship Id="rId5" Type="http://schemas.openxmlformats.org/officeDocument/2006/relationships/notesSlide" Target="../notesSlides/notesSlide44.xml"/><Relationship Id="rId4" Type="http://schemas.openxmlformats.org/officeDocument/2006/relationships/slideLayout" Target="../slideLayouts/slideLayout2.xml"/><Relationship Id="rId9" Type="http://schemas.openxmlformats.org/officeDocument/2006/relationships/image" Target="../media/image40.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5.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7.emf"/><Relationship Id="rId2" Type="http://schemas.openxmlformats.org/officeDocument/2006/relationships/tags" Target="../tags/tag146.xml"/><Relationship Id="rId1" Type="http://schemas.openxmlformats.org/officeDocument/2006/relationships/vmlDrawing" Target="../drawings/vmlDrawing33.vml"/><Relationship Id="rId6" Type="http://schemas.openxmlformats.org/officeDocument/2006/relationships/image" Target="../media/image46.emf"/><Relationship Id="rId5" Type="http://schemas.openxmlformats.org/officeDocument/2006/relationships/oleObject" Target="../embeddings/oleObject52.bin"/><Relationship Id="rId4"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notesSlide" Target="../notesSlides/notesSlide48.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tags" Target="../tags/tag15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notesSlide" Target="../notesSlides/notesSlide52.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notesSlide" Target="../notesSlides/notesSlide53.xml"/><Relationship Id="rId5" Type="http://schemas.openxmlformats.org/officeDocument/2006/relationships/slideLayout" Target="../slideLayouts/slideLayout2.xml"/><Relationship Id="rId4" Type="http://schemas.openxmlformats.org/officeDocument/2006/relationships/tags" Target="../tags/tag16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64.xml"/><Relationship Id="rId4" Type="http://schemas.openxmlformats.org/officeDocument/2006/relationships/image" Target="../media/image48.emf"/></Relationships>
</file>

<file path=ppt/slides/_rels/slide5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50.emf"/><Relationship Id="rId4" Type="http://schemas.openxmlformats.org/officeDocument/2006/relationships/oleObject" Target="../embeddings/oleObject53.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5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tags" Target="../tags/tag167.xml"/><Relationship Id="rId7" Type="http://schemas.openxmlformats.org/officeDocument/2006/relationships/oleObject" Target="../embeddings/oleObject54.bin"/><Relationship Id="rId2" Type="http://schemas.openxmlformats.org/officeDocument/2006/relationships/tags" Target="../tags/tag166.xml"/><Relationship Id="rId1" Type="http://schemas.openxmlformats.org/officeDocument/2006/relationships/vmlDrawing" Target="../drawings/vmlDrawing35.vml"/><Relationship Id="rId6" Type="http://schemas.openxmlformats.org/officeDocument/2006/relationships/notesSlide" Target="../notesSlides/notesSlide58.xml"/><Relationship Id="rId5" Type="http://schemas.openxmlformats.org/officeDocument/2006/relationships/slideLayout" Target="../slideLayouts/slideLayout2.xml"/><Relationship Id="rId10" Type="http://schemas.openxmlformats.org/officeDocument/2006/relationships/image" Target="../media/image52.wmf"/><Relationship Id="rId4" Type="http://schemas.openxmlformats.org/officeDocument/2006/relationships/tags" Target="../tags/tag168.xml"/><Relationship Id="rId9" Type="http://schemas.openxmlformats.org/officeDocument/2006/relationships/oleObject" Target="../embeddings/oleObject55.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8.xml"/><Relationship Id="rId7" Type="http://schemas.openxmlformats.org/officeDocument/2006/relationships/notesSlide" Target="../notesSlides/notesSlide5.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9.xml"/><Relationship Id="rId1" Type="http://schemas.openxmlformats.org/officeDocument/2006/relationships/vmlDrawing" Target="../drawings/vmlDrawing36.vml"/><Relationship Id="rId6" Type="http://schemas.openxmlformats.org/officeDocument/2006/relationships/image" Target="../media/image54.wmf"/><Relationship Id="rId5" Type="http://schemas.openxmlformats.org/officeDocument/2006/relationships/oleObject" Target="../embeddings/oleObject56.bin"/><Relationship Id="rId4"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64.xml.rels><?xml version="1.0" encoding="UTF-8" standalone="yes"?>
<Relationships xmlns="http://schemas.openxmlformats.org/package/2006/relationships"><Relationship Id="rId3" Type="http://schemas.openxmlformats.org/officeDocument/2006/relationships/tags" Target="../tags/tag173.xml"/><Relationship Id="rId7" Type="http://schemas.openxmlformats.org/officeDocument/2006/relationships/image" Target="../media/image55.wmf"/><Relationship Id="rId2" Type="http://schemas.openxmlformats.org/officeDocument/2006/relationships/tags" Target="../tags/tag172.xml"/><Relationship Id="rId1" Type="http://schemas.openxmlformats.org/officeDocument/2006/relationships/vmlDrawing" Target="../drawings/vmlDrawing37.vml"/><Relationship Id="rId6" Type="http://schemas.openxmlformats.org/officeDocument/2006/relationships/oleObject" Target="../embeddings/oleObject57.bin"/><Relationship Id="rId5" Type="http://schemas.openxmlformats.org/officeDocument/2006/relationships/notesSlide" Target="../notesSlides/notesSlide63.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175.xml"/><Relationship Id="rId7" Type="http://schemas.openxmlformats.org/officeDocument/2006/relationships/image" Target="../media/image56.wmf"/><Relationship Id="rId2" Type="http://schemas.openxmlformats.org/officeDocument/2006/relationships/tags" Target="../tags/tag174.xml"/><Relationship Id="rId1" Type="http://schemas.openxmlformats.org/officeDocument/2006/relationships/vmlDrawing" Target="../drawings/vmlDrawing38.vml"/><Relationship Id="rId6" Type="http://schemas.openxmlformats.org/officeDocument/2006/relationships/oleObject" Target="../embeddings/oleObject58.bin"/><Relationship Id="rId5" Type="http://schemas.openxmlformats.org/officeDocument/2006/relationships/notesSlide" Target="../notesSlides/notesSlide64.xml"/><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tags" Target="../tags/tag178.xml"/><Relationship Id="rId7" Type="http://schemas.openxmlformats.org/officeDocument/2006/relationships/notesSlide" Target="../notesSlides/notesSlide66.xml"/><Relationship Id="rId2" Type="http://schemas.openxmlformats.org/officeDocument/2006/relationships/tags" Target="../tags/tag177.xml"/><Relationship Id="rId1" Type="http://schemas.openxmlformats.org/officeDocument/2006/relationships/vmlDrawing" Target="../drawings/vmlDrawing39.vml"/><Relationship Id="rId6" Type="http://schemas.openxmlformats.org/officeDocument/2006/relationships/slideLayout" Target="../slideLayouts/slideLayout2.xml"/><Relationship Id="rId5" Type="http://schemas.openxmlformats.org/officeDocument/2006/relationships/tags" Target="../tags/tag180.xml"/><Relationship Id="rId4" Type="http://schemas.openxmlformats.org/officeDocument/2006/relationships/tags" Target="../tags/tag179.xml"/><Relationship Id="rId9" Type="http://schemas.openxmlformats.org/officeDocument/2006/relationships/image" Target="../media/image57.wmf"/></Relationships>
</file>

<file path=ppt/slides/_rels/slide6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2.xml"/><Relationship Id="rId7" Type="http://schemas.openxmlformats.org/officeDocument/2006/relationships/tags" Target="../tags/tag186.xml"/><Relationship Id="rId2" Type="http://schemas.openxmlformats.org/officeDocument/2006/relationships/tags" Target="../tags/tag181.xml"/><Relationship Id="rId1" Type="http://schemas.openxmlformats.org/officeDocument/2006/relationships/vmlDrawing" Target="../drawings/vmlDrawing40.vml"/><Relationship Id="rId6" Type="http://schemas.openxmlformats.org/officeDocument/2006/relationships/tags" Target="../tags/tag185.xml"/><Relationship Id="rId11" Type="http://schemas.openxmlformats.org/officeDocument/2006/relationships/image" Target="../media/image58.wmf"/><Relationship Id="rId5" Type="http://schemas.openxmlformats.org/officeDocument/2006/relationships/tags" Target="../tags/tag184.xml"/><Relationship Id="rId10" Type="http://schemas.openxmlformats.org/officeDocument/2006/relationships/oleObject" Target="../embeddings/oleObject60.bin"/><Relationship Id="rId4" Type="http://schemas.openxmlformats.org/officeDocument/2006/relationships/tags" Target="../tags/tag183.xml"/><Relationship Id="rId9"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vmlDrawing" Target="../drawings/vmlDrawing41.vml"/><Relationship Id="rId6" Type="http://schemas.openxmlformats.org/officeDocument/2006/relationships/tags" Target="../tags/tag191.xml"/><Relationship Id="rId11" Type="http://schemas.openxmlformats.org/officeDocument/2006/relationships/image" Target="../media/image58.wmf"/><Relationship Id="rId5" Type="http://schemas.openxmlformats.org/officeDocument/2006/relationships/tags" Target="../tags/tag190.xml"/><Relationship Id="rId10" Type="http://schemas.openxmlformats.org/officeDocument/2006/relationships/oleObject" Target="../embeddings/oleObject61.bin"/><Relationship Id="rId4" Type="http://schemas.openxmlformats.org/officeDocument/2006/relationships/tags" Target="../tags/tag189.xml"/><Relationship Id="rId9"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6.w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oleObject" Target="../embeddings/oleObject2.bin"/><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notesSlide" Target="../notesSlides/notesSlide6.xml"/><Relationship Id="rId5" Type="http://schemas.openxmlformats.org/officeDocument/2006/relationships/tags" Target="../tags/tag14.xml"/><Relationship Id="rId15" Type="http://schemas.openxmlformats.org/officeDocument/2006/relationships/image" Target="../media/image7.wmf"/><Relationship Id="rId10"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4.xml"/><Relationship Id="rId7" Type="http://schemas.openxmlformats.org/officeDocument/2006/relationships/tags" Target="../tags/tag198.xml"/><Relationship Id="rId2" Type="http://schemas.openxmlformats.org/officeDocument/2006/relationships/tags" Target="../tags/tag193.xml"/><Relationship Id="rId1" Type="http://schemas.openxmlformats.org/officeDocument/2006/relationships/vmlDrawing" Target="../drawings/vmlDrawing42.vml"/><Relationship Id="rId6" Type="http://schemas.openxmlformats.org/officeDocument/2006/relationships/tags" Target="../tags/tag197.xml"/><Relationship Id="rId11" Type="http://schemas.openxmlformats.org/officeDocument/2006/relationships/image" Target="../media/image58.wmf"/><Relationship Id="rId5" Type="http://schemas.openxmlformats.org/officeDocument/2006/relationships/tags" Target="../tags/tag196.xml"/><Relationship Id="rId10" Type="http://schemas.openxmlformats.org/officeDocument/2006/relationships/oleObject" Target="../embeddings/oleObject62.bin"/><Relationship Id="rId4" Type="http://schemas.openxmlformats.org/officeDocument/2006/relationships/tags" Target="../tags/tag195.xml"/><Relationship Id="rId9"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0.xml"/><Relationship Id="rId7" Type="http://schemas.openxmlformats.org/officeDocument/2006/relationships/tags" Target="../tags/tag204.xml"/><Relationship Id="rId2" Type="http://schemas.openxmlformats.org/officeDocument/2006/relationships/tags" Target="../tags/tag199.xml"/><Relationship Id="rId1" Type="http://schemas.openxmlformats.org/officeDocument/2006/relationships/vmlDrawing" Target="../drawings/vmlDrawing43.vml"/><Relationship Id="rId6" Type="http://schemas.openxmlformats.org/officeDocument/2006/relationships/tags" Target="../tags/tag203.xml"/><Relationship Id="rId11" Type="http://schemas.openxmlformats.org/officeDocument/2006/relationships/image" Target="../media/image59.wmf"/><Relationship Id="rId5" Type="http://schemas.openxmlformats.org/officeDocument/2006/relationships/tags" Target="../tags/tag202.xml"/><Relationship Id="rId10" Type="http://schemas.openxmlformats.org/officeDocument/2006/relationships/oleObject" Target="../embeddings/oleObject63.bin"/><Relationship Id="rId4" Type="http://schemas.openxmlformats.org/officeDocument/2006/relationships/tags" Target="../tags/tag201.xml"/><Relationship Id="rId9"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6.xml"/><Relationship Id="rId7" Type="http://schemas.openxmlformats.org/officeDocument/2006/relationships/tags" Target="../tags/tag210.xml"/><Relationship Id="rId2" Type="http://schemas.openxmlformats.org/officeDocument/2006/relationships/tags" Target="../tags/tag205.xml"/><Relationship Id="rId1" Type="http://schemas.openxmlformats.org/officeDocument/2006/relationships/vmlDrawing" Target="../drawings/vmlDrawing44.vml"/><Relationship Id="rId6" Type="http://schemas.openxmlformats.org/officeDocument/2006/relationships/tags" Target="../tags/tag209.xml"/><Relationship Id="rId11" Type="http://schemas.openxmlformats.org/officeDocument/2006/relationships/image" Target="../media/image59.wmf"/><Relationship Id="rId5" Type="http://schemas.openxmlformats.org/officeDocument/2006/relationships/tags" Target="../tags/tag208.xml"/><Relationship Id="rId10" Type="http://schemas.openxmlformats.org/officeDocument/2006/relationships/oleObject" Target="../embeddings/oleObject64.bin"/><Relationship Id="rId4" Type="http://schemas.openxmlformats.org/officeDocument/2006/relationships/tags" Target="../tags/tag207.xml"/><Relationship Id="rId9"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2.xml"/><Relationship Id="rId7" Type="http://schemas.openxmlformats.org/officeDocument/2006/relationships/tags" Target="../tags/tag216.xml"/><Relationship Id="rId2" Type="http://schemas.openxmlformats.org/officeDocument/2006/relationships/tags" Target="../tags/tag211.xml"/><Relationship Id="rId1" Type="http://schemas.openxmlformats.org/officeDocument/2006/relationships/vmlDrawing" Target="../drawings/vmlDrawing45.vml"/><Relationship Id="rId6" Type="http://schemas.openxmlformats.org/officeDocument/2006/relationships/tags" Target="../tags/tag215.xml"/><Relationship Id="rId11" Type="http://schemas.openxmlformats.org/officeDocument/2006/relationships/image" Target="../media/image59.wmf"/><Relationship Id="rId5" Type="http://schemas.openxmlformats.org/officeDocument/2006/relationships/tags" Target="../tags/tag214.xml"/><Relationship Id="rId10" Type="http://schemas.openxmlformats.org/officeDocument/2006/relationships/oleObject" Target="../embeddings/oleObject65.bin"/><Relationship Id="rId4" Type="http://schemas.openxmlformats.org/officeDocument/2006/relationships/tags" Target="../tags/tag213.xml"/><Relationship Id="rId9"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image" Target="../media/image60.wmf"/><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oleObject" Target="../embeddings/oleObject66.bin"/><Relationship Id="rId17" Type="http://schemas.openxmlformats.org/officeDocument/2006/relationships/image" Target="../media/image62.wmf"/><Relationship Id="rId2" Type="http://schemas.openxmlformats.org/officeDocument/2006/relationships/tags" Target="../tags/tag217.xml"/><Relationship Id="rId16" Type="http://schemas.openxmlformats.org/officeDocument/2006/relationships/oleObject" Target="../embeddings/oleObject68.bin"/><Relationship Id="rId1" Type="http://schemas.openxmlformats.org/officeDocument/2006/relationships/vmlDrawing" Target="../drawings/vmlDrawing46.vml"/><Relationship Id="rId6" Type="http://schemas.openxmlformats.org/officeDocument/2006/relationships/tags" Target="../tags/tag221.xml"/><Relationship Id="rId11" Type="http://schemas.openxmlformats.org/officeDocument/2006/relationships/notesSlide" Target="../notesSlides/notesSlide73.xml"/><Relationship Id="rId5" Type="http://schemas.openxmlformats.org/officeDocument/2006/relationships/tags" Target="../tags/tag220.xml"/><Relationship Id="rId15" Type="http://schemas.openxmlformats.org/officeDocument/2006/relationships/image" Target="../media/image61.wmf"/><Relationship Id="rId10" Type="http://schemas.openxmlformats.org/officeDocument/2006/relationships/slideLayout" Target="../slideLayouts/slideLayout2.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oleObject" Target="../embeddings/oleObject67.bin"/></Relationships>
</file>

<file path=ppt/slides/_rels/slide75.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image" Target="../media/image60.wmf"/><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oleObject" Target="../embeddings/oleObject69.bin"/><Relationship Id="rId17" Type="http://schemas.openxmlformats.org/officeDocument/2006/relationships/image" Target="../media/image62.wmf"/><Relationship Id="rId2" Type="http://schemas.openxmlformats.org/officeDocument/2006/relationships/tags" Target="../tags/tag225.xml"/><Relationship Id="rId16" Type="http://schemas.openxmlformats.org/officeDocument/2006/relationships/oleObject" Target="../embeddings/oleObject71.bin"/><Relationship Id="rId1" Type="http://schemas.openxmlformats.org/officeDocument/2006/relationships/vmlDrawing" Target="../drawings/vmlDrawing47.vml"/><Relationship Id="rId6" Type="http://schemas.openxmlformats.org/officeDocument/2006/relationships/tags" Target="../tags/tag229.xml"/><Relationship Id="rId11" Type="http://schemas.openxmlformats.org/officeDocument/2006/relationships/notesSlide" Target="../notesSlides/notesSlide74.xml"/><Relationship Id="rId5" Type="http://schemas.openxmlformats.org/officeDocument/2006/relationships/tags" Target="../tags/tag228.xml"/><Relationship Id="rId15" Type="http://schemas.openxmlformats.org/officeDocument/2006/relationships/image" Target="../media/image61.wmf"/><Relationship Id="rId10" Type="http://schemas.openxmlformats.org/officeDocument/2006/relationships/slideLayout" Target="../slideLayouts/slideLayout2.xml"/><Relationship Id="rId4" Type="http://schemas.openxmlformats.org/officeDocument/2006/relationships/tags" Target="../tags/tag227.xml"/><Relationship Id="rId9" Type="http://schemas.openxmlformats.org/officeDocument/2006/relationships/tags" Target="../tags/tag232.xml"/><Relationship Id="rId14" Type="http://schemas.openxmlformats.org/officeDocument/2006/relationships/oleObject" Target="../embeddings/oleObject70.bin"/></Relationships>
</file>

<file path=ppt/slides/_rels/slide76.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oleObject" Target="../embeddings/oleObject72.bin"/><Relationship Id="rId18" Type="http://schemas.openxmlformats.org/officeDocument/2006/relationships/image" Target="../media/image63.wmf"/><Relationship Id="rId3" Type="http://schemas.openxmlformats.org/officeDocument/2006/relationships/tags" Target="../tags/tag234.xml"/><Relationship Id="rId7" Type="http://schemas.openxmlformats.org/officeDocument/2006/relationships/tags" Target="../tags/tag238.xml"/><Relationship Id="rId12" Type="http://schemas.openxmlformats.org/officeDocument/2006/relationships/notesSlide" Target="../notesSlides/notesSlide75.xml"/><Relationship Id="rId17" Type="http://schemas.openxmlformats.org/officeDocument/2006/relationships/oleObject" Target="../embeddings/oleObject74.bin"/><Relationship Id="rId2" Type="http://schemas.openxmlformats.org/officeDocument/2006/relationships/tags" Target="../tags/tag233.xml"/><Relationship Id="rId16" Type="http://schemas.openxmlformats.org/officeDocument/2006/relationships/image" Target="../media/image62.wmf"/><Relationship Id="rId1" Type="http://schemas.openxmlformats.org/officeDocument/2006/relationships/vmlDrawing" Target="../drawings/vmlDrawing48.vml"/><Relationship Id="rId6" Type="http://schemas.openxmlformats.org/officeDocument/2006/relationships/tags" Target="../tags/tag237.xml"/><Relationship Id="rId11" Type="http://schemas.openxmlformats.org/officeDocument/2006/relationships/slideLayout" Target="../slideLayouts/slideLayout2.xml"/><Relationship Id="rId5" Type="http://schemas.openxmlformats.org/officeDocument/2006/relationships/tags" Target="../tags/tag236.xml"/><Relationship Id="rId15" Type="http://schemas.openxmlformats.org/officeDocument/2006/relationships/oleObject" Target="../embeddings/oleObject73.bin"/><Relationship Id="rId10" Type="http://schemas.openxmlformats.org/officeDocument/2006/relationships/tags" Target="../tags/tag241.xml"/><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image" Target="../media/image61.wmf"/></Relationships>
</file>

<file path=ppt/slides/_rels/slide77.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oleObject" Target="../embeddings/oleObject75.bin"/><Relationship Id="rId18" Type="http://schemas.openxmlformats.org/officeDocument/2006/relationships/image" Target="../media/image63.wmf"/><Relationship Id="rId3" Type="http://schemas.openxmlformats.org/officeDocument/2006/relationships/tags" Target="../tags/tag243.xml"/><Relationship Id="rId7" Type="http://schemas.openxmlformats.org/officeDocument/2006/relationships/tags" Target="../tags/tag247.xml"/><Relationship Id="rId12" Type="http://schemas.openxmlformats.org/officeDocument/2006/relationships/notesSlide" Target="../notesSlides/notesSlide76.xml"/><Relationship Id="rId17" Type="http://schemas.openxmlformats.org/officeDocument/2006/relationships/oleObject" Target="../embeddings/oleObject77.bin"/><Relationship Id="rId2" Type="http://schemas.openxmlformats.org/officeDocument/2006/relationships/tags" Target="../tags/tag242.xml"/><Relationship Id="rId16" Type="http://schemas.openxmlformats.org/officeDocument/2006/relationships/image" Target="../media/image62.wmf"/><Relationship Id="rId1" Type="http://schemas.openxmlformats.org/officeDocument/2006/relationships/vmlDrawing" Target="../drawings/vmlDrawing49.vml"/><Relationship Id="rId6" Type="http://schemas.openxmlformats.org/officeDocument/2006/relationships/tags" Target="../tags/tag246.xml"/><Relationship Id="rId11" Type="http://schemas.openxmlformats.org/officeDocument/2006/relationships/slideLayout" Target="../slideLayouts/slideLayout2.xml"/><Relationship Id="rId5" Type="http://schemas.openxmlformats.org/officeDocument/2006/relationships/tags" Target="../tags/tag245.xml"/><Relationship Id="rId15" Type="http://schemas.openxmlformats.org/officeDocument/2006/relationships/oleObject" Target="../embeddings/oleObject76.bin"/><Relationship Id="rId10" Type="http://schemas.openxmlformats.org/officeDocument/2006/relationships/tags" Target="../tags/tag250.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image" Target="../media/image61.wmf"/></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tags" Target="../tags/tag252.xml"/><Relationship Id="rId7" Type="http://schemas.openxmlformats.org/officeDocument/2006/relationships/notesSlide" Target="../notesSlides/notesSlide77.xml"/><Relationship Id="rId2" Type="http://schemas.openxmlformats.org/officeDocument/2006/relationships/tags" Target="../tags/tag251.xml"/><Relationship Id="rId1" Type="http://schemas.openxmlformats.org/officeDocument/2006/relationships/vmlDrawing" Target="../drawings/vmlDrawing50.vml"/><Relationship Id="rId6" Type="http://schemas.openxmlformats.org/officeDocument/2006/relationships/slideLayout" Target="../slideLayouts/slideLayout2.xml"/><Relationship Id="rId5" Type="http://schemas.openxmlformats.org/officeDocument/2006/relationships/tags" Target="../tags/tag254.xml"/><Relationship Id="rId4" Type="http://schemas.openxmlformats.org/officeDocument/2006/relationships/tags" Target="../tags/tag253.xml"/><Relationship Id="rId9" Type="http://schemas.openxmlformats.org/officeDocument/2006/relationships/image" Target="../media/image64.wmf"/></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78.xml"/><Relationship Id="rId3" Type="http://schemas.openxmlformats.org/officeDocument/2006/relationships/tags" Target="../tags/tag256.xml"/><Relationship Id="rId7" Type="http://schemas.openxmlformats.org/officeDocument/2006/relationships/slideLayout" Target="../slideLayouts/slideLayout2.xml"/><Relationship Id="rId2" Type="http://schemas.openxmlformats.org/officeDocument/2006/relationships/tags" Target="../tags/tag255.xml"/><Relationship Id="rId1" Type="http://schemas.openxmlformats.org/officeDocument/2006/relationships/vmlDrawing" Target="../drawings/vmlDrawing51.vml"/><Relationship Id="rId6" Type="http://schemas.openxmlformats.org/officeDocument/2006/relationships/tags" Target="../tags/tag259.xml"/><Relationship Id="rId5" Type="http://schemas.openxmlformats.org/officeDocument/2006/relationships/tags" Target="../tags/tag258.xml"/><Relationship Id="rId10" Type="http://schemas.openxmlformats.org/officeDocument/2006/relationships/image" Target="../media/image65.emf"/><Relationship Id="rId4" Type="http://schemas.openxmlformats.org/officeDocument/2006/relationships/tags" Target="../tags/tag257.xml"/><Relationship Id="rId9" Type="http://schemas.openxmlformats.org/officeDocument/2006/relationships/oleObject" Target="../embeddings/oleObject79.bin"/></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tags" Target="../tags/tag20.xml"/><Relationship Id="rId7" Type="http://schemas.openxmlformats.org/officeDocument/2006/relationships/oleObject" Target="../embeddings/oleObject4.bin"/><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80.xml.rels><?xml version="1.0" encoding="UTF-8" standalone="yes"?>
<Relationships xmlns="http://schemas.openxmlformats.org/package/2006/relationships"><Relationship Id="rId8" Type="http://schemas.openxmlformats.org/officeDocument/2006/relationships/tags" Target="../tags/tag266.xml"/><Relationship Id="rId3" Type="http://schemas.openxmlformats.org/officeDocument/2006/relationships/tags" Target="../tags/tag261.xml"/><Relationship Id="rId7" Type="http://schemas.openxmlformats.org/officeDocument/2006/relationships/tags" Target="../tags/tag265.xml"/><Relationship Id="rId12" Type="http://schemas.openxmlformats.org/officeDocument/2006/relationships/image" Target="../media/image65.emf"/><Relationship Id="rId2" Type="http://schemas.openxmlformats.org/officeDocument/2006/relationships/tags" Target="../tags/tag260.xml"/><Relationship Id="rId1" Type="http://schemas.openxmlformats.org/officeDocument/2006/relationships/vmlDrawing" Target="../drawings/vmlDrawing52.vml"/><Relationship Id="rId6" Type="http://schemas.openxmlformats.org/officeDocument/2006/relationships/tags" Target="../tags/tag264.xml"/><Relationship Id="rId11" Type="http://schemas.openxmlformats.org/officeDocument/2006/relationships/oleObject" Target="../embeddings/oleObject80.bin"/><Relationship Id="rId5" Type="http://schemas.openxmlformats.org/officeDocument/2006/relationships/tags" Target="../tags/tag263.xml"/><Relationship Id="rId10" Type="http://schemas.openxmlformats.org/officeDocument/2006/relationships/notesSlide" Target="../notesSlides/notesSlide79.xml"/><Relationship Id="rId4" Type="http://schemas.openxmlformats.org/officeDocument/2006/relationships/tags" Target="../tags/tag262.xml"/><Relationship Id="rId9"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tags" Target="../tags/tag273.xml"/><Relationship Id="rId3" Type="http://schemas.openxmlformats.org/officeDocument/2006/relationships/tags" Target="../tags/tag268.xml"/><Relationship Id="rId7" Type="http://schemas.openxmlformats.org/officeDocument/2006/relationships/tags" Target="../tags/tag272.xml"/><Relationship Id="rId12" Type="http://schemas.openxmlformats.org/officeDocument/2006/relationships/image" Target="../media/image65.emf"/><Relationship Id="rId2" Type="http://schemas.openxmlformats.org/officeDocument/2006/relationships/tags" Target="../tags/tag267.xml"/><Relationship Id="rId1" Type="http://schemas.openxmlformats.org/officeDocument/2006/relationships/vmlDrawing" Target="../drawings/vmlDrawing53.vml"/><Relationship Id="rId6" Type="http://schemas.openxmlformats.org/officeDocument/2006/relationships/tags" Target="../tags/tag271.xml"/><Relationship Id="rId11" Type="http://schemas.openxmlformats.org/officeDocument/2006/relationships/oleObject" Target="../embeddings/oleObject81.bin"/><Relationship Id="rId5" Type="http://schemas.openxmlformats.org/officeDocument/2006/relationships/tags" Target="../tags/tag270.xml"/><Relationship Id="rId10" Type="http://schemas.openxmlformats.org/officeDocument/2006/relationships/notesSlide" Target="../notesSlides/notesSlide80.xml"/><Relationship Id="rId4" Type="http://schemas.openxmlformats.org/officeDocument/2006/relationships/tags" Target="../tags/tag269.xml"/><Relationship Id="rId9"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tags" Target="../tags/tag280.xml"/><Relationship Id="rId3" Type="http://schemas.openxmlformats.org/officeDocument/2006/relationships/tags" Target="../tags/tag275.xml"/><Relationship Id="rId7" Type="http://schemas.openxmlformats.org/officeDocument/2006/relationships/tags" Target="../tags/tag279.xml"/><Relationship Id="rId12" Type="http://schemas.openxmlformats.org/officeDocument/2006/relationships/image" Target="../media/image65.emf"/><Relationship Id="rId2" Type="http://schemas.openxmlformats.org/officeDocument/2006/relationships/tags" Target="../tags/tag274.xml"/><Relationship Id="rId1" Type="http://schemas.openxmlformats.org/officeDocument/2006/relationships/vmlDrawing" Target="../drawings/vmlDrawing54.vml"/><Relationship Id="rId6" Type="http://schemas.openxmlformats.org/officeDocument/2006/relationships/tags" Target="../tags/tag278.xml"/><Relationship Id="rId11" Type="http://schemas.openxmlformats.org/officeDocument/2006/relationships/oleObject" Target="../embeddings/oleObject82.bin"/><Relationship Id="rId5" Type="http://schemas.openxmlformats.org/officeDocument/2006/relationships/tags" Target="../tags/tag277.xml"/><Relationship Id="rId10" Type="http://schemas.openxmlformats.org/officeDocument/2006/relationships/notesSlide" Target="../notesSlides/notesSlide81.xml"/><Relationship Id="rId4" Type="http://schemas.openxmlformats.org/officeDocument/2006/relationships/tags" Target="../tags/tag276.xml"/><Relationship Id="rId9"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tags" Target="../tags/tag282.xml"/><Relationship Id="rId7" Type="http://schemas.openxmlformats.org/officeDocument/2006/relationships/notesSlide" Target="../notesSlides/notesSlide82.xml"/><Relationship Id="rId2" Type="http://schemas.openxmlformats.org/officeDocument/2006/relationships/tags" Target="../tags/tag281.xml"/><Relationship Id="rId1" Type="http://schemas.openxmlformats.org/officeDocument/2006/relationships/vmlDrawing" Target="../drawings/vmlDrawing55.vml"/><Relationship Id="rId6" Type="http://schemas.openxmlformats.org/officeDocument/2006/relationships/slideLayout" Target="../slideLayouts/slideLayout2.xml"/><Relationship Id="rId5" Type="http://schemas.openxmlformats.org/officeDocument/2006/relationships/tags" Target="../tags/tag284.xml"/><Relationship Id="rId4" Type="http://schemas.openxmlformats.org/officeDocument/2006/relationships/tags" Target="../tags/tag283.xml"/><Relationship Id="rId9" Type="http://schemas.openxmlformats.org/officeDocument/2006/relationships/image" Target="../media/image66.wmf"/></Relationships>
</file>

<file path=ppt/slides/_rels/slide8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6.xml"/><Relationship Id="rId7" Type="http://schemas.openxmlformats.org/officeDocument/2006/relationships/tags" Target="../tags/tag290.xml"/><Relationship Id="rId2" Type="http://schemas.openxmlformats.org/officeDocument/2006/relationships/tags" Target="../tags/tag285.xml"/><Relationship Id="rId1" Type="http://schemas.openxmlformats.org/officeDocument/2006/relationships/vmlDrawing" Target="../drawings/vmlDrawing56.vml"/><Relationship Id="rId6" Type="http://schemas.openxmlformats.org/officeDocument/2006/relationships/tags" Target="../tags/tag289.xml"/><Relationship Id="rId11" Type="http://schemas.openxmlformats.org/officeDocument/2006/relationships/image" Target="../media/image66.wmf"/><Relationship Id="rId5" Type="http://schemas.openxmlformats.org/officeDocument/2006/relationships/tags" Target="../tags/tag288.xml"/><Relationship Id="rId10" Type="http://schemas.openxmlformats.org/officeDocument/2006/relationships/oleObject" Target="../embeddings/oleObject84.bin"/><Relationship Id="rId4" Type="http://schemas.openxmlformats.org/officeDocument/2006/relationships/tags" Target="../tags/tag287.xml"/><Relationship Id="rId9"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92.xml"/><Relationship Id="rId7" Type="http://schemas.openxmlformats.org/officeDocument/2006/relationships/tags" Target="../tags/tag296.xml"/><Relationship Id="rId2" Type="http://schemas.openxmlformats.org/officeDocument/2006/relationships/tags" Target="../tags/tag291.xml"/><Relationship Id="rId1" Type="http://schemas.openxmlformats.org/officeDocument/2006/relationships/vmlDrawing" Target="../drawings/vmlDrawing57.vml"/><Relationship Id="rId6" Type="http://schemas.openxmlformats.org/officeDocument/2006/relationships/tags" Target="../tags/tag295.xml"/><Relationship Id="rId11" Type="http://schemas.openxmlformats.org/officeDocument/2006/relationships/image" Target="../media/image66.wmf"/><Relationship Id="rId5" Type="http://schemas.openxmlformats.org/officeDocument/2006/relationships/tags" Target="../tags/tag294.xml"/><Relationship Id="rId10" Type="http://schemas.openxmlformats.org/officeDocument/2006/relationships/oleObject" Target="../embeddings/oleObject85.bin"/><Relationship Id="rId4" Type="http://schemas.openxmlformats.org/officeDocument/2006/relationships/tags" Target="../tags/tag293.xml"/><Relationship Id="rId9"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8.wmf"/><Relationship Id="rId3" Type="http://schemas.openxmlformats.org/officeDocument/2006/relationships/tags" Target="../tags/tag298.xml"/><Relationship Id="rId7" Type="http://schemas.openxmlformats.org/officeDocument/2006/relationships/tags" Target="../tags/tag302.xml"/><Relationship Id="rId12" Type="http://schemas.openxmlformats.org/officeDocument/2006/relationships/oleObject" Target="../embeddings/oleObject87.bin"/><Relationship Id="rId2" Type="http://schemas.openxmlformats.org/officeDocument/2006/relationships/tags" Target="../tags/tag297.xml"/><Relationship Id="rId1" Type="http://schemas.openxmlformats.org/officeDocument/2006/relationships/vmlDrawing" Target="../drawings/vmlDrawing58.vml"/><Relationship Id="rId6" Type="http://schemas.openxmlformats.org/officeDocument/2006/relationships/tags" Target="../tags/tag301.xml"/><Relationship Id="rId11" Type="http://schemas.openxmlformats.org/officeDocument/2006/relationships/image" Target="../media/image67.wmf"/><Relationship Id="rId5" Type="http://schemas.openxmlformats.org/officeDocument/2006/relationships/tags" Target="../tags/tag300.xml"/><Relationship Id="rId10" Type="http://schemas.openxmlformats.org/officeDocument/2006/relationships/oleObject" Target="../embeddings/oleObject86.bin"/><Relationship Id="rId4" Type="http://schemas.openxmlformats.org/officeDocument/2006/relationships/tags" Target="../tags/tag299.xml"/><Relationship Id="rId9" Type="http://schemas.openxmlformats.org/officeDocument/2006/relationships/notesSlide" Target="../notesSlides/notesSlide85.xml"/><Relationship Id="rId14" Type="http://schemas.openxmlformats.org/officeDocument/2006/relationships/image" Target="../media/image69.wmf"/></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tags" Target="../tags/tag304.xml"/><Relationship Id="rId7" Type="http://schemas.openxmlformats.org/officeDocument/2006/relationships/notesSlide" Target="../notesSlides/notesSlide86.xml"/><Relationship Id="rId2" Type="http://schemas.openxmlformats.org/officeDocument/2006/relationships/tags" Target="../tags/tag303.xml"/><Relationship Id="rId1" Type="http://schemas.openxmlformats.org/officeDocument/2006/relationships/vmlDrawing" Target="../drawings/vmlDrawing59.vml"/><Relationship Id="rId6" Type="http://schemas.openxmlformats.org/officeDocument/2006/relationships/slideLayout" Target="../slideLayouts/slideLayout2.xml"/><Relationship Id="rId5" Type="http://schemas.openxmlformats.org/officeDocument/2006/relationships/tags" Target="../tags/tag306.xml"/><Relationship Id="rId4" Type="http://schemas.openxmlformats.org/officeDocument/2006/relationships/tags" Target="../tags/tag305.xml"/><Relationship Id="rId9" Type="http://schemas.openxmlformats.org/officeDocument/2006/relationships/image" Target="../media/image70.wmf"/></Relationships>
</file>

<file path=ppt/slides/_rels/slide88.xml.rels><?xml version="1.0" encoding="UTF-8" standalone="yes"?>
<Relationships xmlns="http://schemas.openxmlformats.org/package/2006/relationships"><Relationship Id="rId8" Type="http://schemas.openxmlformats.org/officeDocument/2006/relationships/notesSlide" Target="../notesSlides/notesSlide87.xml"/><Relationship Id="rId3" Type="http://schemas.openxmlformats.org/officeDocument/2006/relationships/tags" Target="../tags/tag308.xml"/><Relationship Id="rId7" Type="http://schemas.openxmlformats.org/officeDocument/2006/relationships/slideLayout" Target="../slideLayouts/slideLayout2.xml"/><Relationship Id="rId2" Type="http://schemas.openxmlformats.org/officeDocument/2006/relationships/tags" Target="../tags/tag307.xml"/><Relationship Id="rId1" Type="http://schemas.openxmlformats.org/officeDocument/2006/relationships/vmlDrawing" Target="../drawings/vmlDrawing60.vml"/><Relationship Id="rId6" Type="http://schemas.openxmlformats.org/officeDocument/2006/relationships/tags" Target="../tags/tag311.xml"/><Relationship Id="rId5" Type="http://schemas.openxmlformats.org/officeDocument/2006/relationships/tags" Target="../tags/tag310.xml"/><Relationship Id="rId10" Type="http://schemas.openxmlformats.org/officeDocument/2006/relationships/image" Target="../media/image71.wmf"/><Relationship Id="rId4" Type="http://schemas.openxmlformats.org/officeDocument/2006/relationships/tags" Target="../tags/tag309.xml"/><Relationship Id="rId9" Type="http://schemas.openxmlformats.org/officeDocument/2006/relationships/oleObject" Target="../embeddings/oleObject89.bin"/></Relationships>
</file>

<file path=ppt/slides/_rels/slide89.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notesSlide" Target="../notesSlides/notesSlide8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0.emf"/><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oleObject" Target="../embeddings/oleObject6.bin"/><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tags" Target="../tags/tag26.xml"/><Relationship Id="rId11" Type="http://schemas.openxmlformats.org/officeDocument/2006/relationships/image" Target="../media/image9.wmf"/><Relationship Id="rId5" Type="http://schemas.openxmlformats.org/officeDocument/2006/relationships/tags" Target="../tags/tag25.xml"/><Relationship Id="rId10" Type="http://schemas.openxmlformats.org/officeDocument/2006/relationships/oleObject" Target="../embeddings/oleObject5.bin"/><Relationship Id="rId4" Type="http://schemas.openxmlformats.org/officeDocument/2006/relationships/tags" Target="../tags/tag24.xml"/><Relationship Id="rId9"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tags" Target="../tags/tag316.xml"/><Relationship Id="rId7" Type="http://schemas.openxmlformats.org/officeDocument/2006/relationships/notesSlide" Target="../notesSlides/notesSlide89.xml"/><Relationship Id="rId2" Type="http://schemas.openxmlformats.org/officeDocument/2006/relationships/tags" Target="../tags/tag315.xml"/><Relationship Id="rId1" Type="http://schemas.openxmlformats.org/officeDocument/2006/relationships/vmlDrawing" Target="../drawings/vmlDrawing61.vml"/><Relationship Id="rId6" Type="http://schemas.openxmlformats.org/officeDocument/2006/relationships/slideLayout" Target="../slideLayouts/slideLayout2.xml"/><Relationship Id="rId5" Type="http://schemas.openxmlformats.org/officeDocument/2006/relationships/tags" Target="../tags/tag318.xml"/><Relationship Id="rId4" Type="http://schemas.openxmlformats.org/officeDocument/2006/relationships/tags" Target="../tags/tag317.xml"/><Relationship Id="rId9" Type="http://schemas.openxmlformats.org/officeDocument/2006/relationships/image" Target="../media/image72.wmf"/></Relationships>
</file>

<file path=ppt/slides/_rels/slide91.xml.rels><?xml version="1.0" encoding="UTF-8" standalone="yes"?>
<Relationships xmlns="http://schemas.openxmlformats.org/package/2006/relationships"><Relationship Id="rId8" Type="http://schemas.openxmlformats.org/officeDocument/2006/relationships/notesSlide" Target="../notesSlides/notesSlide90.xml"/><Relationship Id="rId3" Type="http://schemas.openxmlformats.org/officeDocument/2006/relationships/tags" Target="../tags/tag320.xml"/><Relationship Id="rId7" Type="http://schemas.openxmlformats.org/officeDocument/2006/relationships/slideLayout" Target="../slideLayouts/slideLayout2.xml"/><Relationship Id="rId2" Type="http://schemas.openxmlformats.org/officeDocument/2006/relationships/tags" Target="../tags/tag319.xml"/><Relationship Id="rId1" Type="http://schemas.openxmlformats.org/officeDocument/2006/relationships/vmlDrawing" Target="../drawings/vmlDrawing62.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73.wmf"/><Relationship Id="rId4" Type="http://schemas.openxmlformats.org/officeDocument/2006/relationships/tags" Target="../tags/tag321.xml"/><Relationship Id="rId9" Type="http://schemas.openxmlformats.org/officeDocument/2006/relationships/oleObject" Target="../embeddings/oleObject91.bin"/></Relationships>
</file>

<file path=ppt/slides/_rels/slide92.xml.rels><?xml version="1.0" encoding="UTF-8" standalone="yes"?>
<Relationships xmlns="http://schemas.openxmlformats.org/package/2006/relationships"><Relationship Id="rId8" Type="http://schemas.openxmlformats.org/officeDocument/2006/relationships/notesSlide" Target="../notesSlides/notesSlide91.xml"/><Relationship Id="rId3" Type="http://schemas.openxmlformats.org/officeDocument/2006/relationships/tags" Target="../tags/tag325.xml"/><Relationship Id="rId7" Type="http://schemas.openxmlformats.org/officeDocument/2006/relationships/slideLayout" Target="../slideLayouts/slideLayout2.xml"/><Relationship Id="rId2" Type="http://schemas.openxmlformats.org/officeDocument/2006/relationships/tags" Target="../tags/tag324.xml"/><Relationship Id="rId1" Type="http://schemas.openxmlformats.org/officeDocument/2006/relationships/vmlDrawing" Target="../drawings/vmlDrawing63.vml"/><Relationship Id="rId6" Type="http://schemas.openxmlformats.org/officeDocument/2006/relationships/tags" Target="../tags/tag328.xml"/><Relationship Id="rId5" Type="http://schemas.openxmlformats.org/officeDocument/2006/relationships/tags" Target="../tags/tag327.xml"/><Relationship Id="rId10" Type="http://schemas.openxmlformats.org/officeDocument/2006/relationships/image" Target="../media/image73.wmf"/><Relationship Id="rId4" Type="http://schemas.openxmlformats.org/officeDocument/2006/relationships/tags" Target="../tags/tag326.xml"/><Relationship Id="rId9" Type="http://schemas.openxmlformats.org/officeDocument/2006/relationships/oleObject" Target="../embeddings/oleObject92.bin"/></Relationships>
</file>

<file path=ppt/slides/_rels/slide93.xml.rels><?xml version="1.0" encoding="UTF-8" standalone="yes"?>
<Relationships xmlns="http://schemas.openxmlformats.org/package/2006/relationships"><Relationship Id="rId8" Type="http://schemas.openxmlformats.org/officeDocument/2006/relationships/notesSlide" Target="../notesSlides/notesSlide92.xml"/><Relationship Id="rId3" Type="http://schemas.openxmlformats.org/officeDocument/2006/relationships/tags" Target="../tags/tag331.xml"/><Relationship Id="rId7" Type="http://schemas.openxmlformats.org/officeDocument/2006/relationships/slideLayout" Target="../slideLayouts/slideLayout2.xml"/><Relationship Id="rId2" Type="http://schemas.openxmlformats.org/officeDocument/2006/relationships/tags" Target="../tags/tag330.xml"/><Relationship Id="rId1" Type="http://schemas.openxmlformats.org/officeDocument/2006/relationships/tags" Target="../tags/tag329.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tags" Target="../tags/tag336.xml"/><Relationship Id="rId7" Type="http://schemas.openxmlformats.org/officeDocument/2006/relationships/notesSlide" Target="../notesSlides/notesSlide93.xml"/><Relationship Id="rId2" Type="http://schemas.openxmlformats.org/officeDocument/2006/relationships/tags" Target="../tags/tag335.xml"/><Relationship Id="rId1" Type="http://schemas.openxmlformats.org/officeDocument/2006/relationships/vmlDrawing" Target="../drawings/vmlDrawing64.vml"/><Relationship Id="rId6" Type="http://schemas.openxmlformats.org/officeDocument/2006/relationships/slideLayout" Target="../slideLayouts/slideLayout2.xml"/><Relationship Id="rId5" Type="http://schemas.openxmlformats.org/officeDocument/2006/relationships/tags" Target="../tags/tag338.xml"/><Relationship Id="rId4" Type="http://schemas.openxmlformats.org/officeDocument/2006/relationships/tags" Target="../tags/tag337.xml"/><Relationship Id="rId9" Type="http://schemas.openxmlformats.org/officeDocument/2006/relationships/image" Target="../media/image74.wmf"/></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tags" Target="../tags/tag340.xml"/><Relationship Id="rId7" Type="http://schemas.openxmlformats.org/officeDocument/2006/relationships/notesSlide" Target="../notesSlides/notesSlide94.xml"/><Relationship Id="rId2" Type="http://schemas.openxmlformats.org/officeDocument/2006/relationships/tags" Target="../tags/tag339.xml"/><Relationship Id="rId1" Type="http://schemas.openxmlformats.org/officeDocument/2006/relationships/vmlDrawing" Target="../drawings/vmlDrawing65.vml"/><Relationship Id="rId6" Type="http://schemas.openxmlformats.org/officeDocument/2006/relationships/slideLayout" Target="../slideLayouts/slideLayout2.xml"/><Relationship Id="rId5" Type="http://schemas.openxmlformats.org/officeDocument/2006/relationships/tags" Target="../tags/tag342.xml"/><Relationship Id="rId4" Type="http://schemas.openxmlformats.org/officeDocument/2006/relationships/tags" Target="../tags/tag341.xml"/><Relationship Id="rId9" Type="http://schemas.openxmlformats.org/officeDocument/2006/relationships/image" Target="../media/image74.wmf"/></Relationships>
</file>

<file path=ppt/slides/_rels/slide96.xml.rels><?xml version="1.0" encoding="UTF-8" standalone="yes"?>
<Relationships xmlns="http://schemas.openxmlformats.org/package/2006/relationships"><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notesSlide" Target="../notesSlides/notesSlide95.xml"/><Relationship Id="rId5" Type="http://schemas.openxmlformats.org/officeDocument/2006/relationships/slideLayout" Target="../slideLayouts/slideLayout2.xml"/><Relationship Id="rId4" Type="http://schemas.openxmlformats.org/officeDocument/2006/relationships/tags" Target="../tags/tag346.xml"/></Relationships>
</file>

<file path=ppt/slides/_rels/slide97.xml.rels><?xml version="1.0" encoding="UTF-8" standalone="yes"?>
<Relationships xmlns="http://schemas.openxmlformats.org/package/2006/relationships"><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notesSlide" Target="../notesSlides/notesSlide96.xml"/><Relationship Id="rId5" Type="http://schemas.openxmlformats.org/officeDocument/2006/relationships/slideLayout" Target="../slideLayouts/slideLayout2.xml"/><Relationship Id="rId4" Type="http://schemas.openxmlformats.org/officeDocument/2006/relationships/tags" Target="../tags/tag350.xml"/></Relationships>
</file>

<file path=ppt/slides/_rels/slide98.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notesSlide" Target="../notesSlides/notesSlide97.xml"/><Relationship Id="rId5" Type="http://schemas.openxmlformats.org/officeDocument/2006/relationships/slideLayout" Target="../slideLayouts/slideLayout2.xml"/><Relationship Id="rId4" Type="http://schemas.openxmlformats.org/officeDocument/2006/relationships/tags" Target="../tags/tag354.xml"/></Relationships>
</file>

<file path=ppt/slides/_rels/slide99.xml.rels><?xml version="1.0" encoding="UTF-8" standalone="yes"?>
<Relationships xmlns="http://schemas.openxmlformats.org/package/2006/relationships"><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notesSlide" Target="../notesSlides/notesSlide98.xml"/><Relationship Id="rId5" Type="http://schemas.openxmlformats.org/officeDocument/2006/relationships/slideLayout" Target="../slideLayouts/slideLayout2.xml"/><Relationship Id="rId4" Type="http://schemas.openxmlformats.org/officeDocument/2006/relationships/tags" Target="../tags/tag3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Chapter 3</a:t>
            </a:r>
            <a:endParaRPr lang="en-US" sz="4400" dirty="0">
              <a:solidFill>
                <a:schemeClr val="bg1"/>
              </a:solidFill>
              <a:latin typeface="+mj-lt"/>
            </a:endParaRPr>
          </a:p>
        </p:txBody>
      </p:sp>
      <p:sp>
        <p:nvSpPr>
          <p:cNvPr id="6" name="TextBox 5"/>
          <p:cNvSpPr txBox="1"/>
          <p:nvPr/>
        </p:nvSpPr>
        <p:spPr>
          <a:xfrm>
            <a:off x="609600" y="2743200"/>
            <a:ext cx="8077200" cy="492443"/>
          </a:xfrm>
          <a:prstGeom prst="rect">
            <a:avLst/>
          </a:prstGeom>
          <a:noFill/>
        </p:spPr>
        <p:txBody>
          <a:bodyPr wrap="square" rtlCol="0">
            <a:spAutoFit/>
          </a:bodyPr>
          <a:lstStyle/>
          <a:p>
            <a:r>
              <a:rPr lang="en-US" sz="2600" b="1" i="1" dirty="0" smtClean="0"/>
              <a:t>Digital Design and Computer Architecture</a:t>
            </a:r>
            <a:r>
              <a:rPr lang="en-US" sz="2600" b="1" dirty="0"/>
              <a:t>:</a:t>
            </a:r>
            <a:r>
              <a:rPr lang="en-US" sz="2600" b="1" dirty="0" smtClean="0"/>
              <a:t> ARM® Edition</a:t>
            </a:r>
            <a:endParaRPr lang="en-US" sz="2600" b="1" dirty="0"/>
          </a:p>
        </p:txBody>
      </p:sp>
      <p:cxnSp>
        <p:nvCxnSpPr>
          <p:cNvPr id="7" name="Straight Connector 6"/>
          <p:cNvCxnSpPr/>
          <p:nvPr/>
        </p:nvCxnSpPr>
        <p:spPr>
          <a:xfrm>
            <a:off x="609600" y="3226713"/>
            <a:ext cx="8077200" cy="8930"/>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3226713"/>
            <a:ext cx="4724400" cy="430887"/>
          </a:xfrm>
          <a:prstGeom prst="rect">
            <a:avLst/>
          </a:prstGeom>
          <a:noFill/>
        </p:spPr>
        <p:txBody>
          <a:bodyPr wrap="square" rtlCol="0">
            <a:spAutoFit/>
          </a:bodyPr>
          <a:lstStyle/>
          <a:p>
            <a:r>
              <a:rPr lang="en-US" sz="2200" dirty="0" smtClean="0"/>
              <a:t>Sarah L. Harris and David Money Harris</a:t>
            </a:r>
            <a:endParaRPr lang="en-US" sz="2200" dirty="0"/>
          </a:p>
        </p:txBody>
      </p:sp>
    </p:spTree>
    <p:extLst>
      <p:ext uri="{BB962C8B-B14F-4D97-AF65-F5344CB8AC3E}">
        <p14:creationId xmlns:p14="http://schemas.microsoft.com/office/powerpoint/2010/main"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3"/>
            </p:custDataLst>
          </p:nvPr>
        </p:nvSpPr>
        <p:spPr bwMode="auto">
          <a:xfrm>
            <a:off x="457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1,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0: </a:t>
            </a:r>
            <a:endParaRPr lang="en-US" sz="3200" b="1" dirty="0" smtClean="0">
              <a:solidFill>
                <a:schemeClr val="accent1"/>
              </a:solidFill>
              <a:latin typeface="+mj-lt"/>
              <a:cs typeface="Arial" charset="0"/>
            </a:endParaRPr>
          </a:p>
          <a:p>
            <a:pPr lvl="1">
              <a:spcBef>
                <a:spcPct val="20000"/>
              </a:spcBef>
            </a:pPr>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1 and </a:t>
            </a:r>
            <a:r>
              <a:rPr lang="en-US" sz="3200" i="1" dirty="0">
                <a:latin typeface="+mj-lt"/>
                <a:cs typeface="Arial" charset="0"/>
              </a:rPr>
              <a:t>Q</a:t>
            </a:r>
            <a:r>
              <a:rPr lang="en-US" sz="3200" dirty="0">
                <a:latin typeface="+mj-lt"/>
                <a:cs typeface="Arial" charset="0"/>
              </a:rPr>
              <a:t> = 0</a:t>
            </a:r>
          </a:p>
          <a:p>
            <a:pPr lvl="1">
              <a:spcBef>
                <a:spcPct val="20000"/>
              </a:spcBef>
            </a:pPr>
            <a:r>
              <a:rPr lang="en-US" sz="3200" b="1" i="1" dirty="0">
                <a:solidFill>
                  <a:srgbClr val="C00000"/>
                </a:solidFill>
                <a:latin typeface="+mj-lt"/>
                <a:cs typeface="Arial" charset="0"/>
              </a:rPr>
              <a:t> </a:t>
            </a:r>
            <a:r>
              <a:rPr lang="en-US" sz="3200" b="1" i="1" dirty="0" smtClean="0">
                <a:solidFill>
                  <a:srgbClr val="C00000"/>
                </a:solidFill>
                <a:latin typeface="+mj-lt"/>
                <a:cs typeface="Arial" charset="0"/>
              </a:rPr>
              <a:t>  Set</a:t>
            </a:r>
            <a:r>
              <a:rPr lang="en-US" sz="3200" b="1" dirty="0" smtClean="0">
                <a:solidFill>
                  <a:srgbClr val="C00000"/>
                </a:solidFill>
                <a:latin typeface="+mj-lt"/>
                <a:cs typeface="Arial" charset="0"/>
              </a:rPr>
              <a:t> the output</a:t>
            </a:r>
            <a:endParaRPr lang="en-US" sz="3200" b="1" dirty="0">
              <a:solidFill>
                <a:srgbClr val="C00000"/>
              </a:solidFill>
              <a:latin typeface="+mj-lt"/>
              <a:cs typeface="Arial" charset="0"/>
            </a:endParaRPr>
          </a:p>
          <a:p>
            <a:pPr lvl="1">
              <a:spcBef>
                <a:spcPct val="20000"/>
              </a:spcBef>
            </a:pPr>
            <a:endParaRPr lang="en-US" sz="2000" dirty="0">
              <a:latin typeface="+mj-lt"/>
              <a:cs typeface="Arial" charset="0"/>
            </a:endParaRPr>
          </a:p>
          <a:p>
            <a:pPr marL="742950" lvl="1" indent="-285750">
              <a:spcBef>
                <a:spcPct val="20000"/>
              </a:spcBef>
              <a:buFontTx/>
              <a:buChar char="–"/>
            </a:pPr>
            <a:endParaRPr lang="en-US" sz="2000" dirty="0">
              <a:latin typeface="+mj-lt"/>
              <a:cs typeface="Arial" charset="0"/>
            </a:endParaRPr>
          </a:p>
          <a:p>
            <a:pPr marL="742950" lvl="1" indent="-285750">
              <a:spcBef>
                <a:spcPct val="20000"/>
              </a:spcBef>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0,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1: </a:t>
            </a:r>
            <a:endParaRPr lang="en-US" sz="3200" b="1" dirty="0" smtClean="0">
              <a:solidFill>
                <a:schemeClr val="accent1"/>
              </a:solidFill>
              <a:latin typeface="+mj-lt"/>
              <a:cs typeface="Arial" charset="0"/>
            </a:endParaRPr>
          </a:p>
          <a:p>
            <a:pPr lvl="1">
              <a:spcBef>
                <a:spcPct val="20000"/>
              </a:spcBef>
            </a:pPr>
            <a:r>
              <a:rPr lang="en-US" sz="3200" dirty="0">
                <a:latin typeface="+mj-lt"/>
                <a:cs typeface="Arial" charset="0"/>
              </a:rPr>
              <a:t> </a:t>
            </a:r>
            <a:r>
              <a:rPr lang="en-US" sz="3200" dirty="0" smtClean="0">
                <a:latin typeface="+mj-lt"/>
                <a:cs typeface="Arial" charset="0"/>
              </a:rPr>
              <a:t>  then </a:t>
            </a:r>
            <a:r>
              <a:rPr lang="en-US" sz="3200" i="1" dirty="0">
                <a:latin typeface="+mj-lt"/>
                <a:cs typeface="Arial" charset="0"/>
              </a:rPr>
              <a:t>Q</a:t>
            </a:r>
            <a:r>
              <a:rPr lang="en-US" sz="3200" dirty="0">
                <a:latin typeface="+mj-lt"/>
                <a:cs typeface="Arial" charset="0"/>
              </a:rPr>
              <a:t> = 0</a:t>
            </a:r>
            <a:r>
              <a:rPr lang="en-US" sz="3200" dirty="0" smtClean="0">
                <a:latin typeface="+mj-lt"/>
                <a:cs typeface="Arial" charset="0"/>
              </a:rPr>
              <a:t> </a:t>
            </a:r>
            <a:r>
              <a:rPr lang="en-US" sz="3200" dirty="0">
                <a:latin typeface="+mj-lt"/>
                <a:cs typeface="Arial" charset="0"/>
              </a:rPr>
              <a:t>and </a:t>
            </a:r>
            <a:r>
              <a:rPr lang="en-US" sz="3200" i="1" dirty="0">
                <a:latin typeface="+mj-lt"/>
                <a:cs typeface="Arial" charset="0"/>
              </a:rPr>
              <a:t>Q</a:t>
            </a:r>
            <a:r>
              <a:rPr lang="en-US" sz="3200" dirty="0">
                <a:latin typeface="+mj-lt"/>
                <a:cs typeface="Arial" charset="0"/>
              </a:rPr>
              <a:t> = 1</a:t>
            </a:r>
          </a:p>
          <a:p>
            <a:pPr lvl="1">
              <a:spcBef>
                <a:spcPct val="20000"/>
              </a:spcBef>
            </a:pPr>
            <a:r>
              <a:rPr lang="en-US" sz="3200" b="1" i="1" dirty="0" smtClean="0">
                <a:solidFill>
                  <a:srgbClr val="C00000"/>
                </a:solidFill>
                <a:latin typeface="+mj-lt"/>
                <a:cs typeface="Arial" charset="0"/>
              </a:rPr>
              <a:t>   Reset</a:t>
            </a:r>
            <a:r>
              <a:rPr lang="en-US" sz="3200" b="1" dirty="0" smtClean="0">
                <a:solidFill>
                  <a:srgbClr val="C00000"/>
                </a:solidFill>
                <a:latin typeface="+mj-lt"/>
                <a:cs typeface="Arial" charset="0"/>
              </a:rPr>
              <a:t> the output</a:t>
            </a:r>
            <a:endParaRPr lang="en-US" sz="3200" b="1" dirty="0">
              <a:solidFill>
                <a:srgbClr val="C00000"/>
              </a:solidFill>
              <a:latin typeface="+mj-lt"/>
              <a:cs typeface="Arial" charset="0"/>
            </a:endParaRPr>
          </a:p>
          <a:p>
            <a:pPr marL="742950" lvl="1" indent="-285750">
              <a:spcBef>
                <a:spcPct val="20000"/>
              </a:spcBef>
              <a:buFontTx/>
              <a:buChar char="–"/>
            </a:pPr>
            <a:endParaRPr lang="en-US" sz="3200" dirty="0">
              <a:latin typeface="+mj-lt"/>
              <a:cs typeface="Arial" charset="0"/>
            </a:endParaRPr>
          </a:p>
          <a:p>
            <a:pPr marL="742950" lvl="1" indent="-285750">
              <a:spcBef>
                <a:spcPct val="20000"/>
              </a:spcBef>
              <a:buFontTx/>
              <a:buChar char="–"/>
            </a:pPr>
            <a:endParaRPr lang="en-US" sz="2000" dirty="0">
              <a:latin typeface="+mj-lt"/>
              <a:cs typeface="Arial" charset="0"/>
            </a:endParaRPr>
          </a:p>
        </p:txBody>
      </p:sp>
      <p:sp>
        <p:nvSpPr>
          <p:cNvPr id="973839" name="Line 15"/>
          <p:cNvSpPr>
            <a:spLocks noChangeShapeType="1"/>
          </p:cNvSpPr>
          <p:nvPr>
            <p:custDataLst>
              <p:tags r:id="rId4"/>
            </p:custDataLst>
          </p:nvPr>
        </p:nvSpPr>
        <p:spPr bwMode="auto">
          <a:xfrm>
            <a:off x="3886200" y="4419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3" name="Object 2"/>
          <p:cNvGraphicFramePr>
            <a:graphicFrameLocks noChangeAspect="1"/>
          </p:cNvGraphicFramePr>
          <p:nvPr>
            <p:custDataLst>
              <p:tags r:id="rId5"/>
            </p:custDataLst>
            <p:extLst>
              <p:ext uri="{D42A27DB-BD31-4B8C-83A1-F6EECF244321}">
                <p14:modId xmlns:p14="http://schemas.microsoft.com/office/powerpoint/2010/main" val="1754148455"/>
              </p:ext>
            </p:extLst>
          </p:nvPr>
        </p:nvGraphicFramePr>
        <p:xfrm>
          <a:off x="5638800" y="3505200"/>
          <a:ext cx="2438400" cy="2043112"/>
        </p:xfrm>
        <a:graphic>
          <a:graphicData uri="http://schemas.openxmlformats.org/presentationml/2006/ole">
            <mc:AlternateContent xmlns:mc="http://schemas.openxmlformats.org/markup-compatibility/2006">
              <mc:Choice xmlns:v="urn:schemas-microsoft-com:vml" Requires="v">
                <p:oleObj spid="_x0000_s221238" name="VISIO" r:id="rId10" imgW="1057895" imgH="885396" progId="Visio.Drawing.6">
                  <p:embed/>
                </p:oleObj>
              </mc:Choice>
              <mc:Fallback>
                <p:oleObj name="VISIO" r:id="rId10" imgW="1057895" imgH="885396"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3505200"/>
                        <a:ext cx="24384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oup 9"/>
          <p:cNvGrpSpPr/>
          <p:nvPr/>
        </p:nvGrpSpPr>
        <p:grpSpPr>
          <a:xfrm>
            <a:off x="5638800" y="1295400"/>
            <a:ext cx="2438400" cy="2043112"/>
            <a:chOff x="5638800" y="1295400"/>
            <a:chExt cx="2438400" cy="2043112"/>
          </a:xfrm>
        </p:grpSpPr>
        <p:graphicFrame>
          <p:nvGraphicFramePr>
            <p:cNvPr id="12" name="Object 11"/>
            <p:cNvGraphicFramePr>
              <a:graphicFrameLocks noChangeAspect="1"/>
            </p:cNvGraphicFramePr>
            <p:nvPr>
              <p:custDataLst>
                <p:tags r:id="rId7"/>
              </p:custDataLst>
              <p:extLst>
                <p:ext uri="{D42A27DB-BD31-4B8C-83A1-F6EECF244321}">
                  <p14:modId xmlns:p14="http://schemas.microsoft.com/office/powerpoint/2010/main" val="2039635423"/>
                </p:ext>
              </p:extLst>
            </p:nvPr>
          </p:nvGraphicFramePr>
          <p:xfrm>
            <a:off x="5638800" y="1295400"/>
            <a:ext cx="2438400" cy="2043112"/>
          </p:xfrm>
          <a:graphic>
            <a:graphicData uri="http://schemas.openxmlformats.org/presentationml/2006/ole">
              <mc:AlternateContent xmlns:mc="http://schemas.openxmlformats.org/markup-compatibility/2006">
                <mc:Choice xmlns:v="urn:schemas-microsoft-com:vml" Requires="v">
                  <p:oleObj spid="_x0000_s221239" name="Visio" r:id="rId12" imgW="1043980" imgH="876354" progId="Visio.Drawing.11">
                    <p:embed/>
                  </p:oleObj>
                </mc:Choice>
                <mc:Fallback>
                  <p:oleObj name="Visio" r:id="rId12" imgW="1043980" imgH="876354" progId="Visio.Drawing.11">
                    <p:embed/>
                    <p:pic>
                      <p:nvPicPr>
                        <p:cNvPr id="0" name=""/>
                        <p:cNvPicPr>
                          <a:picLocks noChangeAspect="1" noChangeArrowheads="1"/>
                        </p:cNvPicPr>
                        <p:nvPr/>
                      </p:nvPicPr>
                      <p:blipFill>
                        <a:blip r:embed="rId13"/>
                        <a:srcRect/>
                        <a:stretch>
                          <a:fillRect/>
                        </a:stretch>
                      </p:blipFill>
                      <p:spPr bwMode="auto">
                        <a:xfrm>
                          <a:off x="5638800" y="1295400"/>
                          <a:ext cx="2438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2"/>
            <p:cNvSpPr/>
            <p:nvPr/>
          </p:nvSpPr>
          <p:spPr>
            <a:xfrm>
              <a:off x="6019800" y="2450068"/>
              <a:ext cx="228600" cy="369332"/>
            </a:xfrm>
            <a:prstGeom prst="rect">
              <a:avLst/>
            </a:prstGeom>
            <a:solidFill>
              <a:schemeClr val="bg1"/>
            </a:solidFill>
          </p:spPr>
          <p:txBody>
            <a:bodyPr wrap="square">
              <a:spAutoFit/>
            </a:bodyPr>
            <a:lstStyle/>
            <a:p>
              <a:r>
                <a:rPr lang="en-US" b="1" dirty="0" smtClean="0">
                  <a:solidFill>
                    <a:srgbClr val="0606BA"/>
                  </a:solidFill>
                  <a:latin typeface="Times New Roman" panose="02020603050405020304" pitchFamily="18" charset="0"/>
                  <a:cs typeface="Times New Roman" panose="02020603050405020304" pitchFamily="18" charset="0"/>
                </a:rPr>
                <a:t>1</a:t>
              </a:r>
              <a:endParaRPr lang="en-US" dirty="0">
                <a:solidFill>
                  <a:srgbClr val="0606BA"/>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035444" y="2444013"/>
              <a:ext cx="228600" cy="369332"/>
            </a:xfrm>
            <a:prstGeom prst="rect">
              <a:avLst/>
            </a:prstGeom>
            <a:solidFill>
              <a:schemeClr val="bg1"/>
            </a:solidFill>
          </p:spPr>
          <p:txBody>
            <a:bodyPr wrap="square">
              <a:spAutoFit/>
            </a:bodyPr>
            <a:lstStyle/>
            <a:p>
              <a:r>
                <a:rPr lang="en-US" b="1" dirty="0" smtClean="0">
                  <a:solidFill>
                    <a:srgbClr val="0070C0"/>
                  </a:solidFill>
                  <a:latin typeface="Times New Roman" panose="02020603050405020304" pitchFamily="18" charset="0"/>
                  <a:cs typeface="Times New Roman" panose="02020603050405020304" pitchFamily="18" charset="0"/>
                </a:rPr>
                <a:t>1</a:t>
              </a:r>
              <a:endParaRPr lang="en-US" dirty="0">
                <a:solidFill>
                  <a:srgbClr val="0070C0"/>
                </a:solidFill>
                <a:latin typeface="Times New Roman" panose="02020603050405020304" pitchFamily="18" charset="0"/>
                <a:cs typeface="Times New Roman" panose="02020603050405020304" pitchFamily="18" charset="0"/>
              </a:endParaRPr>
            </a:p>
          </p:txBody>
        </p:sp>
      </p:grpSp>
      <p:sp>
        <p:nvSpPr>
          <p:cNvPr id="14" name="Line 6"/>
          <p:cNvSpPr>
            <a:spLocks noChangeShapeType="1"/>
          </p:cNvSpPr>
          <p:nvPr>
            <p:custDataLst>
              <p:tags r:id="rId6"/>
            </p:custDataLst>
          </p:nvPr>
        </p:nvSpPr>
        <p:spPr bwMode="auto">
          <a:xfrm>
            <a:off x="3868033" y="192922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52080909"/>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8036"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7"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8" name="Rectangle 6"/>
          <p:cNvSpPr>
            <a:spLocks noChangeArrowheads="1"/>
          </p:cNvSpPr>
          <p:nvPr>
            <p:custDataLst>
              <p:tags r:id="rId4"/>
            </p:custDataLst>
          </p:nvPr>
        </p:nvSpPr>
        <p:spPr bwMode="auto">
          <a:xfrm>
            <a:off x="685800" y="1143000"/>
            <a:ext cx="76581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What is the latency and throughput if Ben uses parallelism?</a:t>
            </a:r>
          </a:p>
          <a:p>
            <a:pPr marL="742950" lvl="1" indent="-285750">
              <a:spcBef>
                <a:spcPct val="20000"/>
              </a:spcBef>
              <a:buFontTx/>
              <a:buChar char="–"/>
            </a:pPr>
            <a:r>
              <a:rPr lang="en-US" sz="2600" b="1" dirty="0">
                <a:solidFill>
                  <a:srgbClr val="0070C0"/>
                </a:solidFill>
                <a:latin typeface="+mj-lt"/>
                <a:cs typeface="Arial" charset="0"/>
              </a:rPr>
              <a:t>Spatial parallelism:</a:t>
            </a:r>
            <a:r>
              <a:rPr lang="en-US" sz="2600" dirty="0">
                <a:solidFill>
                  <a:srgbClr val="0070C0"/>
                </a:solidFill>
                <a:latin typeface="+mj-lt"/>
                <a:cs typeface="Arial" charset="0"/>
              </a:rPr>
              <a:t> </a:t>
            </a:r>
            <a:r>
              <a:rPr lang="en-US" sz="2600" dirty="0">
                <a:latin typeface="+mj-lt"/>
                <a:cs typeface="Arial" charset="0"/>
              </a:rPr>
              <a:t>Ben asks </a:t>
            </a:r>
            <a:r>
              <a:rPr lang="en-US" sz="2600" dirty="0" err="1">
                <a:latin typeface="+mj-lt"/>
                <a:cs typeface="Arial" charset="0"/>
              </a:rPr>
              <a:t>Allysa</a:t>
            </a:r>
            <a:r>
              <a:rPr lang="en-US" sz="2600" dirty="0">
                <a:latin typeface="+mj-lt"/>
                <a:cs typeface="Arial" charset="0"/>
              </a:rPr>
              <a:t> P. Hacker to help, using her own oven</a:t>
            </a:r>
          </a:p>
          <a:p>
            <a:pPr marL="742950" lvl="1" indent="-285750">
              <a:spcBef>
                <a:spcPct val="20000"/>
              </a:spcBef>
              <a:buFontTx/>
              <a:buChar char="–"/>
            </a:pPr>
            <a:r>
              <a:rPr lang="en-US" sz="2600" b="1" dirty="0">
                <a:solidFill>
                  <a:srgbClr val="0070C0"/>
                </a:solidFill>
                <a:latin typeface="+mj-lt"/>
                <a:cs typeface="Arial" charset="0"/>
              </a:rPr>
              <a:t>Temporal parallelism:</a:t>
            </a:r>
            <a:r>
              <a:rPr lang="en-US" sz="2600" dirty="0">
                <a:solidFill>
                  <a:srgbClr val="0070C0"/>
                </a:solidFill>
                <a:latin typeface="+mj-lt"/>
                <a:cs typeface="Arial" charset="0"/>
              </a:rPr>
              <a:t> </a:t>
            </a:r>
            <a:endParaRPr lang="en-US" sz="2600" dirty="0" smtClean="0">
              <a:solidFill>
                <a:srgbClr val="0070C0"/>
              </a:solidFill>
              <a:latin typeface="+mj-lt"/>
              <a:cs typeface="Arial" charset="0"/>
            </a:endParaRPr>
          </a:p>
          <a:p>
            <a:pPr marL="1371600" lvl="2" indent="-457200">
              <a:spcBef>
                <a:spcPct val="20000"/>
              </a:spcBef>
              <a:buFont typeface="Arial" pitchFamily="34" charset="0"/>
              <a:buChar char="•"/>
            </a:pPr>
            <a:r>
              <a:rPr lang="en-US" sz="2600" dirty="0" smtClean="0">
                <a:latin typeface="+mj-lt"/>
                <a:cs typeface="Arial" charset="0"/>
              </a:rPr>
              <a:t>two </a:t>
            </a:r>
            <a:r>
              <a:rPr lang="en-US" sz="2600" dirty="0">
                <a:latin typeface="+mj-lt"/>
                <a:cs typeface="Arial" charset="0"/>
              </a:rPr>
              <a:t>stages: </a:t>
            </a:r>
            <a:r>
              <a:rPr lang="en-US" sz="2600" dirty="0" smtClean="0">
                <a:latin typeface="+mj-lt"/>
                <a:cs typeface="Arial" charset="0"/>
              </a:rPr>
              <a:t>rolling </a:t>
            </a:r>
            <a:r>
              <a:rPr lang="en-US" sz="2600" dirty="0">
                <a:latin typeface="+mj-lt"/>
                <a:cs typeface="Arial" charset="0"/>
              </a:rPr>
              <a:t>and </a:t>
            </a:r>
            <a:r>
              <a:rPr lang="en-US" sz="2600" dirty="0" smtClean="0">
                <a:latin typeface="+mj-lt"/>
                <a:cs typeface="Arial" charset="0"/>
              </a:rPr>
              <a:t>baking </a:t>
            </a:r>
          </a:p>
          <a:p>
            <a:pPr marL="1371600" lvl="2" indent="-457200">
              <a:spcBef>
                <a:spcPct val="20000"/>
              </a:spcBef>
              <a:buFont typeface="Arial" pitchFamily="34" charset="0"/>
              <a:buChar char="•"/>
            </a:pPr>
            <a:r>
              <a:rPr lang="en-US" sz="2600" dirty="0" smtClean="0">
                <a:latin typeface="+mj-lt"/>
                <a:cs typeface="Arial" charset="0"/>
              </a:rPr>
              <a:t>He </a:t>
            </a:r>
            <a:r>
              <a:rPr lang="en-US" sz="2600" dirty="0">
                <a:latin typeface="+mj-lt"/>
                <a:cs typeface="Arial" charset="0"/>
              </a:rPr>
              <a:t>uses two </a:t>
            </a:r>
            <a:r>
              <a:rPr lang="en-US" sz="2600" dirty="0" smtClean="0">
                <a:latin typeface="+mj-lt"/>
                <a:cs typeface="Arial" charset="0"/>
              </a:rPr>
              <a:t>trays  </a:t>
            </a:r>
          </a:p>
          <a:p>
            <a:pPr marL="1371600" lvl="2" indent="-457200">
              <a:spcBef>
                <a:spcPct val="20000"/>
              </a:spcBef>
              <a:buFont typeface="Arial" pitchFamily="34" charset="0"/>
              <a:buChar char="•"/>
            </a:pPr>
            <a:r>
              <a:rPr lang="en-US" sz="2600" dirty="0" smtClean="0">
                <a:latin typeface="+mj-lt"/>
                <a:cs typeface="Arial" charset="0"/>
              </a:rPr>
              <a:t>While first </a:t>
            </a:r>
            <a:r>
              <a:rPr lang="en-US" sz="2600" dirty="0">
                <a:latin typeface="+mj-lt"/>
                <a:cs typeface="Arial" charset="0"/>
              </a:rPr>
              <a:t>batch is </a:t>
            </a:r>
            <a:r>
              <a:rPr lang="en-US" sz="2600" dirty="0" smtClean="0">
                <a:latin typeface="+mj-lt"/>
                <a:cs typeface="Arial" charset="0"/>
              </a:rPr>
              <a:t>baking, </a:t>
            </a:r>
            <a:r>
              <a:rPr lang="en-US" sz="2600" dirty="0">
                <a:latin typeface="+mj-lt"/>
                <a:cs typeface="Arial" charset="0"/>
              </a:rPr>
              <a:t>he rolls the second batch, </a:t>
            </a:r>
            <a:r>
              <a:rPr lang="en-US" sz="2600" dirty="0" smtClean="0">
                <a:latin typeface="+mj-lt"/>
                <a:cs typeface="Arial" charset="0"/>
              </a:rPr>
              <a:t>etc.</a:t>
            </a:r>
            <a:endParaRPr lang="en-US" sz="2600" dirty="0">
              <a:latin typeface="+mj-lt"/>
              <a:cs typeface="Arial" charset="0"/>
            </a:endParaRPr>
          </a:p>
          <a:p>
            <a:pPr marL="342900" indent="-342900">
              <a:spcBef>
                <a:spcPct val="20000"/>
              </a:spcBef>
            </a:pPr>
            <a:endParaRPr lang="en-US" sz="3200" dirty="0">
              <a:latin typeface="+mj-lt"/>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1459528467"/>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0" y="43434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mj-lt"/>
                <a:cs typeface="Times New Roman" pitchFamily="18" charset="0"/>
              </a:rPr>
              <a:t>		</a:t>
            </a:r>
            <a:r>
              <a:rPr lang="en-US" sz="2400" b="1" dirty="0">
                <a:latin typeface="+mj-lt"/>
                <a:cs typeface="Arial" charset="0"/>
              </a:rPr>
              <a:t>Latency</a:t>
            </a:r>
            <a:r>
              <a:rPr lang="en-US" sz="2400" dirty="0">
                <a:latin typeface="+mj-lt"/>
                <a:cs typeface="Arial" charset="0"/>
              </a:rPr>
              <a:t> = </a:t>
            </a:r>
            <a:r>
              <a:rPr lang="en-US" sz="2400" dirty="0" smtClean="0">
                <a:latin typeface="+mj-lt"/>
                <a:cs typeface="Arial" charset="0"/>
              </a:rPr>
              <a:t>?</a:t>
            </a:r>
            <a:endParaRPr lang="en-US" sz="2400" b="1" dirty="0">
              <a:solidFill>
                <a:schemeClr val="accent1"/>
              </a:solidFill>
              <a:latin typeface="+mj-lt"/>
              <a:cs typeface="Arial" charset="0"/>
            </a:endParaRPr>
          </a:p>
          <a:p>
            <a:pPr marL="342900" indent="-342900">
              <a:spcBef>
                <a:spcPct val="20000"/>
              </a:spcBef>
            </a:pPr>
            <a:r>
              <a:rPr lang="en-US" sz="2400" dirty="0">
                <a:latin typeface="+mj-lt"/>
                <a:cs typeface="Arial" charset="0"/>
              </a:rPr>
              <a:t>            </a:t>
            </a:r>
            <a:r>
              <a:rPr lang="en-US" sz="2400" dirty="0" smtClean="0">
                <a:latin typeface="+mj-lt"/>
                <a:cs typeface="Arial" charset="0"/>
              </a:rPr>
              <a:t>	</a:t>
            </a:r>
            <a:r>
              <a:rPr lang="en-US" sz="2400" b="1" dirty="0" smtClean="0">
                <a:latin typeface="+mj-lt"/>
                <a:cs typeface="Arial" charset="0"/>
              </a:rPr>
              <a:t>Throughput</a:t>
            </a:r>
            <a:r>
              <a:rPr lang="en-US" sz="2400" dirty="0" smtClean="0">
                <a:latin typeface="+mj-lt"/>
                <a:cs typeface="Arial" charset="0"/>
              </a:rPr>
              <a:t> </a:t>
            </a:r>
            <a:r>
              <a:rPr lang="en-US" sz="2400" dirty="0">
                <a:latin typeface="+mj-lt"/>
                <a:cs typeface="Arial" charset="0"/>
              </a:rPr>
              <a:t>= </a:t>
            </a:r>
            <a:r>
              <a:rPr lang="en-US" sz="2400" dirty="0" smtClean="0">
                <a:latin typeface="+mj-lt"/>
                <a:cs typeface="Arial" charset="0"/>
              </a:rPr>
              <a:t>?</a:t>
            </a:r>
            <a:endParaRPr lang="en-US" sz="2400" b="1" dirty="0">
              <a:solidFill>
                <a:schemeClr val="accent1"/>
              </a:solidFill>
              <a:latin typeface="+mj-lt"/>
              <a:cs typeface="Arial" charset="0"/>
            </a:endParaRP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564419112"/>
              </p:ext>
            </p:extLst>
          </p:nvPr>
        </p:nvGraphicFramePr>
        <p:xfrm>
          <a:off x="304800" y="1262063"/>
          <a:ext cx="8458200" cy="2632075"/>
        </p:xfrm>
        <a:graphic>
          <a:graphicData uri="http://schemas.openxmlformats.org/presentationml/2006/ole">
            <mc:AlternateContent xmlns:mc="http://schemas.openxmlformats.org/markup-compatibility/2006">
              <mc:Choice xmlns:v="urn:schemas-microsoft-com:vml" Requires="v">
                <p:oleObj spid="_x0000_s197676" name="VISIO" r:id="rId9" imgW="5784076" imgH="1799796" progId="Visio.Drawing.6">
                  <p:embed/>
                </p:oleObj>
              </mc:Choice>
              <mc:Fallback>
                <p:oleObj name="VISIO" r:id="rId9" imgW="5784076" imgH="1799796" progId="Visio.Drawing.6">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1262063"/>
                        <a:ext cx="8458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3898596"/>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0" y="43434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mj-lt"/>
                <a:cs typeface="Times New Roman" pitchFamily="18" charset="0"/>
              </a:rPr>
              <a:t>	</a:t>
            </a:r>
            <a:r>
              <a:rPr lang="en-US" sz="2400" baseline="30000" dirty="0" smtClean="0">
                <a:latin typeface="+mj-lt"/>
                <a:cs typeface="Times New Roman" pitchFamily="18" charset="0"/>
              </a:rPr>
              <a:t>	</a:t>
            </a:r>
            <a:r>
              <a:rPr lang="en-US" sz="2400" b="1" dirty="0" smtClean="0">
                <a:latin typeface="+mj-lt"/>
                <a:cs typeface="Arial" charset="0"/>
              </a:rPr>
              <a:t>Latency</a:t>
            </a:r>
            <a:r>
              <a:rPr lang="en-US" sz="2400" dirty="0" smtClean="0">
                <a:latin typeface="+mj-lt"/>
                <a:cs typeface="Arial" charset="0"/>
              </a:rPr>
              <a:t> </a:t>
            </a:r>
            <a:r>
              <a:rPr lang="en-US" sz="2400" dirty="0">
                <a:latin typeface="+mj-lt"/>
                <a:cs typeface="Arial" charset="0"/>
              </a:rPr>
              <a:t>= 5 + 15 = 20 minutes = </a:t>
            </a:r>
            <a:r>
              <a:rPr lang="en-US" sz="2400" b="1" dirty="0">
                <a:solidFill>
                  <a:srgbClr val="0070C0"/>
                </a:solidFill>
                <a:latin typeface="+mj-lt"/>
                <a:cs typeface="Arial" charset="0"/>
              </a:rPr>
              <a:t>1/3 hour</a:t>
            </a:r>
          </a:p>
          <a:p>
            <a:pPr marL="342900" indent="-342900">
              <a:spcBef>
                <a:spcPct val="20000"/>
              </a:spcBef>
            </a:pPr>
            <a:r>
              <a:rPr lang="en-US" sz="2400" dirty="0">
                <a:latin typeface="+mj-lt"/>
                <a:cs typeface="Arial" charset="0"/>
              </a:rPr>
              <a:t>           </a:t>
            </a:r>
            <a:r>
              <a:rPr lang="en-US" sz="2400" dirty="0" smtClean="0">
                <a:latin typeface="+mj-lt"/>
                <a:cs typeface="Arial" charset="0"/>
              </a:rPr>
              <a:t>	</a:t>
            </a:r>
            <a:r>
              <a:rPr lang="en-US" sz="2400" b="1" dirty="0" smtClean="0">
                <a:latin typeface="+mj-lt"/>
                <a:cs typeface="Arial" charset="0"/>
              </a:rPr>
              <a:t>Throughput</a:t>
            </a:r>
            <a:r>
              <a:rPr lang="en-US" sz="2400" dirty="0" smtClean="0">
                <a:latin typeface="+mj-lt"/>
                <a:cs typeface="Arial" charset="0"/>
              </a:rPr>
              <a:t> </a:t>
            </a:r>
            <a:r>
              <a:rPr lang="en-US" sz="2400" dirty="0">
                <a:latin typeface="+mj-lt"/>
                <a:cs typeface="Arial" charset="0"/>
              </a:rPr>
              <a:t>= 2 trays/ 1/3 hour = </a:t>
            </a:r>
            <a:r>
              <a:rPr lang="en-US" sz="2400" b="1" dirty="0">
                <a:solidFill>
                  <a:srgbClr val="0070C0"/>
                </a:solidFill>
                <a:latin typeface="+mj-lt"/>
                <a:cs typeface="Arial" charset="0"/>
              </a:rPr>
              <a:t>6 trays/hour</a:t>
            </a: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128384323"/>
              </p:ext>
            </p:extLst>
          </p:nvPr>
        </p:nvGraphicFramePr>
        <p:xfrm>
          <a:off x="304800" y="1262063"/>
          <a:ext cx="8458200" cy="2632075"/>
        </p:xfrm>
        <a:graphic>
          <a:graphicData uri="http://schemas.openxmlformats.org/presentationml/2006/ole">
            <mc:AlternateContent xmlns:mc="http://schemas.openxmlformats.org/markup-compatibility/2006">
              <mc:Choice xmlns:v="urn:schemas-microsoft-com:vml" Requires="v">
                <p:oleObj spid="_x0000_s219170" name="VISIO" r:id="rId9" imgW="5784076" imgH="1799796" progId="Visio.Drawing.6">
                  <p:embed/>
                </p:oleObj>
              </mc:Choice>
              <mc:Fallback>
                <p:oleObj name="VISIO" r:id="rId9" imgW="5784076" imgH="1799796"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1262063"/>
                        <a:ext cx="8458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2592379"/>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p14="http://schemas.microsoft.com/office/powerpoint/2010/main" val="1987065862"/>
              </p:ext>
            </p:extLst>
          </p:nvPr>
        </p:nvGraphicFramePr>
        <p:xfrm>
          <a:off x="304800" y="1419632"/>
          <a:ext cx="8458200" cy="2298293"/>
        </p:xfrm>
        <a:graphic>
          <a:graphicData uri="http://schemas.openxmlformats.org/presentationml/2006/ole">
            <mc:AlternateContent xmlns:mc="http://schemas.openxmlformats.org/markup-compatibility/2006">
              <mc:Choice xmlns:v="urn:schemas-microsoft-com:vml" Requires="v">
                <p:oleObj spid="_x0000_s199724" name="VISIO" r:id="rId9" imgW="5782320" imgH="1571040" progId="Visio.Drawing.6">
                  <p:embed/>
                </p:oleObj>
              </mc:Choice>
              <mc:Fallback>
                <p:oleObj name="VISIO" r:id="rId9" imgW="5782320" imgH="15710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1419632"/>
                        <a:ext cx="8458200" cy="2298293"/>
                      </a:xfrm>
                      <a:prstGeom prst="rect">
                        <a:avLst/>
                      </a:prstGeom>
                    </p:spPr>
                  </p:pic>
                </p:oleObj>
              </mc:Fallback>
            </mc:AlternateContent>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533400" y="4038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mj-lt"/>
                <a:cs typeface="Times New Roman" pitchFamily="18" charset="0"/>
              </a:rPr>
              <a:t>	</a:t>
            </a:r>
            <a:r>
              <a:rPr lang="en-US" sz="2400" b="1" dirty="0">
                <a:latin typeface="+mj-lt"/>
                <a:cs typeface="Arial" charset="0"/>
              </a:rPr>
              <a:t>Latency</a:t>
            </a:r>
            <a:r>
              <a:rPr lang="en-US" sz="2400" dirty="0">
                <a:latin typeface="+mj-lt"/>
                <a:cs typeface="Arial" charset="0"/>
              </a:rPr>
              <a:t> = </a:t>
            </a:r>
            <a:r>
              <a:rPr lang="en-US" sz="2400" dirty="0" smtClean="0">
                <a:latin typeface="+mj-lt"/>
                <a:cs typeface="Arial" charset="0"/>
              </a:rPr>
              <a:t>?</a:t>
            </a:r>
            <a:endParaRPr lang="en-US" sz="2400" b="1" dirty="0">
              <a:solidFill>
                <a:schemeClr val="accent1"/>
              </a:solidFill>
              <a:latin typeface="+mj-lt"/>
              <a:cs typeface="Arial" charset="0"/>
            </a:endParaRPr>
          </a:p>
          <a:p>
            <a:pPr marL="342900" indent="-342900">
              <a:spcBef>
                <a:spcPct val="20000"/>
              </a:spcBef>
            </a:pPr>
            <a:r>
              <a:rPr lang="en-US" sz="2400" dirty="0">
                <a:latin typeface="+mj-lt"/>
                <a:cs typeface="Arial" charset="0"/>
              </a:rPr>
              <a:t>	</a:t>
            </a:r>
            <a:r>
              <a:rPr lang="en-US" sz="2400" b="1" dirty="0">
                <a:latin typeface="+mj-lt"/>
                <a:cs typeface="Arial" charset="0"/>
              </a:rPr>
              <a:t>Throughput</a:t>
            </a:r>
            <a:r>
              <a:rPr lang="en-US" sz="2400" dirty="0">
                <a:latin typeface="+mj-lt"/>
                <a:cs typeface="Arial" charset="0"/>
              </a:rPr>
              <a:t> = </a:t>
            </a:r>
            <a:r>
              <a:rPr lang="en-US" sz="2400" dirty="0" smtClean="0">
                <a:latin typeface="+mj-lt"/>
                <a:cs typeface="Arial" charset="0"/>
              </a:rPr>
              <a:t>?</a:t>
            </a:r>
            <a:endParaRPr lang="en-US" sz="2400" b="1" dirty="0">
              <a:solidFill>
                <a:schemeClr val="accent1"/>
              </a:solidFill>
              <a:latin typeface="+mj-lt"/>
              <a:cs typeface="Arial" charset="0"/>
            </a:endParaRPr>
          </a:p>
          <a:p>
            <a:pPr marL="342900" indent="-342900">
              <a:spcBef>
                <a:spcPct val="20000"/>
              </a:spcBef>
            </a:pPr>
            <a:endParaRPr lang="en-US" sz="2400" dirty="0">
              <a:solidFill>
                <a:schemeClr val="accent2"/>
              </a:solidFill>
              <a:latin typeface="+mj-lt"/>
              <a:cs typeface="Arial" charset="0"/>
            </a:endParaRPr>
          </a:p>
          <a:p>
            <a:pPr marL="342900" indent="-342900">
              <a:spcBef>
                <a:spcPct val="20000"/>
              </a:spcBef>
            </a:pPr>
            <a:r>
              <a:rPr lang="en-US" sz="2400" dirty="0">
                <a:solidFill>
                  <a:schemeClr val="accent2"/>
                </a:solidFill>
                <a:latin typeface="+mj-lt"/>
                <a:cs typeface="Arial" charset="0"/>
              </a:rPr>
              <a:t>	</a:t>
            </a:r>
            <a:endParaRPr lang="en-US" sz="2400" b="1" dirty="0">
              <a:latin typeface="+mj-lt"/>
              <a:cs typeface="Arial" charset="0"/>
            </a:endParaRP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endParaRPr lang="en-US" sz="4400" dirty="0">
              <a:solidFill>
                <a:schemeClr val="bg1"/>
              </a:solidFill>
              <a:latin typeface="+mj-lt"/>
            </a:endParaRPr>
          </a:p>
        </p:txBody>
      </p:sp>
    </p:spTree>
    <p:extLst>
      <p:ext uri="{BB962C8B-B14F-4D97-AF65-F5344CB8AC3E}">
        <p14:creationId xmlns:p14="http://schemas.microsoft.com/office/powerpoint/2010/main" val="4258292430"/>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p14="http://schemas.microsoft.com/office/powerpoint/2010/main" val="1788397070"/>
              </p:ext>
            </p:extLst>
          </p:nvPr>
        </p:nvGraphicFramePr>
        <p:xfrm>
          <a:off x="304800" y="1419632"/>
          <a:ext cx="8458200" cy="2298293"/>
        </p:xfrm>
        <a:graphic>
          <a:graphicData uri="http://schemas.openxmlformats.org/presentationml/2006/ole">
            <mc:AlternateContent xmlns:mc="http://schemas.openxmlformats.org/markup-compatibility/2006">
              <mc:Choice xmlns:v="urn:schemas-microsoft-com:vml" Requires="v">
                <p:oleObj spid="_x0000_s220194" name="VISIO" r:id="rId9" imgW="5782320" imgH="1571040" progId="Visio.Drawing.6">
                  <p:embed/>
                </p:oleObj>
              </mc:Choice>
              <mc:Fallback>
                <p:oleObj name="VISIO" r:id="rId9" imgW="5782320" imgH="15710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1419632"/>
                        <a:ext cx="8458200" cy="2298293"/>
                      </a:xfrm>
                      <a:prstGeom prst="rect">
                        <a:avLst/>
                      </a:prstGeom>
                    </p:spPr>
                  </p:pic>
                </p:oleObj>
              </mc:Fallback>
            </mc:AlternateContent>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533400" y="4038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mj-lt"/>
                <a:cs typeface="Times New Roman" pitchFamily="18" charset="0"/>
              </a:rPr>
              <a:t>	</a:t>
            </a:r>
            <a:r>
              <a:rPr lang="en-US" sz="2400" b="1" dirty="0">
                <a:latin typeface="+mj-lt"/>
                <a:cs typeface="Arial" charset="0"/>
              </a:rPr>
              <a:t>Latency</a:t>
            </a:r>
            <a:r>
              <a:rPr lang="en-US" sz="2400" dirty="0">
                <a:latin typeface="+mj-lt"/>
                <a:cs typeface="Arial" charset="0"/>
              </a:rPr>
              <a:t> = 5 + 15 = 20 minutes = </a:t>
            </a:r>
            <a:r>
              <a:rPr lang="en-US" sz="2400" b="1" dirty="0">
                <a:solidFill>
                  <a:srgbClr val="0070C0"/>
                </a:solidFill>
                <a:latin typeface="+mj-lt"/>
                <a:cs typeface="Arial" charset="0"/>
              </a:rPr>
              <a:t>1/3 hour</a:t>
            </a:r>
          </a:p>
          <a:p>
            <a:pPr marL="342900" indent="-342900">
              <a:spcBef>
                <a:spcPct val="20000"/>
              </a:spcBef>
            </a:pPr>
            <a:r>
              <a:rPr lang="en-US" sz="2400" dirty="0">
                <a:latin typeface="+mj-lt"/>
                <a:cs typeface="Arial" charset="0"/>
              </a:rPr>
              <a:t>	</a:t>
            </a:r>
            <a:r>
              <a:rPr lang="en-US" sz="2400" b="1" dirty="0">
                <a:latin typeface="+mj-lt"/>
                <a:cs typeface="Arial" charset="0"/>
              </a:rPr>
              <a:t>Throughput</a:t>
            </a:r>
            <a:r>
              <a:rPr lang="en-US" sz="2400" dirty="0">
                <a:latin typeface="+mj-lt"/>
                <a:cs typeface="Arial" charset="0"/>
              </a:rPr>
              <a:t> = 1 trays/ 1/4 hour </a:t>
            </a:r>
            <a:r>
              <a:rPr lang="en-US" sz="2400" dirty="0">
                <a:solidFill>
                  <a:srgbClr val="0070C0"/>
                </a:solidFill>
                <a:latin typeface="+mj-lt"/>
                <a:cs typeface="Arial" charset="0"/>
              </a:rPr>
              <a:t>= </a:t>
            </a:r>
            <a:r>
              <a:rPr lang="en-US" sz="2400" b="1" dirty="0">
                <a:solidFill>
                  <a:srgbClr val="0070C0"/>
                </a:solidFill>
                <a:latin typeface="+mj-lt"/>
                <a:cs typeface="Arial" charset="0"/>
              </a:rPr>
              <a:t>4 trays/hour</a:t>
            </a:r>
          </a:p>
          <a:p>
            <a:pPr marL="342900" indent="-342900">
              <a:spcBef>
                <a:spcPct val="20000"/>
              </a:spcBef>
            </a:pPr>
            <a:endParaRPr lang="en-US" sz="1000" dirty="0">
              <a:solidFill>
                <a:schemeClr val="accent2"/>
              </a:solidFill>
              <a:latin typeface="+mj-lt"/>
              <a:cs typeface="Arial" charset="0"/>
            </a:endParaRPr>
          </a:p>
          <a:p>
            <a:pPr marL="342900" indent="-342900">
              <a:spcBef>
                <a:spcPct val="20000"/>
              </a:spcBef>
            </a:pPr>
            <a:r>
              <a:rPr lang="en-US" sz="2400" dirty="0">
                <a:solidFill>
                  <a:schemeClr val="accent2"/>
                </a:solidFill>
                <a:latin typeface="+mj-lt"/>
                <a:cs typeface="Arial" charset="0"/>
              </a:rPr>
              <a:t>	</a:t>
            </a:r>
            <a:r>
              <a:rPr lang="en-US" sz="2400" dirty="0">
                <a:latin typeface="+mj-lt"/>
                <a:cs typeface="Arial" charset="0"/>
              </a:rPr>
              <a:t>Using both techniques, the throughput would be </a:t>
            </a:r>
            <a:r>
              <a:rPr lang="en-US" sz="2400" b="1" dirty="0">
                <a:latin typeface="+mj-lt"/>
                <a:cs typeface="Arial" charset="0"/>
              </a:rPr>
              <a:t>8 trays/hour</a:t>
            </a: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endParaRPr lang="en-US" sz="4400" dirty="0">
              <a:solidFill>
                <a:schemeClr val="bg1"/>
              </a:solidFill>
              <a:latin typeface="+mj-lt"/>
            </a:endParaRPr>
          </a:p>
        </p:txBody>
      </p:sp>
    </p:spTree>
    <p:extLst>
      <p:ext uri="{BB962C8B-B14F-4D97-AF65-F5344CB8AC3E}">
        <p14:creationId xmlns:p14="http://schemas.microsoft.com/office/powerpoint/2010/main" val="14442714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3268323763"/>
              </p:ext>
            </p:extLst>
          </p:nvPr>
        </p:nvGraphicFramePr>
        <p:xfrm>
          <a:off x="3962400" y="914400"/>
          <a:ext cx="5943600" cy="2664868"/>
        </p:xfrm>
        <a:graphic>
          <a:graphicData uri="http://schemas.openxmlformats.org/presentationml/2006/ole">
            <mc:AlternateContent xmlns:mc="http://schemas.openxmlformats.org/markup-compatibility/2006">
              <mc:Choice xmlns:v="urn:schemas-microsoft-com:vml" Requires="v">
                <p:oleObj spid="_x0000_s200786" name="VISIO" r:id="rId8" imgW="2486160" imgH="1114560" progId="Visio.Drawing.6">
                  <p:embed/>
                </p:oleObj>
              </mc:Choice>
              <mc:Fallback>
                <p:oleObj name="VISIO" r:id="rId8" imgW="2486160" imgH="1114560" progId="Visio.Drawing.6">
                  <p:embed/>
                  <p:pic>
                    <p:nvPicPr>
                      <p:cNvPr id="0" name=""/>
                      <p:cNvPicPr>
                        <a:picLocks noChangeAspect="1" noChangeArrowheads="1"/>
                      </p:cNvPicPr>
                      <p:nvPr/>
                    </p:nvPicPr>
                    <p:blipFill>
                      <a:blip r:embed="rId9"/>
                      <a:srcRect/>
                      <a:stretch>
                        <a:fillRect/>
                      </a:stretch>
                    </p:blipFill>
                    <p:spPr bwMode="auto">
                      <a:xfrm>
                        <a:off x="3962400" y="9144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152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0,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0: </a:t>
            </a:r>
            <a:endParaRPr lang="en-US" sz="3200" b="1" dirty="0" smtClean="0">
              <a:solidFill>
                <a:schemeClr val="accent1"/>
              </a:solidFill>
              <a:latin typeface="+mj-lt"/>
              <a:cs typeface="Arial" charset="0"/>
            </a:endParaRPr>
          </a:p>
          <a:p>
            <a:pPr lvl="1"/>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a:t>
            </a:r>
            <a:r>
              <a:rPr lang="en-US" sz="3200" i="1" dirty="0" err="1">
                <a:latin typeface="+mj-lt"/>
                <a:cs typeface="Arial" charset="0"/>
              </a:rPr>
              <a:t>Q</a:t>
            </a:r>
            <a:r>
              <a:rPr lang="en-US" sz="3200" i="1" baseline="-25000" dirty="0" err="1">
                <a:latin typeface="+mj-lt"/>
                <a:cs typeface="Arial" charset="0"/>
              </a:rPr>
              <a:t>prev</a:t>
            </a:r>
            <a:endParaRPr lang="en-US" sz="3200" i="1" baseline="-25000" dirty="0">
              <a:latin typeface="+mj-lt"/>
              <a:cs typeface="Arial" charset="0"/>
            </a:endParaRPr>
          </a:p>
          <a:p>
            <a:pPr lvl="1"/>
            <a:r>
              <a:rPr lang="en-US" sz="3200" b="1" dirty="0" smtClean="0">
                <a:solidFill>
                  <a:srgbClr val="C00000"/>
                </a:solidFill>
                <a:latin typeface="+mj-lt"/>
                <a:cs typeface="Arial" charset="0"/>
              </a:rPr>
              <a:t>    </a:t>
            </a:r>
            <a:endParaRPr lang="en-US" sz="3200" b="1" dirty="0">
              <a:solidFill>
                <a:srgbClr val="C00000"/>
              </a:solidFill>
              <a:latin typeface="+mj-lt"/>
              <a:cs typeface="Arial" charset="0"/>
            </a:endParaRPr>
          </a:p>
          <a:p>
            <a:pPr marL="742950" lvl="1" indent="-285750">
              <a:buFontTx/>
              <a:buChar char="–"/>
            </a:pPr>
            <a:endParaRPr lang="en-US" sz="3200" dirty="0">
              <a:latin typeface="+mj-lt"/>
              <a:cs typeface="Arial" charset="0"/>
            </a:endParaRPr>
          </a:p>
          <a:p>
            <a:pPr lvl="1"/>
            <a:endParaRPr lang="en-US" sz="3200" dirty="0">
              <a:latin typeface="+mj-lt"/>
              <a:cs typeface="Arial" charset="0"/>
            </a:endParaRPr>
          </a:p>
          <a:p>
            <a:pPr marL="742950" lvl="1" indent="-285750">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1,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1: </a:t>
            </a:r>
            <a:endParaRPr lang="en-US" sz="3200" b="1" dirty="0" smtClean="0">
              <a:solidFill>
                <a:schemeClr val="accent1"/>
              </a:solidFill>
              <a:latin typeface="+mj-lt"/>
              <a:cs typeface="Arial" charset="0"/>
            </a:endParaRPr>
          </a:p>
          <a:p>
            <a:pPr lvl="1"/>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a:t>
            </a:r>
            <a:r>
              <a:rPr lang="en-US" sz="3200" dirty="0" smtClean="0">
                <a:latin typeface="+mj-lt"/>
                <a:cs typeface="Arial" charset="0"/>
              </a:rPr>
              <a:t>0, </a:t>
            </a:r>
            <a:r>
              <a:rPr lang="en-US" sz="3200" i="1" dirty="0" smtClean="0">
                <a:latin typeface="+mj-lt"/>
                <a:cs typeface="Arial" charset="0"/>
              </a:rPr>
              <a:t>Q</a:t>
            </a:r>
            <a:r>
              <a:rPr lang="en-US" sz="3200" dirty="0" smtClean="0">
                <a:latin typeface="+mj-lt"/>
                <a:cs typeface="Arial" charset="0"/>
              </a:rPr>
              <a:t> </a:t>
            </a:r>
            <a:r>
              <a:rPr lang="en-US" sz="3200" dirty="0">
                <a:latin typeface="+mj-lt"/>
                <a:cs typeface="Arial" charset="0"/>
              </a:rPr>
              <a:t>= 0</a:t>
            </a:r>
            <a:endParaRPr lang="en-US" sz="3200" i="1" dirty="0">
              <a:latin typeface="+mj-lt"/>
              <a:cs typeface="Times New Roman" pitchFamily="18" charset="0"/>
            </a:endParaRPr>
          </a:p>
          <a:p>
            <a:pPr lvl="1"/>
            <a:r>
              <a:rPr lang="en-US" sz="3200" b="1" dirty="0" smtClean="0">
                <a:solidFill>
                  <a:srgbClr val="C00000"/>
                </a:solidFill>
                <a:latin typeface="+mj-lt"/>
                <a:cs typeface="Arial" charset="0"/>
              </a:rPr>
              <a:t>    </a:t>
            </a:r>
            <a:endParaRPr lang="en-US" sz="3200" b="1" dirty="0">
              <a:solidFill>
                <a:srgbClr val="C00000"/>
              </a:solidFill>
              <a:latin typeface="+mj-lt"/>
              <a:cs typeface="Arial" charset="0"/>
            </a:endParaRPr>
          </a:p>
          <a:p>
            <a:pPr marL="742950" lvl="1" indent="-285750">
              <a:buFontTx/>
              <a:buChar char="–"/>
            </a:pPr>
            <a:endParaRPr lang="en-US" sz="2000" dirty="0">
              <a:latin typeface="+mj-lt"/>
              <a:cs typeface="Arial" charset="0"/>
            </a:endParaRPr>
          </a:p>
          <a:p>
            <a:pPr marL="742950" lvl="1" indent="-285750"/>
            <a:endParaRPr lang="en-US" sz="2000" dirty="0">
              <a:latin typeface="+mj-lt"/>
              <a:cs typeface="Arial" charset="0"/>
            </a:endParaRPr>
          </a:p>
          <a:p>
            <a:pPr marL="742950" lvl="1" indent="-285750"/>
            <a:endParaRPr lang="en-US" sz="2000" dirty="0">
              <a:latin typeface="+mj-lt"/>
              <a:cs typeface="Arial" charset="0"/>
            </a:endParaRPr>
          </a:p>
        </p:txBody>
      </p:sp>
      <p:sp>
        <p:nvSpPr>
          <p:cNvPr id="974857" name="Line 9"/>
          <p:cNvSpPr>
            <a:spLocks noChangeShapeType="1"/>
          </p:cNvSpPr>
          <p:nvPr>
            <p:custDataLst>
              <p:tags r:id="rId4"/>
            </p:custDataLst>
          </p:nvPr>
        </p:nvSpPr>
        <p:spPr bwMode="auto">
          <a:xfrm>
            <a:off x="2971800" y="4038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2915241618"/>
              </p:ext>
            </p:extLst>
          </p:nvPr>
        </p:nvGraphicFramePr>
        <p:xfrm>
          <a:off x="3962400" y="3733800"/>
          <a:ext cx="2514600" cy="2106196"/>
        </p:xfrm>
        <a:graphic>
          <a:graphicData uri="http://schemas.openxmlformats.org/presentationml/2006/ole">
            <mc:AlternateContent xmlns:mc="http://schemas.openxmlformats.org/markup-compatibility/2006">
              <mc:Choice xmlns:v="urn:schemas-microsoft-com:vml" Requires="v">
                <p:oleObj spid="_x0000_s200787" name="VISIO" r:id="rId10" imgW="1057895" imgH="885396" progId="Visio.Drawing.6">
                  <p:embed/>
                </p:oleObj>
              </mc:Choice>
              <mc:Fallback>
                <p:oleObj name="VISIO" r:id="rId10" imgW="1057895" imgH="885396"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3733800"/>
                        <a:ext cx="2514600" cy="2106196"/>
                      </a:xfrm>
                      <a:prstGeom prst="rect">
                        <a:avLst/>
                      </a:prstGeom>
                      <a:noFill/>
                      <a:ln>
                        <a:noFill/>
                      </a:ln>
                      <a:effectLst/>
                    </p:spPr>
                  </p:pic>
                </p:oleObj>
              </mc:Fallback>
            </mc:AlternateContent>
          </a:graphicData>
        </a:graphic>
      </p:graphicFrame>
      <p:sp>
        <p:nvSpPr>
          <p:cNvPr id="3" name="TextBox 2"/>
          <p:cNvSpPr txBox="1"/>
          <p:nvPr/>
        </p:nvSpPr>
        <p:spPr>
          <a:xfrm>
            <a:off x="8305800" y="1676400"/>
            <a:ext cx="304800" cy="400110"/>
          </a:xfrm>
          <a:prstGeom prst="rect">
            <a:avLst/>
          </a:prstGeom>
          <a:noFill/>
        </p:spPr>
        <p:txBody>
          <a:bodyPr wrap="square" rtlCol="0">
            <a:spAutoFit/>
          </a:bodyPr>
          <a:lstStyle/>
          <a:p>
            <a:r>
              <a:rPr lang="de-DE" sz="2000" dirty="0" smtClean="0">
                <a:solidFill>
                  <a:srgbClr val="0606BA"/>
                </a:solidFill>
                <a:latin typeface="Ariel"/>
              </a:rPr>
              <a:t>1</a:t>
            </a:r>
            <a:endParaRPr lang="en-US" sz="2000" dirty="0">
              <a:solidFill>
                <a:srgbClr val="0606BA"/>
              </a:solidFill>
              <a:latin typeface="Ariel"/>
            </a:endParaRPr>
          </a:p>
        </p:txBody>
      </p:sp>
    </p:spTree>
    <p:extLst>
      <p:ext uri="{BB962C8B-B14F-4D97-AF65-F5344CB8AC3E}">
        <p14:creationId xmlns:p14="http://schemas.microsoft.com/office/powerpoint/2010/main" val="38904359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750193022"/>
              </p:ext>
            </p:extLst>
          </p:nvPr>
        </p:nvGraphicFramePr>
        <p:xfrm>
          <a:off x="3962400" y="914400"/>
          <a:ext cx="5943600" cy="2664868"/>
        </p:xfrm>
        <a:graphic>
          <a:graphicData uri="http://schemas.openxmlformats.org/presentationml/2006/ole">
            <mc:AlternateContent xmlns:mc="http://schemas.openxmlformats.org/markup-compatibility/2006">
              <mc:Choice xmlns:v="urn:schemas-microsoft-com:vml" Requires="v">
                <p:oleObj spid="_x0000_s222250" name="VISIO" r:id="rId9" imgW="2486160" imgH="1114560" progId="Visio.Drawing.6">
                  <p:embed/>
                </p:oleObj>
              </mc:Choice>
              <mc:Fallback>
                <p:oleObj name="VISIO" r:id="rId9" imgW="2486160" imgH="1114560" progId="Visio.Drawing.6">
                  <p:embed/>
                  <p:pic>
                    <p:nvPicPr>
                      <p:cNvPr id="0" name=""/>
                      <p:cNvPicPr>
                        <a:picLocks noChangeAspect="1" noChangeArrowheads="1"/>
                      </p:cNvPicPr>
                      <p:nvPr/>
                    </p:nvPicPr>
                    <p:blipFill>
                      <a:blip r:embed="rId10"/>
                      <a:srcRect/>
                      <a:stretch>
                        <a:fillRect/>
                      </a:stretch>
                    </p:blipFill>
                    <p:spPr bwMode="auto">
                      <a:xfrm>
                        <a:off x="3962400" y="9144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152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0,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0: </a:t>
            </a:r>
            <a:endParaRPr lang="en-US" sz="3200" b="1" dirty="0" smtClean="0">
              <a:solidFill>
                <a:schemeClr val="accent1"/>
              </a:solidFill>
              <a:latin typeface="+mj-lt"/>
              <a:cs typeface="Arial" charset="0"/>
            </a:endParaRPr>
          </a:p>
          <a:p>
            <a:pPr lvl="1"/>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a:t>
            </a:r>
            <a:r>
              <a:rPr lang="en-US" sz="3200" i="1" dirty="0" err="1">
                <a:latin typeface="+mj-lt"/>
                <a:cs typeface="Arial" charset="0"/>
              </a:rPr>
              <a:t>Q</a:t>
            </a:r>
            <a:r>
              <a:rPr lang="en-US" sz="3200" i="1" baseline="-25000" dirty="0" err="1">
                <a:latin typeface="+mj-lt"/>
                <a:cs typeface="Arial" charset="0"/>
              </a:rPr>
              <a:t>prev</a:t>
            </a:r>
            <a:endParaRPr lang="en-US" sz="3200" i="1" baseline="-25000" dirty="0">
              <a:latin typeface="+mj-lt"/>
              <a:cs typeface="Arial" charset="0"/>
            </a:endParaRPr>
          </a:p>
          <a:p>
            <a:pPr lvl="1"/>
            <a:r>
              <a:rPr lang="en-US" sz="3200" b="1" dirty="0" smtClean="0">
                <a:solidFill>
                  <a:srgbClr val="C00000"/>
                </a:solidFill>
                <a:latin typeface="+mj-lt"/>
                <a:cs typeface="Arial" charset="0"/>
              </a:rPr>
              <a:t>   Memory!</a:t>
            </a:r>
            <a:endParaRPr lang="en-US" sz="3200" b="1" dirty="0">
              <a:solidFill>
                <a:srgbClr val="C00000"/>
              </a:solidFill>
              <a:latin typeface="+mj-lt"/>
              <a:cs typeface="Arial" charset="0"/>
            </a:endParaRPr>
          </a:p>
          <a:p>
            <a:pPr marL="742950" lvl="1" indent="-285750">
              <a:buFontTx/>
              <a:buChar char="–"/>
            </a:pPr>
            <a:endParaRPr lang="en-US" sz="3200" dirty="0">
              <a:latin typeface="+mj-lt"/>
              <a:cs typeface="Arial" charset="0"/>
            </a:endParaRPr>
          </a:p>
          <a:p>
            <a:pPr lvl="1"/>
            <a:endParaRPr lang="en-US" sz="3200" dirty="0">
              <a:latin typeface="+mj-lt"/>
              <a:cs typeface="Arial" charset="0"/>
            </a:endParaRPr>
          </a:p>
          <a:p>
            <a:pPr marL="742950" lvl="1" indent="-285750">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1,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1: </a:t>
            </a:r>
            <a:endParaRPr lang="en-US" sz="3200" b="1" dirty="0" smtClean="0">
              <a:solidFill>
                <a:schemeClr val="accent1"/>
              </a:solidFill>
              <a:latin typeface="+mj-lt"/>
              <a:cs typeface="Arial" charset="0"/>
            </a:endParaRPr>
          </a:p>
          <a:p>
            <a:pPr lvl="1"/>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a:t>
            </a:r>
            <a:r>
              <a:rPr lang="en-US" sz="3200" dirty="0" smtClean="0">
                <a:latin typeface="+mj-lt"/>
                <a:cs typeface="Arial" charset="0"/>
              </a:rPr>
              <a:t>0, </a:t>
            </a:r>
            <a:r>
              <a:rPr lang="en-US" sz="3200" i="1" dirty="0" smtClean="0">
                <a:latin typeface="+mj-lt"/>
                <a:cs typeface="Arial" charset="0"/>
              </a:rPr>
              <a:t>Q</a:t>
            </a:r>
            <a:r>
              <a:rPr lang="en-US" sz="3200" dirty="0" smtClean="0">
                <a:latin typeface="+mj-lt"/>
                <a:cs typeface="Arial" charset="0"/>
              </a:rPr>
              <a:t> </a:t>
            </a:r>
            <a:r>
              <a:rPr lang="en-US" sz="3200" dirty="0">
                <a:latin typeface="+mj-lt"/>
                <a:cs typeface="Arial" charset="0"/>
              </a:rPr>
              <a:t>= 0</a:t>
            </a:r>
            <a:endParaRPr lang="en-US" sz="3200" i="1" dirty="0">
              <a:latin typeface="+mj-lt"/>
              <a:cs typeface="Times New Roman" pitchFamily="18" charset="0"/>
            </a:endParaRPr>
          </a:p>
          <a:p>
            <a:pPr lvl="1"/>
            <a:r>
              <a:rPr lang="en-US" sz="3200" b="1" dirty="0" smtClean="0">
                <a:solidFill>
                  <a:srgbClr val="C00000"/>
                </a:solidFill>
                <a:latin typeface="+mj-lt"/>
                <a:cs typeface="Arial" charset="0"/>
              </a:rPr>
              <a:t>   Invalid State</a:t>
            </a:r>
          </a:p>
          <a:p>
            <a:pPr lvl="1"/>
            <a:r>
              <a:rPr lang="en-US" sz="3200" i="1" dirty="0" smtClean="0">
                <a:latin typeface="+mj-lt"/>
                <a:cs typeface="Arial" charset="0"/>
              </a:rPr>
              <a:t>   </a:t>
            </a:r>
            <a:r>
              <a:rPr lang="en-US" sz="3200" i="1" dirty="0" smtClean="0">
                <a:solidFill>
                  <a:srgbClr val="C00000"/>
                </a:solidFill>
                <a:latin typeface="+mj-lt"/>
                <a:cs typeface="Arial" charset="0"/>
              </a:rPr>
              <a:t>Q </a:t>
            </a:r>
            <a:r>
              <a:rPr lang="en-US" sz="3200" dirty="0">
                <a:solidFill>
                  <a:srgbClr val="C00000"/>
                </a:solidFill>
                <a:latin typeface="+mj-lt"/>
                <a:cs typeface="Arial" charset="0"/>
              </a:rPr>
              <a:t>≠ NOT </a:t>
            </a:r>
            <a:r>
              <a:rPr lang="en-US" sz="3200" i="1" dirty="0">
                <a:solidFill>
                  <a:srgbClr val="C00000"/>
                </a:solidFill>
                <a:latin typeface="+mj-lt"/>
                <a:cs typeface="Arial" charset="0"/>
              </a:rPr>
              <a:t>Q</a:t>
            </a:r>
            <a:endParaRPr lang="en-US" sz="3200" b="1" dirty="0">
              <a:solidFill>
                <a:srgbClr val="C00000"/>
              </a:solidFill>
              <a:latin typeface="+mj-lt"/>
              <a:cs typeface="Arial" charset="0"/>
            </a:endParaRPr>
          </a:p>
          <a:p>
            <a:pPr marL="742950" lvl="1" indent="-285750">
              <a:buFontTx/>
              <a:buChar char="–"/>
            </a:pPr>
            <a:endParaRPr lang="en-US" sz="2000" dirty="0">
              <a:latin typeface="+mj-lt"/>
              <a:cs typeface="Arial" charset="0"/>
            </a:endParaRPr>
          </a:p>
          <a:p>
            <a:pPr marL="742950" lvl="1" indent="-285750"/>
            <a:endParaRPr lang="en-US" sz="2000" dirty="0">
              <a:latin typeface="+mj-lt"/>
              <a:cs typeface="Arial" charset="0"/>
            </a:endParaRPr>
          </a:p>
          <a:p>
            <a:pPr marL="742950" lvl="1" indent="-285750"/>
            <a:endParaRPr lang="en-US" sz="2000" dirty="0">
              <a:latin typeface="+mj-lt"/>
              <a:cs typeface="Arial" charset="0"/>
            </a:endParaRPr>
          </a:p>
        </p:txBody>
      </p:sp>
      <p:sp>
        <p:nvSpPr>
          <p:cNvPr id="974857" name="Line 9"/>
          <p:cNvSpPr>
            <a:spLocks noChangeShapeType="1"/>
          </p:cNvSpPr>
          <p:nvPr>
            <p:custDataLst>
              <p:tags r:id="rId4"/>
            </p:custDataLst>
          </p:nvPr>
        </p:nvSpPr>
        <p:spPr bwMode="auto">
          <a:xfrm>
            <a:off x="2971800" y="4038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4270872376"/>
              </p:ext>
            </p:extLst>
          </p:nvPr>
        </p:nvGraphicFramePr>
        <p:xfrm>
          <a:off x="3962400" y="3733800"/>
          <a:ext cx="2514600" cy="2106196"/>
        </p:xfrm>
        <a:graphic>
          <a:graphicData uri="http://schemas.openxmlformats.org/presentationml/2006/ole">
            <mc:AlternateContent xmlns:mc="http://schemas.openxmlformats.org/markup-compatibility/2006">
              <mc:Choice xmlns:v="urn:schemas-microsoft-com:vml" Requires="v">
                <p:oleObj spid="_x0000_s222251" name="VISIO" r:id="rId11" imgW="1057895" imgH="885396" progId="Visio.Drawing.6">
                  <p:embed/>
                </p:oleObj>
              </mc:Choice>
              <mc:Fallback>
                <p:oleObj name="VISIO" r:id="rId11" imgW="1057895" imgH="885396"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3733800"/>
                        <a:ext cx="2514600" cy="2106196"/>
                      </a:xfrm>
                      <a:prstGeom prst="rect">
                        <a:avLst/>
                      </a:prstGeom>
                      <a:noFill/>
                      <a:ln>
                        <a:noFill/>
                      </a:ln>
                      <a:effectLst/>
                    </p:spPr>
                  </p:pic>
                </p:oleObj>
              </mc:Fallback>
            </mc:AlternateContent>
          </a:graphicData>
        </a:graphic>
      </p:graphicFrame>
      <p:sp>
        <p:nvSpPr>
          <p:cNvPr id="11" name="Line 9"/>
          <p:cNvSpPr>
            <a:spLocks noChangeShapeType="1"/>
          </p:cNvSpPr>
          <p:nvPr>
            <p:custDataLst>
              <p:tags r:id="rId6"/>
            </p:custDataLst>
          </p:nvPr>
        </p:nvSpPr>
        <p:spPr bwMode="auto">
          <a:xfrm>
            <a:off x="2556989" y="5011034"/>
            <a:ext cx="152400" cy="0"/>
          </a:xfrm>
          <a:prstGeom prst="line">
            <a:avLst/>
          </a:prstGeom>
          <a:noFill/>
          <a:ln w="952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Box 7"/>
          <p:cNvSpPr txBox="1"/>
          <p:nvPr/>
        </p:nvSpPr>
        <p:spPr>
          <a:xfrm>
            <a:off x="8305800" y="1676400"/>
            <a:ext cx="304800" cy="400110"/>
          </a:xfrm>
          <a:prstGeom prst="rect">
            <a:avLst/>
          </a:prstGeom>
          <a:noFill/>
        </p:spPr>
        <p:txBody>
          <a:bodyPr wrap="square" rtlCol="0">
            <a:spAutoFit/>
          </a:bodyPr>
          <a:lstStyle/>
          <a:p>
            <a:r>
              <a:rPr lang="de-DE" sz="2000" dirty="0" smtClean="0">
                <a:solidFill>
                  <a:srgbClr val="0606BA"/>
                </a:solidFill>
                <a:latin typeface="Ariel"/>
              </a:rPr>
              <a:t>1</a:t>
            </a:r>
            <a:endParaRPr lang="en-US" sz="2000" dirty="0">
              <a:solidFill>
                <a:srgbClr val="0606BA"/>
              </a:solidFill>
              <a:latin typeface="Ariel"/>
            </a:endParaRPr>
          </a:p>
        </p:txBody>
      </p:sp>
    </p:spTree>
    <p:extLst>
      <p:ext uri="{BB962C8B-B14F-4D97-AF65-F5344CB8AC3E}">
        <p14:creationId xmlns:p14="http://schemas.microsoft.com/office/powerpoint/2010/main" val="305074138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32" name="Object 12"/>
          <p:cNvGraphicFramePr>
            <a:graphicFrameLocks noGrp="1" noChangeAspect="1"/>
          </p:cNvGraphicFramePr>
          <p:nvPr>
            <p:ph idx="4294967295"/>
            <p:custDataLst>
              <p:tags r:id="rId2"/>
            </p:custDataLst>
            <p:extLst>
              <p:ext uri="{D42A27DB-BD31-4B8C-83A1-F6EECF244321}">
                <p14:modId xmlns:p14="http://schemas.microsoft.com/office/powerpoint/2010/main" val="3255824957"/>
              </p:ext>
            </p:extLst>
          </p:nvPr>
        </p:nvGraphicFramePr>
        <p:xfrm>
          <a:off x="6019800" y="2667000"/>
          <a:ext cx="2743200" cy="2655888"/>
        </p:xfrm>
        <a:graphic>
          <a:graphicData uri="http://schemas.openxmlformats.org/presentationml/2006/ole">
            <mc:AlternateContent xmlns:mc="http://schemas.openxmlformats.org/markup-compatibility/2006">
              <mc:Choice xmlns:v="urn:schemas-microsoft-com:vml" Requires="v">
                <p:oleObj spid="_x0000_s134188" name="VISIO" r:id="rId6" imgW="885960" imgH="857880" progId="Visio.Drawing.6">
                  <p:embed/>
                </p:oleObj>
              </mc:Choice>
              <mc:Fallback>
                <p:oleObj name="VISIO" r:id="rId6" imgW="885960" imgH="8578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2667000"/>
                        <a:ext cx="27432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7923" name="Rectangle 3"/>
          <p:cNvSpPr>
            <a:spLocks noChangeArrowheads="1"/>
          </p:cNvSpPr>
          <p:nvPr>
            <p:custDataLst>
              <p:tags r:id="rId3"/>
            </p:custDataLst>
          </p:nvPr>
        </p:nvSpPr>
        <p:spPr bwMode="auto">
          <a:xfrm>
            <a:off x="3810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Char char="•"/>
            </a:pPr>
            <a:r>
              <a:rPr lang="en-US" sz="3200" dirty="0">
                <a:latin typeface="+mj-lt"/>
                <a:cs typeface="Arial" charset="0"/>
              </a:rPr>
              <a:t>SR stands for Set/Reset Latch</a:t>
            </a:r>
          </a:p>
          <a:p>
            <a:pPr marL="742950" lvl="1" indent="-285750">
              <a:buFontTx/>
              <a:buChar char="–"/>
            </a:pPr>
            <a:r>
              <a:rPr lang="en-US" sz="2600" dirty="0">
                <a:latin typeface="+mj-lt"/>
                <a:cs typeface="Arial" charset="0"/>
              </a:rPr>
              <a:t>Stores one bit of state (</a:t>
            </a:r>
            <a:r>
              <a:rPr lang="en-US" sz="2600" i="1" dirty="0">
                <a:latin typeface="+mj-lt"/>
                <a:cs typeface="Arial" charset="0"/>
              </a:rPr>
              <a:t>Q</a:t>
            </a:r>
            <a:r>
              <a:rPr lang="en-US" sz="2600" dirty="0">
                <a:latin typeface="+mj-lt"/>
                <a:cs typeface="Arial" charset="0"/>
              </a:rPr>
              <a:t>)</a:t>
            </a:r>
          </a:p>
          <a:p>
            <a:pPr marL="342900" indent="-342900">
              <a:buFontTx/>
              <a:buChar char="•"/>
            </a:pPr>
            <a:r>
              <a:rPr lang="en-US" sz="3200" dirty="0">
                <a:latin typeface="+mj-lt"/>
                <a:cs typeface="Arial" charset="0"/>
              </a:rPr>
              <a:t>Control what value is being stored with </a:t>
            </a:r>
            <a:r>
              <a:rPr lang="en-US" sz="3200" i="1" dirty="0">
                <a:latin typeface="+mj-lt"/>
                <a:cs typeface="Arial" charset="0"/>
              </a:rPr>
              <a:t>S</a:t>
            </a:r>
            <a:r>
              <a:rPr lang="en-US" sz="3200" dirty="0">
                <a:latin typeface="+mj-lt"/>
                <a:cs typeface="Arial" charset="0"/>
              </a:rPr>
              <a:t>, </a:t>
            </a:r>
            <a:r>
              <a:rPr lang="en-US" sz="3200" i="1" dirty="0">
                <a:latin typeface="+mj-lt"/>
                <a:cs typeface="Arial" charset="0"/>
              </a:rPr>
              <a:t>R</a:t>
            </a:r>
            <a:r>
              <a:rPr lang="en-US" sz="3200" dirty="0">
                <a:latin typeface="+mj-lt"/>
                <a:cs typeface="Arial" charset="0"/>
              </a:rPr>
              <a:t> inputs</a:t>
            </a:r>
          </a:p>
          <a:p>
            <a:pPr marL="742950" lvl="1" indent="-285750">
              <a:buFontTx/>
              <a:buChar char="–"/>
            </a:pPr>
            <a:r>
              <a:rPr lang="en-US" sz="3200" b="1" dirty="0">
                <a:solidFill>
                  <a:schemeClr val="accent1"/>
                </a:solidFill>
                <a:latin typeface="+mj-lt"/>
                <a:cs typeface="Arial" charset="0"/>
              </a:rPr>
              <a:t>Set: </a:t>
            </a:r>
            <a:r>
              <a:rPr lang="en-US" sz="3200" dirty="0">
                <a:latin typeface="+mj-lt"/>
                <a:cs typeface="Arial" charset="0"/>
              </a:rPr>
              <a:t>Make the output 1 </a:t>
            </a:r>
            <a:endParaRPr lang="en-US" sz="3200" dirty="0" smtClean="0">
              <a:latin typeface="+mj-lt"/>
              <a:cs typeface="Arial" charset="0"/>
            </a:endParaRPr>
          </a:p>
          <a:p>
            <a:pPr lvl="1"/>
            <a:r>
              <a:rPr lang="en-US" sz="3200" dirty="0">
                <a:latin typeface="+mj-lt"/>
                <a:cs typeface="Arial" charset="0"/>
              </a:rPr>
              <a:t> </a:t>
            </a:r>
            <a:r>
              <a:rPr lang="en-US" sz="3200" dirty="0" smtClean="0">
                <a:latin typeface="+mj-lt"/>
                <a:cs typeface="Arial" charset="0"/>
              </a:rPr>
              <a:t>  (</a:t>
            </a:r>
            <a:r>
              <a:rPr lang="en-US" sz="3200" i="1" dirty="0">
                <a:latin typeface="+mj-lt"/>
                <a:cs typeface="Arial" charset="0"/>
              </a:rPr>
              <a:t>S </a:t>
            </a:r>
            <a:r>
              <a:rPr lang="en-US" sz="3200" dirty="0">
                <a:latin typeface="+mj-lt"/>
                <a:cs typeface="Arial" charset="0"/>
              </a:rPr>
              <a:t>= 1, </a:t>
            </a:r>
            <a:r>
              <a:rPr lang="en-US" sz="3200" i="1" dirty="0">
                <a:latin typeface="+mj-lt"/>
                <a:cs typeface="Arial" charset="0"/>
              </a:rPr>
              <a:t>R </a:t>
            </a:r>
            <a:r>
              <a:rPr lang="en-US" sz="3200" dirty="0">
                <a:latin typeface="+mj-lt"/>
                <a:cs typeface="Arial" charset="0"/>
              </a:rPr>
              <a:t>= 0, </a:t>
            </a:r>
            <a:r>
              <a:rPr lang="en-US" sz="3200" i="1" dirty="0">
                <a:latin typeface="+mj-lt"/>
                <a:cs typeface="Arial" charset="0"/>
              </a:rPr>
              <a:t>Q</a:t>
            </a:r>
            <a:r>
              <a:rPr lang="en-US" sz="3200" dirty="0">
                <a:latin typeface="+mj-lt"/>
                <a:cs typeface="Arial" charset="0"/>
              </a:rPr>
              <a:t> = </a:t>
            </a:r>
            <a:r>
              <a:rPr lang="en-US" sz="3200" b="1" dirty="0">
                <a:solidFill>
                  <a:schemeClr val="accent1"/>
                </a:solidFill>
                <a:latin typeface="+mj-lt"/>
                <a:cs typeface="Arial" charset="0"/>
              </a:rPr>
              <a:t>1</a:t>
            </a:r>
            <a:r>
              <a:rPr lang="en-US" sz="3200" dirty="0">
                <a:latin typeface="+mj-lt"/>
                <a:cs typeface="Arial" charset="0"/>
              </a:rPr>
              <a:t>)</a:t>
            </a:r>
          </a:p>
          <a:p>
            <a:pPr marL="742950" lvl="1" indent="-285750">
              <a:buFontTx/>
              <a:buChar char="–"/>
            </a:pPr>
            <a:r>
              <a:rPr lang="en-US" sz="3200" b="1" dirty="0">
                <a:solidFill>
                  <a:schemeClr val="accent1"/>
                </a:solidFill>
                <a:latin typeface="+mj-lt"/>
                <a:cs typeface="Arial" charset="0"/>
              </a:rPr>
              <a:t>Reset: </a:t>
            </a:r>
            <a:r>
              <a:rPr lang="en-US" sz="3200" dirty="0">
                <a:latin typeface="+mj-lt"/>
                <a:cs typeface="Arial" charset="0"/>
              </a:rPr>
              <a:t>Make the output 0 </a:t>
            </a:r>
            <a:endParaRPr lang="en-US" sz="3200" dirty="0" smtClean="0">
              <a:latin typeface="+mj-lt"/>
              <a:cs typeface="Arial" charset="0"/>
            </a:endParaRPr>
          </a:p>
          <a:p>
            <a:pPr lvl="1"/>
            <a:r>
              <a:rPr lang="en-US" sz="3200" dirty="0">
                <a:latin typeface="+mj-lt"/>
                <a:cs typeface="Arial" charset="0"/>
              </a:rPr>
              <a:t> </a:t>
            </a:r>
            <a:r>
              <a:rPr lang="en-US" sz="3200" dirty="0" smtClean="0">
                <a:latin typeface="+mj-lt"/>
                <a:cs typeface="Arial" charset="0"/>
              </a:rPr>
              <a:t>  (</a:t>
            </a:r>
            <a:r>
              <a:rPr lang="en-US" sz="3200" i="1" dirty="0">
                <a:latin typeface="+mj-lt"/>
                <a:cs typeface="Arial" charset="0"/>
              </a:rPr>
              <a:t>S </a:t>
            </a:r>
            <a:r>
              <a:rPr lang="en-US" sz="3200" dirty="0">
                <a:latin typeface="+mj-lt"/>
                <a:cs typeface="Arial" charset="0"/>
              </a:rPr>
              <a:t>= 0, </a:t>
            </a:r>
            <a:r>
              <a:rPr lang="en-US" sz="3200" i="1" dirty="0">
                <a:latin typeface="+mj-lt"/>
                <a:cs typeface="Arial" charset="0"/>
              </a:rPr>
              <a:t>R </a:t>
            </a:r>
            <a:r>
              <a:rPr lang="en-US" sz="3200" dirty="0">
                <a:latin typeface="+mj-lt"/>
                <a:cs typeface="Arial" charset="0"/>
              </a:rPr>
              <a:t>= 1, </a:t>
            </a:r>
            <a:r>
              <a:rPr lang="en-US" sz="3200" i="1" dirty="0">
                <a:latin typeface="+mj-lt"/>
                <a:cs typeface="Arial" charset="0"/>
              </a:rPr>
              <a:t>Q</a:t>
            </a:r>
            <a:r>
              <a:rPr lang="en-US" sz="3200" dirty="0">
                <a:latin typeface="+mj-lt"/>
                <a:cs typeface="Arial" charset="0"/>
              </a:rPr>
              <a:t> = </a:t>
            </a:r>
            <a:r>
              <a:rPr lang="en-US" sz="3200" b="1" dirty="0">
                <a:solidFill>
                  <a:schemeClr val="accent1"/>
                </a:solidFill>
                <a:latin typeface="+mj-lt"/>
                <a:cs typeface="Arial" charset="0"/>
              </a:rPr>
              <a:t>0</a:t>
            </a:r>
            <a:r>
              <a:rPr lang="en-US" sz="3200" dirty="0" smtClean="0">
                <a:latin typeface="+mj-lt"/>
                <a:cs typeface="Arial" charset="0"/>
              </a:rPr>
              <a:t>)</a:t>
            </a:r>
            <a:endParaRPr lang="en-US" sz="3200" dirty="0">
              <a:latin typeface="+mj-lt"/>
              <a:cs typeface="Arial" charset="0"/>
            </a:endParaRPr>
          </a:p>
          <a:p>
            <a:pPr marL="342900" indent="-342900">
              <a:buFontTx/>
              <a:buChar char="•"/>
            </a:pPr>
            <a:r>
              <a:rPr lang="en-US" sz="3200" b="1" dirty="0">
                <a:solidFill>
                  <a:srgbClr val="C00000"/>
                </a:solidFill>
                <a:latin typeface="+mj-lt"/>
                <a:cs typeface="Arial" charset="0"/>
              </a:rPr>
              <a:t>Must do something to avoid</a:t>
            </a:r>
          </a:p>
          <a:p>
            <a:pPr marL="342900" indent="-342900"/>
            <a:r>
              <a:rPr lang="en-US" sz="3200" b="1" dirty="0">
                <a:solidFill>
                  <a:srgbClr val="C00000"/>
                </a:solidFill>
                <a:latin typeface="+mj-lt"/>
                <a:cs typeface="Arial" charset="0"/>
              </a:rPr>
              <a:t>	invalid state (when </a:t>
            </a:r>
            <a:r>
              <a:rPr lang="en-US" sz="3200" b="1" i="1" dirty="0">
                <a:solidFill>
                  <a:srgbClr val="C00000"/>
                </a:solidFill>
                <a:latin typeface="+mj-lt"/>
                <a:cs typeface="Arial" charset="0"/>
              </a:rPr>
              <a:t>S</a:t>
            </a:r>
            <a:r>
              <a:rPr lang="en-US" sz="3200" b="1" dirty="0">
                <a:solidFill>
                  <a:srgbClr val="C00000"/>
                </a:solidFill>
                <a:latin typeface="+mj-lt"/>
                <a:cs typeface="Arial" charset="0"/>
              </a:rPr>
              <a:t> = </a:t>
            </a:r>
            <a:r>
              <a:rPr lang="en-US" sz="3200" b="1" i="1" dirty="0">
                <a:solidFill>
                  <a:srgbClr val="C00000"/>
                </a:solidFill>
                <a:latin typeface="+mj-lt"/>
                <a:cs typeface="Arial" charset="0"/>
              </a:rPr>
              <a:t>R</a:t>
            </a:r>
            <a:r>
              <a:rPr lang="en-US" sz="3200" b="1" dirty="0">
                <a:solidFill>
                  <a:srgbClr val="C00000"/>
                </a:solidFill>
                <a:latin typeface="+mj-lt"/>
                <a:cs typeface="Arial" charset="0"/>
              </a:rPr>
              <a:t> = 1)</a:t>
            </a:r>
          </a:p>
          <a:p>
            <a:pPr marL="342900" indent="-342900"/>
            <a:endParaRPr lang="en-US" sz="2400" b="1" i="1" baseline="-25000" dirty="0">
              <a:solidFill>
                <a:srgbClr val="FF3300"/>
              </a:solidFill>
              <a:latin typeface="+mj-lt"/>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SR Latch Symbol</a:t>
            </a:r>
            <a:endParaRPr lang="en-US" sz="4400" dirty="0">
              <a:solidFill>
                <a:schemeClr val="bg1"/>
              </a:solidFill>
              <a:latin typeface="+mj-lt"/>
            </a:endParaRPr>
          </a:p>
        </p:txBody>
      </p:sp>
    </p:spTree>
    <p:extLst>
      <p:ext uri="{BB962C8B-B14F-4D97-AF65-F5344CB8AC3E}">
        <p14:creationId xmlns:p14="http://schemas.microsoft.com/office/powerpoint/2010/main" val="338355236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493"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00918576"/>
              </p:ext>
            </p:extLst>
          </p:nvPr>
        </p:nvGraphicFramePr>
        <p:xfrm>
          <a:off x="6422505" y="2819400"/>
          <a:ext cx="2752725" cy="2841625"/>
        </p:xfrm>
        <a:graphic>
          <a:graphicData uri="http://schemas.openxmlformats.org/presentationml/2006/ole">
            <mc:AlternateContent xmlns:mc="http://schemas.openxmlformats.org/markup-compatibility/2006">
              <mc:Choice xmlns:v="urn:schemas-microsoft-com:vml" Requires="v">
                <p:oleObj spid="_x0000_s135211" name="VISIO" r:id="rId8" imgW="885960" imgH="913680" progId="Visio.Drawing.6">
                  <p:embed/>
                </p:oleObj>
              </mc:Choice>
              <mc:Fallback>
                <p:oleObj name="VISIO" r:id="rId8" imgW="885960" imgH="913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2505" y="2819400"/>
                        <a:ext cx="2752725" cy="2841625"/>
                      </a:xfrm>
                      <a:prstGeom prst="rect">
                        <a:avLst/>
                      </a:prstGeom>
                    </p:spPr>
                  </p:pic>
                </p:oleObj>
              </mc:Fallback>
            </mc:AlternateContent>
          </a:graphicData>
        </a:graphic>
      </p:graphicFrame>
      <p:sp>
        <p:nvSpPr>
          <p:cNvPr id="9594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9494" name="Rectangle 6"/>
          <p:cNvSpPr>
            <a:spLocks noChangeArrowheads="1"/>
          </p:cNvSpPr>
          <p:nvPr>
            <p:custDataLst>
              <p:tags r:id="rId4"/>
            </p:custDataLst>
          </p:nvPr>
        </p:nvSpPr>
        <p:spPr bwMode="auto">
          <a:xfrm>
            <a:off x="685800" y="10668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Char char="•"/>
            </a:pPr>
            <a:r>
              <a:rPr lang="en-US" sz="3200" dirty="0">
                <a:latin typeface="+mj-lt"/>
                <a:cs typeface="Arial" charset="0"/>
              </a:rPr>
              <a:t>Two 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p>
          <a:p>
            <a:pPr marL="742950" lvl="1" indent="-285750">
              <a:buFontTx/>
              <a:buChar char="–"/>
            </a:pPr>
            <a:r>
              <a:rPr lang="en-US" sz="2600" b="1" i="1" dirty="0">
                <a:solidFill>
                  <a:schemeClr val="accent1"/>
                </a:solidFill>
                <a:latin typeface="+mj-lt"/>
                <a:cs typeface="Arial" charset="0"/>
              </a:rPr>
              <a:t>CLK</a:t>
            </a:r>
            <a:r>
              <a:rPr lang="en-US" sz="2600" b="1" dirty="0">
                <a:solidFill>
                  <a:schemeClr val="accent1"/>
                </a:solidFill>
                <a:latin typeface="+mj-lt"/>
                <a:cs typeface="Arial" charset="0"/>
              </a:rPr>
              <a:t>:</a:t>
            </a:r>
            <a:r>
              <a:rPr lang="en-US" sz="2600" dirty="0">
                <a:solidFill>
                  <a:schemeClr val="accent1"/>
                </a:solidFill>
                <a:latin typeface="+mj-lt"/>
                <a:cs typeface="Arial" charset="0"/>
              </a:rPr>
              <a:t> </a:t>
            </a:r>
            <a:r>
              <a:rPr lang="en-US" sz="2600" dirty="0">
                <a:latin typeface="+mj-lt"/>
                <a:cs typeface="Arial" charset="0"/>
              </a:rPr>
              <a:t>controls </a:t>
            </a:r>
            <a:r>
              <a:rPr lang="en-US" sz="2600" i="1" dirty="0">
                <a:latin typeface="+mj-lt"/>
                <a:cs typeface="Arial" charset="0"/>
              </a:rPr>
              <a:t>when</a:t>
            </a:r>
            <a:r>
              <a:rPr lang="en-US" sz="2600" dirty="0">
                <a:latin typeface="+mj-lt"/>
                <a:cs typeface="Arial" charset="0"/>
              </a:rPr>
              <a:t> the output changes</a:t>
            </a:r>
          </a:p>
          <a:p>
            <a:pPr marL="742950" lvl="1" indent="-285750">
              <a:buFontTx/>
              <a:buChar char="–"/>
            </a:pPr>
            <a:r>
              <a:rPr lang="en-US" sz="2600" b="1" i="1" dirty="0">
                <a:solidFill>
                  <a:schemeClr val="accent1"/>
                </a:solidFill>
                <a:latin typeface="+mj-lt"/>
                <a:cs typeface="Arial" charset="0"/>
              </a:rPr>
              <a:t>D</a:t>
            </a:r>
            <a:r>
              <a:rPr lang="en-US" sz="2600" dirty="0">
                <a:latin typeface="+mj-lt"/>
                <a:cs typeface="Arial" charset="0"/>
              </a:rPr>
              <a:t> (the data input): controls </a:t>
            </a:r>
            <a:r>
              <a:rPr lang="en-US" sz="2600" i="1" dirty="0">
                <a:latin typeface="+mj-lt"/>
                <a:cs typeface="Arial" charset="0"/>
              </a:rPr>
              <a:t>what</a:t>
            </a:r>
            <a:r>
              <a:rPr lang="en-US" sz="2600" dirty="0">
                <a:latin typeface="+mj-lt"/>
                <a:cs typeface="Arial" charset="0"/>
              </a:rPr>
              <a:t> the output changes to</a:t>
            </a:r>
          </a:p>
          <a:p>
            <a:pPr marL="342900" indent="-342900">
              <a:buFontTx/>
              <a:buChar char="•"/>
            </a:pPr>
            <a:r>
              <a:rPr lang="en-US" sz="3200" dirty="0">
                <a:latin typeface="+mj-lt"/>
                <a:cs typeface="Arial" charset="0"/>
              </a:rPr>
              <a:t>Function</a:t>
            </a:r>
          </a:p>
          <a:p>
            <a:pPr marL="742950" lvl="1" indent="-285750">
              <a:buFontTx/>
              <a:buChar char="–"/>
            </a:pPr>
            <a:r>
              <a:rPr lang="en-US" sz="2600" dirty="0">
                <a:latin typeface="+mj-lt"/>
                <a:cs typeface="Arial" charset="0"/>
              </a:rPr>
              <a:t>When </a:t>
            </a:r>
            <a:r>
              <a:rPr lang="en-US" sz="2600" b="1" i="1" dirty="0">
                <a:latin typeface="+mj-lt"/>
                <a:cs typeface="Arial" charset="0"/>
              </a:rPr>
              <a:t>CLK</a:t>
            </a:r>
            <a:r>
              <a:rPr lang="en-US" sz="2600" b="1" dirty="0">
                <a:latin typeface="+mj-lt"/>
                <a:cs typeface="Arial" charset="0"/>
              </a:rPr>
              <a:t> = 1</a:t>
            </a:r>
            <a:r>
              <a:rPr lang="en-US" sz="2600" dirty="0">
                <a:latin typeface="+mj-lt"/>
                <a:cs typeface="Arial" charset="0"/>
              </a:rPr>
              <a:t>, </a:t>
            </a:r>
            <a:endParaRPr lang="en-US" sz="2600" dirty="0" smtClean="0">
              <a:latin typeface="+mj-lt"/>
              <a:cs typeface="Arial" charset="0"/>
            </a:endParaRPr>
          </a:p>
          <a:p>
            <a:pPr lvl="1"/>
            <a:r>
              <a:rPr lang="en-US" sz="2600" i="1" dirty="0" smtClean="0">
                <a:latin typeface="+mj-lt"/>
                <a:cs typeface="Arial" charset="0"/>
              </a:rPr>
              <a:t>   D</a:t>
            </a:r>
            <a:r>
              <a:rPr lang="en-US" sz="2600" dirty="0" smtClean="0">
                <a:latin typeface="+mj-lt"/>
                <a:cs typeface="Arial" charset="0"/>
              </a:rPr>
              <a:t> </a:t>
            </a:r>
            <a:r>
              <a:rPr lang="en-US" sz="2600" dirty="0">
                <a:latin typeface="+mj-lt"/>
                <a:cs typeface="Arial" charset="0"/>
              </a:rPr>
              <a:t>passes through to </a:t>
            </a:r>
            <a:r>
              <a:rPr lang="en-US" sz="2600" i="1" dirty="0">
                <a:latin typeface="+mj-lt"/>
                <a:cs typeface="Arial" charset="0"/>
              </a:rPr>
              <a:t>Q </a:t>
            </a:r>
            <a:r>
              <a:rPr lang="en-US" sz="2600" dirty="0" smtClean="0">
                <a:latin typeface="+mj-lt"/>
                <a:cs typeface="Arial" charset="0"/>
              </a:rPr>
              <a:t>(</a:t>
            </a:r>
            <a:r>
              <a:rPr lang="en-US" sz="2600" i="1" dirty="0" smtClean="0">
                <a:latin typeface="+mj-lt"/>
                <a:cs typeface="Arial" charset="0"/>
              </a:rPr>
              <a:t>transparent</a:t>
            </a:r>
            <a:r>
              <a:rPr lang="en-US" sz="2600" dirty="0">
                <a:latin typeface="+mj-lt"/>
                <a:cs typeface="Arial" charset="0"/>
              </a:rPr>
              <a:t>)</a:t>
            </a:r>
            <a:endParaRPr lang="en-US" sz="2600" i="1" dirty="0">
              <a:latin typeface="+mj-lt"/>
              <a:cs typeface="Arial" charset="0"/>
            </a:endParaRPr>
          </a:p>
          <a:p>
            <a:pPr marL="742950" lvl="1" indent="-285750">
              <a:buFontTx/>
              <a:buChar char="–"/>
            </a:pPr>
            <a:r>
              <a:rPr lang="en-US" sz="2600" dirty="0">
                <a:latin typeface="+mj-lt"/>
                <a:cs typeface="Arial" charset="0"/>
              </a:rPr>
              <a:t>When </a:t>
            </a:r>
            <a:r>
              <a:rPr lang="en-US" sz="2600" b="1" i="1" dirty="0">
                <a:latin typeface="+mj-lt"/>
                <a:cs typeface="Arial" charset="0"/>
              </a:rPr>
              <a:t>CLK</a:t>
            </a:r>
            <a:r>
              <a:rPr lang="en-US" sz="2600" b="1" dirty="0">
                <a:latin typeface="+mj-lt"/>
                <a:cs typeface="Arial" charset="0"/>
              </a:rPr>
              <a:t> = 0</a:t>
            </a:r>
            <a:r>
              <a:rPr lang="en-US" sz="2600" dirty="0">
                <a:latin typeface="+mj-lt"/>
                <a:cs typeface="Arial" charset="0"/>
              </a:rPr>
              <a:t>, </a:t>
            </a:r>
            <a:endParaRPr lang="en-US" sz="2600" dirty="0" smtClean="0">
              <a:latin typeface="+mj-lt"/>
              <a:cs typeface="Arial" charset="0"/>
            </a:endParaRPr>
          </a:p>
          <a:p>
            <a:pPr lvl="1"/>
            <a:r>
              <a:rPr lang="en-US" sz="2600" i="1" dirty="0" smtClean="0">
                <a:latin typeface="+mj-lt"/>
                <a:cs typeface="Arial" charset="0"/>
              </a:rPr>
              <a:t>   Q</a:t>
            </a:r>
            <a:r>
              <a:rPr lang="en-US" sz="2600" dirty="0" smtClean="0">
                <a:latin typeface="+mj-lt"/>
                <a:cs typeface="Arial" charset="0"/>
              </a:rPr>
              <a:t> </a:t>
            </a:r>
            <a:r>
              <a:rPr lang="en-US" sz="2600" dirty="0">
                <a:latin typeface="+mj-lt"/>
                <a:cs typeface="Arial" charset="0"/>
              </a:rPr>
              <a:t>holds its previous value </a:t>
            </a:r>
            <a:r>
              <a:rPr lang="en-US" sz="2600" dirty="0" smtClean="0">
                <a:latin typeface="+mj-lt"/>
                <a:cs typeface="Arial" charset="0"/>
              </a:rPr>
              <a:t>(</a:t>
            </a:r>
            <a:r>
              <a:rPr lang="en-US" sz="2600" i="1" dirty="0" smtClean="0">
                <a:latin typeface="+mj-lt"/>
                <a:cs typeface="Arial" charset="0"/>
              </a:rPr>
              <a:t>opaque</a:t>
            </a:r>
            <a:r>
              <a:rPr lang="en-US" sz="2600" dirty="0">
                <a:latin typeface="+mj-lt"/>
                <a:cs typeface="Arial" charset="0"/>
              </a:rPr>
              <a:t>)</a:t>
            </a:r>
            <a:endParaRPr lang="en-US" sz="2600" i="1" baseline="-25000" dirty="0">
              <a:latin typeface="+mj-lt"/>
              <a:cs typeface="Arial" charset="0"/>
            </a:endParaRPr>
          </a:p>
          <a:p>
            <a:pPr marL="342900" indent="-342900">
              <a:buFontTx/>
              <a:buChar char="•"/>
            </a:pPr>
            <a:r>
              <a:rPr lang="en-US" sz="3200" dirty="0">
                <a:latin typeface="+mj-lt"/>
                <a:cs typeface="Arial" charset="0"/>
              </a:rPr>
              <a:t>Avoids invalid case when </a:t>
            </a:r>
            <a:endParaRPr lang="en-US" sz="3200" dirty="0" smtClean="0">
              <a:latin typeface="+mj-lt"/>
              <a:cs typeface="Arial" charset="0"/>
            </a:endParaRPr>
          </a:p>
          <a:p>
            <a:r>
              <a:rPr lang="en-US" sz="3200" i="1" dirty="0">
                <a:latin typeface="+mj-lt"/>
                <a:cs typeface="Arial" charset="0"/>
              </a:rPr>
              <a:t> </a:t>
            </a:r>
            <a:r>
              <a:rPr lang="en-US" sz="3200" i="1" dirty="0" smtClean="0">
                <a:latin typeface="+mj-lt"/>
                <a:cs typeface="Arial" charset="0"/>
              </a:rPr>
              <a:t>  Q </a:t>
            </a:r>
            <a:r>
              <a:rPr lang="en-US" sz="3200" dirty="0">
                <a:latin typeface="+mj-lt"/>
                <a:cs typeface="Arial" charset="0"/>
              </a:rPr>
              <a:t>≠ NOT </a:t>
            </a:r>
            <a:r>
              <a:rPr lang="en-US" sz="3200" i="1" dirty="0">
                <a:latin typeface="+mj-lt"/>
                <a:cs typeface="Arial" charset="0"/>
              </a:rPr>
              <a:t>Q</a:t>
            </a:r>
          </a:p>
        </p:txBody>
      </p:sp>
      <p:sp>
        <p:nvSpPr>
          <p:cNvPr id="959495" name="Line 7"/>
          <p:cNvSpPr>
            <a:spLocks noChangeShapeType="1"/>
          </p:cNvSpPr>
          <p:nvPr>
            <p:custDataLst>
              <p:tags r:id="rId5"/>
            </p:custDataLst>
          </p:nvPr>
        </p:nvSpPr>
        <p:spPr bwMode="auto">
          <a:xfrm>
            <a:off x="2590800" y="5029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D Latch</a:t>
            </a:r>
            <a:endParaRPr lang="en-US" sz="4400" dirty="0">
              <a:solidFill>
                <a:schemeClr val="bg1"/>
              </a:solidFill>
              <a:latin typeface="+mj-lt"/>
            </a:endParaRPr>
          </a:p>
        </p:txBody>
      </p:sp>
    </p:spTree>
    <p:extLst>
      <p:ext uri="{BB962C8B-B14F-4D97-AF65-F5344CB8AC3E}">
        <p14:creationId xmlns:p14="http://schemas.microsoft.com/office/powerpoint/2010/main" val="5275685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1896262232"/>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137341"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3830248347"/>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137342"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2485672352"/>
              </p:ext>
            </p:extLst>
          </p:nvPr>
        </p:nvGraphicFramePr>
        <p:xfrm>
          <a:off x="1562100" y="3505200"/>
          <a:ext cx="6019800" cy="1979613"/>
        </p:xfrm>
        <a:graphic>
          <a:graphicData uri="http://schemas.openxmlformats.org/presentationml/2006/ole">
            <mc:AlternateContent xmlns:mc="http://schemas.openxmlformats.org/markup-compatibility/2006">
              <mc:Choice xmlns:v="urn:schemas-microsoft-com:vml" Requires="v">
                <p:oleObj spid="_x0000_s137343"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srcRect/>
                      <a:stretch>
                        <a:fillRect/>
                      </a:stretch>
                    </p:blipFill>
                    <p:spPr bwMode="auto">
                      <a:xfrm>
                        <a:off x="1562100" y="3505200"/>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D Latch Internal Circuit</a:t>
            </a:r>
            <a:endParaRPr lang="en-US" sz="4400" dirty="0">
              <a:solidFill>
                <a:schemeClr val="bg1"/>
              </a:solidFill>
              <a:latin typeface="+mj-lt"/>
            </a:endParaRPr>
          </a:p>
        </p:txBody>
      </p:sp>
    </p:spTree>
    <p:extLst>
      <p:ext uri="{BB962C8B-B14F-4D97-AF65-F5344CB8AC3E}">
        <p14:creationId xmlns:p14="http://schemas.microsoft.com/office/powerpoint/2010/main" val="21405844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2595315146"/>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201847"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699947184"/>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201848"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2803635112"/>
              </p:ext>
            </p:extLst>
          </p:nvPr>
        </p:nvGraphicFramePr>
        <p:xfrm>
          <a:off x="1562100" y="3506787"/>
          <a:ext cx="6019800" cy="1979613"/>
        </p:xfrm>
        <a:graphic>
          <a:graphicData uri="http://schemas.openxmlformats.org/presentationml/2006/ole">
            <mc:AlternateContent xmlns:mc="http://schemas.openxmlformats.org/markup-compatibility/2006">
              <mc:Choice xmlns:v="urn:schemas-microsoft-com:vml" Requires="v">
                <p:oleObj spid="_x0000_s201849"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2100" y="3506787"/>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D Latch Internal Circuit</a:t>
            </a:r>
            <a:endParaRPr lang="en-US" sz="4400" dirty="0">
              <a:solidFill>
                <a:schemeClr val="bg1"/>
              </a:solidFill>
              <a:latin typeface="+mj-lt"/>
            </a:endParaRPr>
          </a:p>
        </p:txBody>
      </p:sp>
    </p:spTree>
    <p:extLst>
      <p:ext uri="{BB962C8B-B14F-4D97-AF65-F5344CB8AC3E}">
        <p14:creationId xmlns:p14="http://schemas.microsoft.com/office/powerpoint/2010/main" val="384431263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1543" name="Object 7"/>
          <p:cNvGraphicFramePr>
            <a:graphicFrameLocks noGrp="1" noChangeAspect="1"/>
          </p:cNvGraphicFramePr>
          <p:nvPr>
            <p:ph sz="quarter" idx="4294967295"/>
            <p:custDataLst>
              <p:tags r:id="rId2"/>
            </p:custDataLst>
            <p:extLst>
              <p:ext uri="{D42A27DB-BD31-4B8C-83A1-F6EECF244321}">
                <p14:modId xmlns:p14="http://schemas.microsoft.com/office/powerpoint/2010/main" val="3805268392"/>
              </p:ext>
            </p:extLst>
          </p:nvPr>
        </p:nvGraphicFramePr>
        <p:xfrm>
          <a:off x="6280150" y="1108197"/>
          <a:ext cx="2863850" cy="2719388"/>
        </p:xfrm>
        <a:graphic>
          <a:graphicData uri="http://schemas.openxmlformats.org/presentationml/2006/ole">
            <mc:AlternateContent xmlns:mc="http://schemas.openxmlformats.org/markup-compatibility/2006">
              <mc:Choice xmlns:v="urn:schemas-microsoft-com:vml" Requires="v">
                <p:oleObj spid="_x0000_s138283" name="VISIO" r:id="rId7" imgW="963360" imgH="914400" progId="Visio.Drawing.6">
                  <p:embed/>
                </p:oleObj>
              </mc:Choice>
              <mc:Fallback>
                <p:oleObj name="VISIO" r:id="rId7" imgW="963360" imgH="914400" progId="Visio.Drawing.6">
                  <p:embed/>
                  <p:pic>
                    <p:nvPicPr>
                      <p:cNvPr id="0" name=""/>
                      <p:cNvPicPr>
                        <a:picLocks noChangeAspect="1" noChangeArrowheads="1"/>
                      </p:cNvPicPr>
                      <p:nvPr/>
                    </p:nvPicPr>
                    <p:blipFill>
                      <a:blip r:embed="rId8"/>
                      <a:srcRect/>
                      <a:stretch>
                        <a:fillRect/>
                      </a:stretch>
                    </p:blipFill>
                    <p:spPr bwMode="auto">
                      <a:xfrm>
                        <a:off x="6280150" y="1108197"/>
                        <a:ext cx="2863850" cy="2719388"/>
                      </a:xfrm>
                      <a:prstGeom prst="rect">
                        <a:avLst/>
                      </a:prstGeom>
                    </p:spPr>
                  </p:pic>
                </p:oleObj>
              </mc:Fallback>
            </mc:AlternateContent>
          </a:graphicData>
        </a:graphic>
      </p:graphicFrame>
      <p:sp>
        <p:nvSpPr>
          <p:cNvPr id="9615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1" name="Rectangle 5"/>
          <p:cNvSpPr>
            <a:spLocks noChangeArrowheads="1"/>
          </p:cNvSpPr>
          <p:nvPr>
            <p:custDataLst>
              <p:tags r:id="rId4"/>
            </p:custDataLst>
          </p:nvPr>
        </p:nvSpPr>
        <p:spPr bwMode="auto">
          <a:xfrm>
            <a:off x="381000" y="990600"/>
            <a:ext cx="6019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Char char="•"/>
            </a:pPr>
            <a:r>
              <a:rPr lang="en-US" sz="3200" b="1" dirty="0" smtClean="0">
                <a:solidFill>
                  <a:schemeClr val="accent1"/>
                </a:solidFill>
                <a:latin typeface="+mj-lt"/>
                <a:cs typeface="Arial" charset="0"/>
              </a:rPr>
              <a:t>Inputs</a:t>
            </a:r>
            <a:r>
              <a:rPr lang="en-US" sz="3200" b="1" dirty="0">
                <a:solidFill>
                  <a:schemeClr val="accent1"/>
                </a:solidFill>
                <a:latin typeface="+mj-lt"/>
                <a:cs typeface="Arial" charset="0"/>
              </a:rPr>
              <a:t>:</a:t>
            </a:r>
            <a:r>
              <a:rPr lang="en-US" sz="3200" dirty="0">
                <a:solidFill>
                  <a:schemeClr val="accent1"/>
                </a:solidFill>
                <a:latin typeface="+mj-lt"/>
                <a:cs typeface="Arial" charset="0"/>
              </a:rPr>
              <a:t>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p>
          <a:p>
            <a:pPr marL="342900" indent="-342900">
              <a:buFontTx/>
              <a:buChar char="•"/>
            </a:pPr>
            <a:r>
              <a:rPr lang="en-US" sz="3200" b="1" dirty="0">
                <a:solidFill>
                  <a:schemeClr val="accent1"/>
                </a:solidFill>
                <a:latin typeface="+mj-lt"/>
                <a:cs typeface="Arial" charset="0"/>
              </a:rPr>
              <a:t>Function</a:t>
            </a:r>
          </a:p>
          <a:p>
            <a:pPr marL="742950" lvl="1" indent="-285750">
              <a:buFontTx/>
              <a:buChar char="–"/>
            </a:pPr>
            <a:r>
              <a:rPr lang="en-US" sz="2500" dirty="0" smtClean="0">
                <a:latin typeface="+mj-lt"/>
                <a:cs typeface="Arial" charset="0"/>
              </a:rPr>
              <a:t>Samples </a:t>
            </a:r>
            <a:r>
              <a:rPr lang="en-US" sz="2500" i="1" dirty="0">
                <a:latin typeface="+mj-lt"/>
                <a:cs typeface="Arial" charset="0"/>
              </a:rPr>
              <a:t>D</a:t>
            </a:r>
            <a:r>
              <a:rPr lang="en-US" sz="2500" dirty="0">
                <a:latin typeface="+mj-lt"/>
                <a:cs typeface="Arial" charset="0"/>
              </a:rPr>
              <a:t> on </a:t>
            </a:r>
            <a:r>
              <a:rPr lang="en-US" sz="2500" dirty="0" smtClean="0">
                <a:latin typeface="+mj-lt"/>
                <a:cs typeface="Arial" charset="0"/>
              </a:rPr>
              <a:t>rising </a:t>
            </a:r>
            <a:r>
              <a:rPr lang="en-US" sz="2500" dirty="0">
                <a:latin typeface="+mj-lt"/>
                <a:cs typeface="Arial" charset="0"/>
              </a:rPr>
              <a:t>edge of </a:t>
            </a:r>
            <a:r>
              <a:rPr lang="en-US" sz="2500" i="1" dirty="0">
                <a:latin typeface="+mj-lt"/>
                <a:cs typeface="Arial" charset="0"/>
              </a:rPr>
              <a:t>CLK</a:t>
            </a:r>
          </a:p>
          <a:p>
            <a:pPr marL="1143000" lvl="2" indent="-228600">
              <a:buFontTx/>
              <a:buChar char="•"/>
            </a:pPr>
            <a:r>
              <a:rPr lang="en-US" sz="2500" dirty="0">
                <a:latin typeface="+mj-lt"/>
                <a:cs typeface="Arial" charset="0"/>
              </a:rPr>
              <a:t>When </a:t>
            </a:r>
            <a:r>
              <a:rPr lang="en-US" sz="2500" i="1" dirty="0">
                <a:latin typeface="+mj-lt"/>
                <a:cs typeface="Arial" charset="0"/>
              </a:rPr>
              <a:t>CLK</a:t>
            </a:r>
            <a:r>
              <a:rPr lang="en-US" sz="2500" dirty="0">
                <a:latin typeface="+mj-lt"/>
                <a:cs typeface="Arial" charset="0"/>
              </a:rPr>
              <a:t> rises from 0 to 1, </a:t>
            </a:r>
            <a:r>
              <a:rPr lang="en-US" sz="2500" i="1" dirty="0">
                <a:latin typeface="+mj-lt"/>
                <a:cs typeface="Arial" charset="0"/>
              </a:rPr>
              <a:t>D</a:t>
            </a:r>
            <a:r>
              <a:rPr lang="en-US" sz="2500" dirty="0">
                <a:latin typeface="+mj-lt"/>
                <a:cs typeface="Arial" charset="0"/>
              </a:rPr>
              <a:t> passes through to </a:t>
            </a:r>
            <a:r>
              <a:rPr lang="en-US" sz="2500" i="1" dirty="0">
                <a:latin typeface="+mj-lt"/>
                <a:cs typeface="Arial" charset="0"/>
              </a:rPr>
              <a:t>Q</a:t>
            </a:r>
          </a:p>
          <a:p>
            <a:pPr marL="1143000" lvl="2" indent="-228600">
              <a:buFontTx/>
              <a:buChar char="•"/>
            </a:pPr>
            <a:r>
              <a:rPr lang="en-US" sz="2500" dirty="0">
                <a:latin typeface="+mj-lt"/>
                <a:cs typeface="Arial" charset="0"/>
              </a:rPr>
              <a:t>Otherwise, </a:t>
            </a:r>
            <a:r>
              <a:rPr lang="en-US" sz="2500" i="1" dirty="0">
                <a:latin typeface="+mj-lt"/>
                <a:cs typeface="Arial" charset="0"/>
              </a:rPr>
              <a:t>Q</a:t>
            </a:r>
            <a:r>
              <a:rPr lang="en-US" sz="2500" dirty="0">
                <a:latin typeface="+mj-lt"/>
                <a:cs typeface="Arial" charset="0"/>
              </a:rPr>
              <a:t> holds its previous value</a:t>
            </a:r>
          </a:p>
          <a:p>
            <a:pPr marL="742950" lvl="1" indent="-285750">
              <a:buFontTx/>
              <a:buChar char="–"/>
            </a:pPr>
            <a:r>
              <a:rPr lang="en-US" sz="2500" i="1" dirty="0">
                <a:latin typeface="+mj-lt"/>
                <a:cs typeface="Arial" charset="0"/>
              </a:rPr>
              <a:t>Q </a:t>
            </a:r>
            <a:r>
              <a:rPr lang="en-US" sz="2500" dirty="0">
                <a:latin typeface="+mj-lt"/>
                <a:cs typeface="Arial" charset="0"/>
              </a:rPr>
              <a:t>changes only on </a:t>
            </a:r>
            <a:r>
              <a:rPr lang="en-US" sz="2500" dirty="0" smtClean="0">
                <a:latin typeface="+mj-lt"/>
                <a:cs typeface="Arial" charset="0"/>
              </a:rPr>
              <a:t>rising </a:t>
            </a:r>
            <a:r>
              <a:rPr lang="en-US" sz="2500" dirty="0">
                <a:latin typeface="+mj-lt"/>
                <a:cs typeface="Arial" charset="0"/>
              </a:rPr>
              <a:t>edge of </a:t>
            </a:r>
            <a:r>
              <a:rPr lang="en-US" sz="2500" i="1" dirty="0">
                <a:latin typeface="+mj-lt"/>
                <a:cs typeface="Arial" charset="0"/>
              </a:rPr>
              <a:t>CLK</a:t>
            </a:r>
          </a:p>
          <a:p>
            <a:pPr marL="342900" indent="-342900">
              <a:buFontTx/>
              <a:buChar char="•"/>
            </a:pPr>
            <a:r>
              <a:rPr lang="en-US" sz="3200" dirty="0" smtClean="0">
                <a:latin typeface="+mj-lt"/>
                <a:cs typeface="Arial" charset="0"/>
              </a:rPr>
              <a:t>Called </a:t>
            </a:r>
            <a:r>
              <a:rPr lang="en-US" sz="3200" i="1" dirty="0" smtClean="0">
                <a:latin typeface="+mj-lt"/>
                <a:cs typeface="Arial" charset="0"/>
              </a:rPr>
              <a:t>edge-triggered</a:t>
            </a:r>
            <a:endParaRPr lang="en-US" sz="3200" dirty="0" smtClean="0">
              <a:latin typeface="+mj-lt"/>
              <a:cs typeface="Arial" charset="0"/>
            </a:endParaRPr>
          </a:p>
          <a:p>
            <a:pPr marL="342900" indent="-342900">
              <a:buFontTx/>
              <a:buChar char="•"/>
            </a:pPr>
            <a:r>
              <a:rPr lang="en-US" sz="3200" dirty="0">
                <a:latin typeface="+mj-lt"/>
                <a:cs typeface="Arial" charset="0"/>
              </a:rPr>
              <a:t>A</a:t>
            </a:r>
            <a:r>
              <a:rPr lang="en-US" sz="3200" dirty="0" smtClean="0">
                <a:latin typeface="+mj-lt"/>
                <a:cs typeface="Arial" charset="0"/>
              </a:rPr>
              <a:t>ctivated </a:t>
            </a:r>
            <a:r>
              <a:rPr lang="en-US" sz="3200" dirty="0">
                <a:latin typeface="+mj-lt"/>
                <a:cs typeface="Arial" charset="0"/>
              </a:rPr>
              <a:t>on the clock </a:t>
            </a:r>
            <a:r>
              <a:rPr lang="en-US" sz="3200" dirty="0" smtClean="0">
                <a:latin typeface="+mj-lt"/>
                <a:cs typeface="Arial" charset="0"/>
              </a:rPr>
              <a:t>edge</a:t>
            </a:r>
          </a:p>
          <a:p>
            <a:pPr marL="342900" indent="-342900"/>
            <a:endParaRPr lang="en-US" sz="2400" i="1" baseline="-25000" dirty="0">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D Flip-Flop</a:t>
            </a:r>
            <a:endParaRPr lang="en-US" sz="4400" dirty="0">
              <a:solidFill>
                <a:schemeClr val="bg1"/>
              </a:solidFill>
              <a:latin typeface="+mj-lt"/>
            </a:endParaRPr>
          </a:p>
        </p:txBody>
      </p:sp>
    </p:spTree>
    <p:extLst>
      <p:ext uri="{BB962C8B-B14F-4D97-AF65-F5344CB8AC3E}">
        <p14:creationId xmlns:p14="http://schemas.microsoft.com/office/powerpoint/2010/main" val="17209316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64"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3825062401"/>
              </p:ext>
            </p:extLst>
          </p:nvPr>
        </p:nvGraphicFramePr>
        <p:xfrm>
          <a:off x="4572000" y="1828800"/>
          <a:ext cx="3505200" cy="2717800"/>
        </p:xfrm>
        <a:graphic>
          <a:graphicData uri="http://schemas.openxmlformats.org/presentationml/2006/ole">
            <mc:AlternateContent xmlns:mc="http://schemas.openxmlformats.org/markup-compatibility/2006">
              <mc:Choice xmlns:v="urn:schemas-microsoft-com:vml" Requires="v">
                <p:oleObj spid="_x0000_s139307" name="VISIO" r:id="rId8" imgW="1400040" imgH="1085760" progId="Visio.Drawing.6">
                  <p:embed/>
                </p:oleObj>
              </mc:Choice>
              <mc:Fallback>
                <p:oleObj name="VISIO" r:id="rId8" imgW="1400040" imgH="10857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1828800"/>
                        <a:ext cx="350520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5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9" name="Rectangle 9"/>
          <p:cNvSpPr>
            <a:spLocks noChangeArrowheads="1"/>
          </p:cNvSpPr>
          <p:nvPr>
            <p:custDataLst>
              <p:tags r:id="rId4"/>
            </p:custDataLst>
          </p:nvPr>
        </p:nvSpPr>
        <p:spPr bwMode="auto">
          <a:xfrm>
            <a:off x="3810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Two back-to-back latches (L1 and L2) controlled by complementary clocks</a:t>
            </a:r>
          </a:p>
          <a:p>
            <a:pPr marL="342900" indent="-342900">
              <a:spcBef>
                <a:spcPct val="20000"/>
              </a:spcBef>
              <a:buFontTx/>
              <a:buChar char="•"/>
            </a:pPr>
            <a:r>
              <a:rPr lang="en-US" sz="2400" dirty="0">
                <a:latin typeface="+mj-lt"/>
                <a:cs typeface="Arial" charset="0"/>
              </a:rPr>
              <a:t>When </a:t>
            </a:r>
            <a:r>
              <a:rPr lang="en-US" sz="2400" b="1" i="1" dirty="0">
                <a:solidFill>
                  <a:schemeClr val="accent1"/>
                </a:solidFill>
                <a:latin typeface="+mj-lt"/>
                <a:cs typeface="Arial" charset="0"/>
              </a:rPr>
              <a:t>CLK</a:t>
            </a:r>
            <a:r>
              <a:rPr lang="en-US" sz="2400" b="1" dirty="0">
                <a:solidFill>
                  <a:schemeClr val="accent1"/>
                </a:solidFill>
                <a:latin typeface="+mj-lt"/>
                <a:cs typeface="Arial" charset="0"/>
              </a:rPr>
              <a:t> = 0</a:t>
            </a:r>
          </a:p>
          <a:p>
            <a:pPr marL="742950" lvl="1" indent="-285750">
              <a:spcBef>
                <a:spcPct val="20000"/>
              </a:spcBef>
              <a:buFontTx/>
              <a:buChar char="–"/>
            </a:pPr>
            <a:r>
              <a:rPr lang="en-US" sz="2000" dirty="0">
                <a:latin typeface="+mj-lt"/>
                <a:cs typeface="Arial" charset="0"/>
              </a:rPr>
              <a:t>L1 is transparent</a:t>
            </a:r>
          </a:p>
          <a:p>
            <a:pPr marL="742950" lvl="1" indent="-285750">
              <a:spcBef>
                <a:spcPct val="20000"/>
              </a:spcBef>
              <a:buFontTx/>
              <a:buChar char="–"/>
            </a:pPr>
            <a:r>
              <a:rPr lang="en-US" sz="2000" dirty="0">
                <a:latin typeface="+mj-lt"/>
                <a:cs typeface="Arial" charset="0"/>
              </a:rPr>
              <a:t>L2 is opaque</a:t>
            </a:r>
          </a:p>
          <a:p>
            <a:pPr marL="742950" lvl="1" indent="-285750">
              <a:spcBef>
                <a:spcPct val="20000"/>
              </a:spcBef>
              <a:buFontTx/>
              <a:buChar char="–"/>
            </a:pPr>
            <a:r>
              <a:rPr lang="en-US" sz="2000" i="1" dirty="0">
                <a:latin typeface="+mj-lt"/>
                <a:cs typeface="Arial" charset="0"/>
              </a:rPr>
              <a:t>D</a:t>
            </a:r>
            <a:r>
              <a:rPr lang="en-US" sz="2000" dirty="0">
                <a:latin typeface="+mj-lt"/>
                <a:cs typeface="Arial" charset="0"/>
              </a:rPr>
              <a:t> passes through to N1</a:t>
            </a:r>
            <a:endParaRPr lang="en-US" sz="2000" i="1" dirty="0">
              <a:latin typeface="+mj-lt"/>
              <a:cs typeface="Arial" charset="0"/>
            </a:endParaRPr>
          </a:p>
          <a:p>
            <a:pPr marL="342900" indent="-342900">
              <a:spcBef>
                <a:spcPct val="20000"/>
              </a:spcBef>
              <a:buFontTx/>
              <a:buChar char="•"/>
            </a:pPr>
            <a:r>
              <a:rPr lang="en-US" sz="2400" dirty="0">
                <a:latin typeface="+mj-lt"/>
                <a:cs typeface="Arial" charset="0"/>
              </a:rPr>
              <a:t>When </a:t>
            </a:r>
            <a:r>
              <a:rPr lang="en-US" sz="2400" b="1" i="1" dirty="0">
                <a:solidFill>
                  <a:schemeClr val="accent1"/>
                </a:solidFill>
                <a:latin typeface="+mj-lt"/>
                <a:cs typeface="Arial" charset="0"/>
              </a:rPr>
              <a:t>CLK</a:t>
            </a:r>
            <a:r>
              <a:rPr lang="en-US" sz="2400" b="1" dirty="0">
                <a:solidFill>
                  <a:schemeClr val="accent1"/>
                </a:solidFill>
                <a:latin typeface="+mj-lt"/>
                <a:cs typeface="Arial" charset="0"/>
              </a:rPr>
              <a:t> = 1</a:t>
            </a:r>
          </a:p>
          <a:p>
            <a:pPr marL="742950" lvl="1" indent="-285750">
              <a:spcBef>
                <a:spcPct val="20000"/>
              </a:spcBef>
              <a:buFontTx/>
              <a:buChar char="–"/>
            </a:pPr>
            <a:r>
              <a:rPr lang="en-US" sz="2000" dirty="0">
                <a:latin typeface="+mj-lt"/>
                <a:cs typeface="Arial" charset="0"/>
              </a:rPr>
              <a:t>L2 is transparent</a:t>
            </a:r>
          </a:p>
          <a:p>
            <a:pPr marL="742950" lvl="1" indent="-285750">
              <a:spcBef>
                <a:spcPct val="20000"/>
              </a:spcBef>
              <a:buFontTx/>
              <a:buChar char="–"/>
            </a:pPr>
            <a:r>
              <a:rPr lang="en-US" sz="2000" dirty="0">
                <a:latin typeface="+mj-lt"/>
                <a:cs typeface="Arial" charset="0"/>
              </a:rPr>
              <a:t>L1 is opaque</a:t>
            </a:r>
          </a:p>
          <a:p>
            <a:pPr marL="742950" lvl="1" indent="-285750">
              <a:spcBef>
                <a:spcPct val="20000"/>
              </a:spcBef>
              <a:buFontTx/>
              <a:buChar char="–"/>
            </a:pPr>
            <a:r>
              <a:rPr lang="en-US" sz="2000" dirty="0">
                <a:latin typeface="+mj-lt"/>
                <a:cs typeface="Arial" charset="0"/>
              </a:rPr>
              <a:t>N1 passes through to </a:t>
            </a:r>
            <a:r>
              <a:rPr lang="en-US" sz="2000" i="1" dirty="0">
                <a:latin typeface="+mj-lt"/>
                <a:cs typeface="Arial" charset="0"/>
              </a:rPr>
              <a:t>Q</a:t>
            </a:r>
          </a:p>
          <a:p>
            <a:pPr marL="342900" indent="-342900">
              <a:spcBef>
                <a:spcPct val="20000"/>
              </a:spcBef>
              <a:buFontTx/>
              <a:buChar char="•"/>
            </a:pPr>
            <a:r>
              <a:rPr lang="en-US" sz="2400" dirty="0">
                <a:latin typeface="+mj-lt"/>
                <a:cs typeface="Arial" charset="0"/>
              </a:rPr>
              <a:t>Thus, on the edge of the clock (when </a:t>
            </a:r>
            <a:r>
              <a:rPr lang="en-US" sz="2400" b="1" i="1" dirty="0">
                <a:solidFill>
                  <a:schemeClr val="accent1"/>
                </a:solidFill>
                <a:latin typeface="+mj-lt"/>
                <a:cs typeface="Arial" charset="0"/>
              </a:rPr>
              <a:t>CLK</a:t>
            </a:r>
            <a:r>
              <a:rPr lang="en-US" sz="2400" b="1" dirty="0">
                <a:solidFill>
                  <a:schemeClr val="accent1"/>
                </a:solidFill>
                <a:latin typeface="+mj-lt"/>
                <a:cs typeface="Arial" charset="0"/>
              </a:rPr>
              <a:t> rises from 0   1</a:t>
            </a:r>
            <a:r>
              <a:rPr lang="en-US" sz="2400" dirty="0">
                <a:solidFill>
                  <a:schemeClr val="tx2"/>
                </a:solidFill>
                <a:latin typeface="+mj-lt"/>
                <a:cs typeface="Arial" charset="0"/>
              </a:rPr>
              <a:t>)</a:t>
            </a:r>
          </a:p>
          <a:p>
            <a:pPr marL="742950" lvl="1" indent="-285750">
              <a:spcBef>
                <a:spcPct val="20000"/>
              </a:spcBef>
              <a:buFontTx/>
              <a:buChar char="–"/>
            </a:pPr>
            <a:r>
              <a:rPr lang="en-US" sz="2000" i="1" dirty="0">
                <a:latin typeface="+mj-lt"/>
                <a:cs typeface="Arial" charset="0"/>
              </a:rPr>
              <a:t>D</a:t>
            </a:r>
            <a:r>
              <a:rPr lang="en-US" sz="2000" dirty="0">
                <a:latin typeface="+mj-lt"/>
                <a:cs typeface="Arial" charset="0"/>
              </a:rPr>
              <a:t> passes through to </a:t>
            </a:r>
            <a:r>
              <a:rPr lang="en-US" sz="2000" i="1" dirty="0">
                <a:latin typeface="+mj-lt"/>
                <a:cs typeface="Arial" charset="0"/>
              </a:rPr>
              <a:t>Q</a:t>
            </a:r>
          </a:p>
          <a:p>
            <a:pPr marL="342900" indent="-342900">
              <a:spcBef>
                <a:spcPct val="20000"/>
              </a:spcBef>
            </a:pPr>
            <a:endParaRPr lang="en-US" sz="2400" i="1" baseline="-25000" dirty="0">
              <a:latin typeface="+mj-lt"/>
              <a:cs typeface="Arial" charset="0"/>
            </a:endParaRPr>
          </a:p>
        </p:txBody>
      </p:sp>
      <p:sp>
        <p:nvSpPr>
          <p:cNvPr id="962571" name="Line 11"/>
          <p:cNvSpPr>
            <a:spLocks noChangeShapeType="1"/>
          </p:cNvSpPr>
          <p:nvPr>
            <p:custDataLst>
              <p:tags r:id="rId5"/>
            </p:custDataLst>
          </p:nvPr>
        </p:nvSpPr>
        <p:spPr bwMode="auto">
          <a:xfrm>
            <a:off x="7467600" y="5105400"/>
            <a:ext cx="228600"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D Flip-Flop Internal Circuit</a:t>
            </a:r>
            <a:endParaRPr lang="en-US" sz="4400" dirty="0">
              <a:solidFill>
                <a:schemeClr val="bg1"/>
              </a:solidFill>
              <a:latin typeface="+mj-lt"/>
            </a:endParaRPr>
          </a:p>
        </p:txBody>
      </p:sp>
    </p:spTree>
    <p:extLst>
      <p:ext uri="{BB962C8B-B14F-4D97-AF65-F5344CB8AC3E}">
        <p14:creationId xmlns:p14="http://schemas.microsoft.com/office/powerpoint/2010/main" val="145253083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3587" name="Object 3"/>
          <p:cNvGraphicFramePr>
            <a:graphicFrameLocks noGrp="1" noChangeAspect="1"/>
          </p:cNvGraphicFramePr>
          <p:nvPr>
            <p:ph sz="half" idx="4294967295"/>
            <p:custDataLst>
              <p:tags r:id="rId2"/>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0417" name="VISIO" r:id="rId7" imgW="491760" imgH="603000" progId="Visio.Drawing.6">
                  <p:embed/>
                </p:oleObj>
              </mc:Choice>
              <mc:Fallback>
                <p:oleObj name="VISIO" r:id="rId7" imgW="491760" imgH="6030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88" name="Object 4"/>
          <p:cNvGraphicFramePr>
            <a:graphicFrameLocks noGrp="1" noChangeAspect="1"/>
          </p:cNvGraphicFramePr>
          <p:nvPr>
            <p:ph sz="quarter" idx="4294967295"/>
            <p:custDataLst>
              <p:tags r:id="rId3"/>
            </p:custDataLst>
            <p:extLst>
              <p:ext uri="{D42A27DB-BD31-4B8C-83A1-F6EECF244321}">
                <p14:modId xmlns:p14="http://schemas.microsoft.com/office/powerpoint/2010/main" val="2276601635"/>
              </p:ext>
            </p:extLst>
          </p:nvPr>
        </p:nvGraphicFramePr>
        <p:xfrm>
          <a:off x="4648200" y="1066800"/>
          <a:ext cx="1404937" cy="1711325"/>
        </p:xfrm>
        <a:graphic>
          <a:graphicData uri="http://schemas.openxmlformats.org/presentationml/2006/ole">
            <mc:AlternateContent xmlns:mc="http://schemas.openxmlformats.org/markup-compatibility/2006">
              <mc:Choice xmlns:v="urn:schemas-microsoft-com:vml" Requires="v">
                <p:oleObj spid="_x0000_s140418" name="VISIO" r:id="rId9" imgW="495000" imgH="603000" progId="Visio.Drawing.6">
                  <p:embed/>
                </p:oleObj>
              </mc:Choice>
              <mc:Fallback>
                <p:oleObj name="VISIO" r:id="rId9" imgW="495000" imgH="60300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1066800"/>
                        <a:ext cx="1404937"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90"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4010640862"/>
              </p:ext>
            </p:extLst>
          </p:nvPr>
        </p:nvGraphicFramePr>
        <p:xfrm>
          <a:off x="729824" y="3276600"/>
          <a:ext cx="8261776" cy="2203450"/>
        </p:xfrm>
        <a:graphic>
          <a:graphicData uri="http://schemas.openxmlformats.org/presentationml/2006/ole">
            <mc:AlternateContent xmlns:mc="http://schemas.openxmlformats.org/markup-compatibility/2006">
              <mc:Choice xmlns:v="urn:schemas-microsoft-com:vml" Requires="v">
                <p:oleObj spid="_x0000_s140419" name="VISIO" r:id="rId11" imgW="4835160" imgH="1288800" progId="Visio.Drawing.6">
                  <p:embed/>
                </p:oleObj>
              </mc:Choice>
              <mc:Fallback>
                <p:oleObj name="VISIO" r:id="rId11" imgW="4835160" imgH="128880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824" y="3276600"/>
                        <a:ext cx="8261776" cy="2203450"/>
                      </a:xfrm>
                      <a:prstGeom prst="rect">
                        <a:avLst/>
                      </a:prstGeom>
                    </p:spPr>
                  </p:pic>
                </p:oleObj>
              </mc:Fallback>
            </mc:AlternateContent>
          </a:graphicData>
        </a:graphic>
      </p:graphicFrame>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D Latch vs. D Flip-Flop</a:t>
            </a:r>
            <a:endParaRPr lang="en-US" sz="4400" dirty="0">
              <a:solidFill>
                <a:schemeClr val="bg1"/>
              </a:solidFill>
              <a:latin typeface="+mj-lt"/>
            </a:endParaRPr>
          </a:p>
        </p:txBody>
      </p:sp>
    </p:spTree>
    <p:extLst>
      <p:ext uri="{BB962C8B-B14F-4D97-AF65-F5344CB8AC3E}">
        <p14:creationId xmlns:p14="http://schemas.microsoft.com/office/powerpoint/2010/main" val="26942955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Chapter 3 :: Topics</a:t>
            </a:r>
            <a:endParaRPr lang="en-US" sz="4400" dirty="0">
              <a:solidFill>
                <a:schemeClr val="bg1"/>
              </a:solidFill>
              <a:latin typeface="+mj-lt"/>
            </a:endParaRPr>
          </a:p>
        </p:txBody>
      </p:sp>
      <p:sp>
        <p:nvSpPr>
          <p:cNvPr id="8" name="Rectangle 3"/>
          <p:cNvSpPr txBox="1">
            <a:spLocks noChangeArrowheads="1"/>
          </p:cNvSpPr>
          <p:nvPr>
            <p:custDataLst>
              <p:tags r:id="rId1"/>
            </p:custDataLst>
          </p:nvPr>
        </p:nvSpPr>
        <p:spPr>
          <a:xfrm>
            <a:off x="914400" y="1219200"/>
            <a:ext cx="5638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p>
          <a:p>
            <a:r>
              <a:rPr lang="en-US" b="1" dirty="0" smtClean="0"/>
              <a:t>Latches and Flip-Flops</a:t>
            </a:r>
          </a:p>
          <a:p>
            <a:r>
              <a:rPr lang="en-US" b="1" smtClean="0"/>
              <a:t>Synchronous Logic Design</a:t>
            </a:r>
          </a:p>
          <a:p>
            <a:r>
              <a:rPr lang="en-US" b="1" dirty="0" smtClean="0"/>
              <a:t>Finite State Machines</a:t>
            </a:r>
          </a:p>
          <a:p>
            <a:r>
              <a:rPr lang="en-US" b="1" dirty="0" smtClean="0"/>
              <a:t>Timing of Sequential Logic</a:t>
            </a:r>
          </a:p>
          <a:p>
            <a:r>
              <a:rPr lang="en-US" b="1" dirty="0" smtClean="0"/>
              <a:t>Parallelism</a:t>
            </a:r>
            <a:endParaRPr lang="en-GB"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8491" y="1143000"/>
            <a:ext cx="1732109" cy="4724400"/>
          </a:xfrm>
          <a:prstGeom prst="rect">
            <a:avLst/>
          </a:prstGeom>
        </p:spPr>
      </p:pic>
    </p:spTree>
    <p:extLst>
      <p:ext uri="{BB962C8B-B14F-4D97-AF65-F5344CB8AC3E}">
        <p14:creationId xmlns:p14="http://schemas.microsoft.com/office/powerpoint/2010/main" val="4209819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quarter" idx="4294967295"/>
            <p:custDataLst>
              <p:tags r:id="rId2"/>
            </p:custDataLst>
            <p:extLst>
              <p:ext uri="{D42A27DB-BD31-4B8C-83A1-F6EECF244321}">
                <p14:modId xmlns:p14="http://schemas.microsoft.com/office/powerpoint/2010/main" val="3861805708"/>
              </p:ext>
            </p:extLst>
          </p:nvPr>
        </p:nvGraphicFramePr>
        <p:xfrm>
          <a:off x="685800" y="3276599"/>
          <a:ext cx="8305800" cy="2220379"/>
        </p:xfrm>
        <a:graphic>
          <a:graphicData uri="http://schemas.openxmlformats.org/presentationml/2006/ole">
            <mc:AlternateContent xmlns:mc="http://schemas.openxmlformats.org/markup-compatibility/2006">
              <mc:Choice xmlns:v="urn:schemas-microsoft-com:vml" Requires="v">
                <p:oleObj spid="_x0000_s141441" name="VISIO" r:id="rId7" imgW="4835160" imgH="1292040" progId="Visio.Drawing.6">
                  <p:embed/>
                </p:oleObj>
              </mc:Choice>
              <mc:Fallback>
                <p:oleObj name="VISIO" r:id="rId7" imgW="4835160" imgH="12920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276599"/>
                        <a:ext cx="8305800" cy="2220379"/>
                      </a:xfrm>
                      <a:prstGeom prst="rect">
                        <a:avLst/>
                      </a:prstGeom>
                    </p:spPr>
                  </p:pic>
                </p:oleObj>
              </mc:Fallback>
            </mc:AlternateContent>
          </a:graphicData>
        </a:graphic>
      </p:graphicFrame>
      <p:sp>
        <p:nvSpPr>
          <p:cNvPr id="8" name="TextBox 7"/>
          <p:cNvSpPr txBox="1"/>
          <p:nvPr/>
        </p:nvSpPr>
        <p:spPr>
          <a:xfrm>
            <a:off x="457200" y="76200"/>
            <a:ext cx="7924800" cy="769441"/>
          </a:xfrm>
          <a:prstGeom prst="rect">
            <a:avLst/>
          </a:prstGeom>
          <a:noFill/>
        </p:spPr>
        <p:txBody>
          <a:bodyPr wrap="square" rtlCol="0">
            <a:spAutoFit/>
          </a:bodyPr>
          <a:lstStyle/>
          <a:p>
            <a:r>
              <a:rPr lang="en-US" sz="4400" dirty="0" smtClean="0">
                <a:solidFill>
                  <a:schemeClr val="bg1"/>
                </a:solidFill>
                <a:latin typeface="+mj-lt"/>
              </a:rPr>
              <a:t>D Latch vs. D Flip-Flop</a:t>
            </a:r>
            <a:endParaRPr lang="en-US" sz="4400" dirty="0">
              <a:solidFill>
                <a:schemeClr val="bg1"/>
              </a:solidFill>
              <a:latin typeface="+mj-lt"/>
            </a:endParaRPr>
          </a:p>
        </p:txBody>
      </p:sp>
      <p:graphicFrame>
        <p:nvGraphicFramePr>
          <p:cNvPr id="4" name="Object 3"/>
          <p:cNvGraphicFramePr>
            <a:graphicFrameLocks noChangeAspect="1"/>
          </p:cNvGraphicFramePr>
          <p:nvPr>
            <p:custDataLst>
              <p:tags r:id="rId3"/>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1442" name="VISIO" r:id="rId9" imgW="491547" imgH="602985" progId="Visio.Drawing.6">
                  <p:embed/>
                </p:oleObj>
              </mc:Choice>
              <mc:Fallback>
                <p:oleObj name="VISIO" r:id="rId9" imgW="491547" imgH="602985" progId="Visio.Drawing.6">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custDataLst>
              <p:tags r:id="rId4"/>
            </p:custDataLst>
            <p:extLst>
              <p:ext uri="{D42A27DB-BD31-4B8C-83A1-F6EECF244321}">
                <p14:modId xmlns:p14="http://schemas.microsoft.com/office/powerpoint/2010/main" val="2276601635"/>
              </p:ext>
            </p:extLst>
          </p:nvPr>
        </p:nvGraphicFramePr>
        <p:xfrm>
          <a:off x="4648200" y="1066800"/>
          <a:ext cx="1404938" cy="1711325"/>
        </p:xfrm>
        <a:graphic>
          <a:graphicData uri="http://schemas.openxmlformats.org/presentationml/2006/ole">
            <mc:AlternateContent xmlns:mc="http://schemas.openxmlformats.org/markup-compatibility/2006">
              <mc:Choice xmlns:v="urn:schemas-microsoft-com:vml" Requires="v">
                <p:oleObj spid="_x0000_s141443" name="VISIO" r:id="rId11" imgW="494600" imgH="602985" progId="Visio.Drawing.6">
                  <p:embed/>
                </p:oleObj>
              </mc:Choice>
              <mc:Fallback>
                <p:oleObj name="VISIO" r:id="rId11" imgW="494600" imgH="602985" progId="Visio.Drawing.6">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1066800"/>
                        <a:ext cx="1404938"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31879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461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925970497"/>
              </p:ext>
            </p:extLst>
          </p:nvPr>
        </p:nvGraphicFramePr>
        <p:xfrm>
          <a:off x="1371600" y="1066800"/>
          <a:ext cx="2463041" cy="4648200"/>
        </p:xfrm>
        <a:graphic>
          <a:graphicData uri="http://schemas.openxmlformats.org/presentationml/2006/ole">
            <mc:AlternateContent xmlns:mc="http://schemas.openxmlformats.org/markup-compatibility/2006">
              <mc:Choice xmlns:v="urn:schemas-microsoft-com:vml" Requires="v">
                <p:oleObj spid="_x0000_s142420" name="VISIO" r:id="rId7" imgW="1228680" imgH="2317680" progId="Visio.Drawing.6">
                  <p:embed/>
                </p:oleObj>
              </mc:Choice>
              <mc:Fallback>
                <p:oleObj name="VISIO" r:id="rId7" imgW="1228680" imgH="23176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1066800"/>
                        <a:ext cx="2463041" cy="4648200"/>
                      </a:xfrm>
                      <a:prstGeom prst="rect">
                        <a:avLst/>
                      </a:prstGeom>
                      <a:noFill/>
                      <a:ln>
                        <a:noFill/>
                      </a:ln>
                      <a:effectLst/>
                      <a:extLst/>
                    </p:spPr>
                  </p:pic>
                </p:oleObj>
              </mc:Fallback>
            </mc:AlternateContent>
          </a:graphicData>
        </a:graphic>
      </p:graphicFrame>
      <p:graphicFrame>
        <p:nvGraphicFramePr>
          <p:cNvPr id="964613"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719244923"/>
              </p:ext>
            </p:extLst>
          </p:nvPr>
        </p:nvGraphicFramePr>
        <p:xfrm>
          <a:off x="4572000" y="2209800"/>
          <a:ext cx="3810000" cy="2000250"/>
        </p:xfrm>
        <a:graphic>
          <a:graphicData uri="http://schemas.openxmlformats.org/presentationml/2006/ole">
            <mc:AlternateContent xmlns:mc="http://schemas.openxmlformats.org/markup-compatibility/2006">
              <mc:Choice xmlns:v="urn:schemas-microsoft-com:vml" Requires="v">
                <p:oleObj spid="_x0000_s142421" name="VISIO" r:id="rId9" imgW="891000" imgH="488880" progId="Visio.Drawing.6">
                  <p:embed/>
                </p:oleObj>
              </mc:Choice>
              <mc:Fallback>
                <p:oleObj name="VISIO" r:id="rId9" imgW="891000" imgH="4888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209800"/>
                        <a:ext cx="3810000" cy="2000250"/>
                      </a:xfrm>
                      <a:prstGeom prst="rect">
                        <a:avLst/>
                      </a:prstGeom>
                    </p:spPr>
                  </p:pic>
                </p:oleObj>
              </mc:Fallback>
            </mc:AlternateContent>
          </a:graphicData>
        </a:graphic>
      </p:graphicFrame>
      <p:sp>
        <p:nvSpPr>
          <p:cNvPr id="9646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Registers: Multi-bit Flip-Flop</a:t>
            </a:r>
            <a:endParaRPr lang="en-US" sz="4400" dirty="0">
              <a:solidFill>
                <a:schemeClr val="bg1"/>
              </a:solidFill>
              <a:latin typeface="+mj-lt"/>
            </a:endParaRPr>
          </a:p>
        </p:txBody>
      </p:sp>
      <p:cxnSp>
        <p:nvCxnSpPr>
          <p:cNvPr id="3" name="Straight Connector 2"/>
          <p:cNvCxnSpPr/>
          <p:nvPr/>
        </p:nvCxnSpPr>
        <p:spPr>
          <a:xfrm>
            <a:off x="3429000" y="1600200"/>
            <a:ext cx="21336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29000" y="4800600"/>
            <a:ext cx="2133600" cy="990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76623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1000" name="Object 8"/>
          <p:cNvGraphicFramePr>
            <a:graphicFrameLocks noGrp="1" noChangeAspect="1"/>
          </p:cNvGraphicFramePr>
          <p:nvPr>
            <p:ph idx="4294967295"/>
            <p:custDataLst>
              <p:tags r:id="rId2"/>
            </p:custDataLst>
            <p:extLst>
              <p:ext uri="{D42A27DB-BD31-4B8C-83A1-F6EECF244321}">
                <p14:modId xmlns:p14="http://schemas.microsoft.com/office/powerpoint/2010/main" val="3440700352"/>
              </p:ext>
            </p:extLst>
          </p:nvPr>
        </p:nvGraphicFramePr>
        <p:xfrm>
          <a:off x="2321024" y="3429000"/>
          <a:ext cx="4003576" cy="2209800"/>
        </p:xfrm>
        <a:graphic>
          <a:graphicData uri="http://schemas.openxmlformats.org/presentationml/2006/ole">
            <mc:AlternateContent xmlns:mc="http://schemas.openxmlformats.org/markup-compatibility/2006">
              <mc:Choice xmlns:v="urn:schemas-microsoft-com:vml" Requires="v">
                <p:oleObj spid="_x0000_s143404" name="VISIO" r:id="rId6" imgW="2128680" imgH="1174680" progId="Visio.Drawing.6">
                  <p:embed/>
                </p:oleObj>
              </mc:Choice>
              <mc:Fallback>
                <p:oleObj name="VISIO" r:id="rId6" imgW="2128680" imgH="1174680" progId="Visio.Drawing.6">
                  <p:embed/>
                  <p:pic>
                    <p:nvPicPr>
                      <p:cNvPr id="0" name=""/>
                      <p:cNvPicPr>
                        <a:picLocks noChangeAspect="1" noChangeArrowheads="1"/>
                      </p:cNvPicPr>
                      <p:nvPr/>
                    </p:nvPicPr>
                    <p:blipFill>
                      <a:blip r:embed="rId7"/>
                      <a:srcRect/>
                      <a:stretch>
                        <a:fillRect/>
                      </a:stretch>
                    </p:blipFill>
                    <p:spPr bwMode="auto">
                      <a:xfrm>
                        <a:off x="2321024" y="3429000"/>
                        <a:ext cx="4003576" cy="2209800"/>
                      </a:xfrm>
                      <a:prstGeom prst="rect">
                        <a:avLst/>
                      </a:prstGeom>
                      <a:noFill/>
                      <a:ln>
                        <a:noFill/>
                      </a:ln>
                      <a:effectLst/>
                      <a:extLst/>
                    </p:spPr>
                  </p:pic>
                </p:oleObj>
              </mc:Fallback>
            </mc:AlternateContent>
          </a:graphicData>
        </a:graphic>
      </p:graphicFrame>
      <p:sp>
        <p:nvSpPr>
          <p:cNvPr id="981002" name="Rectangle 10"/>
          <p:cNvSpPr>
            <a:spLocks noChangeArrowheads="1"/>
          </p:cNvSpPr>
          <p:nvPr>
            <p:custDataLst>
              <p:tags r:id="rId3"/>
            </p:custDataLst>
          </p:nvPr>
        </p:nvSpPr>
        <p:spPr bwMode="auto">
          <a:xfrm>
            <a:off x="4572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EN</a:t>
            </a:r>
          </a:p>
          <a:p>
            <a:pPr marL="742950" lvl="1" indent="-285750">
              <a:spcBef>
                <a:spcPct val="20000"/>
              </a:spcBef>
              <a:buFontTx/>
              <a:buChar char="–"/>
            </a:pPr>
            <a:r>
              <a:rPr lang="en-US" sz="2300" dirty="0">
                <a:latin typeface="+mj-lt"/>
                <a:cs typeface="Arial" charset="0"/>
              </a:rPr>
              <a:t>The enable input (</a:t>
            </a:r>
            <a:r>
              <a:rPr lang="en-US" sz="2300" i="1" dirty="0">
                <a:latin typeface="+mj-lt"/>
                <a:cs typeface="Arial" charset="0"/>
              </a:rPr>
              <a:t>EN</a:t>
            </a:r>
            <a:r>
              <a:rPr lang="en-US" sz="2300" dirty="0">
                <a:latin typeface="+mj-lt"/>
                <a:cs typeface="Arial" charset="0"/>
              </a:rPr>
              <a:t>) controls when new data (</a:t>
            </a:r>
            <a:r>
              <a:rPr lang="en-US" sz="2300" i="1" dirty="0">
                <a:latin typeface="+mj-lt"/>
                <a:cs typeface="Arial" charset="0"/>
              </a:rPr>
              <a:t>D</a:t>
            </a:r>
            <a:r>
              <a:rPr lang="en-US" sz="2300" dirty="0">
                <a:latin typeface="+mj-lt"/>
                <a:cs typeface="Arial" charset="0"/>
              </a:rPr>
              <a:t>) is stored</a:t>
            </a:r>
          </a:p>
          <a:p>
            <a:pPr marL="342900" indent="-342900">
              <a:spcBef>
                <a:spcPct val="20000"/>
              </a:spcBef>
              <a:buFontTx/>
              <a:buChar char="•"/>
            </a:pPr>
            <a:r>
              <a:rPr lang="en-US" sz="3200" b="1" dirty="0">
                <a:latin typeface="+mj-lt"/>
                <a:cs typeface="Arial" charset="0"/>
              </a:rPr>
              <a:t>Function</a:t>
            </a:r>
          </a:p>
          <a:p>
            <a:pPr marL="742950" lvl="1" indent="-285750">
              <a:spcBef>
                <a:spcPct val="20000"/>
              </a:spcBef>
              <a:buFontTx/>
              <a:buChar char="–"/>
            </a:pPr>
            <a:r>
              <a:rPr lang="en-US" sz="2300" b="1" i="1" dirty="0">
                <a:solidFill>
                  <a:schemeClr val="accent1"/>
                </a:solidFill>
                <a:latin typeface="+mj-lt"/>
                <a:cs typeface="Arial" charset="0"/>
              </a:rPr>
              <a:t>EN</a:t>
            </a:r>
            <a:r>
              <a:rPr lang="en-US" sz="2300" b="1" dirty="0">
                <a:solidFill>
                  <a:schemeClr val="accent1"/>
                </a:solidFill>
                <a:latin typeface="+mj-lt"/>
                <a:cs typeface="Arial" charset="0"/>
              </a:rPr>
              <a:t> = </a:t>
            </a:r>
            <a:r>
              <a:rPr lang="en-US" sz="2300" b="1" dirty="0" smtClean="0">
                <a:solidFill>
                  <a:schemeClr val="accent1"/>
                </a:solidFill>
                <a:latin typeface="+mj-lt"/>
                <a:cs typeface="Arial" charset="0"/>
              </a:rPr>
              <a:t>1: </a:t>
            </a:r>
            <a:r>
              <a:rPr lang="en-US" sz="2300" i="1" dirty="0" smtClean="0">
                <a:latin typeface="+mj-lt"/>
                <a:cs typeface="Arial" charset="0"/>
              </a:rPr>
              <a:t>D</a:t>
            </a:r>
            <a:r>
              <a:rPr lang="en-US" sz="2300" dirty="0" smtClean="0">
                <a:latin typeface="+mj-lt"/>
                <a:cs typeface="Arial" charset="0"/>
              </a:rPr>
              <a:t> </a:t>
            </a:r>
            <a:r>
              <a:rPr lang="en-US" sz="2300" dirty="0">
                <a:latin typeface="+mj-lt"/>
                <a:cs typeface="Arial" charset="0"/>
              </a:rPr>
              <a:t>passes through to </a:t>
            </a:r>
            <a:r>
              <a:rPr lang="en-US" sz="2300" i="1" dirty="0">
                <a:latin typeface="+mj-lt"/>
                <a:cs typeface="Arial" charset="0"/>
              </a:rPr>
              <a:t>Q</a:t>
            </a:r>
            <a:r>
              <a:rPr lang="en-US" sz="2300" dirty="0">
                <a:latin typeface="+mj-lt"/>
                <a:cs typeface="Arial" charset="0"/>
              </a:rPr>
              <a:t> on the clock edge </a:t>
            </a:r>
          </a:p>
          <a:p>
            <a:pPr marL="742950" lvl="1" indent="-285750">
              <a:spcBef>
                <a:spcPct val="20000"/>
              </a:spcBef>
              <a:buFontTx/>
              <a:buChar char="–"/>
            </a:pPr>
            <a:r>
              <a:rPr lang="en-US" sz="2300" b="1" i="1" dirty="0">
                <a:solidFill>
                  <a:schemeClr val="accent1"/>
                </a:solidFill>
                <a:latin typeface="+mj-lt"/>
                <a:cs typeface="Arial" charset="0"/>
              </a:rPr>
              <a:t>EN</a:t>
            </a:r>
            <a:r>
              <a:rPr lang="en-US" sz="2300" b="1" dirty="0">
                <a:solidFill>
                  <a:schemeClr val="accent1"/>
                </a:solidFill>
                <a:latin typeface="+mj-lt"/>
                <a:cs typeface="Arial" charset="0"/>
              </a:rPr>
              <a:t> = </a:t>
            </a:r>
            <a:r>
              <a:rPr lang="en-US" sz="2300" b="1" dirty="0" smtClean="0">
                <a:solidFill>
                  <a:schemeClr val="accent1"/>
                </a:solidFill>
                <a:latin typeface="+mj-lt"/>
                <a:cs typeface="Arial" charset="0"/>
              </a:rPr>
              <a:t>0: </a:t>
            </a:r>
            <a:r>
              <a:rPr lang="en-US" sz="2300" dirty="0" smtClean="0">
                <a:latin typeface="+mj-lt"/>
                <a:cs typeface="Arial" charset="0"/>
              </a:rPr>
              <a:t>the </a:t>
            </a:r>
            <a:r>
              <a:rPr lang="en-US" sz="2300" dirty="0">
                <a:latin typeface="+mj-lt"/>
                <a:cs typeface="Arial" charset="0"/>
              </a:rPr>
              <a:t>flip-flop retains its previous state</a:t>
            </a:r>
            <a:endParaRPr lang="en-US" sz="2300" i="1" dirty="0">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Enabled Flip-Flops</a:t>
            </a:r>
            <a:endParaRPr lang="en-US" sz="4400" dirty="0">
              <a:solidFill>
                <a:schemeClr val="bg1"/>
              </a:solidFill>
              <a:latin typeface="+mj-lt"/>
            </a:endParaRPr>
          </a:p>
        </p:txBody>
      </p:sp>
    </p:spTree>
    <p:extLst>
      <p:ext uri="{BB962C8B-B14F-4D97-AF65-F5344CB8AC3E}">
        <p14:creationId xmlns:p14="http://schemas.microsoft.com/office/powerpoint/2010/main" val="114556726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8" name="Object 8"/>
          <p:cNvGraphicFramePr>
            <a:graphicFrameLocks noGrp="1" noChangeAspect="1"/>
          </p:cNvGraphicFramePr>
          <p:nvPr>
            <p:ph idx="4294967295"/>
            <p:custDataLst>
              <p:tags r:id="rId2"/>
            </p:custDataLst>
            <p:extLst>
              <p:ext uri="{D42A27DB-BD31-4B8C-83A1-F6EECF244321}">
                <p14:modId xmlns:p14="http://schemas.microsoft.com/office/powerpoint/2010/main" val="4185051675"/>
              </p:ext>
            </p:extLst>
          </p:nvPr>
        </p:nvGraphicFramePr>
        <p:xfrm>
          <a:off x="2766218" y="2819400"/>
          <a:ext cx="3611563" cy="3057525"/>
        </p:xfrm>
        <a:graphic>
          <a:graphicData uri="http://schemas.openxmlformats.org/presentationml/2006/ole">
            <mc:AlternateContent xmlns:mc="http://schemas.openxmlformats.org/markup-compatibility/2006">
              <mc:Choice xmlns:v="urn:schemas-microsoft-com:vml" Requires="v">
                <p:oleObj spid="_x0000_s144429"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6218" y="2819400"/>
                        <a:ext cx="3611563" cy="3057525"/>
                      </a:xfrm>
                      <a:prstGeom prst="rect">
                        <a:avLst/>
                      </a:prstGeom>
                    </p:spPr>
                  </p:pic>
                </p:oleObj>
              </mc:Fallback>
            </mc:AlternateContent>
          </a:graphicData>
        </a:graphic>
      </p:graphicFrame>
      <p:sp>
        <p:nvSpPr>
          <p:cNvPr id="9830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5" name="Rectangle 5"/>
          <p:cNvSpPr>
            <a:spLocks noChangeArrowheads="1"/>
          </p:cNvSpPr>
          <p:nvPr>
            <p:custDataLst>
              <p:tags r:id="rId4"/>
            </p:custDataLst>
          </p:nvPr>
        </p:nvSpPr>
        <p:spPr bwMode="auto">
          <a:xfrm>
            <a:off x="4572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Reset</a:t>
            </a:r>
            <a:endParaRPr lang="en-US" sz="3200" dirty="0">
              <a:latin typeface="+mj-lt"/>
              <a:cs typeface="Arial" charset="0"/>
            </a:endParaRPr>
          </a:p>
          <a:p>
            <a:pPr marL="342900" indent="-342900">
              <a:spcBef>
                <a:spcPct val="20000"/>
              </a:spcBef>
              <a:buFontTx/>
              <a:buChar char="•"/>
            </a:pPr>
            <a:r>
              <a:rPr lang="en-US" sz="3200" b="1" dirty="0">
                <a:latin typeface="+mj-lt"/>
                <a:cs typeface="Arial" charset="0"/>
              </a:rPr>
              <a:t>Function:</a:t>
            </a:r>
          </a:p>
          <a:p>
            <a:pPr marL="742950" lvl="1" indent="-285750">
              <a:spcBef>
                <a:spcPct val="20000"/>
              </a:spcBef>
              <a:buFontTx/>
              <a:buChar char="–"/>
            </a:pPr>
            <a:r>
              <a:rPr lang="en-US" sz="2600" b="1" i="1" dirty="0">
                <a:solidFill>
                  <a:schemeClr val="accent1"/>
                </a:solidFill>
                <a:latin typeface="+mj-lt"/>
                <a:cs typeface="Arial" charset="0"/>
              </a:rPr>
              <a:t>Reset</a:t>
            </a:r>
            <a:r>
              <a:rPr lang="en-US" sz="2600" b="1" dirty="0">
                <a:solidFill>
                  <a:schemeClr val="accent1"/>
                </a:solidFill>
                <a:latin typeface="+mj-lt"/>
                <a:cs typeface="Arial" charset="0"/>
              </a:rPr>
              <a:t> = </a:t>
            </a:r>
            <a:r>
              <a:rPr lang="en-US" sz="2600" b="1" dirty="0" smtClean="0">
                <a:solidFill>
                  <a:schemeClr val="accent1"/>
                </a:solidFill>
                <a:latin typeface="+mj-lt"/>
                <a:cs typeface="Arial" charset="0"/>
              </a:rPr>
              <a:t>1:  </a:t>
            </a:r>
            <a:r>
              <a:rPr lang="en-US" sz="2600" i="1" dirty="0" smtClean="0">
                <a:latin typeface="+mj-lt"/>
                <a:cs typeface="Arial" charset="0"/>
              </a:rPr>
              <a:t>Q</a:t>
            </a:r>
            <a:r>
              <a:rPr lang="en-US" sz="2600" dirty="0" smtClean="0">
                <a:latin typeface="+mj-lt"/>
                <a:cs typeface="Arial" charset="0"/>
              </a:rPr>
              <a:t> </a:t>
            </a:r>
            <a:r>
              <a:rPr lang="en-US" sz="2600" dirty="0">
                <a:latin typeface="+mj-lt"/>
                <a:cs typeface="Arial" charset="0"/>
              </a:rPr>
              <a:t>is forced to 0 </a:t>
            </a:r>
          </a:p>
          <a:p>
            <a:pPr marL="742950" lvl="1" indent="-285750">
              <a:spcBef>
                <a:spcPct val="20000"/>
              </a:spcBef>
              <a:buFontTx/>
              <a:buChar char="–"/>
            </a:pPr>
            <a:r>
              <a:rPr lang="en-US" sz="2600" b="1" i="1" dirty="0">
                <a:solidFill>
                  <a:schemeClr val="accent1"/>
                </a:solidFill>
                <a:latin typeface="+mj-lt"/>
                <a:cs typeface="Arial" charset="0"/>
              </a:rPr>
              <a:t>Reset</a:t>
            </a:r>
            <a:r>
              <a:rPr lang="en-US" sz="2600" b="1" dirty="0">
                <a:solidFill>
                  <a:schemeClr val="accent1"/>
                </a:solidFill>
                <a:latin typeface="+mj-lt"/>
                <a:cs typeface="Arial" charset="0"/>
              </a:rPr>
              <a:t> = </a:t>
            </a:r>
            <a:r>
              <a:rPr lang="en-US" sz="2600" b="1" dirty="0" smtClean="0">
                <a:solidFill>
                  <a:schemeClr val="accent1"/>
                </a:solidFill>
                <a:latin typeface="+mj-lt"/>
                <a:cs typeface="Arial" charset="0"/>
              </a:rPr>
              <a:t>0:  </a:t>
            </a:r>
            <a:r>
              <a:rPr lang="en-US" sz="2600" dirty="0" smtClean="0">
                <a:latin typeface="+mj-lt"/>
                <a:cs typeface="Arial" charset="0"/>
              </a:rPr>
              <a:t>flip-flop </a:t>
            </a:r>
            <a:r>
              <a:rPr lang="en-US" sz="2600" dirty="0">
                <a:latin typeface="+mj-lt"/>
                <a:cs typeface="Arial" charset="0"/>
              </a:rPr>
              <a:t>behaves </a:t>
            </a:r>
            <a:r>
              <a:rPr lang="en-US" sz="2600" dirty="0" smtClean="0">
                <a:latin typeface="+mj-lt"/>
                <a:cs typeface="Arial" charset="0"/>
              </a:rPr>
              <a:t>as </a:t>
            </a:r>
            <a:r>
              <a:rPr lang="en-US" sz="2600" dirty="0">
                <a:latin typeface="+mj-lt"/>
                <a:cs typeface="Arial" charset="0"/>
              </a:rPr>
              <a:t>ordinary D flip-flop</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spTree>
    <p:extLst>
      <p:ext uri="{BB962C8B-B14F-4D97-AF65-F5344CB8AC3E}">
        <p14:creationId xmlns:p14="http://schemas.microsoft.com/office/powerpoint/2010/main" val="14021156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Two types:</a:t>
            </a:r>
          </a:p>
          <a:p>
            <a:pPr marL="742950" lvl="1" indent="-285750">
              <a:spcBef>
                <a:spcPct val="20000"/>
              </a:spcBef>
              <a:buFontTx/>
              <a:buChar char="–"/>
            </a:pPr>
            <a:r>
              <a:rPr lang="en-US" sz="2600" b="1" dirty="0">
                <a:solidFill>
                  <a:srgbClr val="0070C0"/>
                </a:solidFill>
                <a:latin typeface="+mj-lt"/>
                <a:cs typeface="Arial" charset="0"/>
              </a:rPr>
              <a:t>Synchronous: </a:t>
            </a:r>
            <a:r>
              <a:rPr lang="en-US" sz="2600" dirty="0">
                <a:latin typeface="+mj-lt"/>
                <a:cs typeface="Arial" charset="0"/>
              </a:rPr>
              <a:t>resets at the clock edge only</a:t>
            </a:r>
          </a:p>
          <a:p>
            <a:pPr marL="742950" lvl="1" indent="-285750">
              <a:spcBef>
                <a:spcPct val="20000"/>
              </a:spcBef>
              <a:buFontTx/>
              <a:buChar char="–"/>
            </a:pPr>
            <a:r>
              <a:rPr lang="en-US" sz="2600" b="1" dirty="0">
                <a:solidFill>
                  <a:srgbClr val="0070C0"/>
                </a:solidFill>
                <a:latin typeface="+mj-lt"/>
                <a:cs typeface="Arial" charset="0"/>
              </a:rPr>
              <a:t>Asynchronous:</a:t>
            </a:r>
            <a:r>
              <a:rPr lang="en-US" sz="2600" dirty="0">
                <a:solidFill>
                  <a:srgbClr val="0070C0"/>
                </a:solidFill>
                <a:latin typeface="+mj-lt"/>
                <a:cs typeface="Arial" charset="0"/>
              </a:rPr>
              <a:t> </a:t>
            </a:r>
            <a:r>
              <a:rPr lang="en-US" sz="2600" dirty="0">
                <a:latin typeface="+mj-lt"/>
                <a:cs typeface="Arial" charset="0"/>
              </a:rPr>
              <a:t>resets immediately when </a:t>
            </a:r>
            <a:r>
              <a:rPr lang="en-US" sz="2600" i="1" dirty="0">
                <a:latin typeface="+mj-lt"/>
                <a:cs typeface="Arial" charset="0"/>
              </a:rPr>
              <a:t>Reset</a:t>
            </a:r>
            <a:r>
              <a:rPr lang="en-US" sz="2600" dirty="0">
                <a:latin typeface="+mj-lt"/>
                <a:cs typeface="Arial" charset="0"/>
              </a:rPr>
              <a:t> = 1</a:t>
            </a:r>
          </a:p>
          <a:p>
            <a:pPr marL="342900" indent="-342900">
              <a:spcBef>
                <a:spcPct val="20000"/>
              </a:spcBef>
              <a:buFontTx/>
              <a:buChar char="•"/>
            </a:pPr>
            <a:r>
              <a:rPr lang="en-US" sz="3200" dirty="0">
                <a:latin typeface="+mj-lt"/>
                <a:cs typeface="Arial" charset="0"/>
              </a:rPr>
              <a:t>Asynchronously resettable flip-flop requires changing the internal circuitry of the </a:t>
            </a:r>
            <a:r>
              <a:rPr lang="en-US" sz="3200" dirty="0" smtClean="0">
                <a:latin typeface="+mj-lt"/>
                <a:cs typeface="Arial" charset="0"/>
              </a:rPr>
              <a:t>flip-flop</a:t>
            </a:r>
          </a:p>
          <a:p>
            <a:pPr marL="342900" indent="-342900">
              <a:spcBef>
                <a:spcPct val="20000"/>
              </a:spcBef>
              <a:buFontTx/>
              <a:buChar char="•"/>
            </a:pPr>
            <a:r>
              <a:rPr lang="en-US" sz="3200" dirty="0" smtClean="0">
                <a:latin typeface="+mj-lt"/>
                <a:cs typeface="Arial" charset="0"/>
              </a:rPr>
              <a:t>Synchronously resettable flip-flop?</a:t>
            </a:r>
            <a:endParaRPr lang="en-US" sz="3200" dirty="0">
              <a:latin typeface="+mj-lt"/>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spTree>
    <p:extLst>
      <p:ext uri="{BB962C8B-B14F-4D97-AF65-F5344CB8AC3E}">
        <p14:creationId xmlns:p14="http://schemas.microsoft.com/office/powerpoint/2010/main" val="284797303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3"/>
            </p:custDataLst>
            <p:extLst>
              <p:ext uri="{D42A27DB-BD31-4B8C-83A1-F6EECF244321}">
                <p14:modId xmlns:p14="http://schemas.microsoft.com/office/powerpoint/2010/main" val="3356640871"/>
              </p:ext>
            </p:extLst>
          </p:nvPr>
        </p:nvGraphicFramePr>
        <p:xfrm>
          <a:off x="2788606" y="3871086"/>
          <a:ext cx="2850194" cy="1996314"/>
        </p:xfrm>
        <a:graphic>
          <a:graphicData uri="http://schemas.openxmlformats.org/presentationml/2006/ole">
            <mc:AlternateContent xmlns:mc="http://schemas.openxmlformats.org/markup-compatibility/2006">
              <mc:Choice xmlns:v="urn:schemas-microsoft-com:vml" Requires="v">
                <p:oleObj spid="_x0000_s202794" name="VISIO" r:id="rId7" imgW="1514332" imgH="1060948" progId="Visio.Drawing.6">
                  <p:embed/>
                </p:oleObj>
              </mc:Choice>
              <mc:Fallback>
                <p:oleObj name="VISIO" r:id="rId7" imgW="1514332" imgH="1060948"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8606" y="3871086"/>
                        <a:ext cx="2850194" cy="1996314"/>
                      </a:xfrm>
                      <a:prstGeom prst="rect">
                        <a:avLst/>
                      </a:prstGeom>
                      <a:noFill/>
                      <a:ln>
                        <a:noFill/>
                      </a:ln>
                    </p:spPr>
                  </p:pic>
                </p:oleObj>
              </mc:Fallback>
            </mc:AlternateContent>
          </a:graphicData>
        </a:graphic>
      </p:graphicFrame>
      <p:sp>
        <p:nvSpPr>
          <p:cNvPr id="6" name="Rectangle 4"/>
          <p:cNvSpPr>
            <a:spLocks noChangeArrowheads="1"/>
          </p:cNvSpPr>
          <p:nvPr>
            <p:custDataLst>
              <p:tags r:id="rId4"/>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Two types:</a:t>
            </a:r>
          </a:p>
          <a:p>
            <a:pPr marL="742950" lvl="1" indent="-285750">
              <a:spcBef>
                <a:spcPct val="20000"/>
              </a:spcBef>
              <a:buFontTx/>
              <a:buChar char="–"/>
            </a:pPr>
            <a:r>
              <a:rPr lang="en-US" sz="2600" b="1" dirty="0">
                <a:solidFill>
                  <a:srgbClr val="0070C0"/>
                </a:solidFill>
                <a:latin typeface="+mj-lt"/>
                <a:cs typeface="Arial" charset="0"/>
              </a:rPr>
              <a:t>Synchronous: </a:t>
            </a:r>
            <a:r>
              <a:rPr lang="en-US" sz="2600" dirty="0">
                <a:latin typeface="+mj-lt"/>
                <a:cs typeface="Arial" charset="0"/>
              </a:rPr>
              <a:t>resets at the clock edge only</a:t>
            </a:r>
          </a:p>
          <a:p>
            <a:pPr marL="742950" lvl="1" indent="-285750">
              <a:spcBef>
                <a:spcPct val="20000"/>
              </a:spcBef>
              <a:buFontTx/>
              <a:buChar char="–"/>
            </a:pPr>
            <a:r>
              <a:rPr lang="en-US" sz="2600" b="1" dirty="0">
                <a:solidFill>
                  <a:srgbClr val="0070C0"/>
                </a:solidFill>
                <a:latin typeface="+mj-lt"/>
                <a:cs typeface="Arial" charset="0"/>
              </a:rPr>
              <a:t>Asynchronous:</a:t>
            </a:r>
            <a:r>
              <a:rPr lang="en-US" sz="2600" dirty="0">
                <a:solidFill>
                  <a:srgbClr val="0070C0"/>
                </a:solidFill>
                <a:latin typeface="+mj-lt"/>
                <a:cs typeface="Arial" charset="0"/>
              </a:rPr>
              <a:t> </a:t>
            </a:r>
            <a:r>
              <a:rPr lang="en-US" sz="2600" dirty="0">
                <a:latin typeface="+mj-lt"/>
                <a:cs typeface="Arial" charset="0"/>
              </a:rPr>
              <a:t>resets immediately when </a:t>
            </a:r>
            <a:r>
              <a:rPr lang="en-US" sz="2600" i="1" dirty="0">
                <a:latin typeface="+mj-lt"/>
                <a:cs typeface="Arial" charset="0"/>
              </a:rPr>
              <a:t>Reset</a:t>
            </a:r>
            <a:r>
              <a:rPr lang="en-US" sz="2600" dirty="0">
                <a:latin typeface="+mj-lt"/>
                <a:cs typeface="Arial" charset="0"/>
              </a:rPr>
              <a:t> = 1</a:t>
            </a:r>
          </a:p>
          <a:p>
            <a:pPr marL="342900" indent="-342900">
              <a:spcBef>
                <a:spcPct val="20000"/>
              </a:spcBef>
              <a:buFontTx/>
              <a:buChar char="•"/>
            </a:pPr>
            <a:r>
              <a:rPr lang="en-US" sz="3200" dirty="0">
                <a:latin typeface="+mj-lt"/>
                <a:cs typeface="Arial" charset="0"/>
              </a:rPr>
              <a:t>Asynchronously resettable flip-flop requires changing the internal circuitry of the </a:t>
            </a:r>
            <a:r>
              <a:rPr lang="en-US" sz="3200" dirty="0" smtClean="0">
                <a:latin typeface="+mj-lt"/>
                <a:cs typeface="Arial" charset="0"/>
              </a:rPr>
              <a:t>flip-flop</a:t>
            </a:r>
          </a:p>
          <a:p>
            <a:pPr marL="342900" indent="-342900">
              <a:spcBef>
                <a:spcPct val="20000"/>
              </a:spcBef>
              <a:buFontTx/>
              <a:buChar char="•"/>
            </a:pPr>
            <a:r>
              <a:rPr lang="en-US" sz="3200" dirty="0" smtClean="0">
                <a:latin typeface="+mj-lt"/>
                <a:cs typeface="Arial" charset="0"/>
              </a:rPr>
              <a:t>Synchronously resettable flip-flop?</a:t>
            </a:r>
            <a:endParaRPr lang="en-US" sz="3200" dirty="0">
              <a:latin typeface="+mj-lt"/>
              <a:cs typeface="Arial" charset="0"/>
            </a:endParaRPr>
          </a:p>
        </p:txBody>
      </p:sp>
    </p:spTree>
    <p:extLst>
      <p:ext uri="{BB962C8B-B14F-4D97-AF65-F5344CB8AC3E}">
        <p14:creationId xmlns:p14="http://schemas.microsoft.com/office/powerpoint/2010/main" val="222903115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070" name="Object 6"/>
          <p:cNvGraphicFramePr>
            <a:graphicFrameLocks noGrp="1" noChangeAspect="1"/>
          </p:cNvGraphicFramePr>
          <p:nvPr>
            <p:ph idx="4294967295"/>
            <p:custDataLst>
              <p:tags r:id="rId2"/>
            </p:custDataLst>
            <p:extLst>
              <p:ext uri="{D42A27DB-BD31-4B8C-83A1-F6EECF244321}">
                <p14:modId xmlns:p14="http://schemas.microsoft.com/office/powerpoint/2010/main" val="4007430835"/>
              </p:ext>
            </p:extLst>
          </p:nvPr>
        </p:nvGraphicFramePr>
        <p:xfrm>
          <a:off x="2743200" y="2971800"/>
          <a:ext cx="3306763" cy="2798763"/>
        </p:xfrm>
        <a:graphic>
          <a:graphicData uri="http://schemas.openxmlformats.org/presentationml/2006/ole">
            <mc:AlternateContent xmlns:mc="http://schemas.openxmlformats.org/markup-compatibility/2006">
              <mc:Choice xmlns:v="urn:schemas-microsoft-com:vml" Requires="v">
                <p:oleObj spid="_x0000_s146476"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2971800"/>
                        <a:ext cx="3306763" cy="2798763"/>
                      </a:xfrm>
                      <a:prstGeom prst="rect">
                        <a:avLst/>
                      </a:prstGeom>
                    </p:spPr>
                  </p:pic>
                </p:oleObj>
              </mc:Fallback>
            </mc:AlternateContent>
          </a:graphicData>
        </a:graphic>
      </p:graphicFrame>
      <p:sp>
        <p:nvSpPr>
          <p:cNvPr id="9840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4068" name="Rectangle 4"/>
          <p:cNvSpPr>
            <a:spLocks noChangeArrowheads="1"/>
          </p:cNvSpPr>
          <p:nvPr>
            <p:custDataLst>
              <p:tags r:id="rId4"/>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a:t>
            </a:r>
            <a:r>
              <a:rPr lang="en-US" sz="3200" dirty="0">
                <a:latin typeface="+mj-lt"/>
                <a:cs typeface="Arial" charset="0"/>
              </a:rPr>
              <a:t>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Set</a:t>
            </a:r>
            <a:endParaRPr lang="en-US" sz="3200" dirty="0">
              <a:latin typeface="+mj-lt"/>
              <a:cs typeface="Arial" charset="0"/>
            </a:endParaRPr>
          </a:p>
          <a:p>
            <a:pPr marL="342900" indent="-342900">
              <a:spcBef>
                <a:spcPct val="20000"/>
              </a:spcBef>
              <a:buFontTx/>
              <a:buChar char="•"/>
            </a:pPr>
            <a:r>
              <a:rPr lang="en-US" sz="3200" b="1" dirty="0" smtClean="0">
                <a:latin typeface="+mj-lt"/>
                <a:cs typeface="Arial" charset="0"/>
              </a:rPr>
              <a:t>Function</a:t>
            </a:r>
            <a:r>
              <a:rPr lang="en-US" sz="3200" b="1" dirty="0">
                <a:latin typeface="+mj-lt"/>
                <a:cs typeface="Arial" charset="0"/>
              </a:rPr>
              <a:t>:</a:t>
            </a:r>
          </a:p>
          <a:p>
            <a:pPr marL="742950" lvl="1" indent="-285750">
              <a:spcBef>
                <a:spcPct val="20000"/>
              </a:spcBef>
              <a:buFontTx/>
              <a:buChar char="–"/>
            </a:pPr>
            <a:r>
              <a:rPr lang="en-US" sz="2600" b="1" i="1" dirty="0">
                <a:solidFill>
                  <a:schemeClr val="accent1"/>
                </a:solidFill>
                <a:latin typeface="+mj-lt"/>
                <a:cs typeface="Arial" charset="0"/>
              </a:rPr>
              <a:t>Set</a:t>
            </a:r>
            <a:r>
              <a:rPr lang="en-US" sz="2600" b="1" dirty="0">
                <a:solidFill>
                  <a:schemeClr val="accent1"/>
                </a:solidFill>
                <a:latin typeface="+mj-lt"/>
                <a:cs typeface="Arial" charset="0"/>
              </a:rPr>
              <a:t> = </a:t>
            </a:r>
            <a:r>
              <a:rPr lang="en-US" sz="2600" b="1" dirty="0" smtClean="0">
                <a:solidFill>
                  <a:schemeClr val="accent1"/>
                </a:solidFill>
                <a:latin typeface="+mj-lt"/>
                <a:cs typeface="Arial" charset="0"/>
              </a:rPr>
              <a:t>1:  </a:t>
            </a:r>
            <a:r>
              <a:rPr lang="en-US" sz="2600" i="1" dirty="0" smtClean="0">
                <a:latin typeface="+mj-lt"/>
                <a:cs typeface="Arial" charset="0"/>
              </a:rPr>
              <a:t>Q</a:t>
            </a:r>
            <a:r>
              <a:rPr lang="en-US" sz="2600" dirty="0" smtClean="0">
                <a:latin typeface="+mj-lt"/>
                <a:cs typeface="Arial" charset="0"/>
              </a:rPr>
              <a:t> </a:t>
            </a:r>
            <a:r>
              <a:rPr lang="en-US" sz="2600" dirty="0">
                <a:latin typeface="+mj-lt"/>
                <a:cs typeface="Arial" charset="0"/>
              </a:rPr>
              <a:t>is set to 1 </a:t>
            </a:r>
          </a:p>
          <a:p>
            <a:pPr marL="742950" lvl="1" indent="-285750">
              <a:spcBef>
                <a:spcPct val="20000"/>
              </a:spcBef>
              <a:buFontTx/>
              <a:buChar char="–"/>
            </a:pPr>
            <a:r>
              <a:rPr lang="en-US" sz="2600" b="1" i="1" dirty="0">
                <a:solidFill>
                  <a:schemeClr val="accent1"/>
                </a:solidFill>
                <a:latin typeface="+mj-lt"/>
                <a:cs typeface="Arial" charset="0"/>
              </a:rPr>
              <a:t>Set</a:t>
            </a:r>
            <a:r>
              <a:rPr lang="en-US" sz="2600" b="1" dirty="0">
                <a:solidFill>
                  <a:schemeClr val="accent1"/>
                </a:solidFill>
                <a:latin typeface="+mj-lt"/>
                <a:cs typeface="Arial" charset="0"/>
              </a:rPr>
              <a:t> = </a:t>
            </a:r>
            <a:r>
              <a:rPr lang="en-US" sz="2600" b="1" dirty="0" smtClean="0">
                <a:solidFill>
                  <a:schemeClr val="accent1"/>
                </a:solidFill>
                <a:latin typeface="+mj-lt"/>
                <a:cs typeface="Arial" charset="0"/>
              </a:rPr>
              <a:t>0:  </a:t>
            </a:r>
            <a:r>
              <a:rPr lang="en-US" sz="2600" dirty="0" smtClean="0">
                <a:latin typeface="+mj-lt"/>
                <a:cs typeface="Arial" charset="0"/>
              </a:rPr>
              <a:t>the </a:t>
            </a:r>
            <a:r>
              <a:rPr lang="en-US" sz="2600" dirty="0">
                <a:latin typeface="+mj-lt"/>
                <a:cs typeface="Arial" charset="0"/>
              </a:rPr>
              <a:t>flip-flop behaves </a:t>
            </a:r>
            <a:r>
              <a:rPr lang="en-US" sz="2600" dirty="0" smtClean="0">
                <a:latin typeface="+mj-lt"/>
                <a:cs typeface="Arial" charset="0"/>
              </a:rPr>
              <a:t>as ordinary </a:t>
            </a:r>
            <a:r>
              <a:rPr lang="en-US" sz="2600" dirty="0">
                <a:latin typeface="+mj-lt"/>
                <a:cs typeface="Arial" charset="0"/>
              </a:rPr>
              <a:t>D flip-flop</a:t>
            </a:r>
            <a:endParaRPr lang="en-US" sz="2600" i="1" dirty="0">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Settable Flip-Flops</a:t>
            </a:r>
            <a:endParaRPr lang="en-US" sz="4400" dirty="0">
              <a:solidFill>
                <a:schemeClr val="bg1"/>
              </a:solidFill>
              <a:latin typeface="+mj-lt"/>
            </a:endParaRPr>
          </a:p>
        </p:txBody>
      </p:sp>
    </p:spTree>
    <p:extLst>
      <p:ext uri="{BB962C8B-B14F-4D97-AF65-F5344CB8AC3E}">
        <p14:creationId xmlns:p14="http://schemas.microsoft.com/office/powerpoint/2010/main" val="207725270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4181472033"/>
              </p:ext>
            </p:extLst>
          </p:nvPr>
        </p:nvGraphicFramePr>
        <p:xfrm>
          <a:off x="5943600" y="3059112"/>
          <a:ext cx="2976562" cy="1512888"/>
        </p:xfrm>
        <a:graphic>
          <a:graphicData uri="http://schemas.openxmlformats.org/presentationml/2006/ole">
            <mc:AlternateContent xmlns:mc="http://schemas.openxmlformats.org/markup-compatibility/2006">
              <mc:Choice xmlns:v="urn:schemas-microsoft-com:vml" Requires="v">
                <p:oleObj spid="_x0000_s147542" name="VISIO" r:id="rId8" imgW="1685880" imgH="857160" progId="Visio.Drawing.6">
                  <p:embed/>
                </p:oleObj>
              </mc:Choice>
              <mc:Fallback>
                <p:oleObj name="VISIO" r:id="rId8" imgW="1685880" imgH="8571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3059112"/>
                        <a:ext cx="297656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9756062"/>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147543" name="VISIO" r:id="rId10" imgW="1460520" imgH="431640" progId="Visio.Drawing.6">
                  <p:embed/>
                </p:oleObj>
              </mc:Choice>
              <mc:Fallback>
                <p:oleObj name="VISIO" r:id="rId10" imgW="1460520" imgH="43164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Sequential circuits: all circuits that aren’t combinational</a:t>
            </a:r>
          </a:p>
          <a:p>
            <a:pPr marL="342900" indent="-342900">
              <a:spcBef>
                <a:spcPct val="20000"/>
              </a:spcBef>
              <a:buFontTx/>
              <a:buChar char="•"/>
            </a:pPr>
            <a:r>
              <a:rPr lang="en-US" sz="3200" dirty="0">
                <a:latin typeface="+mj-lt"/>
                <a:cs typeface="Arial" charset="0"/>
              </a:rPr>
              <a:t>A problematic circuit:</a:t>
            </a: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a:t>
            </a:r>
            <a:endParaRPr lang="en-US" sz="4400" dirty="0">
              <a:solidFill>
                <a:schemeClr val="bg1"/>
              </a:solidFill>
              <a:latin typeface="+mj-lt"/>
            </a:endParaRPr>
          </a:p>
        </p:txBody>
      </p:sp>
    </p:spTree>
    <p:extLst>
      <p:ext uri="{BB962C8B-B14F-4D97-AF65-F5344CB8AC3E}">
        <p14:creationId xmlns:p14="http://schemas.microsoft.com/office/powerpoint/2010/main" val="16420717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2268339409"/>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203857" name="VISIO" r:id="rId8" imgW="1460520" imgH="431640" progId="Visio.Drawing.6">
                  <p:embed/>
                </p:oleObj>
              </mc:Choice>
              <mc:Fallback>
                <p:oleObj name="VISIO" r:id="rId8" imgW="1460520" imgH="431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Sequential circuits: all circuits that aren’t combinational</a:t>
            </a:r>
          </a:p>
          <a:p>
            <a:pPr marL="342900" indent="-342900">
              <a:spcBef>
                <a:spcPct val="20000"/>
              </a:spcBef>
              <a:buFontTx/>
              <a:buChar char="•"/>
            </a:pPr>
            <a:r>
              <a:rPr lang="en-US" sz="3200" dirty="0">
                <a:latin typeface="+mj-lt"/>
                <a:cs typeface="Arial" charset="0"/>
              </a:rPr>
              <a:t>A problematic circuit:</a:t>
            </a: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a:spcBef>
                <a:spcPct val="20000"/>
              </a:spcBef>
            </a:pPr>
            <a:endParaRPr lang="en-US" sz="2400" dirty="0">
              <a:latin typeface="+mj-lt"/>
              <a:cs typeface="Arial" charset="0"/>
            </a:endParaRPr>
          </a:p>
          <a:p>
            <a:pPr marL="342900" indent="-342900">
              <a:spcBef>
                <a:spcPct val="20000"/>
              </a:spcBef>
              <a:buFontTx/>
              <a:buChar char="•"/>
            </a:pPr>
            <a:r>
              <a:rPr lang="en-US" sz="2200" dirty="0" smtClean="0">
                <a:latin typeface="+mj-lt"/>
                <a:cs typeface="Arial" charset="0"/>
              </a:rPr>
              <a:t>No </a:t>
            </a:r>
            <a:r>
              <a:rPr lang="en-US" sz="2200" dirty="0">
                <a:latin typeface="+mj-lt"/>
                <a:cs typeface="Arial" charset="0"/>
              </a:rPr>
              <a:t>inputs and 1-3 outputs</a:t>
            </a:r>
          </a:p>
          <a:p>
            <a:pPr marL="342900" indent="-342900">
              <a:spcBef>
                <a:spcPct val="20000"/>
              </a:spcBef>
              <a:buFontTx/>
              <a:buChar char="•"/>
            </a:pPr>
            <a:r>
              <a:rPr lang="en-US" sz="2200" dirty="0" err="1" smtClean="0">
                <a:latin typeface="+mj-lt"/>
                <a:cs typeface="Arial" charset="0"/>
              </a:rPr>
              <a:t>Astable</a:t>
            </a:r>
            <a:r>
              <a:rPr lang="en-US" sz="2200" dirty="0" smtClean="0">
                <a:latin typeface="+mj-lt"/>
                <a:cs typeface="Arial" charset="0"/>
              </a:rPr>
              <a:t> circuit, oscillates</a:t>
            </a:r>
            <a:endParaRPr lang="en-US" sz="2200" dirty="0">
              <a:latin typeface="+mj-lt"/>
              <a:cs typeface="Arial" charset="0"/>
            </a:endParaRPr>
          </a:p>
          <a:p>
            <a:pPr marL="342900" indent="-342900">
              <a:spcBef>
                <a:spcPct val="20000"/>
              </a:spcBef>
              <a:buFontTx/>
              <a:buChar char="•"/>
            </a:pPr>
            <a:r>
              <a:rPr lang="en-US" sz="2200" dirty="0" smtClean="0">
                <a:latin typeface="+mj-lt"/>
                <a:cs typeface="Arial" charset="0"/>
              </a:rPr>
              <a:t>Period </a:t>
            </a:r>
            <a:r>
              <a:rPr lang="en-US" sz="2200" dirty="0">
                <a:latin typeface="+mj-lt"/>
                <a:cs typeface="Arial" charset="0"/>
              </a:rPr>
              <a:t>depends on </a:t>
            </a:r>
            <a:r>
              <a:rPr lang="en-US" sz="2200" dirty="0" smtClean="0">
                <a:latin typeface="+mj-lt"/>
                <a:cs typeface="Arial" charset="0"/>
              </a:rPr>
              <a:t>inverter delay</a:t>
            </a:r>
            <a:endParaRPr lang="en-US" sz="2200" dirty="0">
              <a:latin typeface="+mj-lt"/>
              <a:cs typeface="Arial" charset="0"/>
            </a:endParaRPr>
          </a:p>
          <a:p>
            <a:pPr marL="342900" indent="-342900">
              <a:spcBef>
                <a:spcPct val="20000"/>
              </a:spcBef>
              <a:buFontTx/>
              <a:buChar char="•"/>
            </a:pPr>
            <a:r>
              <a:rPr lang="en-US" sz="2200" dirty="0" smtClean="0">
                <a:latin typeface="+mj-lt"/>
                <a:cs typeface="Arial" charset="0"/>
              </a:rPr>
              <a:t>It </a:t>
            </a:r>
            <a:r>
              <a:rPr lang="en-US" sz="2200" dirty="0">
                <a:latin typeface="+mj-lt"/>
                <a:cs typeface="Arial" charset="0"/>
              </a:rPr>
              <a:t>has a </a:t>
            </a:r>
            <a:r>
              <a:rPr lang="en-US" sz="2200" b="1" i="1" dirty="0">
                <a:latin typeface="+mj-lt"/>
                <a:cs typeface="Arial" charset="0"/>
              </a:rPr>
              <a:t>cyclic path</a:t>
            </a:r>
            <a:r>
              <a:rPr lang="en-US" sz="2200" dirty="0">
                <a:latin typeface="+mj-lt"/>
                <a:cs typeface="Arial" charset="0"/>
              </a:rPr>
              <a:t>: output fed back to input</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2807312058"/>
              </p:ext>
            </p:extLst>
          </p:nvPr>
        </p:nvGraphicFramePr>
        <p:xfrm>
          <a:off x="5943600" y="3033906"/>
          <a:ext cx="2971800" cy="1461894"/>
        </p:xfrm>
        <a:graphic>
          <a:graphicData uri="http://schemas.openxmlformats.org/presentationml/2006/ole">
            <mc:AlternateContent xmlns:mc="http://schemas.openxmlformats.org/markup-compatibility/2006">
              <mc:Choice xmlns:v="urn:schemas-microsoft-com:vml" Requires="v">
                <p:oleObj spid="_x0000_s203858" name="VISIO" r:id="rId10" imgW="1744980" imgH="856488" progId="Visio.Drawing.6">
                  <p:embed/>
                </p:oleObj>
              </mc:Choice>
              <mc:Fallback>
                <p:oleObj name="VISIO" r:id="rId10" imgW="1744980" imgH="856488" progId="Visio.Drawing.6">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3033906"/>
                        <a:ext cx="2971800" cy="14618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8478478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2"/>
            </p:custDataLst>
          </p:nvPr>
        </p:nvSpPr>
        <p:spPr bwMode="auto">
          <a:xfrm>
            <a:off x="533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Breaks cyclic paths by </a:t>
            </a:r>
            <a:r>
              <a:rPr lang="en-US" sz="2400" b="1" dirty="0">
                <a:latin typeface="+mj-lt"/>
                <a:cs typeface="Arial" charset="0"/>
              </a:rPr>
              <a:t>inserting registers</a:t>
            </a:r>
          </a:p>
          <a:p>
            <a:pPr marL="342900" indent="-342900">
              <a:spcBef>
                <a:spcPct val="20000"/>
              </a:spcBef>
              <a:buFontTx/>
              <a:buChar char="•"/>
            </a:pPr>
            <a:r>
              <a:rPr lang="en-US" sz="2400" dirty="0" smtClean="0">
                <a:latin typeface="+mj-lt"/>
                <a:cs typeface="Arial" charset="0"/>
              </a:rPr>
              <a:t>Registers </a:t>
            </a:r>
            <a:r>
              <a:rPr lang="en-US" sz="2400" dirty="0">
                <a:latin typeface="+mj-lt"/>
                <a:cs typeface="Arial" charset="0"/>
              </a:rPr>
              <a:t>contain </a:t>
            </a:r>
            <a:r>
              <a:rPr lang="en-US" sz="2400" b="1" dirty="0" smtClean="0">
                <a:latin typeface="+mj-lt"/>
                <a:cs typeface="Arial" charset="0"/>
              </a:rPr>
              <a:t>state</a:t>
            </a:r>
            <a:r>
              <a:rPr lang="en-US" sz="2400" dirty="0" smtClean="0">
                <a:latin typeface="+mj-lt"/>
                <a:cs typeface="Arial" charset="0"/>
              </a:rPr>
              <a:t> </a:t>
            </a:r>
            <a:r>
              <a:rPr lang="en-US" sz="2400" dirty="0">
                <a:latin typeface="+mj-lt"/>
                <a:cs typeface="Arial" charset="0"/>
              </a:rPr>
              <a:t>of the system</a:t>
            </a:r>
          </a:p>
          <a:p>
            <a:pPr marL="342900" indent="-342900">
              <a:spcBef>
                <a:spcPct val="20000"/>
              </a:spcBef>
              <a:buFontTx/>
              <a:buChar char="•"/>
            </a:pPr>
            <a:r>
              <a:rPr lang="en-US" sz="2400" dirty="0" smtClean="0">
                <a:latin typeface="+mj-lt"/>
                <a:cs typeface="Arial" charset="0"/>
              </a:rPr>
              <a:t>State </a:t>
            </a:r>
            <a:r>
              <a:rPr lang="en-US" sz="2400" dirty="0">
                <a:latin typeface="+mj-lt"/>
                <a:cs typeface="Arial" charset="0"/>
              </a:rPr>
              <a:t>changes at </a:t>
            </a:r>
            <a:r>
              <a:rPr lang="en-US" sz="2400" dirty="0" smtClean="0">
                <a:latin typeface="+mj-lt"/>
                <a:cs typeface="Arial" charset="0"/>
              </a:rPr>
              <a:t>clock edge</a:t>
            </a:r>
            <a:r>
              <a:rPr lang="en-US" sz="2400" dirty="0">
                <a:latin typeface="+mj-lt"/>
                <a:cs typeface="Arial" charset="0"/>
              </a:rPr>
              <a:t>:</a:t>
            </a:r>
            <a:r>
              <a:rPr lang="en-US" sz="2400" dirty="0" smtClean="0">
                <a:latin typeface="+mj-lt"/>
                <a:cs typeface="Arial" charset="0"/>
              </a:rPr>
              <a:t> system </a:t>
            </a:r>
            <a:r>
              <a:rPr lang="en-US" sz="2400" b="1" dirty="0" smtClean="0">
                <a:latin typeface="+mj-lt"/>
                <a:cs typeface="Arial" charset="0"/>
              </a:rPr>
              <a:t>synchronized</a:t>
            </a:r>
            <a:r>
              <a:rPr lang="en-US" sz="2400" dirty="0" smtClean="0">
                <a:latin typeface="+mj-lt"/>
                <a:cs typeface="Arial" charset="0"/>
              </a:rPr>
              <a:t>  to the clock</a:t>
            </a:r>
            <a:endParaRPr lang="en-US" sz="2400" dirty="0">
              <a:latin typeface="+mj-lt"/>
              <a:cs typeface="Arial" charset="0"/>
            </a:endParaRPr>
          </a:p>
          <a:p>
            <a:pPr marL="342900" indent="-342900">
              <a:spcBef>
                <a:spcPct val="20000"/>
              </a:spcBef>
              <a:buFontTx/>
              <a:buChar char="•"/>
            </a:pPr>
            <a:r>
              <a:rPr lang="en-US" sz="2400" b="1" dirty="0">
                <a:latin typeface="+mj-lt"/>
                <a:cs typeface="Arial" charset="0"/>
              </a:rPr>
              <a:t>Rules</a:t>
            </a:r>
            <a:r>
              <a:rPr lang="en-US" sz="2400" dirty="0">
                <a:latin typeface="+mj-lt"/>
                <a:cs typeface="Arial" charset="0"/>
              </a:rPr>
              <a:t> of synchronous sequential circuit composition:</a:t>
            </a:r>
          </a:p>
          <a:p>
            <a:pPr marL="742950" lvl="1" indent="-285750">
              <a:spcBef>
                <a:spcPct val="20000"/>
              </a:spcBef>
              <a:buFontTx/>
              <a:buChar char="–"/>
            </a:pPr>
            <a:r>
              <a:rPr lang="en-US" sz="2000" dirty="0">
                <a:latin typeface="+mj-lt"/>
                <a:cs typeface="Arial" charset="0"/>
              </a:rPr>
              <a:t>Every circuit element is either a register or a combinational circuit</a:t>
            </a:r>
          </a:p>
          <a:p>
            <a:pPr marL="742950" lvl="1" indent="-285750">
              <a:spcBef>
                <a:spcPct val="20000"/>
              </a:spcBef>
              <a:buFontTx/>
              <a:buChar char="–"/>
            </a:pPr>
            <a:r>
              <a:rPr lang="en-US" sz="2000" dirty="0">
                <a:latin typeface="+mj-lt"/>
                <a:cs typeface="Arial" charset="0"/>
              </a:rPr>
              <a:t>At least one circuit element is a register</a:t>
            </a:r>
          </a:p>
          <a:p>
            <a:pPr marL="742950" lvl="1" indent="-285750">
              <a:spcBef>
                <a:spcPct val="20000"/>
              </a:spcBef>
              <a:buFontTx/>
              <a:buChar char="–"/>
            </a:pPr>
            <a:r>
              <a:rPr lang="en-US" sz="2000" dirty="0">
                <a:latin typeface="+mj-lt"/>
                <a:cs typeface="Arial" charset="0"/>
              </a:rPr>
              <a:t>All registers receive the same clock signal</a:t>
            </a:r>
          </a:p>
          <a:p>
            <a:pPr marL="742950" lvl="1" indent="-285750">
              <a:spcBef>
                <a:spcPct val="20000"/>
              </a:spcBef>
              <a:buFontTx/>
              <a:buChar char="–"/>
            </a:pPr>
            <a:r>
              <a:rPr lang="en-US" sz="2000" dirty="0">
                <a:latin typeface="+mj-lt"/>
                <a:cs typeface="Arial" charset="0"/>
              </a:rPr>
              <a:t>Every cyclic path contains at least one register</a:t>
            </a:r>
          </a:p>
          <a:p>
            <a:pPr marL="342900" indent="-342900">
              <a:spcBef>
                <a:spcPct val="20000"/>
              </a:spcBef>
              <a:buFontTx/>
              <a:buChar char="•"/>
            </a:pPr>
            <a:r>
              <a:rPr lang="en-US" sz="2400" dirty="0">
                <a:latin typeface="+mj-lt"/>
                <a:cs typeface="Arial" charset="0"/>
              </a:rPr>
              <a:t>Two common synchronous sequential circuits</a:t>
            </a:r>
          </a:p>
          <a:p>
            <a:pPr marL="742950" lvl="1" indent="-285750">
              <a:spcBef>
                <a:spcPct val="20000"/>
              </a:spcBef>
              <a:buFontTx/>
              <a:buChar char="–"/>
            </a:pPr>
            <a:r>
              <a:rPr lang="en-US" sz="2000" dirty="0">
                <a:latin typeface="+mj-lt"/>
                <a:cs typeface="Arial" charset="0"/>
              </a:rPr>
              <a:t>Finite State Machines (FSMs)</a:t>
            </a:r>
          </a:p>
          <a:p>
            <a:pPr marL="742950" lvl="1" indent="-285750">
              <a:spcBef>
                <a:spcPct val="20000"/>
              </a:spcBef>
              <a:buFontTx/>
              <a:buChar char="–"/>
            </a:pPr>
            <a:r>
              <a:rPr lang="en-US" sz="2000" dirty="0">
                <a:latin typeface="+mj-lt"/>
                <a:cs typeface="Arial" charset="0"/>
              </a:rPr>
              <a:t>Pipelines</a:t>
            </a:r>
          </a:p>
        </p:txBody>
      </p:sp>
      <p:sp>
        <p:nvSpPr>
          <p:cNvPr id="7" name="TextBox 6"/>
          <p:cNvSpPr txBox="1"/>
          <p:nvPr/>
        </p:nvSpPr>
        <p:spPr>
          <a:xfrm>
            <a:off x="457200" y="68759"/>
            <a:ext cx="7924800" cy="707886"/>
          </a:xfrm>
          <a:prstGeom prst="rect">
            <a:avLst/>
          </a:prstGeom>
          <a:noFill/>
        </p:spPr>
        <p:txBody>
          <a:bodyPr wrap="square" rtlCol="0">
            <a:spAutoFit/>
          </a:bodyPr>
          <a:lstStyle/>
          <a:p>
            <a:r>
              <a:rPr lang="en-US" sz="4000" dirty="0" smtClean="0">
                <a:solidFill>
                  <a:schemeClr val="bg1"/>
                </a:solidFill>
                <a:latin typeface="+mj-lt"/>
              </a:rPr>
              <a:t>Synchronous Sequential Logic Design</a:t>
            </a:r>
            <a:endParaRPr lang="en-US" sz="4000" dirty="0">
              <a:solidFill>
                <a:schemeClr val="bg1"/>
              </a:solidFill>
              <a:latin typeface="+mj-lt"/>
            </a:endParaRPr>
          </a:p>
        </p:txBody>
      </p:sp>
    </p:spTree>
    <p:extLst>
      <p:ext uri="{BB962C8B-B14F-4D97-AF65-F5344CB8AC3E}">
        <p14:creationId xmlns:p14="http://schemas.microsoft.com/office/powerpoint/2010/main" val="28651769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Grp="1" noChangeArrowheads="1"/>
          </p:cNvSpPr>
          <p:nvPr>
            <p:ph type="body" idx="4294967295"/>
            <p:custDataLst>
              <p:tags r:id="rId1"/>
            </p:custDataLst>
          </p:nvPr>
        </p:nvSpPr>
        <p:spPr>
          <a:xfrm>
            <a:off x="533400" y="1066800"/>
            <a:ext cx="8229600" cy="4525963"/>
          </a:xfrm>
        </p:spPr>
        <p:txBody>
          <a:bodyPr/>
          <a:lstStyle/>
          <a:p>
            <a:r>
              <a:rPr lang="en-US" dirty="0"/>
              <a:t>Outputs of sequential logic depend on current </a:t>
            </a:r>
            <a:r>
              <a:rPr lang="en-US" i="1" dirty="0"/>
              <a:t>and</a:t>
            </a:r>
            <a:r>
              <a:rPr lang="en-US" dirty="0"/>
              <a:t> prior input values – it has </a:t>
            </a:r>
            <a:r>
              <a:rPr lang="en-US" b="1" i="1" dirty="0"/>
              <a:t>memory</a:t>
            </a:r>
            <a:r>
              <a:rPr lang="en-US" dirty="0"/>
              <a:t>.</a:t>
            </a:r>
          </a:p>
          <a:p>
            <a:r>
              <a:rPr lang="en-US" dirty="0"/>
              <a:t>Some definitions:</a:t>
            </a:r>
          </a:p>
          <a:p>
            <a:pPr lvl="1"/>
            <a:r>
              <a:rPr lang="en-US" b="1" dirty="0">
                <a:solidFill>
                  <a:schemeClr val="accent1"/>
                </a:solidFill>
              </a:rPr>
              <a:t>State: </a:t>
            </a:r>
            <a:r>
              <a:rPr lang="en-US" dirty="0"/>
              <a:t>all the information about a circuit necessary to explain its future behavior</a:t>
            </a:r>
          </a:p>
          <a:p>
            <a:pPr lvl="1"/>
            <a:r>
              <a:rPr lang="en-US" b="1" dirty="0">
                <a:solidFill>
                  <a:schemeClr val="accent1"/>
                </a:solidFill>
              </a:rPr>
              <a:t>Latches and flip-flops: </a:t>
            </a:r>
            <a:r>
              <a:rPr lang="en-US" dirty="0"/>
              <a:t>state elements that store one bit of state</a:t>
            </a:r>
          </a:p>
          <a:p>
            <a:pPr lvl="1"/>
            <a:r>
              <a:rPr lang="en-US" b="1" dirty="0">
                <a:solidFill>
                  <a:schemeClr val="accent1"/>
                </a:solidFill>
              </a:rPr>
              <a:t>Synchronous sequential circuits: </a:t>
            </a:r>
            <a:r>
              <a:rPr lang="en-US" dirty="0"/>
              <a:t>combinational logic followed by a bank of flip-flops</a:t>
            </a:r>
            <a:endParaRPr lang="en-GB" dirty="0"/>
          </a:p>
        </p:txBody>
      </p:sp>
      <p:sp>
        <p:nvSpPr>
          <p:cNvPr id="6" name="TextBox 5"/>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Introduction</a:t>
            </a:r>
            <a:endParaRPr lang="en-US" sz="4400" dirty="0">
              <a:solidFill>
                <a:schemeClr val="bg1"/>
              </a:solidFill>
              <a:latin typeface="+mj-lt"/>
            </a:endParaRPr>
          </a:p>
        </p:txBody>
      </p:sp>
    </p:spTree>
    <p:extLst>
      <p:ext uri="{BB962C8B-B14F-4D97-AF65-F5344CB8AC3E}">
        <p14:creationId xmlns:p14="http://schemas.microsoft.com/office/powerpoint/2010/main" val="2932275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98" name="Object 14"/>
          <p:cNvGraphicFramePr>
            <a:graphicFrameLocks noGrp="1" noChangeAspect="1"/>
          </p:cNvGraphicFramePr>
          <p:nvPr>
            <p:ph sz="half" idx="4294967295"/>
            <p:custDataLst>
              <p:tags r:id="rId2"/>
            </p:custDataLst>
            <p:extLst>
              <p:ext uri="{D42A27DB-BD31-4B8C-83A1-F6EECF244321}">
                <p14:modId xmlns:p14="http://schemas.microsoft.com/office/powerpoint/2010/main" val="542303431"/>
              </p:ext>
            </p:extLst>
          </p:nvPr>
        </p:nvGraphicFramePr>
        <p:xfrm>
          <a:off x="5867400" y="1408112"/>
          <a:ext cx="2542504" cy="1335088"/>
        </p:xfrm>
        <a:graphic>
          <a:graphicData uri="http://schemas.openxmlformats.org/presentationml/2006/ole">
            <mc:AlternateContent xmlns:mc="http://schemas.openxmlformats.org/markup-compatibility/2006">
              <mc:Choice xmlns:v="urn:schemas-microsoft-com:vml" Requires="v">
                <p:oleObj spid="_x0000_s149629" name="VISIO" r:id="rId9" imgW="1484640" imgH="779760" progId="Visio.Drawing.6">
                  <p:embed/>
                </p:oleObj>
              </mc:Choice>
              <mc:Fallback>
                <p:oleObj name="VISIO" r:id="rId9" imgW="1484640" imgH="7797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408112"/>
                        <a:ext cx="2542504" cy="1335088"/>
                      </a:xfrm>
                      <a:prstGeom prst="rect">
                        <a:avLst/>
                      </a:prstGeom>
                    </p:spPr>
                  </p:pic>
                </p:oleObj>
              </mc:Fallback>
            </mc:AlternateContent>
          </a:graphicData>
        </a:graphic>
      </p:graphicFrame>
      <p:graphicFrame>
        <p:nvGraphicFramePr>
          <p:cNvPr id="989203" name="Object 19"/>
          <p:cNvGraphicFramePr>
            <a:graphicFrameLocks noGrp="1" noChangeAspect="1"/>
          </p:cNvGraphicFramePr>
          <p:nvPr>
            <p:ph sz="quarter" idx="4294967295"/>
            <p:custDataLst>
              <p:tags r:id="rId3"/>
            </p:custDataLst>
            <p:extLst>
              <p:ext uri="{D42A27DB-BD31-4B8C-83A1-F6EECF244321}">
                <p14:modId xmlns:p14="http://schemas.microsoft.com/office/powerpoint/2010/main" val="3525315993"/>
              </p:ext>
            </p:extLst>
          </p:nvPr>
        </p:nvGraphicFramePr>
        <p:xfrm>
          <a:off x="6248400" y="2895600"/>
          <a:ext cx="2590800" cy="1471913"/>
        </p:xfrm>
        <a:graphic>
          <a:graphicData uri="http://schemas.openxmlformats.org/presentationml/2006/ole">
            <mc:AlternateContent xmlns:mc="http://schemas.openxmlformats.org/markup-compatibility/2006">
              <mc:Choice xmlns:v="urn:schemas-microsoft-com:vml" Requires="v">
                <p:oleObj spid="_x0000_s149630" name="VISIO" r:id="rId11" imgW="1286640" imgH="730080" progId="Visio.Drawing.6">
                  <p:embed/>
                </p:oleObj>
              </mc:Choice>
              <mc:Fallback>
                <p:oleObj name="VISIO" r:id="rId11" imgW="1286640" imgH="73008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2895600"/>
                        <a:ext cx="2590800" cy="1471913"/>
                      </a:xfrm>
                      <a:prstGeom prst="rect">
                        <a:avLst/>
                      </a:prstGeom>
                    </p:spPr>
                  </p:pic>
                </p:oleObj>
              </mc:Fallback>
            </mc:AlternateContent>
          </a:graphicData>
        </a:graphic>
      </p:graphicFrame>
      <p:graphicFrame>
        <p:nvGraphicFramePr>
          <p:cNvPr id="989204" name="Object 20"/>
          <p:cNvGraphicFramePr>
            <a:graphicFrameLocks noGrp="1" noChangeAspect="1"/>
          </p:cNvGraphicFramePr>
          <p:nvPr>
            <p:ph sz="quarter" idx="4294967295"/>
            <p:custDataLst>
              <p:tags r:id="rId4"/>
            </p:custDataLst>
            <p:extLst>
              <p:ext uri="{D42A27DB-BD31-4B8C-83A1-F6EECF244321}">
                <p14:modId xmlns:p14="http://schemas.microsoft.com/office/powerpoint/2010/main" val="4223673909"/>
              </p:ext>
            </p:extLst>
          </p:nvPr>
        </p:nvGraphicFramePr>
        <p:xfrm>
          <a:off x="6248400" y="4399113"/>
          <a:ext cx="2895600" cy="1553369"/>
        </p:xfrm>
        <a:graphic>
          <a:graphicData uri="http://schemas.openxmlformats.org/presentationml/2006/ole">
            <mc:AlternateContent xmlns:mc="http://schemas.openxmlformats.org/markup-compatibility/2006">
              <mc:Choice xmlns:v="urn:schemas-microsoft-com:vml" Requires="v">
                <p:oleObj spid="_x0000_s149631" name="VISIO" r:id="rId13" imgW="1360440" imgH="730080" progId="Visio.Drawing.6">
                  <p:embed/>
                </p:oleObj>
              </mc:Choice>
              <mc:Fallback>
                <p:oleObj name="VISIO" r:id="rId13" imgW="1360440" imgH="73008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4399113"/>
                        <a:ext cx="2895600" cy="1553369"/>
                      </a:xfrm>
                      <a:prstGeom prst="rect">
                        <a:avLst/>
                      </a:prstGeom>
                    </p:spPr>
                  </p:pic>
                </p:oleObj>
              </mc:Fallback>
            </mc:AlternateContent>
          </a:graphicData>
        </a:graphic>
      </p:graphicFrame>
      <p:sp>
        <p:nvSpPr>
          <p:cNvPr id="98918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8" name="Rectangle 4"/>
          <p:cNvSpPr>
            <a:spLocks noChangeArrowheads="1"/>
          </p:cNvSpPr>
          <p:nvPr>
            <p:custDataLst>
              <p:tags r:id="rId6"/>
            </p:custDataLst>
          </p:nvPr>
        </p:nvSpPr>
        <p:spPr bwMode="auto">
          <a:xfrm>
            <a:off x="4572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Char char="•"/>
            </a:pPr>
            <a:r>
              <a:rPr lang="en-US" sz="3200" dirty="0">
                <a:latin typeface="+mj-lt"/>
                <a:cs typeface="Arial" charset="0"/>
              </a:rPr>
              <a:t>Consists of:</a:t>
            </a:r>
          </a:p>
          <a:p>
            <a:pPr marL="742950" lvl="1" indent="-285750">
              <a:buFontTx/>
              <a:buChar char="–"/>
            </a:pPr>
            <a:r>
              <a:rPr lang="en-US" sz="3200" b="1" dirty="0">
                <a:latin typeface="+mj-lt"/>
                <a:cs typeface="Arial" charset="0"/>
              </a:rPr>
              <a:t>State </a:t>
            </a:r>
            <a:r>
              <a:rPr lang="en-US" sz="3200" b="1" dirty="0" smtClean="0">
                <a:latin typeface="+mj-lt"/>
                <a:cs typeface="Arial" charset="0"/>
              </a:rPr>
              <a:t>register</a:t>
            </a:r>
            <a:endParaRPr lang="en-US" sz="3200" b="1" dirty="0">
              <a:latin typeface="+mj-lt"/>
              <a:cs typeface="Arial" charset="0"/>
            </a:endParaRPr>
          </a:p>
          <a:p>
            <a:pPr marL="1143000" lvl="2" indent="-228600">
              <a:buFontTx/>
              <a:buChar char="•"/>
            </a:pPr>
            <a:r>
              <a:rPr lang="en-US" sz="2600" dirty="0">
                <a:latin typeface="+mj-lt"/>
                <a:cs typeface="Arial" charset="0"/>
              </a:rPr>
              <a:t>Stores </a:t>
            </a:r>
            <a:r>
              <a:rPr lang="en-US" sz="2600" dirty="0" smtClean="0">
                <a:latin typeface="+mj-lt"/>
                <a:cs typeface="Arial" charset="0"/>
              </a:rPr>
              <a:t>current state </a:t>
            </a:r>
            <a:endParaRPr lang="en-US" sz="2600" dirty="0">
              <a:latin typeface="+mj-lt"/>
              <a:cs typeface="Arial" charset="0"/>
            </a:endParaRPr>
          </a:p>
          <a:p>
            <a:pPr marL="1143000" lvl="2" indent="-228600">
              <a:buFontTx/>
              <a:buChar char="•"/>
            </a:pPr>
            <a:r>
              <a:rPr lang="en-US" sz="2600" dirty="0">
                <a:latin typeface="+mj-lt"/>
                <a:cs typeface="Arial" charset="0"/>
              </a:rPr>
              <a:t>Loads </a:t>
            </a:r>
            <a:r>
              <a:rPr lang="en-US" sz="2600" dirty="0" smtClean="0">
                <a:latin typeface="+mj-lt"/>
                <a:cs typeface="Arial" charset="0"/>
              </a:rPr>
              <a:t>next </a:t>
            </a:r>
            <a:r>
              <a:rPr lang="en-US" sz="2600" dirty="0">
                <a:latin typeface="+mj-lt"/>
                <a:cs typeface="Arial" charset="0"/>
              </a:rPr>
              <a:t>state at </a:t>
            </a:r>
            <a:r>
              <a:rPr lang="en-US" sz="2600" dirty="0" smtClean="0">
                <a:latin typeface="+mj-lt"/>
                <a:cs typeface="Arial" charset="0"/>
              </a:rPr>
              <a:t>clock edge</a:t>
            </a:r>
            <a:endParaRPr lang="en-US" sz="2600" dirty="0">
              <a:latin typeface="+mj-lt"/>
              <a:cs typeface="Arial" charset="0"/>
            </a:endParaRPr>
          </a:p>
          <a:p>
            <a:pPr marL="742950" lvl="1" indent="-285750">
              <a:buFontTx/>
              <a:buChar char="–"/>
            </a:pPr>
            <a:r>
              <a:rPr lang="en-US" sz="3200" b="1" dirty="0">
                <a:latin typeface="+mj-lt"/>
                <a:cs typeface="Arial" charset="0"/>
              </a:rPr>
              <a:t>Combinational </a:t>
            </a:r>
            <a:r>
              <a:rPr lang="en-US" sz="3200" b="1" dirty="0" smtClean="0">
                <a:latin typeface="+mj-lt"/>
                <a:cs typeface="Arial" charset="0"/>
              </a:rPr>
              <a:t>logic</a:t>
            </a:r>
            <a:endParaRPr lang="en-US" sz="3200" b="1" dirty="0">
              <a:latin typeface="+mj-lt"/>
              <a:cs typeface="Arial" charset="0"/>
            </a:endParaRPr>
          </a:p>
          <a:p>
            <a:pPr marL="1143000" lvl="2" indent="-228600">
              <a:buFontTx/>
              <a:buChar char="•"/>
            </a:pPr>
            <a:r>
              <a:rPr lang="en-US" sz="2600" dirty="0">
                <a:latin typeface="+mj-lt"/>
                <a:cs typeface="Arial" charset="0"/>
              </a:rPr>
              <a:t>Computes the next state</a:t>
            </a:r>
          </a:p>
          <a:p>
            <a:pPr marL="1143000" lvl="2" indent="-228600">
              <a:buFontTx/>
              <a:buChar char="•"/>
            </a:pPr>
            <a:r>
              <a:rPr lang="en-US" sz="2600" dirty="0">
                <a:latin typeface="+mj-lt"/>
                <a:cs typeface="Arial" charset="0"/>
              </a:rPr>
              <a:t>Computes the outputs</a:t>
            </a: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 (FSM)</a:t>
            </a:r>
            <a:endParaRPr lang="en-US" sz="4400" dirty="0">
              <a:solidFill>
                <a:schemeClr val="bg1"/>
              </a:solidFill>
              <a:latin typeface="+mj-lt"/>
            </a:endParaRPr>
          </a:p>
        </p:txBody>
      </p:sp>
    </p:spTree>
    <p:extLst>
      <p:ext uri="{BB962C8B-B14F-4D97-AF65-F5344CB8AC3E}">
        <p14:creationId xmlns:p14="http://schemas.microsoft.com/office/powerpoint/2010/main" val="137888462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2262" name="Object 6"/>
          <p:cNvGraphicFramePr>
            <a:graphicFrameLocks noGrp="1" noChangeAspect="1"/>
          </p:cNvGraphicFramePr>
          <p:nvPr>
            <p:ph idx="4294967295"/>
            <p:custDataLst>
              <p:tags r:id="rId2"/>
            </p:custDataLst>
            <p:extLst>
              <p:ext uri="{D42A27DB-BD31-4B8C-83A1-F6EECF244321}">
                <p14:modId xmlns:p14="http://schemas.microsoft.com/office/powerpoint/2010/main" val="1133988460"/>
              </p:ext>
            </p:extLst>
          </p:nvPr>
        </p:nvGraphicFramePr>
        <p:xfrm>
          <a:off x="1905000" y="2667000"/>
          <a:ext cx="5029200" cy="3113516"/>
        </p:xfrm>
        <a:graphic>
          <a:graphicData uri="http://schemas.openxmlformats.org/presentationml/2006/ole">
            <mc:AlternateContent xmlns:mc="http://schemas.openxmlformats.org/markup-compatibility/2006">
              <mc:Choice xmlns:v="urn:schemas-microsoft-com:vml" Requires="v">
                <p:oleObj spid="_x0000_s150573" name="VISIO" r:id="rId7" imgW="2613600" imgH="1617480" progId="Visio.Drawing.6">
                  <p:embed/>
                </p:oleObj>
              </mc:Choice>
              <mc:Fallback>
                <p:oleObj name="VISIO" r:id="rId7" imgW="2613600" imgH="16174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2667000"/>
                        <a:ext cx="5029200" cy="3113516"/>
                      </a:xfrm>
                      <a:prstGeom prst="rect">
                        <a:avLst/>
                      </a:prstGeom>
                    </p:spPr>
                  </p:pic>
                </p:oleObj>
              </mc:Fallback>
            </mc:AlternateContent>
          </a:graphicData>
        </a:graphic>
      </p:graphicFrame>
      <p:sp>
        <p:nvSpPr>
          <p:cNvPr id="9922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2260" name="Rectangle 4"/>
          <p:cNvSpPr>
            <a:spLocks noChangeArrowheads="1"/>
          </p:cNvSpPr>
          <p:nvPr>
            <p:custDataLst>
              <p:tags r:id="rId4"/>
            </p:custDataLst>
          </p:nvPr>
        </p:nvSpPr>
        <p:spPr bwMode="auto">
          <a:xfrm>
            <a:off x="3810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mj-lt"/>
                <a:cs typeface="Arial" charset="0"/>
              </a:rPr>
              <a:t>Next state </a:t>
            </a:r>
            <a:r>
              <a:rPr lang="en-US" sz="2400" dirty="0" smtClean="0">
                <a:latin typeface="+mj-lt"/>
                <a:cs typeface="Arial" charset="0"/>
              </a:rPr>
              <a:t>determined </a:t>
            </a:r>
            <a:r>
              <a:rPr lang="en-US" sz="2400" dirty="0">
                <a:latin typeface="+mj-lt"/>
                <a:cs typeface="Arial" charset="0"/>
              </a:rPr>
              <a:t>by </a:t>
            </a:r>
            <a:r>
              <a:rPr lang="en-US" sz="2400" dirty="0" smtClean="0">
                <a:latin typeface="+mj-lt"/>
                <a:cs typeface="Arial" charset="0"/>
              </a:rPr>
              <a:t>current </a:t>
            </a:r>
            <a:r>
              <a:rPr lang="en-US" sz="2400" dirty="0">
                <a:latin typeface="+mj-lt"/>
                <a:cs typeface="Arial" charset="0"/>
              </a:rPr>
              <a:t>state and </a:t>
            </a:r>
            <a:r>
              <a:rPr lang="en-US" sz="2400" dirty="0" smtClean="0">
                <a:latin typeface="+mj-lt"/>
                <a:cs typeface="Arial" charset="0"/>
              </a:rPr>
              <a:t>inputs</a:t>
            </a:r>
            <a:endParaRPr lang="en-US" sz="2400" dirty="0">
              <a:latin typeface="+mj-lt"/>
              <a:cs typeface="Arial" charset="0"/>
            </a:endParaRPr>
          </a:p>
          <a:p>
            <a:pPr marL="342900" indent="-342900">
              <a:spcBef>
                <a:spcPct val="20000"/>
              </a:spcBef>
              <a:buFontTx/>
              <a:buChar char="•"/>
            </a:pPr>
            <a:r>
              <a:rPr lang="en-US" sz="2400" dirty="0">
                <a:latin typeface="+mj-lt"/>
                <a:cs typeface="Arial" charset="0"/>
              </a:rPr>
              <a:t>Two types of finite state machines differ in </a:t>
            </a:r>
            <a:r>
              <a:rPr lang="en-US" sz="2400" b="1" dirty="0" smtClean="0">
                <a:latin typeface="+mj-lt"/>
                <a:cs typeface="Arial" charset="0"/>
              </a:rPr>
              <a:t>output </a:t>
            </a:r>
            <a:r>
              <a:rPr lang="en-US" sz="2400" b="1" dirty="0">
                <a:latin typeface="+mj-lt"/>
                <a:cs typeface="Arial" charset="0"/>
              </a:rPr>
              <a:t>logic</a:t>
            </a:r>
            <a:r>
              <a:rPr lang="en-US" sz="2400" dirty="0">
                <a:latin typeface="+mj-lt"/>
                <a:cs typeface="Arial" charset="0"/>
              </a:rPr>
              <a:t>:</a:t>
            </a:r>
          </a:p>
          <a:p>
            <a:pPr marL="742950" lvl="1" indent="-285750">
              <a:spcBef>
                <a:spcPct val="20000"/>
              </a:spcBef>
              <a:buFontTx/>
              <a:buChar char="–"/>
            </a:pPr>
            <a:r>
              <a:rPr lang="en-US" sz="2000" b="1" dirty="0">
                <a:solidFill>
                  <a:schemeClr val="accent1"/>
                </a:solidFill>
                <a:latin typeface="+mj-lt"/>
                <a:cs typeface="Arial" charset="0"/>
              </a:rPr>
              <a:t>Moore FSM: </a:t>
            </a:r>
            <a:r>
              <a:rPr lang="en-US" sz="2000" dirty="0">
                <a:latin typeface="+mj-lt"/>
                <a:cs typeface="Arial" charset="0"/>
              </a:rPr>
              <a:t>outputs depend only on </a:t>
            </a:r>
            <a:r>
              <a:rPr lang="en-US" sz="2000" dirty="0" smtClean="0">
                <a:latin typeface="+mj-lt"/>
                <a:cs typeface="Arial" charset="0"/>
              </a:rPr>
              <a:t>current </a:t>
            </a:r>
            <a:r>
              <a:rPr lang="en-US" sz="2000" dirty="0">
                <a:latin typeface="+mj-lt"/>
                <a:cs typeface="Arial" charset="0"/>
              </a:rPr>
              <a:t>state</a:t>
            </a:r>
          </a:p>
          <a:p>
            <a:pPr marL="742950" lvl="1" indent="-285750">
              <a:spcBef>
                <a:spcPct val="20000"/>
              </a:spcBef>
              <a:buFontTx/>
              <a:buChar char="–"/>
            </a:pPr>
            <a:r>
              <a:rPr lang="en-US" sz="2000" b="1" dirty="0">
                <a:solidFill>
                  <a:schemeClr val="accent1"/>
                </a:solidFill>
                <a:latin typeface="+mj-lt"/>
                <a:cs typeface="Arial" charset="0"/>
              </a:rPr>
              <a:t>Mealy FSM: </a:t>
            </a:r>
            <a:r>
              <a:rPr lang="en-US" sz="2000" dirty="0">
                <a:latin typeface="+mj-lt"/>
                <a:cs typeface="Arial" charset="0"/>
              </a:rPr>
              <a:t>outputs depend on </a:t>
            </a:r>
            <a:r>
              <a:rPr lang="en-US" sz="2000" dirty="0" smtClean="0">
                <a:latin typeface="+mj-lt"/>
                <a:cs typeface="Arial" charset="0"/>
              </a:rPr>
              <a:t>current </a:t>
            </a:r>
            <a:r>
              <a:rPr lang="en-US" sz="2000" dirty="0">
                <a:latin typeface="+mj-lt"/>
                <a:cs typeface="Arial" charset="0"/>
              </a:rPr>
              <a:t>state </a:t>
            </a:r>
            <a:r>
              <a:rPr lang="en-US" sz="2000" i="1" dirty="0">
                <a:latin typeface="+mj-lt"/>
                <a:cs typeface="Arial" charset="0"/>
              </a:rPr>
              <a:t>and</a:t>
            </a:r>
            <a:r>
              <a:rPr lang="en-US" sz="2000" dirty="0">
                <a:latin typeface="+mj-lt"/>
                <a:cs typeface="Arial" charset="0"/>
              </a:rPr>
              <a:t> </a:t>
            </a:r>
            <a:r>
              <a:rPr lang="en-US" sz="2000" dirty="0" smtClean="0">
                <a:latin typeface="+mj-lt"/>
                <a:cs typeface="Arial" charset="0"/>
              </a:rPr>
              <a:t>inputs</a:t>
            </a:r>
            <a:endParaRPr lang="en-US" sz="2000" dirty="0">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Machines (FSMs)</a:t>
            </a:r>
            <a:endParaRPr lang="en-US" sz="4400" dirty="0">
              <a:solidFill>
                <a:schemeClr val="bg1"/>
              </a:solidFill>
              <a:latin typeface="+mj-lt"/>
            </a:endParaRPr>
          </a:p>
        </p:txBody>
      </p:sp>
    </p:spTree>
    <p:extLst>
      <p:ext uri="{BB962C8B-B14F-4D97-AF65-F5344CB8AC3E}">
        <p14:creationId xmlns:p14="http://schemas.microsoft.com/office/powerpoint/2010/main" val="18792304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5335" name="Object 7"/>
          <p:cNvGraphicFramePr>
            <a:graphicFrameLocks noGrp="1" noChangeAspect="1"/>
          </p:cNvGraphicFramePr>
          <p:nvPr>
            <p:ph idx="4294967295"/>
            <p:custDataLst>
              <p:tags r:id="rId2"/>
            </p:custDataLst>
            <p:extLst>
              <p:ext uri="{D42A27DB-BD31-4B8C-83A1-F6EECF244321}">
                <p14:modId xmlns:p14="http://schemas.microsoft.com/office/powerpoint/2010/main" val="2261354936"/>
              </p:ext>
            </p:extLst>
          </p:nvPr>
        </p:nvGraphicFramePr>
        <p:xfrm>
          <a:off x="3738562" y="2209800"/>
          <a:ext cx="4288067" cy="3657600"/>
        </p:xfrm>
        <a:graphic>
          <a:graphicData uri="http://schemas.openxmlformats.org/presentationml/2006/ole">
            <mc:AlternateContent xmlns:mc="http://schemas.openxmlformats.org/markup-compatibility/2006">
              <mc:Choice xmlns:v="urn:schemas-microsoft-com:vml" Requires="v">
                <p:oleObj spid="_x0000_s151596" name="VISIO" r:id="rId7" imgW="2278080" imgH="1943280" progId="Visio.Drawing.6">
                  <p:embed/>
                </p:oleObj>
              </mc:Choice>
              <mc:Fallback>
                <p:oleObj name="VISIO" r:id="rId7" imgW="2278080" imgH="19432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562" y="2209800"/>
                        <a:ext cx="4288067" cy="3657600"/>
                      </a:xfrm>
                      <a:prstGeom prst="rect">
                        <a:avLst/>
                      </a:prstGeom>
                      <a:noFill/>
                      <a:ln>
                        <a:noFill/>
                      </a:ln>
                      <a:effectLst/>
                      <a:extLst/>
                    </p:spPr>
                  </p:pic>
                </p:oleObj>
              </mc:Fallback>
            </mc:AlternateContent>
          </a:graphicData>
        </a:graphic>
      </p:graphicFrame>
      <p:sp>
        <p:nvSpPr>
          <p:cNvPr id="9953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5332" name="Rectangle 4"/>
          <p:cNvSpPr>
            <a:spLocks noChangeArrowheads="1"/>
          </p:cNvSpPr>
          <p:nvPr>
            <p:custDataLst>
              <p:tags r:id="rId4"/>
            </p:custDataLst>
          </p:nvPr>
        </p:nvSpPr>
        <p:spPr bwMode="auto">
          <a:xfrm>
            <a:off x="4572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Traffic light controller</a:t>
            </a:r>
          </a:p>
          <a:p>
            <a:pPr marL="742950" lvl="1" indent="-285750">
              <a:spcBef>
                <a:spcPct val="20000"/>
              </a:spcBef>
              <a:buFontTx/>
              <a:buChar char="–"/>
            </a:pPr>
            <a:r>
              <a:rPr lang="en-US" sz="2600" dirty="0">
                <a:latin typeface="+mj-lt"/>
                <a:cs typeface="Arial" charset="0"/>
              </a:rPr>
              <a:t>Traffic sensors: </a:t>
            </a:r>
            <a:r>
              <a:rPr lang="en-US" sz="2600" i="1" dirty="0">
                <a:latin typeface="+mj-lt"/>
                <a:cs typeface="Arial" charset="0"/>
              </a:rPr>
              <a:t>T</a:t>
            </a:r>
            <a:r>
              <a:rPr lang="en-US" sz="2600" i="1" baseline="-25000" dirty="0">
                <a:latin typeface="+mj-lt"/>
                <a:cs typeface="Arial" charset="0"/>
              </a:rPr>
              <a:t>A</a:t>
            </a:r>
            <a:r>
              <a:rPr lang="en-US" sz="2600" dirty="0">
                <a:latin typeface="+mj-lt"/>
                <a:cs typeface="Arial" charset="0"/>
              </a:rPr>
              <a:t>, </a:t>
            </a:r>
            <a:r>
              <a:rPr lang="en-US" sz="2600" i="1" dirty="0">
                <a:latin typeface="+mj-lt"/>
                <a:cs typeface="Arial" charset="0"/>
              </a:rPr>
              <a:t>T</a:t>
            </a:r>
            <a:r>
              <a:rPr lang="en-US" sz="2600" i="1" baseline="-25000" dirty="0">
                <a:latin typeface="+mj-lt"/>
                <a:cs typeface="Arial" charset="0"/>
              </a:rPr>
              <a:t>B</a:t>
            </a:r>
            <a:r>
              <a:rPr lang="en-US" sz="2600" dirty="0">
                <a:latin typeface="+mj-lt"/>
                <a:cs typeface="Arial" charset="0"/>
              </a:rPr>
              <a:t> (TRUE when there’s traffic)</a:t>
            </a:r>
          </a:p>
          <a:p>
            <a:pPr marL="742950" lvl="1" indent="-285750">
              <a:spcBef>
                <a:spcPct val="20000"/>
              </a:spcBef>
              <a:buFontTx/>
              <a:buChar char="–"/>
            </a:pPr>
            <a:r>
              <a:rPr lang="en-US" sz="2600" dirty="0">
                <a:latin typeface="+mj-lt"/>
                <a:cs typeface="Arial" charset="0"/>
              </a:rPr>
              <a:t>Lights: </a:t>
            </a:r>
            <a:r>
              <a:rPr lang="en-US" sz="2600" i="1" dirty="0">
                <a:latin typeface="+mj-lt"/>
                <a:cs typeface="Arial" charset="0"/>
              </a:rPr>
              <a:t>L</a:t>
            </a:r>
            <a:r>
              <a:rPr lang="en-US" sz="2600" i="1" baseline="-25000" dirty="0">
                <a:latin typeface="+mj-lt"/>
                <a:cs typeface="Arial" charset="0"/>
              </a:rPr>
              <a:t>A</a:t>
            </a:r>
            <a:r>
              <a:rPr lang="en-US" sz="2600" dirty="0">
                <a:latin typeface="+mj-lt"/>
                <a:cs typeface="Arial" charset="0"/>
              </a:rPr>
              <a:t>, </a:t>
            </a:r>
            <a:r>
              <a:rPr lang="en-US" sz="2600" i="1" dirty="0">
                <a:latin typeface="+mj-lt"/>
                <a:cs typeface="Arial" charset="0"/>
              </a:rPr>
              <a:t>L</a:t>
            </a:r>
            <a:r>
              <a:rPr lang="en-US" sz="2600" i="1" baseline="-25000" dirty="0">
                <a:latin typeface="+mj-lt"/>
                <a:cs typeface="Arial" charset="0"/>
              </a:rPr>
              <a:t>B</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Example</a:t>
            </a:r>
            <a:endParaRPr lang="en-US" sz="4400" dirty="0">
              <a:solidFill>
                <a:schemeClr val="bg1"/>
              </a:solidFill>
              <a:latin typeface="+mj-lt"/>
            </a:endParaRPr>
          </a:p>
        </p:txBody>
      </p:sp>
    </p:spTree>
    <p:extLst>
      <p:ext uri="{BB962C8B-B14F-4D97-AF65-F5344CB8AC3E}">
        <p14:creationId xmlns:p14="http://schemas.microsoft.com/office/powerpoint/2010/main" val="237305558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6358" name="Object 6"/>
          <p:cNvGraphicFramePr>
            <a:graphicFrameLocks noGrp="1" noChangeAspect="1"/>
          </p:cNvGraphicFramePr>
          <p:nvPr>
            <p:ph idx="4294967295"/>
            <p:custDataLst>
              <p:tags r:id="rId2"/>
            </p:custDataLst>
            <p:extLst>
              <p:ext uri="{D42A27DB-BD31-4B8C-83A1-F6EECF244321}">
                <p14:modId xmlns:p14="http://schemas.microsoft.com/office/powerpoint/2010/main" val="3241945170"/>
              </p:ext>
            </p:extLst>
          </p:nvPr>
        </p:nvGraphicFramePr>
        <p:xfrm>
          <a:off x="3048000" y="2057400"/>
          <a:ext cx="4679950" cy="3857625"/>
        </p:xfrm>
        <a:graphic>
          <a:graphicData uri="http://schemas.openxmlformats.org/presentationml/2006/ole">
            <mc:AlternateContent xmlns:mc="http://schemas.openxmlformats.org/markup-compatibility/2006">
              <mc:Choice xmlns:v="urn:schemas-microsoft-com:vml" Requires="v">
                <p:oleObj spid="_x0000_s152620" name="VISIO" r:id="rId7" imgW="1628640" imgH="1343160" progId="Visio.Drawing.6">
                  <p:embed/>
                </p:oleObj>
              </mc:Choice>
              <mc:Fallback>
                <p:oleObj name="VISIO" r:id="rId7" imgW="1628640" imgH="13431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2057400"/>
                        <a:ext cx="4679950" cy="3857625"/>
                      </a:xfrm>
                      <a:prstGeom prst="rect">
                        <a:avLst/>
                      </a:prstGeom>
                    </p:spPr>
                  </p:pic>
                </p:oleObj>
              </mc:Fallback>
            </mc:AlternateContent>
          </a:graphicData>
        </a:graphic>
      </p:graphicFrame>
      <p:sp>
        <p:nvSpPr>
          <p:cNvPr id="9963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6356" name="Rectangle 4"/>
          <p:cNvSpPr>
            <a:spLocks noChangeArrowheads="1"/>
          </p:cNvSpPr>
          <p:nvPr>
            <p:custDataLst>
              <p:tags r:id="rId4"/>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a:t>
            </a:r>
            <a:r>
              <a:rPr lang="en-US" sz="3200" dirty="0">
                <a:latin typeface="+mj-lt"/>
                <a:cs typeface="Arial" charset="0"/>
              </a:rPr>
              <a:t>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Reset</a:t>
            </a:r>
            <a:r>
              <a:rPr lang="en-US" sz="3200" dirty="0">
                <a:latin typeface="+mj-lt"/>
                <a:cs typeface="Arial" charset="0"/>
              </a:rPr>
              <a:t>, </a:t>
            </a:r>
            <a:r>
              <a:rPr lang="en-US" sz="3200" i="1" dirty="0">
                <a:latin typeface="+mj-lt"/>
                <a:cs typeface="Arial" charset="0"/>
              </a:rPr>
              <a:t>T</a:t>
            </a:r>
            <a:r>
              <a:rPr lang="en-US" sz="3200" i="1" baseline="-25000" dirty="0">
                <a:latin typeface="+mj-lt"/>
                <a:cs typeface="Arial" charset="0"/>
              </a:rPr>
              <a:t>A</a:t>
            </a:r>
            <a:r>
              <a:rPr lang="en-US" sz="3200" dirty="0">
                <a:latin typeface="+mj-lt"/>
                <a:cs typeface="Arial" charset="0"/>
              </a:rPr>
              <a:t>, </a:t>
            </a:r>
            <a:r>
              <a:rPr lang="en-US" sz="3200" i="1" dirty="0">
                <a:latin typeface="+mj-lt"/>
                <a:cs typeface="Arial" charset="0"/>
              </a:rPr>
              <a:t>T</a:t>
            </a:r>
            <a:r>
              <a:rPr lang="en-US" sz="3200" i="1" baseline="-25000" dirty="0">
                <a:latin typeface="+mj-lt"/>
                <a:cs typeface="Arial" charset="0"/>
              </a:rPr>
              <a:t>B</a:t>
            </a:r>
          </a:p>
          <a:p>
            <a:pPr marL="342900" indent="-342900">
              <a:spcBef>
                <a:spcPct val="20000"/>
              </a:spcBef>
              <a:buFontTx/>
              <a:buChar char="•"/>
            </a:pPr>
            <a:r>
              <a:rPr lang="en-US" sz="3200" b="1" dirty="0">
                <a:latin typeface="+mj-lt"/>
                <a:cs typeface="Arial" charset="0"/>
              </a:rPr>
              <a:t>Outputs:</a:t>
            </a:r>
            <a:r>
              <a:rPr lang="en-US" sz="3200" dirty="0">
                <a:latin typeface="+mj-lt"/>
                <a:cs typeface="Arial" charset="0"/>
              </a:rPr>
              <a:t> </a:t>
            </a:r>
            <a:r>
              <a:rPr lang="en-US" sz="3200" i="1" dirty="0">
                <a:latin typeface="+mj-lt"/>
                <a:cs typeface="Arial" charset="0"/>
              </a:rPr>
              <a:t>L</a:t>
            </a:r>
            <a:r>
              <a:rPr lang="en-US" sz="3200" i="1" baseline="-25000" dirty="0">
                <a:latin typeface="+mj-lt"/>
                <a:cs typeface="Arial" charset="0"/>
              </a:rPr>
              <a:t>A</a:t>
            </a:r>
            <a:r>
              <a:rPr lang="en-US" sz="3200" dirty="0">
                <a:latin typeface="+mj-lt"/>
                <a:cs typeface="Arial" charset="0"/>
              </a:rPr>
              <a:t>, </a:t>
            </a:r>
            <a:r>
              <a:rPr lang="en-US" sz="3200" i="1" dirty="0">
                <a:latin typeface="+mj-lt"/>
                <a:cs typeface="Arial" charset="0"/>
              </a:rPr>
              <a:t>L</a:t>
            </a:r>
            <a:r>
              <a:rPr lang="en-US" sz="3200" i="1" baseline="-25000" dirty="0">
                <a:latin typeface="+mj-lt"/>
                <a:cs typeface="Arial" charset="0"/>
              </a:rPr>
              <a:t>B</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Black Box</a:t>
            </a:r>
            <a:endParaRPr lang="en-US" sz="4400" dirty="0">
              <a:solidFill>
                <a:schemeClr val="bg1"/>
              </a:solidFill>
              <a:latin typeface="+mj-lt"/>
            </a:endParaRPr>
          </a:p>
        </p:txBody>
      </p:sp>
    </p:spTree>
    <p:extLst>
      <p:ext uri="{BB962C8B-B14F-4D97-AF65-F5344CB8AC3E}">
        <p14:creationId xmlns:p14="http://schemas.microsoft.com/office/powerpoint/2010/main" val="44461773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5" name="Object 9"/>
          <p:cNvGraphicFramePr>
            <a:graphicFrameLocks noGrp="1" noChangeAspect="1"/>
          </p:cNvGraphicFramePr>
          <p:nvPr>
            <p:ph idx="4294967295"/>
            <p:custDataLst>
              <p:tags r:id="rId2"/>
            </p:custDataLst>
            <p:extLst>
              <p:ext uri="{D42A27DB-BD31-4B8C-83A1-F6EECF244321}">
                <p14:modId xmlns:p14="http://schemas.microsoft.com/office/powerpoint/2010/main" val="930495062"/>
              </p:ext>
            </p:extLst>
          </p:nvPr>
        </p:nvGraphicFramePr>
        <p:xfrm>
          <a:off x="4191000" y="1828800"/>
          <a:ext cx="4314825" cy="4298950"/>
        </p:xfrm>
        <a:graphic>
          <a:graphicData uri="http://schemas.openxmlformats.org/presentationml/2006/ole">
            <mc:AlternateContent xmlns:mc="http://schemas.openxmlformats.org/markup-compatibility/2006">
              <mc:Choice xmlns:v="urn:schemas-microsoft-com:vml" Requires="v">
                <p:oleObj spid="_x0000_s153643" name="VISIO" r:id="rId7" imgW="2000160" imgH="1992960" progId="Visio.Drawing.6">
                  <p:embed/>
                </p:oleObj>
              </mc:Choice>
              <mc:Fallback>
                <p:oleObj name="VISIO" r:id="rId7" imgW="2000160" imgH="19929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1828800"/>
                        <a:ext cx="4314825" cy="4298950"/>
                      </a:xfrm>
                      <a:prstGeom prst="rect">
                        <a:avLst/>
                      </a:prstGeom>
                    </p:spPr>
                  </p:pic>
                </p:oleObj>
              </mc:Fallback>
            </mc:AlternateContent>
          </a:graphicData>
        </a:graphic>
      </p:graphicFrame>
      <p:sp>
        <p:nvSpPr>
          <p:cNvPr id="9973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sp>
        <p:nvSpPr>
          <p:cNvPr id="6" name="Rectangle 4"/>
          <p:cNvSpPr>
            <a:spLocks noChangeArrowheads="1"/>
          </p:cNvSpPr>
          <p:nvPr>
            <p:custDataLst>
              <p:tags r:id="rId4"/>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Moore FSM: </a:t>
            </a:r>
            <a:r>
              <a:rPr lang="en-US" sz="3200" dirty="0">
                <a:latin typeface="+mj-lt"/>
                <a:cs typeface="Arial" charset="0"/>
              </a:rPr>
              <a:t>outputs labeled in each state</a:t>
            </a:r>
          </a:p>
          <a:p>
            <a:pPr marL="342900" indent="-342900">
              <a:spcBef>
                <a:spcPct val="20000"/>
              </a:spcBef>
              <a:buFontTx/>
              <a:buChar char="•"/>
            </a:pPr>
            <a:r>
              <a:rPr lang="en-US" sz="3200" b="1" dirty="0">
                <a:latin typeface="+mj-lt"/>
                <a:cs typeface="Arial" charset="0"/>
              </a:rPr>
              <a:t>States: </a:t>
            </a:r>
            <a:r>
              <a:rPr lang="en-US" sz="3200" dirty="0">
                <a:latin typeface="+mj-lt"/>
                <a:cs typeface="Arial" charset="0"/>
              </a:rPr>
              <a:t>Circles</a:t>
            </a:r>
          </a:p>
          <a:p>
            <a:pPr marL="342900" indent="-342900">
              <a:spcBef>
                <a:spcPct val="20000"/>
              </a:spcBef>
              <a:buFontTx/>
              <a:buChar char="•"/>
            </a:pPr>
            <a:r>
              <a:rPr lang="en-US" sz="3200" b="1" dirty="0">
                <a:latin typeface="+mj-lt"/>
                <a:cs typeface="Arial" charset="0"/>
              </a:rPr>
              <a:t>Transitions: </a:t>
            </a:r>
            <a:r>
              <a:rPr lang="en-US" sz="3200" dirty="0">
                <a:latin typeface="+mj-lt"/>
                <a:cs typeface="Arial" charset="0"/>
              </a:rPr>
              <a:t>Arcs</a:t>
            </a:r>
            <a:endParaRPr lang="en-US" sz="3200" i="1" baseline="-25000" dirty="0">
              <a:latin typeface="+mj-lt"/>
              <a:cs typeface="Arial" charset="0"/>
            </a:endParaRPr>
          </a:p>
        </p:txBody>
      </p:sp>
    </p:spTree>
    <p:extLst>
      <p:ext uri="{BB962C8B-B14F-4D97-AF65-F5344CB8AC3E}">
        <p14:creationId xmlns:p14="http://schemas.microsoft.com/office/powerpoint/2010/main" val="289242374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3"/>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Moore FSM: </a:t>
            </a:r>
            <a:r>
              <a:rPr lang="en-US" sz="3200" dirty="0">
                <a:latin typeface="+mj-lt"/>
                <a:cs typeface="Arial" charset="0"/>
              </a:rPr>
              <a:t>outputs labeled in each state</a:t>
            </a:r>
          </a:p>
          <a:p>
            <a:pPr marL="342900" indent="-342900">
              <a:spcBef>
                <a:spcPct val="20000"/>
              </a:spcBef>
              <a:buFontTx/>
              <a:buChar char="•"/>
            </a:pPr>
            <a:r>
              <a:rPr lang="en-US" sz="3200" b="1" dirty="0">
                <a:latin typeface="+mj-lt"/>
                <a:cs typeface="Arial" charset="0"/>
              </a:rPr>
              <a:t>States: </a:t>
            </a:r>
            <a:r>
              <a:rPr lang="en-US" sz="3200" dirty="0">
                <a:latin typeface="+mj-lt"/>
                <a:cs typeface="Arial" charset="0"/>
              </a:rPr>
              <a:t>Circles</a:t>
            </a:r>
          </a:p>
          <a:p>
            <a:pPr marL="342900" indent="-342900">
              <a:spcBef>
                <a:spcPct val="20000"/>
              </a:spcBef>
              <a:buFontTx/>
              <a:buChar char="•"/>
            </a:pPr>
            <a:r>
              <a:rPr lang="en-US" sz="3200" b="1" dirty="0">
                <a:latin typeface="+mj-lt"/>
                <a:cs typeface="Arial" charset="0"/>
              </a:rPr>
              <a:t>Transitions: </a:t>
            </a:r>
            <a:r>
              <a:rPr lang="en-US" sz="3200" dirty="0">
                <a:latin typeface="+mj-lt"/>
                <a:cs typeface="Arial" charset="0"/>
              </a:rPr>
              <a:t>Arcs</a:t>
            </a:r>
            <a:endParaRPr lang="en-US" sz="3200" i="1" baseline="-25000" dirty="0">
              <a:latin typeface="+mj-lt"/>
              <a:cs typeface="Arial" charset="0"/>
            </a:endParaRPr>
          </a:p>
        </p:txBody>
      </p:sp>
      <p:sp>
        <p:nvSpPr>
          <p:cNvPr id="8" name="TextBox 7"/>
          <p:cNvSpPr txBox="1"/>
          <p:nvPr/>
        </p:nvSpPr>
        <p:spPr>
          <a:xfrm>
            <a:off x="457200" y="76200"/>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841027920"/>
              </p:ext>
            </p:extLst>
          </p:nvPr>
        </p:nvGraphicFramePr>
        <p:xfrm>
          <a:off x="4267200" y="1676400"/>
          <a:ext cx="4314825" cy="4298950"/>
        </p:xfrm>
        <a:graphic>
          <a:graphicData uri="http://schemas.openxmlformats.org/presentationml/2006/ole">
            <mc:AlternateContent xmlns:mc="http://schemas.openxmlformats.org/markup-compatibility/2006">
              <mc:Choice xmlns:v="urn:schemas-microsoft-com:vml" Requires="v">
                <p:oleObj spid="_x0000_s204841" name="VISIO" r:id="rId7" imgW="2001299" imgH="1993667" progId="Visio.Drawing.6">
                  <p:embed/>
                </p:oleObj>
              </mc:Choice>
              <mc:Fallback>
                <p:oleObj name="VISIO" r:id="rId7" imgW="2001299" imgH="1993667"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1676400"/>
                        <a:ext cx="431482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46437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2481672385"/>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T</a:t>
                      </a:r>
                      <a:r>
                        <a:rPr kumimoji="0" lang="en-US" sz="2400" b="1" i="1" u="none" strike="noStrike" cap="none" normalizeH="0" baseline="-25000" dirty="0" smtClean="0">
                          <a:ln>
                            <a:noFill/>
                          </a:ln>
                          <a:solidFill>
                            <a:schemeClr val="bg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T</a:t>
                      </a:r>
                      <a:r>
                        <a:rPr kumimoji="0" lang="en-US" sz="2400" b="1" i="1" u="none" strike="noStrike" cap="none" normalizeH="0" baseline="-25000" dirty="0" smtClean="0">
                          <a:ln>
                            <a:noFill/>
                          </a:ln>
                          <a:solidFill>
                            <a:schemeClr val="bg1"/>
                          </a:solidFill>
                          <a:effectLst/>
                          <a:latin typeface="Times New Roman" pitchFamily="18" charset="0"/>
                          <a:cs typeface="Arial" charset="0"/>
                        </a:rPr>
                        <a:t>B</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1" u="none" strike="noStrike" cap="none" normalizeH="0" baseline="0" dirty="0" smtClean="0">
                          <a:ln>
                            <a:noFill/>
                          </a:ln>
                          <a:solidFill>
                            <a:schemeClr val="bg1"/>
                          </a:solidFill>
                          <a:effectLst/>
                          <a:latin typeface="Times New Roman" pitchFamily="18" charset="0"/>
                          <a:cs typeface="Times New Roman" pitchFamily="18" charset="0"/>
                        </a:rPr>
                        <a:t>'</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208343774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3186866505"/>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T</a:t>
                      </a:r>
                      <a:r>
                        <a:rPr kumimoji="0" lang="en-US" sz="2400" b="1" i="1" u="none" strike="noStrike" cap="none" normalizeH="0" baseline="-25000" dirty="0" smtClean="0">
                          <a:ln>
                            <a:noFill/>
                          </a:ln>
                          <a:solidFill>
                            <a:schemeClr val="bg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T</a:t>
                      </a:r>
                      <a:r>
                        <a:rPr kumimoji="0" lang="en-US" sz="2400" b="1" i="1" u="none" strike="noStrike" cap="none" normalizeH="0" baseline="-25000" dirty="0" smtClean="0">
                          <a:ln>
                            <a:noFill/>
                          </a:ln>
                          <a:solidFill>
                            <a:schemeClr val="bg1"/>
                          </a:solidFill>
                          <a:effectLst/>
                          <a:latin typeface="Times New Roman" pitchFamily="18" charset="0"/>
                          <a:cs typeface="Arial" charset="0"/>
                        </a:rPr>
                        <a:t>B</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1" u="none" strike="noStrike" cap="none" normalizeH="0" baseline="0" dirty="0" smtClean="0">
                          <a:ln>
                            <a:noFill/>
                          </a:ln>
                          <a:solidFill>
                            <a:schemeClr val="bg1"/>
                          </a:solidFill>
                          <a:effectLst/>
                          <a:latin typeface="Times New Roman" pitchFamily="18" charset="0"/>
                          <a:cs typeface="Times New Roman" pitchFamily="18" charset="0"/>
                        </a:rPr>
                        <a:t>'</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S3</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S2</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133550865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2934863315"/>
              </p:ext>
            </p:extLst>
          </p:nvPr>
        </p:nvGraphicFramePr>
        <p:xfrm>
          <a:off x="457200" y="1366837"/>
          <a:ext cx="5715000" cy="3662363"/>
        </p:xfrm>
        <a:graphic>
          <a:graphicData uri="http://schemas.openxmlformats.org/drawingml/2006/table">
            <a:tbl>
              <a:tblPr/>
              <a:tblGrid>
                <a:gridCol w="1076739"/>
                <a:gridCol w="993913"/>
                <a:gridCol w="993913"/>
                <a:gridCol w="911087"/>
                <a:gridCol w="828261"/>
                <a:gridCol w="911087"/>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0" u="none" strike="noStrike" cap="none" normalizeH="0" baseline="-25000" dirty="0" smtClean="0">
                          <a:ln>
                            <a:noFill/>
                          </a:ln>
                          <a:solidFill>
                            <a:schemeClr val="bg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0" u="none" strike="noStrike" cap="none" normalizeH="0" baseline="-25000" dirty="0" smtClean="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T</a:t>
                      </a:r>
                      <a:r>
                        <a:rPr kumimoji="0" lang="en-US" sz="2400" b="1" i="1" u="none" strike="noStrike" cap="none" normalizeH="0" baseline="-25000" dirty="0" smtClean="0">
                          <a:ln>
                            <a:noFill/>
                          </a:ln>
                          <a:solidFill>
                            <a:schemeClr val="bg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T</a:t>
                      </a:r>
                      <a:r>
                        <a:rPr kumimoji="0" lang="en-US" sz="2400" b="1" i="1" u="none" strike="noStrike" cap="none" normalizeH="0" baseline="-25000" dirty="0" smtClean="0">
                          <a:ln>
                            <a:noFill/>
                          </a:ln>
                          <a:solidFill>
                            <a:schemeClr val="bg1"/>
                          </a:solidFill>
                          <a:effectLst/>
                          <a:latin typeface="Times New Roman" pitchFamily="18" charset="0"/>
                          <a:cs typeface="Arial" charset="0"/>
                        </a:rPr>
                        <a:t>B</a:t>
                      </a:r>
                    </a:p>
                  </a:txBody>
                  <a:tcPr anchor="b" horzOverflow="overflow">
                    <a:lnL>
                      <a:noFill/>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1" u="none" strike="noStrike" cap="none" normalizeH="0" baseline="0" dirty="0" smtClean="0">
                          <a:ln>
                            <a:noFill/>
                          </a:ln>
                          <a:solidFill>
                            <a:schemeClr val="bg1"/>
                          </a:solidFill>
                          <a:effectLst/>
                          <a:latin typeface="Times New Roman" pitchFamily="18" charset="0"/>
                          <a:cs typeface="Times New Roman" pitchFamily="18" charset="0"/>
                        </a:rPr>
                        <a:t>'</a:t>
                      </a:r>
                      <a:r>
                        <a:rPr kumimoji="0" lang="en-US" sz="2400" b="1" i="0" u="none" strike="noStrike" cap="none" normalizeH="0" baseline="-25000" dirty="0" smtClean="0">
                          <a:ln>
                            <a:noFill/>
                          </a:ln>
                          <a:solidFill>
                            <a:schemeClr val="bg1"/>
                          </a:solidFill>
                          <a:effectLst/>
                          <a:latin typeface="Times New Roman" pitchFamily="18" charset="0"/>
                          <a:cs typeface="Times New Roman" pitchFamily="18" charset="0"/>
                        </a:rPr>
                        <a:t>1</a:t>
                      </a:r>
                    </a:p>
                  </a:txBody>
                  <a:tcPr anchor="b" horzOverflow="overflow">
                    <a:lnL w="57150"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1" u="none" strike="noStrike" cap="none" normalizeH="0" baseline="0" dirty="0" smtClean="0">
                          <a:ln>
                            <a:noFill/>
                          </a:ln>
                          <a:solidFill>
                            <a:schemeClr val="bg1"/>
                          </a:solidFill>
                          <a:effectLst/>
                          <a:latin typeface="Times New Roman" pitchFamily="18" charset="0"/>
                          <a:cs typeface="Times New Roman" pitchFamily="18" charset="0"/>
                        </a:rPr>
                        <a:t>'</a:t>
                      </a:r>
                      <a:r>
                        <a:rPr kumimoji="0" lang="en-US" sz="2400" b="1" i="0" u="none" strike="noStrike" cap="none" normalizeH="0" baseline="-25000" dirty="0" smtClean="0">
                          <a:ln>
                            <a:noFill/>
                          </a:ln>
                          <a:solidFill>
                            <a:schemeClr val="bg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381007061"/>
              </p:ext>
            </p:extLst>
          </p:nvPr>
        </p:nvGraphicFramePr>
        <p:xfrm>
          <a:off x="6324600" y="1752600"/>
          <a:ext cx="2514600" cy="2859088"/>
        </p:xfrm>
        <a:graphic>
          <a:graphicData uri="http://schemas.openxmlformats.org/drawingml/2006/table">
            <a:tbl>
              <a:tblPr/>
              <a:tblGrid>
                <a:gridCol w="9906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457200" y="68759"/>
            <a:ext cx="7924800" cy="738664"/>
          </a:xfrm>
          <a:prstGeom prst="rect">
            <a:avLst/>
          </a:prstGeom>
          <a:noFill/>
        </p:spPr>
        <p:txBody>
          <a:bodyPr wrap="square" rtlCol="0">
            <a:spAutoFit/>
          </a:bodyPr>
          <a:lstStyle/>
          <a:p>
            <a:r>
              <a:rPr lang="en-US" sz="4200" dirty="0" smtClean="0">
                <a:solidFill>
                  <a:schemeClr val="bg1"/>
                </a:solidFill>
                <a:latin typeface="+mj-lt"/>
              </a:rPr>
              <a:t>FSM Encoded State Transition Table</a:t>
            </a:r>
            <a:endParaRPr lang="en-US" sz="4200" dirty="0">
              <a:solidFill>
                <a:schemeClr val="bg1"/>
              </a:solidFill>
              <a:latin typeface="+mj-lt"/>
            </a:endParaRPr>
          </a:p>
        </p:txBody>
      </p:sp>
    </p:spTree>
    <p:extLst>
      <p:ext uri="{BB962C8B-B14F-4D97-AF65-F5344CB8AC3E}">
        <p14:creationId xmlns:p14="http://schemas.microsoft.com/office/powerpoint/2010/main" val="84885136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2970594235"/>
              </p:ext>
            </p:extLst>
          </p:nvPr>
        </p:nvGraphicFramePr>
        <p:xfrm>
          <a:off x="457200" y="1366837"/>
          <a:ext cx="5715000" cy="3662363"/>
        </p:xfrm>
        <a:graphic>
          <a:graphicData uri="http://schemas.openxmlformats.org/drawingml/2006/table">
            <a:tbl>
              <a:tblPr/>
              <a:tblGrid>
                <a:gridCol w="1076739"/>
                <a:gridCol w="993913"/>
                <a:gridCol w="993913"/>
                <a:gridCol w="911087"/>
                <a:gridCol w="828261"/>
                <a:gridCol w="911087"/>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0" u="none" strike="noStrike" cap="none" normalizeH="0" baseline="-25000" dirty="0" smtClean="0">
                          <a:ln>
                            <a:noFill/>
                          </a:ln>
                          <a:solidFill>
                            <a:schemeClr val="bg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0" u="none" strike="noStrike" cap="none" normalizeH="0" baseline="-25000" dirty="0" smtClean="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T</a:t>
                      </a:r>
                      <a:r>
                        <a:rPr kumimoji="0" lang="en-US" sz="2400" b="1" i="1" u="none" strike="noStrike" cap="none" normalizeH="0" baseline="-25000" dirty="0" smtClean="0">
                          <a:ln>
                            <a:noFill/>
                          </a:ln>
                          <a:solidFill>
                            <a:schemeClr val="bg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T</a:t>
                      </a:r>
                      <a:r>
                        <a:rPr kumimoji="0" lang="en-US" sz="2400" b="1" i="1" u="none" strike="noStrike" cap="none" normalizeH="0" baseline="-25000" dirty="0" smtClean="0">
                          <a:ln>
                            <a:noFill/>
                          </a:ln>
                          <a:solidFill>
                            <a:schemeClr val="bg1"/>
                          </a:solidFill>
                          <a:effectLst/>
                          <a:latin typeface="Times New Roman" pitchFamily="18" charset="0"/>
                          <a:cs typeface="Arial" charset="0"/>
                        </a:rPr>
                        <a:t>B</a:t>
                      </a:r>
                    </a:p>
                  </a:txBody>
                  <a:tcPr anchor="b" horzOverflow="overflow">
                    <a:lnL>
                      <a:noFill/>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1" u="none" strike="noStrike" cap="none" normalizeH="0" baseline="0" dirty="0" smtClean="0">
                          <a:ln>
                            <a:noFill/>
                          </a:ln>
                          <a:solidFill>
                            <a:schemeClr val="bg1"/>
                          </a:solidFill>
                          <a:effectLst/>
                          <a:latin typeface="Times New Roman" pitchFamily="18" charset="0"/>
                          <a:cs typeface="Times New Roman" pitchFamily="18" charset="0"/>
                        </a:rPr>
                        <a:t>'</a:t>
                      </a:r>
                      <a:r>
                        <a:rPr kumimoji="0" lang="en-US" sz="2400" b="1" i="0" u="none" strike="noStrike" cap="none" normalizeH="0" baseline="-25000" dirty="0" smtClean="0">
                          <a:ln>
                            <a:noFill/>
                          </a:ln>
                          <a:solidFill>
                            <a:schemeClr val="bg1"/>
                          </a:solidFill>
                          <a:effectLst/>
                          <a:latin typeface="Times New Roman" pitchFamily="18" charset="0"/>
                          <a:cs typeface="Times New Roman" pitchFamily="18" charset="0"/>
                        </a:rPr>
                        <a:t>1</a:t>
                      </a:r>
                    </a:p>
                  </a:txBody>
                  <a:tcPr anchor="b" horzOverflow="overflow">
                    <a:lnL w="57150"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1" u="none" strike="noStrike" cap="none" normalizeH="0" baseline="0" dirty="0" smtClean="0">
                          <a:ln>
                            <a:noFill/>
                          </a:ln>
                          <a:solidFill>
                            <a:schemeClr val="bg1"/>
                          </a:solidFill>
                          <a:effectLst/>
                          <a:latin typeface="Times New Roman" pitchFamily="18" charset="0"/>
                          <a:cs typeface="Times New Roman" pitchFamily="18" charset="0"/>
                        </a:rPr>
                        <a:t>'</a:t>
                      </a:r>
                      <a:r>
                        <a:rPr kumimoji="0" lang="en-US" sz="2400" b="1" i="0" u="none" strike="noStrike" cap="none" normalizeH="0" baseline="-25000" dirty="0" smtClean="0">
                          <a:ln>
                            <a:noFill/>
                          </a:ln>
                          <a:solidFill>
                            <a:schemeClr val="bg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3621302876"/>
              </p:ext>
            </p:extLst>
          </p:nvPr>
        </p:nvGraphicFramePr>
        <p:xfrm>
          <a:off x="6324600" y="1752600"/>
          <a:ext cx="2514600" cy="2859088"/>
        </p:xfrm>
        <a:graphic>
          <a:graphicData uri="http://schemas.openxmlformats.org/drawingml/2006/table">
            <a:tbl>
              <a:tblPr/>
              <a:tblGrid>
                <a:gridCol w="9906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457200" y="68759"/>
            <a:ext cx="7924800" cy="738664"/>
          </a:xfrm>
          <a:prstGeom prst="rect">
            <a:avLst/>
          </a:prstGeom>
          <a:noFill/>
        </p:spPr>
        <p:txBody>
          <a:bodyPr wrap="square" rtlCol="0">
            <a:spAutoFit/>
          </a:bodyPr>
          <a:lstStyle/>
          <a:p>
            <a:r>
              <a:rPr lang="en-US" sz="4200" dirty="0" smtClean="0">
                <a:solidFill>
                  <a:schemeClr val="bg1"/>
                </a:solidFill>
                <a:latin typeface="+mj-lt"/>
              </a:rPr>
              <a:t>FSM Encoded State Transition Table</a:t>
            </a:r>
            <a:endParaRPr lang="en-US" sz="4200" dirty="0">
              <a:solidFill>
                <a:schemeClr val="bg1"/>
              </a:solidFill>
              <a:latin typeface="+mj-lt"/>
            </a:endParaRPr>
          </a:p>
        </p:txBody>
      </p:sp>
      <p:sp>
        <p:nvSpPr>
          <p:cNvPr id="6" name="Rectangle 91"/>
          <p:cNvSpPr>
            <a:spLocks noChangeArrowheads="1"/>
          </p:cNvSpPr>
          <p:nvPr>
            <p:custDataLst>
              <p:tags r:id="rId4"/>
            </p:custDataLst>
          </p:nvPr>
        </p:nvSpPr>
        <p:spPr bwMode="auto">
          <a:xfrm>
            <a:off x="1981200" y="5029200"/>
            <a:ext cx="3581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S</a:t>
            </a:r>
            <a:r>
              <a:rPr lang="en-US" sz="2400" b="1" i="1" dirty="0">
                <a:latin typeface="Times New Roman" pitchFamily="18" charset="0"/>
                <a:cs typeface="Times New Roman" pitchFamily="18" charset="0"/>
              </a:rPr>
              <a:t>'</a:t>
            </a:r>
            <a:r>
              <a:rPr lang="en-US" sz="2400" b="1" baseline="-25000" dirty="0">
                <a:latin typeface="Times New Roman" pitchFamily="18" charset="0"/>
                <a:cs typeface="Arial" charset="0"/>
              </a:rPr>
              <a:t>1</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 </a:t>
            </a:r>
            <a:r>
              <a:rPr lang="en-US" b="1" dirty="0">
                <a:latin typeface="Symbol" pitchFamily="18" charset="2"/>
                <a:cs typeface="Arial" charset="0"/>
              </a:rPr>
              <a:t>Å</a:t>
            </a:r>
            <a:r>
              <a:rPr lang="en-US" sz="2400" b="1" i="1" dirty="0">
                <a:latin typeface="Times New Roman" pitchFamily="18" charset="0"/>
                <a:cs typeface="Arial" charset="0"/>
              </a:rPr>
              <a:t> S</a:t>
            </a:r>
            <a:r>
              <a:rPr lang="en-US" sz="2400" b="1" baseline="-25000" dirty="0">
                <a:latin typeface="Times New Roman" pitchFamily="18" charset="0"/>
                <a:cs typeface="Arial" charset="0"/>
              </a:rPr>
              <a:t>0</a:t>
            </a:r>
            <a:r>
              <a:rPr lang="en-US" sz="2400" b="1" i="1" dirty="0">
                <a:latin typeface="Times New Roman" pitchFamily="18" charset="0"/>
                <a:cs typeface="Arial" charset="0"/>
              </a:rPr>
              <a:t> </a:t>
            </a:r>
          </a:p>
          <a:p>
            <a:pPr marL="342900" indent="-342900">
              <a:spcBef>
                <a:spcPct val="20000"/>
              </a:spcBef>
            </a:pPr>
            <a:r>
              <a:rPr lang="en-US" sz="2400" b="1" i="1" dirty="0">
                <a:latin typeface="Times New Roman" pitchFamily="18" charset="0"/>
                <a:cs typeface="Arial" charset="0"/>
              </a:rPr>
              <a:t>S</a:t>
            </a:r>
            <a:r>
              <a:rPr lang="en-US" sz="2400" b="1" i="1" dirty="0">
                <a:latin typeface="Times New Roman" pitchFamily="18" charset="0"/>
                <a:cs typeface="Times New Roman" pitchFamily="18" charset="0"/>
              </a:rPr>
              <a:t>'</a:t>
            </a:r>
            <a:r>
              <a:rPr lang="en-US" sz="2400" b="1" baseline="-25000" dirty="0">
                <a:latin typeface="Times New Roman" pitchFamily="18" charset="0"/>
                <a:cs typeface="Arial" charset="0"/>
              </a:rPr>
              <a:t>0</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i="1" dirty="0">
                <a:latin typeface="Times New Roman" pitchFamily="18" charset="0"/>
                <a:cs typeface="Arial" charset="0"/>
              </a:rPr>
              <a:t>T</a:t>
            </a:r>
            <a:r>
              <a:rPr lang="en-US" sz="2400" b="1" i="1" baseline="-25000" dirty="0">
                <a:latin typeface="Times New Roman" pitchFamily="18" charset="0"/>
                <a:cs typeface="Arial" charset="0"/>
              </a:rPr>
              <a:t>A</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i="1" dirty="0">
                <a:latin typeface="Times New Roman" pitchFamily="18" charset="0"/>
                <a:cs typeface="Arial" charset="0"/>
              </a:rPr>
              <a:t>T</a:t>
            </a:r>
            <a:r>
              <a:rPr lang="en-US" sz="2400" b="1" i="1" baseline="-25000" dirty="0">
                <a:latin typeface="Times New Roman" pitchFamily="18" charset="0"/>
                <a:cs typeface="Arial" charset="0"/>
              </a:rPr>
              <a:t>B</a:t>
            </a:r>
          </a:p>
        </p:txBody>
      </p:sp>
      <p:sp>
        <p:nvSpPr>
          <p:cNvPr id="7" name="Line 92"/>
          <p:cNvSpPr>
            <a:spLocks noChangeShapeType="1"/>
          </p:cNvSpPr>
          <p:nvPr>
            <p:custDataLst>
              <p:tags r:id="rId5"/>
            </p:custDataLst>
          </p:nvPr>
        </p:nvSpPr>
        <p:spPr bwMode="auto">
          <a:xfrm>
            <a:off x="2743200" y="5561011"/>
            <a:ext cx="2286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93"/>
          <p:cNvSpPr>
            <a:spLocks noChangeShapeType="1"/>
          </p:cNvSpPr>
          <p:nvPr>
            <p:custDataLst>
              <p:tags r:id="rId6"/>
            </p:custDataLst>
          </p:nvPr>
        </p:nvSpPr>
        <p:spPr bwMode="auto">
          <a:xfrm>
            <a:off x="3048000" y="5561011"/>
            <a:ext cx="228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94"/>
          <p:cNvSpPr>
            <a:spLocks noChangeShapeType="1"/>
          </p:cNvSpPr>
          <p:nvPr>
            <p:custDataLst>
              <p:tags r:id="rId7"/>
            </p:custDataLst>
          </p:nvPr>
        </p:nvSpPr>
        <p:spPr bwMode="auto">
          <a:xfrm>
            <a:off x="4191000" y="5551487"/>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95"/>
          <p:cNvSpPr>
            <a:spLocks noChangeShapeType="1"/>
          </p:cNvSpPr>
          <p:nvPr>
            <p:custDataLst>
              <p:tags r:id="rId8"/>
            </p:custDataLst>
          </p:nvPr>
        </p:nvSpPr>
        <p:spPr bwMode="auto">
          <a:xfrm>
            <a:off x="4495800" y="5551487"/>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93"/>
          <p:cNvSpPr>
            <a:spLocks noChangeShapeType="1"/>
          </p:cNvSpPr>
          <p:nvPr>
            <p:custDataLst>
              <p:tags r:id="rId9"/>
            </p:custDataLst>
          </p:nvPr>
        </p:nvSpPr>
        <p:spPr bwMode="auto">
          <a:xfrm>
            <a:off x="3352800" y="5561011"/>
            <a:ext cx="2286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7771227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2"/>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mj-lt"/>
                <a:cs typeface="Arial" charset="0"/>
              </a:rPr>
              <a:t>Give sequence to events</a:t>
            </a:r>
          </a:p>
          <a:p>
            <a:pPr marL="342900" indent="-342900">
              <a:spcBef>
                <a:spcPct val="20000"/>
              </a:spcBef>
              <a:buFontTx/>
              <a:buChar char="•"/>
            </a:pPr>
            <a:r>
              <a:rPr lang="en-US" sz="3200" dirty="0" smtClean="0">
                <a:latin typeface="+mj-lt"/>
                <a:cs typeface="Arial" charset="0"/>
              </a:rPr>
              <a:t>Have memory (short-term)</a:t>
            </a:r>
          </a:p>
          <a:p>
            <a:pPr marL="342900" indent="-342900">
              <a:spcBef>
                <a:spcPct val="20000"/>
              </a:spcBef>
              <a:buFontTx/>
              <a:buChar char="•"/>
            </a:pPr>
            <a:r>
              <a:rPr lang="en-US" sz="3200" dirty="0" smtClean="0">
                <a:latin typeface="+mj-lt"/>
                <a:cs typeface="Arial" charset="0"/>
              </a:rPr>
              <a:t>Use feedback from output to input to store information</a:t>
            </a:r>
            <a:endParaRPr lang="en-US" sz="3200" dirty="0">
              <a:latin typeface="+mj-lt"/>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Sequential Circuits</a:t>
            </a:r>
            <a:endParaRPr lang="en-US" sz="4400" dirty="0">
              <a:solidFill>
                <a:schemeClr val="bg1"/>
              </a:solidFill>
              <a:latin typeface="+mj-lt"/>
            </a:endParaRPr>
          </a:p>
        </p:txBody>
      </p:sp>
    </p:spTree>
    <p:extLst>
      <p:ext uri="{BB962C8B-B14F-4D97-AF65-F5344CB8AC3E}">
        <p14:creationId xmlns:p14="http://schemas.microsoft.com/office/powerpoint/2010/main" val="91046013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3767842791"/>
              </p:ext>
            </p:extLst>
          </p:nvPr>
        </p:nvGraphicFramePr>
        <p:xfrm>
          <a:off x="381000" y="1295400"/>
          <a:ext cx="5524500" cy="2743200"/>
        </p:xfrm>
        <a:graphic>
          <a:graphicData uri="http://schemas.openxmlformats.org/drawingml/2006/table">
            <a:tbl>
              <a:tblPr/>
              <a:tblGrid>
                <a:gridCol w="12573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0" u="none" strike="noStrike" cap="none" normalizeH="0" baseline="-25000" dirty="0" smtClean="0">
                          <a:ln>
                            <a:noFill/>
                          </a:ln>
                          <a:solidFill>
                            <a:schemeClr val="bg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0" u="none" strike="noStrike" cap="none" normalizeH="0" baseline="-25000" dirty="0" smtClean="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L</a:t>
                      </a:r>
                      <a:r>
                        <a:rPr kumimoji="0" lang="en-US" sz="2400" b="1" i="1" u="none" strike="noStrike" cap="none" normalizeH="0" baseline="-25000" dirty="0" smtClean="0">
                          <a:ln>
                            <a:noFill/>
                          </a:ln>
                          <a:solidFill>
                            <a:schemeClr val="bg1"/>
                          </a:solidFill>
                          <a:effectLst/>
                          <a:latin typeface="Times New Roman" pitchFamily="18" charset="0"/>
                          <a:cs typeface="Arial" charset="0"/>
                        </a:rPr>
                        <a:t>A</a:t>
                      </a:r>
                      <a:r>
                        <a:rPr kumimoji="0" lang="en-US" sz="2400" b="1" i="0" u="none" strike="noStrike" cap="none" normalizeH="0" baseline="-25000" dirty="0" smtClean="0">
                          <a:ln>
                            <a:noFill/>
                          </a:ln>
                          <a:solidFill>
                            <a:schemeClr val="bg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L</a:t>
                      </a:r>
                      <a:r>
                        <a:rPr kumimoji="0" lang="en-US" sz="2400" b="1" i="1" u="none" strike="noStrike" cap="none" normalizeH="0" baseline="-25000" dirty="0" smtClean="0">
                          <a:ln>
                            <a:noFill/>
                          </a:ln>
                          <a:solidFill>
                            <a:schemeClr val="bg1"/>
                          </a:solidFill>
                          <a:effectLst/>
                          <a:latin typeface="Times New Roman" pitchFamily="18" charset="0"/>
                          <a:cs typeface="Arial" charset="0"/>
                        </a:rPr>
                        <a:t>A</a:t>
                      </a:r>
                      <a:r>
                        <a:rPr kumimoji="0" lang="en-US" sz="2400" b="1" i="0" u="none" strike="noStrike" cap="none" normalizeH="0" baseline="-25000" dirty="0" smtClean="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L</a:t>
                      </a:r>
                      <a:r>
                        <a:rPr kumimoji="0" lang="en-US" sz="2400" b="1" i="1" u="none" strike="noStrike" cap="none" normalizeH="0" baseline="-25000" dirty="0" smtClean="0">
                          <a:ln>
                            <a:noFill/>
                          </a:ln>
                          <a:solidFill>
                            <a:schemeClr val="bg1"/>
                          </a:solidFill>
                          <a:effectLst/>
                          <a:latin typeface="Times New Roman" pitchFamily="18" charset="0"/>
                          <a:cs typeface="Arial" charset="0"/>
                        </a:rPr>
                        <a:t>B</a:t>
                      </a:r>
                      <a:r>
                        <a:rPr kumimoji="0" lang="en-US" sz="2400" b="1" i="0" u="none" strike="noStrike" cap="none" normalizeH="0" baseline="-25000" dirty="0" smtClean="0">
                          <a:ln>
                            <a:noFill/>
                          </a:ln>
                          <a:solidFill>
                            <a:schemeClr val="bg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L</a:t>
                      </a:r>
                      <a:r>
                        <a:rPr kumimoji="0" lang="en-US" sz="2400" b="1" i="1" u="none" strike="noStrike" cap="none" normalizeH="0" baseline="-25000" dirty="0" smtClean="0">
                          <a:ln>
                            <a:noFill/>
                          </a:ln>
                          <a:solidFill>
                            <a:schemeClr val="bg1"/>
                          </a:solidFill>
                          <a:effectLst/>
                          <a:latin typeface="Times New Roman" pitchFamily="18" charset="0"/>
                          <a:cs typeface="Arial" charset="0"/>
                        </a:rPr>
                        <a:t>B</a:t>
                      </a:r>
                      <a:r>
                        <a:rPr kumimoji="0" lang="en-US" sz="2400" b="1" i="0" u="none" strike="noStrike" cap="none" normalizeH="0" baseline="-25000" dirty="0" smtClean="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1457720261"/>
              </p:ext>
            </p:extLst>
          </p:nvPr>
        </p:nvGraphicFramePr>
        <p:xfrm>
          <a:off x="6248400" y="1600200"/>
          <a:ext cx="2667000" cy="2297113"/>
        </p:xfrm>
        <a:graphic>
          <a:graphicData uri="http://schemas.openxmlformats.org/drawingml/2006/table">
            <a:tbl>
              <a:tblPr/>
              <a:tblGrid>
                <a:gridCol w="12192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endParaRPr lang="en-US" sz="4400" dirty="0">
              <a:solidFill>
                <a:schemeClr val="bg1"/>
              </a:solidFill>
              <a:latin typeface="+mj-lt"/>
            </a:endParaRPr>
          </a:p>
        </p:txBody>
      </p:sp>
    </p:spTree>
    <p:extLst>
      <p:ext uri="{BB962C8B-B14F-4D97-AF65-F5344CB8AC3E}">
        <p14:creationId xmlns:p14="http://schemas.microsoft.com/office/powerpoint/2010/main" val="285763144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1303324438"/>
              </p:ext>
            </p:extLst>
          </p:nvPr>
        </p:nvGraphicFramePr>
        <p:xfrm>
          <a:off x="381000" y="1295400"/>
          <a:ext cx="5524500" cy="2743200"/>
        </p:xfrm>
        <a:graphic>
          <a:graphicData uri="http://schemas.openxmlformats.org/drawingml/2006/table">
            <a:tbl>
              <a:tblPr/>
              <a:tblGrid>
                <a:gridCol w="12573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0" u="none" strike="noStrike" cap="none" normalizeH="0" baseline="-25000" dirty="0" smtClean="0">
                          <a:ln>
                            <a:noFill/>
                          </a:ln>
                          <a:solidFill>
                            <a:schemeClr val="bg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0" u="none" strike="noStrike" cap="none" normalizeH="0" baseline="-25000" dirty="0" smtClean="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L</a:t>
                      </a:r>
                      <a:r>
                        <a:rPr kumimoji="0" lang="en-US" sz="2400" b="1" i="1" u="none" strike="noStrike" cap="none" normalizeH="0" baseline="-25000" dirty="0" smtClean="0">
                          <a:ln>
                            <a:noFill/>
                          </a:ln>
                          <a:solidFill>
                            <a:schemeClr val="bg1"/>
                          </a:solidFill>
                          <a:effectLst/>
                          <a:latin typeface="Times New Roman" pitchFamily="18" charset="0"/>
                          <a:cs typeface="Arial" charset="0"/>
                        </a:rPr>
                        <a:t>A</a:t>
                      </a:r>
                      <a:r>
                        <a:rPr kumimoji="0" lang="en-US" sz="2400" b="1" i="0" u="none" strike="noStrike" cap="none" normalizeH="0" baseline="-25000" dirty="0" smtClean="0">
                          <a:ln>
                            <a:noFill/>
                          </a:ln>
                          <a:solidFill>
                            <a:schemeClr val="bg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L</a:t>
                      </a:r>
                      <a:r>
                        <a:rPr kumimoji="0" lang="en-US" sz="2400" b="1" i="1" u="none" strike="noStrike" cap="none" normalizeH="0" baseline="-25000" dirty="0" smtClean="0">
                          <a:ln>
                            <a:noFill/>
                          </a:ln>
                          <a:solidFill>
                            <a:schemeClr val="bg1"/>
                          </a:solidFill>
                          <a:effectLst/>
                          <a:latin typeface="Times New Roman" pitchFamily="18" charset="0"/>
                          <a:cs typeface="Arial" charset="0"/>
                        </a:rPr>
                        <a:t>A</a:t>
                      </a:r>
                      <a:r>
                        <a:rPr kumimoji="0" lang="en-US" sz="2400" b="1" i="0" u="none" strike="noStrike" cap="none" normalizeH="0" baseline="-25000" dirty="0" smtClean="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L</a:t>
                      </a:r>
                      <a:r>
                        <a:rPr kumimoji="0" lang="en-US" sz="2400" b="1" i="1" u="none" strike="noStrike" cap="none" normalizeH="0" baseline="-25000" dirty="0" smtClean="0">
                          <a:ln>
                            <a:noFill/>
                          </a:ln>
                          <a:solidFill>
                            <a:schemeClr val="bg1"/>
                          </a:solidFill>
                          <a:effectLst/>
                          <a:latin typeface="Times New Roman" pitchFamily="18" charset="0"/>
                          <a:cs typeface="Arial" charset="0"/>
                        </a:rPr>
                        <a:t>B</a:t>
                      </a:r>
                      <a:r>
                        <a:rPr kumimoji="0" lang="en-US" sz="2400" b="1" i="0" u="none" strike="noStrike" cap="none" normalizeH="0" baseline="-25000" dirty="0" smtClean="0">
                          <a:ln>
                            <a:noFill/>
                          </a:ln>
                          <a:solidFill>
                            <a:schemeClr val="bg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L</a:t>
                      </a:r>
                      <a:r>
                        <a:rPr kumimoji="0" lang="en-US" sz="2400" b="1" i="1" u="none" strike="noStrike" cap="none" normalizeH="0" baseline="-25000" dirty="0" smtClean="0">
                          <a:ln>
                            <a:noFill/>
                          </a:ln>
                          <a:solidFill>
                            <a:schemeClr val="bg1"/>
                          </a:solidFill>
                          <a:effectLst/>
                          <a:latin typeface="Times New Roman" pitchFamily="18" charset="0"/>
                          <a:cs typeface="Arial" charset="0"/>
                        </a:rPr>
                        <a:t>B</a:t>
                      </a:r>
                      <a:r>
                        <a:rPr kumimoji="0" lang="en-US" sz="2400" b="1" i="0" u="none" strike="noStrike" cap="none" normalizeH="0" baseline="-25000" dirty="0" smtClean="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3433571154"/>
              </p:ext>
            </p:extLst>
          </p:nvPr>
        </p:nvGraphicFramePr>
        <p:xfrm>
          <a:off x="6248400" y="1600200"/>
          <a:ext cx="2667000" cy="2297113"/>
        </p:xfrm>
        <a:graphic>
          <a:graphicData uri="http://schemas.openxmlformats.org/drawingml/2006/table">
            <a:tbl>
              <a:tblPr/>
              <a:tblGrid>
                <a:gridCol w="12192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endParaRPr lang="en-US" sz="4400" dirty="0">
              <a:solidFill>
                <a:schemeClr val="bg1"/>
              </a:solidFill>
              <a:latin typeface="+mj-lt"/>
            </a:endParaRPr>
          </a:p>
        </p:txBody>
      </p:sp>
      <p:sp>
        <p:nvSpPr>
          <p:cNvPr id="5" name="Rectangle 70"/>
          <p:cNvSpPr>
            <a:spLocks noChangeArrowheads="1"/>
          </p:cNvSpPr>
          <p:nvPr>
            <p:custDataLst>
              <p:tags r:id="rId3"/>
            </p:custDataLst>
          </p:nvPr>
        </p:nvSpPr>
        <p:spPr bwMode="auto">
          <a:xfrm>
            <a:off x="2514600" y="4038600"/>
            <a:ext cx="2438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A</a:t>
            </a:r>
            <a:r>
              <a:rPr lang="en-US" sz="2400" b="1" baseline="-25000" dirty="0">
                <a:latin typeface="Times New Roman" pitchFamily="18" charset="0"/>
                <a:cs typeface="Arial" charset="0"/>
              </a:rPr>
              <a:t>1</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endParaRPr lang="en-US" sz="2400" b="1" i="1" dirty="0">
              <a:latin typeface="Times New Roman" pitchFamily="18" charset="0"/>
              <a:cs typeface="Arial" charset="0"/>
            </a:endParaRPr>
          </a:p>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A</a:t>
            </a:r>
            <a:r>
              <a:rPr lang="en-US" sz="2400" b="1" baseline="-25000" dirty="0">
                <a:latin typeface="Times New Roman" pitchFamily="18" charset="0"/>
                <a:cs typeface="Arial" charset="0"/>
              </a:rPr>
              <a:t>0</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p>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B</a:t>
            </a:r>
            <a:r>
              <a:rPr lang="en-US" sz="2400" b="1" baseline="-25000" dirty="0">
                <a:latin typeface="Times New Roman" pitchFamily="18" charset="0"/>
                <a:cs typeface="Arial" charset="0"/>
              </a:rPr>
              <a:t>1</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endParaRPr lang="en-US" sz="2400" b="1" i="1" dirty="0">
              <a:latin typeface="Times New Roman" pitchFamily="18" charset="0"/>
              <a:cs typeface="Arial" charset="0"/>
            </a:endParaRPr>
          </a:p>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B</a:t>
            </a:r>
            <a:r>
              <a:rPr lang="en-US" sz="2400" b="1" baseline="-25000" dirty="0">
                <a:latin typeface="Times New Roman" pitchFamily="18" charset="0"/>
                <a:cs typeface="Arial" charset="0"/>
              </a:rPr>
              <a:t>0</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endParaRPr lang="en-US" sz="2400" b="1" i="1" baseline="-25000" dirty="0">
              <a:latin typeface="Times New Roman" pitchFamily="18" charset="0"/>
              <a:cs typeface="Arial" charset="0"/>
            </a:endParaRPr>
          </a:p>
        </p:txBody>
      </p:sp>
      <p:sp>
        <p:nvSpPr>
          <p:cNvPr id="6" name="Line 71"/>
          <p:cNvSpPr>
            <a:spLocks noChangeShapeType="1"/>
          </p:cNvSpPr>
          <p:nvPr>
            <p:custDataLst>
              <p:tags r:id="rId4"/>
            </p:custDataLst>
          </p:nvPr>
        </p:nvSpPr>
        <p:spPr bwMode="auto">
          <a:xfrm>
            <a:off x="3352800" y="4648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7" name="Line 72"/>
          <p:cNvSpPr>
            <a:spLocks noChangeShapeType="1"/>
          </p:cNvSpPr>
          <p:nvPr>
            <p:custDataLst>
              <p:tags r:id="rId5"/>
            </p:custDataLst>
          </p:nvPr>
        </p:nvSpPr>
        <p:spPr bwMode="auto">
          <a:xfrm>
            <a:off x="3352800" y="5105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Tree>
    <p:extLst>
      <p:ext uri="{BB962C8B-B14F-4D97-AF65-F5344CB8AC3E}">
        <p14:creationId xmlns:p14="http://schemas.microsoft.com/office/powerpoint/2010/main" val="328779253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95" name="Object 75"/>
          <p:cNvGraphicFramePr>
            <a:graphicFrameLocks noGrp="1" noChangeAspect="1"/>
          </p:cNvGraphicFramePr>
          <p:nvPr>
            <p:ph idx="4294967295"/>
            <p:custDataLst>
              <p:tags r:id="rId2"/>
            </p:custDataLst>
            <p:extLst>
              <p:ext uri="{D42A27DB-BD31-4B8C-83A1-F6EECF244321}">
                <p14:modId xmlns:p14="http://schemas.microsoft.com/office/powerpoint/2010/main" val="1239452427"/>
              </p:ext>
            </p:extLst>
          </p:nvPr>
        </p:nvGraphicFramePr>
        <p:xfrm>
          <a:off x="4800600" y="1371600"/>
          <a:ext cx="1922462" cy="3352800"/>
        </p:xfrm>
        <a:graphic>
          <a:graphicData uri="http://schemas.openxmlformats.org/presentationml/2006/ole">
            <mc:AlternateContent xmlns:mc="http://schemas.openxmlformats.org/markup-compatibility/2006">
              <mc:Choice xmlns:v="urn:schemas-microsoft-com:vml" Requires="v">
                <p:oleObj spid="_x0000_s155691" name="VISIO" r:id="rId5" imgW="769680" imgH="1343160" progId="Visio.Drawing.6">
                  <p:embed/>
                </p:oleObj>
              </mc:Choice>
              <mc:Fallback>
                <p:oleObj name="VISIO" r:id="rId5" imgW="769680" imgH="13431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371600"/>
                        <a:ext cx="19224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Schematic: State Register</a:t>
            </a:r>
            <a:endParaRPr lang="en-US" sz="4400" dirty="0">
              <a:solidFill>
                <a:schemeClr val="bg1"/>
              </a:solidFill>
              <a:latin typeface="+mj-lt"/>
            </a:endParaRPr>
          </a:p>
        </p:txBody>
      </p:sp>
    </p:spTree>
    <p:extLst>
      <p:ext uri="{BB962C8B-B14F-4D97-AF65-F5344CB8AC3E}">
        <p14:creationId xmlns:p14="http://schemas.microsoft.com/office/powerpoint/2010/main" val="54328272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557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4093365772"/>
              </p:ext>
            </p:extLst>
          </p:nvPr>
        </p:nvGraphicFramePr>
        <p:xfrm>
          <a:off x="685800" y="1344612"/>
          <a:ext cx="6030913" cy="3989388"/>
        </p:xfrm>
        <a:graphic>
          <a:graphicData uri="http://schemas.openxmlformats.org/presentationml/2006/ole">
            <mc:AlternateContent xmlns:mc="http://schemas.openxmlformats.org/markup-compatibility/2006">
              <mc:Choice xmlns:v="urn:schemas-microsoft-com:vml" Requires="v">
                <p:oleObj spid="_x0000_s156715" name="VISIO" r:id="rId5" imgW="2461680" imgH="1628640" progId="Visio.Drawing.6">
                  <p:embed/>
                </p:oleObj>
              </mc:Choice>
              <mc:Fallback>
                <p:oleObj name="VISIO" r:id="rId5" imgW="246168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44612"/>
                        <a:ext cx="6030913"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Schematic: Next State Logic</a:t>
            </a:r>
            <a:endParaRPr lang="en-US" sz="4400" dirty="0">
              <a:solidFill>
                <a:schemeClr val="bg1"/>
              </a:solidFill>
              <a:latin typeface="+mj-lt"/>
            </a:endParaRPr>
          </a:p>
        </p:txBody>
      </p:sp>
    </p:spTree>
    <p:extLst>
      <p:ext uri="{BB962C8B-B14F-4D97-AF65-F5344CB8AC3E}">
        <p14:creationId xmlns:p14="http://schemas.microsoft.com/office/powerpoint/2010/main" val="68659886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7620" name="Object 4"/>
          <p:cNvGraphicFramePr>
            <a:graphicFrameLocks noGrp="1" noChangeAspect="1"/>
          </p:cNvGraphicFramePr>
          <p:nvPr>
            <p:ph sz="half" idx="4294967295"/>
            <p:custDataLst>
              <p:tags r:id="rId2"/>
            </p:custDataLst>
          </p:nvPr>
        </p:nvGraphicFramePr>
        <p:xfrm>
          <a:off x="685800" y="1371600"/>
          <a:ext cx="8458200" cy="3937000"/>
        </p:xfrm>
        <a:graphic>
          <a:graphicData uri="http://schemas.openxmlformats.org/presentationml/2006/ole">
            <mc:AlternateContent xmlns:mc="http://schemas.openxmlformats.org/markup-compatibility/2006">
              <mc:Choice xmlns:v="urn:schemas-microsoft-com:vml" Requires="v">
                <p:oleObj spid="_x0000_s157739" name="VISIO" r:id="rId5" imgW="3498840" imgH="1628640" progId="Visio.Drawing.6">
                  <p:embed/>
                </p:oleObj>
              </mc:Choice>
              <mc:Fallback>
                <p:oleObj name="VISIO" r:id="rId5" imgW="349884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71600"/>
                        <a:ext cx="8458200" cy="3937000"/>
                      </a:xfrm>
                      <a:prstGeom prst="rect">
                        <a:avLst/>
                      </a:prstGeom>
                    </p:spPr>
                  </p:pic>
                </p:oleObj>
              </mc:Fallback>
            </mc:AlternateContent>
          </a:graphicData>
        </a:graphic>
      </p:graphicFrame>
      <p:sp>
        <p:nvSpPr>
          <p:cNvPr id="6" name="TextBox 5"/>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Schematic: Output Logic</a:t>
            </a:r>
            <a:endParaRPr lang="en-US" sz="4400" dirty="0">
              <a:solidFill>
                <a:schemeClr val="bg1"/>
              </a:solidFill>
              <a:latin typeface="+mj-lt"/>
            </a:endParaRPr>
          </a:p>
        </p:txBody>
      </p:sp>
    </p:spTree>
    <p:extLst>
      <p:ext uri="{BB962C8B-B14F-4D97-AF65-F5344CB8AC3E}">
        <p14:creationId xmlns:p14="http://schemas.microsoft.com/office/powerpoint/2010/main" val="186720907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644"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551334852"/>
              </p:ext>
            </p:extLst>
          </p:nvPr>
        </p:nvGraphicFramePr>
        <p:xfrm>
          <a:off x="228600" y="914400"/>
          <a:ext cx="8839200" cy="3295650"/>
        </p:xfrm>
        <a:graphic>
          <a:graphicData uri="http://schemas.openxmlformats.org/presentationml/2006/ole">
            <mc:AlternateContent xmlns:mc="http://schemas.openxmlformats.org/markup-compatibility/2006">
              <mc:Choice xmlns:v="urn:schemas-microsoft-com:vml" Requires="v">
                <p:oleObj spid="_x0000_s158804" name="VISIO" r:id="rId6" imgW="5529240" imgH="2543040" progId="Visio.Drawing.6">
                  <p:embed/>
                </p:oleObj>
              </mc:Choice>
              <mc:Fallback>
                <p:oleObj name="VISIO" r:id="rId6" imgW="5529240" imgH="25430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914400"/>
                        <a:ext cx="8839200" cy="3295650"/>
                      </a:xfrm>
                      <a:prstGeom prst="rect">
                        <a:avLst/>
                      </a:prstGeom>
                    </p:spPr>
                  </p:pic>
                </p:oleObj>
              </mc:Fallback>
            </mc:AlternateContent>
          </a:graphicData>
        </a:graphic>
      </p:graphicFrame>
      <p:graphicFrame>
        <p:nvGraphicFramePr>
          <p:cNvPr id="1008645" name="Object 5"/>
          <p:cNvGraphicFramePr>
            <a:graphicFrameLocks noGrp="1" noChangeAspect="1"/>
          </p:cNvGraphicFramePr>
          <p:nvPr>
            <p:ph idx="4294967295"/>
            <p:custDataLst>
              <p:tags r:id="rId3"/>
            </p:custDataLst>
            <p:extLst>
              <p:ext uri="{D42A27DB-BD31-4B8C-83A1-F6EECF244321}">
                <p14:modId xmlns:p14="http://schemas.microsoft.com/office/powerpoint/2010/main" val="4192569777"/>
              </p:ext>
            </p:extLst>
          </p:nvPr>
        </p:nvGraphicFramePr>
        <p:xfrm>
          <a:off x="3657600" y="4046538"/>
          <a:ext cx="1903901" cy="1897062"/>
        </p:xfrm>
        <a:graphic>
          <a:graphicData uri="http://schemas.openxmlformats.org/presentationml/2006/ole">
            <mc:AlternateContent xmlns:mc="http://schemas.openxmlformats.org/markup-compatibility/2006">
              <mc:Choice xmlns:v="urn:schemas-microsoft-com:vml" Requires="v">
                <p:oleObj spid="_x0000_s158805" name="VISIO" r:id="rId8" imgW="2000160" imgH="1992960" progId="Visio.Drawing.6">
                  <p:embed/>
                </p:oleObj>
              </mc:Choice>
              <mc:Fallback>
                <p:oleObj name="VISIO" r:id="rId8" imgW="2000160" imgH="19929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4046538"/>
                        <a:ext cx="1903901" cy="1897062"/>
                      </a:xfrm>
                      <a:prstGeom prst="rect">
                        <a:avLst/>
                      </a:prstGeom>
                      <a:noFill/>
                      <a:ln>
                        <a:noFill/>
                      </a:ln>
                      <a:effectLst/>
                      <a:extLst/>
                    </p:spPr>
                  </p:pic>
                </p:oleObj>
              </mc:Fallback>
            </mc:AlternateContent>
          </a:graphicData>
        </a:graphic>
      </p:graphicFrame>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Timing Diagram</a:t>
            </a:r>
            <a:endParaRPr lang="en-US" sz="4400" dirty="0">
              <a:solidFill>
                <a:schemeClr val="bg1"/>
              </a:solidFill>
              <a:latin typeface="+mj-lt"/>
            </a:endParaRPr>
          </a:p>
        </p:txBody>
      </p:sp>
    </p:spTree>
    <p:extLst>
      <p:ext uri="{BB962C8B-B14F-4D97-AF65-F5344CB8AC3E}">
        <p14:creationId xmlns:p14="http://schemas.microsoft.com/office/powerpoint/2010/main" val="111679471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Binary</a:t>
            </a:r>
            <a:r>
              <a:rPr lang="en-US" sz="3200" dirty="0">
                <a:latin typeface="+mj-lt"/>
                <a:cs typeface="Arial" charset="0"/>
              </a:rPr>
              <a:t> encoding: </a:t>
            </a:r>
            <a:endParaRPr lang="en-US" sz="3200" dirty="0" smtClean="0">
              <a:latin typeface="+mj-lt"/>
              <a:cs typeface="Arial" charset="0"/>
            </a:endParaRPr>
          </a:p>
          <a:p>
            <a:pPr marL="742950" lvl="1" indent="-285750">
              <a:spcBef>
                <a:spcPct val="20000"/>
              </a:spcBef>
              <a:buFontTx/>
              <a:buChar char="–"/>
            </a:pPr>
            <a:r>
              <a:rPr lang="en-US" sz="2600" dirty="0" smtClean="0">
                <a:latin typeface="+mj-lt"/>
                <a:cs typeface="Arial" charset="0"/>
              </a:rPr>
              <a:t>i.e</a:t>
            </a:r>
            <a:r>
              <a:rPr lang="en-US" sz="2600" dirty="0">
                <a:latin typeface="+mj-lt"/>
                <a:cs typeface="Arial" charset="0"/>
              </a:rPr>
              <a:t>., for four states, 00, 01, 10, 11</a:t>
            </a:r>
          </a:p>
          <a:p>
            <a:pPr marL="342900" indent="-342900">
              <a:spcBef>
                <a:spcPct val="20000"/>
              </a:spcBef>
              <a:buFontTx/>
              <a:buChar char="•"/>
            </a:pPr>
            <a:r>
              <a:rPr lang="en-US" sz="3200" b="1" dirty="0">
                <a:latin typeface="+mj-lt"/>
                <a:cs typeface="Arial" charset="0"/>
              </a:rPr>
              <a:t>One-hot</a:t>
            </a:r>
            <a:r>
              <a:rPr lang="en-US" sz="3200" dirty="0">
                <a:latin typeface="+mj-lt"/>
                <a:cs typeface="Arial" charset="0"/>
              </a:rPr>
              <a:t> encoding</a:t>
            </a:r>
          </a:p>
          <a:p>
            <a:pPr marL="742950" lvl="1" indent="-285750">
              <a:spcBef>
                <a:spcPct val="20000"/>
              </a:spcBef>
              <a:buFontTx/>
              <a:buChar char="–"/>
            </a:pPr>
            <a:r>
              <a:rPr lang="en-US" sz="2600" dirty="0">
                <a:latin typeface="+mj-lt"/>
                <a:cs typeface="Arial" charset="0"/>
              </a:rPr>
              <a:t>One state bit per state</a:t>
            </a:r>
          </a:p>
          <a:p>
            <a:pPr marL="742950" lvl="1" indent="-285750">
              <a:spcBef>
                <a:spcPct val="20000"/>
              </a:spcBef>
              <a:buFontTx/>
              <a:buChar char="–"/>
            </a:pPr>
            <a:r>
              <a:rPr lang="en-US" sz="2600" dirty="0">
                <a:latin typeface="+mj-lt"/>
                <a:cs typeface="Arial" charset="0"/>
              </a:rPr>
              <a:t>Only one state bit </a:t>
            </a:r>
            <a:r>
              <a:rPr lang="en-US" sz="2600" dirty="0" smtClean="0">
                <a:latin typeface="+mj-lt"/>
                <a:cs typeface="Arial" charset="0"/>
              </a:rPr>
              <a:t>HIGH </a:t>
            </a:r>
            <a:r>
              <a:rPr lang="en-US" sz="2600" dirty="0">
                <a:latin typeface="+mj-lt"/>
                <a:cs typeface="Arial" charset="0"/>
              </a:rPr>
              <a:t>at once</a:t>
            </a:r>
          </a:p>
          <a:p>
            <a:pPr marL="742950" lvl="1" indent="-285750">
              <a:spcBef>
                <a:spcPct val="20000"/>
              </a:spcBef>
              <a:buFontTx/>
              <a:buChar char="–"/>
            </a:pPr>
            <a:r>
              <a:rPr lang="en-US" sz="2600" dirty="0" smtClean="0">
                <a:latin typeface="+mj-lt"/>
                <a:cs typeface="Arial" charset="0"/>
              </a:rPr>
              <a:t>i.e</a:t>
            </a:r>
            <a:r>
              <a:rPr lang="en-US" sz="2600" dirty="0">
                <a:latin typeface="+mj-lt"/>
                <a:cs typeface="Arial" charset="0"/>
              </a:rPr>
              <a:t>., for </a:t>
            </a:r>
            <a:r>
              <a:rPr lang="en-US" sz="2600" dirty="0" smtClean="0">
                <a:latin typeface="+mj-lt"/>
                <a:cs typeface="Arial" charset="0"/>
              </a:rPr>
              <a:t>4 </a:t>
            </a:r>
            <a:r>
              <a:rPr lang="en-US" sz="2600" dirty="0">
                <a:latin typeface="+mj-lt"/>
                <a:cs typeface="Arial" charset="0"/>
              </a:rPr>
              <a:t>states, 0001, 0010, 0100, 1000</a:t>
            </a:r>
          </a:p>
          <a:p>
            <a:pPr marL="742950" lvl="1" indent="-285750">
              <a:spcBef>
                <a:spcPct val="20000"/>
              </a:spcBef>
              <a:buFontTx/>
              <a:buChar char="–"/>
            </a:pPr>
            <a:r>
              <a:rPr lang="en-US" sz="2600" dirty="0">
                <a:latin typeface="+mj-lt"/>
                <a:cs typeface="Arial" charset="0"/>
              </a:rPr>
              <a:t>Requires more flip-flops</a:t>
            </a:r>
          </a:p>
          <a:p>
            <a:pPr marL="742950" lvl="1" indent="-285750">
              <a:spcBef>
                <a:spcPct val="20000"/>
              </a:spcBef>
              <a:buFontTx/>
              <a:buChar char="–"/>
            </a:pPr>
            <a:r>
              <a:rPr lang="en-US" sz="2600" dirty="0">
                <a:latin typeface="+mj-lt"/>
                <a:cs typeface="Arial" charset="0"/>
              </a:rPr>
              <a:t>Often next state and output logic is simpler</a:t>
            </a:r>
          </a:p>
        </p:txBody>
      </p:sp>
      <p:sp>
        <p:nvSpPr>
          <p:cNvPr id="6" name="TextBox 5"/>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State Encoding</a:t>
            </a:r>
            <a:endParaRPr lang="en-US" sz="4400" dirty="0">
              <a:solidFill>
                <a:schemeClr val="bg1"/>
              </a:solidFill>
              <a:latin typeface="+mj-lt"/>
            </a:endParaRPr>
          </a:p>
        </p:txBody>
      </p:sp>
    </p:spTree>
    <p:extLst>
      <p:ext uri="{BB962C8B-B14F-4D97-AF65-F5344CB8AC3E}">
        <p14:creationId xmlns:p14="http://schemas.microsoft.com/office/powerpoint/2010/main" val="242565849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mj-lt"/>
                <a:cs typeface="Arial" charset="0"/>
              </a:rPr>
              <a:t>Alyssa P. Hacker has a snail that crawls down a paper tape with 1’s and 0’s on it. The snail smiles whenever the last two digits it has crawled over are 01.  Design Moore and Mealy FSMs of the snail’s brain.</a:t>
            </a:r>
            <a:endParaRPr lang="en-US" sz="2400" dirty="0">
              <a:latin typeface="+mj-lt"/>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Moore vs. Mealy FSM</a:t>
            </a:r>
            <a:endParaRPr lang="en-US" sz="4400" dirty="0">
              <a:solidFill>
                <a:schemeClr val="bg1"/>
              </a:solidFill>
              <a:latin typeface="+mj-lt"/>
            </a:endParaRPr>
          </a:p>
        </p:txBody>
      </p:sp>
      <p:pic>
        <p:nvPicPr>
          <p:cNvPr id="159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86436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4106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21" name="Rectangle 9"/>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14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r>
              <a:rPr lang="en-US" sz="2000" dirty="0" smtClean="0">
                <a:latin typeface="Times New Roman" pitchFamily="18" charset="0"/>
                <a:cs typeface="Arial" charset="0"/>
              </a:rPr>
              <a:t>Mealy </a:t>
            </a:r>
            <a:r>
              <a:rPr lang="en-US" sz="2000" dirty="0">
                <a:latin typeface="Times New Roman" pitchFamily="18" charset="0"/>
                <a:cs typeface="Arial" charset="0"/>
              </a:rPr>
              <a:t>FSM: arcs indicate input/output</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State Transition Diagrams</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910793193"/>
              </p:ext>
            </p:extLst>
          </p:nvPr>
        </p:nvGraphicFramePr>
        <p:xfrm>
          <a:off x="990599" y="1371600"/>
          <a:ext cx="3873062" cy="2133600"/>
        </p:xfrm>
        <a:graphic>
          <a:graphicData uri="http://schemas.openxmlformats.org/presentationml/2006/ole">
            <mc:AlternateContent xmlns:mc="http://schemas.openxmlformats.org/markup-compatibility/2006">
              <mc:Choice xmlns:v="urn:schemas-microsoft-com:vml" Requires="v">
                <p:oleObj spid="_x0000_s160815" name="VISIO" r:id="rId5" imgW="2339280" imgH="1289160" progId="Visio.Drawing.6">
                  <p:embed/>
                </p:oleObj>
              </mc:Choice>
              <mc:Fallback>
                <p:oleObj name="VISIO" r:id="rId5" imgW="2339280" imgH="1289160" progId="Visio.Drawing.6">
                  <p:embed/>
                  <p:pic>
                    <p:nvPicPr>
                      <p:cNvPr id="0" name=""/>
                      <p:cNvPicPr/>
                      <p:nvPr/>
                    </p:nvPicPr>
                    <p:blipFill>
                      <a:blip r:embed="rId6"/>
                      <a:stretch>
                        <a:fillRect/>
                      </a:stretch>
                    </p:blipFill>
                    <p:spPr>
                      <a:xfrm>
                        <a:off x="990599" y="1371600"/>
                        <a:ext cx="3873062" cy="2133600"/>
                      </a:xfrm>
                      <a:prstGeom prst="rect">
                        <a:avLst/>
                      </a:prstGeom>
                    </p:spPr>
                  </p:pic>
                </p:oleObj>
              </mc:Fallback>
            </mc:AlternateContent>
          </a:graphicData>
        </a:graphic>
      </p:graphicFrame>
      <p:pic>
        <p:nvPicPr>
          <p:cNvPr id="16077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400" y="3657600"/>
            <a:ext cx="246738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48891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250724315"/>
              </p:ext>
            </p:extLst>
          </p:nvPr>
        </p:nvGraphicFramePr>
        <p:xfrm>
          <a:off x="838200" y="1447800"/>
          <a:ext cx="4572000" cy="3656013"/>
        </p:xfrm>
        <a:graphic>
          <a:graphicData uri="http://schemas.openxmlformats.org/drawingml/2006/table">
            <a:tbl>
              <a:tblPr/>
              <a:tblGrid>
                <a:gridCol w="914400"/>
                <a:gridCol w="685800"/>
                <a:gridCol w="1371600"/>
                <a:gridCol w="8382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bg1"/>
                          </a:solidFill>
                          <a:effectLst/>
                          <a:latin typeface="Times New Roman" pitchFamily="18" charset="0"/>
                          <a:cs typeface="Arial" charset="0"/>
                        </a:rPr>
                        <a:t>S</a:t>
                      </a:r>
                      <a:r>
                        <a:rPr kumimoji="0" lang="en-US" sz="2000" b="1" i="0" u="none" strike="noStrike" cap="none" normalizeH="0" baseline="-25000" smtClean="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bg1"/>
                          </a:solidFill>
                          <a:effectLst/>
                          <a:latin typeface="Times New Roman" pitchFamily="18" charset="0"/>
                          <a:cs typeface="Arial" charset="0"/>
                        </a:rPr>
                        <a:t>S</a:t>
                      </a:r>
                      <a:r>
                        <a:rPr kumimoji="0" lang="en-US" sz="2000" b="1" i="0" u="none" strike="noStrike" cap="none" normalizeH="0" baseline="-25000" smtClean="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A</a:t>
                      </a:r>
                      <a:endParaRPr kumimoji="0" lang="en-US" sz="2000" b="1"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S</a:t>
                      </a:r>
                      <a:r>
                        <a:rPr kumimoji="0" lang="en-US" sz="2000" b="1" i="1" u="none" strike="noStrike" cap="none" normalizeH="0" baseline="0" dirty="0" smtClean="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S</a:t>
                      </a:r>
                      <a:r>
                        <a:rPr kumimoji="0" lang="en-US" sz="2000" b="1" i="1" u="none" strike="noStrike" cap="none" normalizeH="0" baseline="0" dirty="0" smtClean="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3263525155"/>
              </p:ext>
            </p:extLst>
          </p:nvPr>
        </p:nvGraphicFramePr>
        <p:xfrm>
          <a:off x="6019800" y="1600200"/>
          <a:ext cx="2514600" cy="2297113"/>
        </p:xfrm>
        <a:graphic>
          <a:graphicData uri="http://schemas.openxmlformats.org/drawingml/2006/table">
            <a:tbl>
              <a:tblPr/>
              <a:tblGrid>
                <a:gridCol w="10668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26399654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2"/>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The state of a circuit influences its future behavior</a:t>
            </a:r>
          </a:p>
          <a:p>
            <a:pPr marL="342900" indent="-342900">
              <a:spcBef>
                <a:spcPct val="20000"/>
              </a:spcBef>
              <a:buFontTx/>
              <a:buChar char="•"/>
            </a:pPr>
            <a:r>
              <a:rPr lang="en-US" sz="3200" dirty="0">
                <a:latin typeface="+mj-lt"/>
                <a:cs typeface="Arial" charset="0"/>
              </a:rPr>
              <a:t>State elements store state</a:t>
            </a:r>
          </a:p>
          <a:p>
            <a:pPr marL="742950" lvl="1" indent="-285750">
              <a:spcBef>
                <a:spcPct val="20000"/>
              </a:spcBef>
              <a:buFontTx/>
              <a:buChar char="–"/>
            </a:pPr>
            <a:r>
              <a:rPr lang="en-US" sz="2800" dirty="0" err="1">
                <a:latin typeface="+mj-lt"/>
                <a:cs typeface="Arial" charset="0"/>
              </a:rPr>
              <a:t>Bistable</a:t>
            </a:r>
            <a:r>
              <a:rPr lang="en-US" sz="2800" dirty="0">
                <a:latin typeface="+mj-lt"/>
                <a:cs typeface="Arial" charset="0"/>
              </a:rPr>
              <a:t> circuit</a:t>
            </a:r>
          </a:p>
          <a:p>
            <a:pPr marL="742950" lvl="1" indent="-285750">
              <a:spcBef>
                <a:spcPct val="20000"/>
              </a:spcBef>
              <a:buFontTx/>
              <a:buChar char="–"/>
            </a:pPr>
            <a:r>
              <a:rPr lang="en-US" sz="2800" dirty="0">
                <a:latin typeface="+mj-lt"/>
                <a:cs typeface="Arial" charset="0"/>
              </a:rPr>
              <a:t>SR Latch</a:t>
            </a:r>
          </a:p>
          <a:p>
            <a:pPr marL="742950" lvl="1" indent="-285750">
              <a:spcBef>
                <a:spcPct val="20000"/>
              </a:spcBef>
              <a:buFontTx/>
              <a:buChar char="–"/>
            </a:pPr>
            <a:r>
              <a:rPr lang="en-US" sz="2800" dirty="0">
                <a:latin typeface="+mj-lt"/>
                <a:cs typeface="Arial" charset="0"/>
              </a:rPr>
              <a:t>D Latch</a:t>
            </a:r>
          </a:p>
          <a:p>
            <a:pPr marL="742950" lvl="1" indent="-285750">
              <a:spcBef>
                <a:spcPct val="20000"/>
              </a:spcBef>
              <a:buFontTx/>
              <a:buChar char="–"/>
            </a:pPr>
            <a:r>
              <a:rPr lang="en-US" sz="2800" dirty="0">
                <a:latin typeface="+mj-lt"/>
                <a:cs typeface="Arial" charset="0"/>
              </a:rPr>
              <a:t>D Flip-flop</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State Elements</a:t>
            </a:r>
            <a:endParaRPr lang="en-US" sz="4400" dirty="0">
              <a:solidFill>
                <a:schemeClr val="bg1"/>
              </a:solidFill>
              <a:latin typeface="+mj-lt"/>
            </a:endParaRPr>
          </a:p>
        </p:txBody>
      </p:sp>
    </p:spTree>
    <p:extLst>
      <p:ext uri="{BB962C8B-B14F-4D97-AF65-F5344CB8AC3E}">
        <p14:creationId xmlns:p14="http://schemas.microsoft.com/office/powerpoint/2010/main" val="19516590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3305088236"/>
              </p:ext>
            </p:extLst>
          </p:nvPr>
        </p:nvGraphicFramePr>
        <p:xfrm>
          <a:off x="838200" y="1447800"/>
          <a:ext cx="4572000" cy="3656013"/>
        </p:xfrm>
        <a:graphic>
          <a:graphicData uri="http://schemas.openxmlformats.org/drawingml/2006/table">
            <a:tbl>
              <a:tblPr/>
              <a:tblGrid>
                <a:gridCol w="914400"/>
                <a:gridCol w="685800"/>
                <a:gridCol w="1371600"/>
                <a:gridCol w="8382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bg1"/>
                          </a:solidFill>
                          <a:effectLst/>
                          <a:latin typeface="Times New Roman" pitchFamily="18" charset="0"/>
                          <a:cs typeface="Arial" charset="0"/>
                        </a:rPr>
                        <a:t>S</a:t>
                      </a:r>
                      <a:r>
                        <a:rPr kumimoji="0" lang="en-US" sz="2000" b="1" i="0" u="none" strike="noStrike" cap="none" normalizeH="0" baseline="-25000" smtClean="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bg1"/>
                          </a:solidFill>
                          <a:effectLst/>
                          <a:latin typeface="Times New Roman" pitchFamily="18" charset="0"/>
                          <a:cs typeface="Arial" charset="0"/>
                        </a:rPr>
                        <a:t>S</a:t>
                      </a:r>
                      <a:r>
                        <a:rPr kumimoji="0" lang="en-US" sz="2000" b="1" i="0" u="none" strike="noStrike" cap="none" normalizeH="0" baseline="-25000" smtClean="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A</a:t>
                      </a:r>
                      <a:endParaRPr kumimoji="0" lang="en-US" sz="2000" b="1"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S</a:t>
                      </a:r>
                      <a:r>
                        <a:rPr kumimoji="0" lang="en-US" sz="2000" b="1" i="1" u="none" strike="noStrike" cap="none" normalizeH="0" baseline="0" dirty="0" smtClean="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S</a:t>
                      </a:r>
                      <a:r>
                        <a:rPr kumimoji="0" lang="en-US" sz="2000" b="1" i="1" u="none" strike="noStrike" cap="none" normalizeH="0" baseline="0" dirty="0" smtClean="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0</a:t>
                      </a:r>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1</a:t>
                      </a:r>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0</a:t>
                      </a:r>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0</a:t>
                      </a:r>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0</a:t>
                      </a:r>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1</a:t>
                      </a:r>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1</a:t>
                      </a:r>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0</a:t>
                      </a:r>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0</a:t>
                      </a:r>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1</a:t>
                      </a:r>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0</a:t>
                      </a:r>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t>0</a:t>
                      </a:r>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4031806583"/>
              </p:ext>
            </p:extLst>
          </p:nvPr>
        </p:nvGraphicFramePr>
        <p:xfrm>
          <a:off x="6019800" y="1600200"/>
          <a:ext cx="2514600" cy="2297113"/>
        </p:xfrm>
        <a:graphic>
          <a:graphicData uri="http://schemas.openxmlformats.org/drawingml/2006/table">
            <a:tbl>
              <a:tblPr/>
              <a:tblGrid>
                <a:gridCol w="10668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
        <p:nvSpPr>
          <p:cNvPr id="6" name="Rectangle 44"/>
          <p:cNvSpPr>
            <a:spLocks noChangeArrowheads="1"/>
          </p:cNvSpPr>
          <p:nvPr>
            <p:custDataLst>
              <p:tags r:id="rId4"/>
            </p:custDataLst>
          </p:nvPr>
        </p:nvSpPr>
        <p:spPr bwMode="auto">
          <a:xfrm>
            <a:off x="6019800" y="46482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smtClean="0">
                <a:latin typeface="Times New Roman" pitchFamily="18" charset="0"/>
                <a:cs typeface="Arial" charset="0"/>
              </a:rPr>
              <a:t>S</a:t>
            </a:r>
            <a:r>
              <a:rPr lang="en-US" sz="2400" b="1" baseline="-25000" dirty="0" smtClean="0">
                <a:latin typeface="Times New Roman" pitchFamily="18" charset="0"/>
                <a:cs typeface="Arial" charset="0"/>
              </a:rPr>
              <a:t>1</a:t>
            </a:r>
            <a:r>
              <a:rPr lang="en-US" sz="2400" b="1" baseline="30000" dirty="0" smtClean="0">
                <a:latin typeface="Courier (W1)" pitchFamily="49" charset="0"/>
                <a:cs typeface="Arial" charset="0"/>
              </a:rPr>
              <a:t>’</a:t>
            </a:r>
            <a:r>
              <a:rPr lang="en-US" sz="2400" b="1" i="1" dirty="0" smtClean="0">
                <a:latin typeface="Times New Roman" pitchFamily="18" charset="0"/>
                <a:cs typeface="Arial" charset="0"/>
              </a:rPr>
              <a:t> </a:t>
            </a:r>
            <a:r>
              <a:rPr lang="en-US" sz="2400" b="1" i="1" dirty="0">
                <a:latin typeface="Times New Roman" pitchFamily="18" charset="0"/>
                <a:cs typeface="Arial" charset="0"/>
              </a:rPr>
              <a:t>= </a:t>
            </a:r>
            <a:r>
              <a:rPr lang="en-US" sz="2400" b="1" i="1" dirty="0" smtClean="0">
                <a:latin typeface="Times New Roman" pitchFamily="18" charset="0"/>
                <a:cs typeface="Arial" charset="0"/>
              </a:rPr>
              <a:t>S</a:t>
            </a:r>
            <a:r>
              <a:rPr lang="en-US" sz="2400" b="1" baseline="-25000" dirty="0" smtClean="0">
                <a:latin typeface="Times New Roman" pitchFamily="18" charset="0"/>
                <a:cs typeface="Arial" charset="0"/>
              </a:rPr>
              <a:t>0</a:t>
            </a:r>
            <a:r>
              <a:rPr lang="en-US" sz="2400" b="1" i="1" dirty="0" smtClean="0">
                <a:latin typeface="Times New Roman" pitchFamily="18" charset="0"/>
                <a:cs typeface="Arial" charset="0"/>
              </a:rPr>
              <a:t>A</a:t>
            </a:r>
          </a:p>
          <a:p>
            <a:pPr marL="342900" indent="-342900">
              <a:spcBef>
                <a:spcPct val="20000"/>
              </a:spcBef>
            </a:pPr>
            <a:r>
              <a:rPr lang="en-US" sz="2400" b="1" i="1" dirty="0" smtClean="0">
                <a:latin typeface="Times New Roman" pitchFamily="18" charset="0"/>
                <a:cs typeface="Arial" charset="0"/>
              </a:rPr>
              <a:t>S</a:t>
            </a:r>
            <a:r>
              <a:rPr lang="en-US" sz="2400" b="1" baseline="-25000" dirty="0" smtClean="0">
                <a:latin typeface="Times New Roman" pitchFamily="18" charset="0"/>
                <a:cs typeface="Arial" charset="0"/>
              </a:rPr>
              <a:t>0</a:t>
            </a:r>
            <a:r>
              <a:rPr lang="en-US" sz="2400" b="1" baseline="30000" dirty="0" smtClean="0">
                <a:latin typeface="Courier (W1)" pitchFamily="49" charset="0"/>
                <a:cs typeface="Arial" charset="0"/>
              </a:rPr>
              <a:t>’</a:t>
            </a:r>
            <a:r>
              <a:rPr lang="en-US" sz="2400" b="1" i="1" dirty="0" smtClean="0">
                <a:latin typeface="Times New Roman" pitchFamily="18" charset="0"/>
                <a:cs typeface="Arial" charset="0"/>
              </a:rPr>
              <a:t> </a:t>
            </a:r>
            <a:r>
              <a:rPr lang="en-US" sz="2400" b="1" i="1" dirty="0">
                <a:latin typeface="Times New Roman" pitchFamily="18" charset="0"/>
                <a:cs typeface="Arial" charset="0"/>
              </a:rPr>
              <a:t>= </a:t>
            </a:r>
            <a:r>
              <a:rPr lang="en-US" sz="2400" b="1" i="1" dirty="0" smtClean="0">
                <a:latin typeface="Times New Roman" pitchFamily="18" charset="0"/>
                <a:cs typeface="Arial" charset="0"/>
              </a:rPr>
              <a:t>A</a:t>
            </a:r>
            <a:endParaRPr lang="en-US" sz="2400" b="1" i="1" baseline="-25000" dirty="0">
              <a:latin typeface="Times New Roman" pitchFamily="18" charset="0"/>
              <a:cs typeface="Arial" charset="0"/>
            </a:endParaRPr>
          </a:p>
        </p:txBody>
      </p:sp>
      <p:cxnSp>
        <p:nvCxnSpPr>
          <p:cNvPr id="3" name="Straight Connector 2"/>
          <p:cNvCxnSpPr/>
          <p:nvPr/>
        </p:nvCxnSpPr>
        <p:spPr>
          <a:xfrm>
            <a:off x="6858000" y="5181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1427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2925954287"/>
              </p:ext>
            </p:extLst>
          </p:nvPr>
        </p:nvGraphicFramePr>
        <p:xfrm>
          <a:off x="1524001" y="1905000"/>
          <a:ext cx="3352800" cy="2286000"/>
        </p:xfrm>
        <a:graphic>
          <a:graphicData uri="http://schemas.openxmlformats.org/drawingml/2006/table">
            <a:tbl>
              <a:tblPr/>
              <a:tblGrid>
                <a:gridCol w="12192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bg1"/>
                          </a:solidFill>
                          <a:effectLst/>
                          <a:latin typeface="Times New Roman" pitchFamily="18" charset="0"/>
                          <a:cs typeface="Arial" charset="0"/>
                        </a:rPr>
                        <a:t>S</a:t>
                      </a:r>
                      <a:r>
                        <a:rPr kumimoji="0" lang="en-US" sz="2400" b="1" i="0" u="none" strike="noStrike" cap="none" normalizeH="0" baseline="-25000" smtClean="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0" u="none" strike="noStrike" cap="none" normalizeH="0" baseline="-25000" dirty="0" smtClean="0">
                          <a:ln>
                            <a:noFill/>
                          </a:ln>
                          <a:solidFill>
                            <a:schemeClr val="bg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Y</a:t>
                      </a:r>
                      <a:endParaRPr kumimoji="0" lang="en-US" sz="2400" b="1" i="0"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Tree>
    <p:extLst>
      <p:ext uri="{BB962C8B-B14F-4D97-AF65-F5344CB8AC3E}">
        <p14:creationId xmlns:p14="http://schemas.microsoft.com/office/powerpoint/2010/main" val="223013823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
        <p:nvSpPr>
          <p:cNvPr id="4" name="Rectangle 44"/>
          <p:cNvSpPr>
            <a:spLocks noChangeArrowheads="1"/>
          </p:cNvSpPr>
          <p:nvPr>
            <p:custDataLst>
              <p:tags r:id="rId1"/>
            </p:custDataLst>
          </p:nvPr>
        </p:nvSpPr>
        <p:spPr bwMode="auto">
          <a:xfrm>
            <a:off x="2514600" y="46482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Y = </a:t>
            </a:r>
            <a:r>
              <a:rPr lang="en-US" sz="2400" b="1" i="1" dirty="0" smtClean="0">
                <a:latin typeface="Times New Roman" pitchFamily="18" charset="0"/>
                <a:cs typeface="Arial" charset="0"/>
              </a:rPr>
              <a:t>S</a:t>
            </a:r>
            <a:r>
              <a:rPr lang="en-US" sz="2400" b="1" baseline="-25000" dirty="0" smtClean="0">
                <a:latin typeface="Times New Roman" pitchFamily="18" charset="0"/>
                <a:cs typeface="Arial" charset="0"/>
              </a:rPr>
              <a:t>1</a:t>
            </a:r>
            <a:endParaRPr lang="en-US" sz="2400" b="1" i="1" baseline="-25000" dirty="0">
              <a:latin typeface="Times New Roman" pitchFamily="18" charset="0"/>
              <a:cs typeface="Arial" charset="0"/>
            </a:endParaRPr>
          </a:p>
        </p:txBody>
      </p:sp>
      <p:graphicFrame>
        <p:nvGraphicFramePr>
          <p:cNvPr id="5" name="Group 3"/>
          <p:cNvGraphicFramePr>
            <a:graphicFrameLocks/>
          </p:cNvGraphicFramePr>
          <p:nvPr>
            <p:custDataLst>
              <p:tags r:id="rId2"/>
            </p:custDataLst>
            <p:extLst>
              <p:ext uri="{D42A27DB-BD31-4B8C-83A1-F6EECF244321}">
                <p14:modId xmlns:p14="http://schemas.microsoft.com/office/powerpoint/2010/main" val="419409409"/>
              </p:ext>
            </p:extLst>
          </p:nvPr>
        </p:nvGraphicFramePr>
        <p:xfrm>
          <a:off x="1524001" y="1905000"/>
          <a:ext cx="3352800" cy="2286000"/>
        </p:xfrm>
        <a:graphic>
          <a:graphicData uri="http://schemas.openxmlformats.org/drawingml/2006/table">
            <a:tbl>
              <a:tblPr/>
              <a:tblGrid>
                <a:gridCol w="12192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bg1"/>
                          </a:solidFill>
                          <a:effectLst/>
                          <a:latin typeface="Times New Roman" pitchFamily="18" charset="0"/>
                          <a:cs typeface="Arial" charset="0"/>
                        </a:rPr>
                        <a:t>S</a:t>
                      </a:r>
                      <a:r>
                        <a:rPr kumimoji="0" lang="en-US" sz="2400" b="1" i="0" u="none" strike="noStrike" cap="none" normalizeH="0" baseline="-25000" smtClean="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S</a:t>
                      </a:r>
                      <a:r>
                        <a:rPr kumimoji="0" lang="en-US" sz="2400" b="1" i="0" u="none" strike="noStrike" cap="none" normalizeH="0" baseline="-25000" dirty="0" smtClean="0">
                          <a:ln>
                            <a:noFill/>
                          </a:ln>
                          <a:solidFill>
                            <a:schemeClr val="bg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pitchFamily="18" charset="0"/>
                          <a:cs typeface="Arial" charset="0"/>
                        </a:rPr>
                        <a:t>Y</a:t>
                      </a:r>
                      <a:endParaRPr kumimoji="0" lang="en-US" sz="2400" b="1" i="0"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9582162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2137243199"/>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Input</a:t>
                      </a:r>
                      <a:endParaRPr kumimoji="0" lang="en-US" sz="2000" b="1"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Output</a:t>
                      </a:r>
                      <a:endPar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bg1"/>
                          </a:solidFill>
                          <a:effectLst/>
                          <a:latin typeface="Times New Roman" pitchFamily="18" charset="0"/>
                          <a:cs typeface="Arial" charset="0"/>
                        </a:rPr>
                        <a:t>S</a:t>
                      </a:r>
                      <a:r>
                        <a:rPr kumimoji="0" lang="en-US" sz="2000" b="1" i="0" u="none" strike="noStrike" cap="none" normalizeH="0" baseline="-25000" smtClean="0">
                          <a:ln>
                            <a:noFill/>
                          </a:ln>
                          <a:solidFill>
                            <a:schemeClr val="bg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A</a:t>
                      </a:r>
                      <a:endParaRPr kumimoji="0" lang="en-US" sz="2000" b="1"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S</a:t>
                      </a:r>
                      <a:r>
                        <a:rPr kumimoji="0" lang="en-US" sz="2000" b="1" i="1" u="none" strike="noStrike" cap="none" normalizeH="0" baseline="0" dirty="0" smtClean="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Y</a:t>
                      </a:r>
                      <a:endPar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2408311311"/>
              </p:ext>
            </p:extLst>
          </p:nvPr>
        </p:nvGraphicFramePr>
        <p:xfrm>
          <a:off x="5715000" y="2133600"/>
          <a:ext cx="2514600" cy="1735138"/>
        </p:xfrm>
        <a:graphic>
          <a:graphicData uri="http://schemas.openxmlformats.org/drawingml/2006/table">
            <a:tbl>
              <a:tblPr/>
              <a:tblGrid>
                <a:gridCol w="9906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146447"/>
            <a:ext cx="8686800" cy="677108"/>
          </a:xfrm>
          <a:prstGeom prst="rect">
            <a:avLst/>
          </a:prstGeom>
          <a:noFill/>
        </p:spPr>
        <p:txBody>
          <a:bodyPr wrap="square" rtlCol="0">
            <a:spAutoFit/>
          </a:bodyPr>
          <a:lstStyle/>
          <a:p>
            <a:r>
              <a:rPr lang="en-US" sz="3800" dirty="0" smtClean="0">
                <a:solidFill>
                  <a:schemeClr val="bg1"/>
                </a:solidFill>
                <a:latin typeface="+mj-lt"/>
              </a:rPr>
              <a:t>Mealy FSM State Transition &amp; Output Table</a:t>
            </a:r>
            <a:endParaRPr lang="en-US" sz="3800" dirty="0">
              <a:solidFill>
                <a:schemeClr val="bg1"/>
              </a:solidFill>
              <a:latin typeface="+mj-lt"/>
            </a:endParaRPr>
          </a:p>
        </p:txBody>
      </p:sp>
    </p:spTree>
    <p:extLst>
      <p:ext uri="{BB962C8B-B14F-4D97-AF65-F5344CB8AC3E}">
        <p14:creationId xmlns:p14="http://schemas.microsoft.com/office/powerpoint/2010/main" val="202015984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3906775993"/>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Input</a:t>
                      </a:r>
                      <a:endParaRPr kumimoji="0" lang="en-US" sz="2000" b="1"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Output</a:t>
                      </a:r>
                      <a:endPar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bg1"/>
                          </a:solidFill>
                          <a:effectLst/>
                          <a:latin typeface="Times New Roman" pitchFamily="18" charset="0"/>
                          <a:cs typeface="Arial" charset="0"/>
                        </a:rPr>
                        <a:t>S</a:t>
                      </a:r>
                      <a:r>
                        <a:rPr kumimoji="0" lang="en-US" sz="2000" b="1" i="0" u="none" strike="noStrike" cap="none" normalizeH="0" baseline="-25000" smtClean="0">
                          <a:ln>
                            <a:noFill/>
                          </a:ln>
                          <a:solidFill>
                            <a:schemeClr val="bg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A</a:t>
                      </a:r>
                      <a:endParaRPr kumimoji="0" lang="en-US" sz="2000" b="1"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S</a:t>
                      </a:r>
                      <a:r>
                        <a:rPr kumimoji="0" lang="en-US" sz="2000" b="1" i="1" u="none" strike="noStrike" cap="none" normalizeH="0" baseline="0" dirty="0" smtClean="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bg1"/>
                          </a:solidFill>
                          <a:effectLst/>
                          <a:latin typeface="Times New Roman" pitchFamily="18" charset="0"/>
                          <a:cs typeface="Arial" charset="0"/>
                        </a:rPr>
                        <a:t>Y</a:t>
                      </a:r>
                      <a:endPar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2475959679"/>
              </p:ext>
            </p:extLst>
          </p:nvPr>
        </p:nvGraphicFramePr>
        <p:xfrm>
          <a:off x="5715000" y="2133600"/>
          <a:ext cx="2514600" cy="1735138"/>
        </p:xfrm>
        <a:graphic>
          <a:graphicData uri="http://schemas.openxmlformats.org/drawingml/2006/table">
            <a:tbl>
              <a:tblPr/>
              <a:tblGrid>
                <a:gridCol w="9906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152400"/>
            <a:ext cx="8686800" cy="677108"/>
          </a:xfrm>
          <a:prstGeom prst="rect">
            <a:avLst/>
          </a:prstGeom>
          <a:noFill/>
        </p:spPr>
        <p:txBody>
          <a:bodyPr wrap="square" rtlCol="0">
            <a:spAutoFit/>
          </a:bodyPr>
          <a:lstStyle/>
          <a:p>
            <a:r>
              <a:rPr lang="en-US" sz="3800" dirty="0" smtClean="0">
                <a:solidFill>
                  <a:schemeClr val="bg1"/>
                </a:solidFill>
                <a:latin typeface="+mj-lt"/>
              </a:rPr>
              <a:t>Mealy FSM State Transition &amp; Output Table</a:t>
            </a:r>
            <a:endParaRPr lang="en-US" sz="3800" dirty="0">
              <a:solidFill>
                <a:schemeClr val="bg1"/>
              </a:solidFill>
              <a:latin typeface="+mj-lt"/>
            </a:endParaRPr>
          </a:p>
        </p:txBody>
      </p:sp>
      <p:sp>
        <p:nvSpPr>
          <p:cNvPr id="6" name="Rectangle 44"/>
          <p:cNvSpPr>
            <a:spLocks noChangeArrowheads="1"/>
          </p:cNvSpPr>
          <p:nvPr>
            <p:custDataLst>
              <p:tags r:id="rId4"/>
            </p:custDataLst>
          </p:nvPr>
        </p:nvSpPr>
        <p:spPr bwMode="auto">
          <a:xfrm>
            <a:off x="2438400" y="44958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smtClean="0">
                <a:latin typeface="Times New Roman" pitchFamily="18" charset="0"/>
                <a:cs typeface="Arial" charset="0"/>
              </a:rPr>
              <a:t>S</a:t>
            </a:r>
            <a:r>
              <a:rPr lang="en-US" sz="2400" b="1" baseline="-25000" dirty="0" smtClean="0">
                <a:latin typeface="Times New Roman" pitchFamily="18" charset="0"/>
                <a:cs typeface="Arial" charset="0"/>
              </a:rPr>
              <a:t>0</a:t>
            </a:r>
            <a:r>
              <a:rPr lang="en-US" sz="2400" b="1" baseline="30000" dirty="0" smtClean="0">
                <a:latin typeface="Courier (W1)" pitchFamily="49" charset="0"/>
                <a:cs typeface="Arial" charset="0"/>
              </a:rPr>
              <a:t>’</a:t>
            </a:r>
            <a:r>
              <a:rPr lang="en-US" sz="2400" b="1" i="1" dirty="0" smtClean="0">
                <a:latin typeface="Times New Roman" pitchFamily="18" charset="0"/>
                <a:cs typeface="Arial" charset="0"/>
              </a:rPr>
              <a:t> </a:t>
            </a:r>
            <a:r>
              <a:rPr lang="en-US" sz="2400" b="1" i="1" dirty="0">
                <a:latin typeface="Times New Roman" pitchFamily="18" charset="0"/>
                <a:cs typeface="Arial" charset="0"/>
              </a:rPr>
              <a:t>= </a:t>
            </a:r>
            <a:r>
              <a:rPr lang="en-US" sz="2400" b="1" i="1" dirty="0" smtClean="0">
                <a:latin typeface="Times New Roman" pitchFamily="18" charset="0"/>
                <a:cs typeface="Arial" charset="0"/>
              </a:rPr>
              <a:t> A</a:t>
            </a:r>
          </a:p>
          <a:p>
            <a:pPr marL="342900" indent="-342900">
              <a:spcBef>
                <a:spcPct val="20000"/>
              </a:spcBef>
            </a:pPr>
            <a:r>
              <a:rPr lang="en-US" sz="2400" b="1" i="1" dirty="0" smtClean="0">
                <a:latin typeface="Times New Roman" pitchFamily="18" charset="0"/>
                <a:cs typeface="Arial" charset="0"/>
              </a:rPr>
              <a:t>Y </a:t>
            </a:r>
            <a:r>
              <a:rPr lang="en-US" sz="2400" b="1" i="1" dirty="0">
                <a:latin typeface="Times New Roman" pitchFamily="18" charset="0"/>
                <a:cs typeface="Arial" charset="0"/>
              </a:rPr>
              <a:t>= S</a:t>
            </a:r>
            <a:r>
              <a:rPr lang="en-US" sz="2400" b="1" baseline="-25000" dirty="0">
                <a:latin typeface="Times New Roman" pitchFamily="18" charset="0"/>
                <a:cs typeface="Arial" charset="0"/>
              </a:rPr>
              <a:t>0 </a:t>
            </a:r>
            <a:r>
              <a:rPr lang="en-US" sz="2400" b="1" i="1" dirty="0" smtClean="0">
                <a:latin typeface="Times New Roman" pitchFamily="18" charset="0"/>
                <a:cs typeface="Arial" charset="0"/>
              </a:rPr>
              <a:t>A</a:t>
            </a:r>
            <a:endParaRPr lang="en-US" sz="2400" b="1" i="1" baseline="-25000" dirty="0">
              <a:latin typeface="Times New Roman" pitchFamily="18" charset="0"/>
              <a:cs typeface="Arial" charset="0"/>
            </a:endParaRPr>
          </a:p>
        </p:txBody>
      </p:sp>
      <p:cxnSp>
        <p:nvCxnSpPr>
          <p:cNvPr id="3" name="Straight Connector 2"/>
          <p:cNvCxnSpPr/>
          <p:nvPr/>
        </p:nvCxnSpPr>
        <p:spPr>
          <a:xfrm>
            <a:off x="3352800" y="457200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86655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Moore FSM Schematic</a:t>
            </a:r>
            <a:endParaRPr lang="en-US" sz="4400" dirty="0">
              <a:solidFill>
                <a:schemeClr val="bg1"/>
              </a:solidFill>
              <a:latin typeface="+mj-lt"/>
            </a:endParaRPr>
          </a:p>
        </p:txBody>
      </p:sp>
      <p:pic>
        <p:nvPicPr>
          <p:cNvPr id="1618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706" y="1447800"/>
            <a:ext cx="47409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83269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Mealy FSM Schematic</a:t>
            </a:r>
            <a:endParaRPr lang="en-US" sz="4400" dirty="0">
              <a:solidFill>
                <a:schemeClr val="bg1"/>
              </a:solidFill>
              <a:latin typeface="+mj-lt"/>
            </a:endParaRPr>
          </a:p>
        </p:txBody>
      </p:sp>
      <p:pic>
        <p:nvPicPr>
          <p:cNvPr id="162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76547"/>
            <a:ext cx="5679488" cy="383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962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Moore &amp; Mealy Timing Diagram</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572445487"/>
              </p:ext>
            </p:extLst>
          </p:nvPr>
        </p:nvGraphicFramePr>
        <p:xfrm>
          <a:off x="228600" y="1371600"/>
          <a:ext cx="8557429" cy="3429000"/>
        </p:xfrm>
        <a:graphic>
          <a:graphicData uri="http://schemas.openxmlformats.org/presentationml/2006/ole">
            <mc:AlternateContent xmlns:mc="http://schemas.openxmlformats.org/markup-compatibility/2006">
              <mc:Choice xmlns:v="urn:schemas-microsoft-com:vml" Requires="v">
                <p:oleObj spid="_x0000_s163883" name="VISIO" r:id="rId4" imgW="5859000" imgH="2348280" progId="Visio.Drawing.6">
                  <p:embed/>
                </p:oleObj>
              </mc:Choice>
              <mc:Fallback>
                <p:oleObj name="VISIO" r:id="rId4" imgW="5859000" imgH="2348280" progId="Visio.Drawing.6">
                  <p:embed/>
                  <p:pic>
                    <p:nvPicPr>
                      <p:cNvPr id="0" name=""/>
                      <p:cNvPicPr/>
                      <p:nvPr/>
                    </p:nvPicPr>
                    <p:blipFill>
                      <a:blip r:embed="rId5"/>
                      <a:stretch>
                        <a:fillRect/>
                      </a:stretch>
                    </p:blipFill>
                    <p:spPr>
                      <a:xfrm>
                        <a:off x="228600" y="1371600"/>
                        <a:ext cx="8557429" cy="3429000"/>
                      </a:xfrm>
                      <a:prstGeom prst="rect">
                        <a:avLst/>
                      </a:prstGeom>
                    </p:spPr>
                  </p:pic>
                </p:oleObj>
              </mc:Fallback>
            </mc:AlternateContent>
          </a:graphicData>
        </a:graphic>
      </p:graphicFrame>
    </p:spTree>
    <p:extLst>
      <p:ext uri="{BB962C8B-B14F-4D97-AF65-F5344CB8AC3E}">
        <p14:creationId xmlns:p14="http://schemas.microsoft.com/office/powerpoint/2010/main" val="35611841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4" name="Rectangle 4"/>
          <p:cNvSpPr>
            <a:spLocks noGrp="1" noChangeArrowheads="1"/>
          </p:cNvSpPr>
          <p:nvPr>
            <p:ph idx="4294967295"/>
            <p:custDataLst>
              <p:tags r:id="rId1"/>
            </p:custDataLst>
          </p:nvPr>
        </p:nvSpPr>
        <p:spPr>
          <a:xfrm>
            <a:off x="457200" y="1036637"/>
            <a:ext cx="8229600" cy="4525963"/>
          </a:xfrm>
        </p:spPr>
        <p:txBody>
          <a:bodyPr/>
          <a:lstStyle/>
          <a:p>
            <a:r>
              <a:rPr lang="en-US" dirty="0"/>
              <a:t>Break complex FSMs into smaller interacting FSMs</a:t>
            </a:r>
          </a:p>
          <a:p>
            <a:r>
              <a:rPr lang="en-US" dirty="0"/>
              <a:t>Example: Modify </a:t>
            </a:r>
            <a:r>
              <a:rPr lang="en-US" dirty="0" smtClean="0"/>
              <a:t>traffic </a:t>
            </a:r>
            <a:r>
              <a:rPr lang="en-US" dirty="0"/>
              <a:t>light controller to have </a:t>
            </a:r>
            <a:r>
              <a:rPr lang="en-US" dirty="0" smtClean="0"/>
              <a:t>Parade </a:t>
            </a:r>
            <a:r>
              <a:rPr lang="en-US" dirty="0"/>
              <a:t>Mode.</a:t>
            </a:r>
          </a:p>
          <a:p>
            <a:pPr lvl="1"/>
            <a:r>
              <a:rPr lang="en-US" dirty="0" smtClean="0"/>
              <a:t>Two </a:t>
            </a:r>
            <a:r>
              <a:rPr lang="en-US" dirty="0"/>
              <a:t>more inputs: </a:t>
            </a:r>
            <a:r>
              <a:rPr lang="en-US" i="1" dirty="0"/>
              <a:t>P</a:t>
            </a:r>
            <a:r>
              <a:rPr lang="en-US" dirty="0"/>
              <a:t>, </a:t>
            </a:r>
            <a:r>
              <a:rPr lang="en-US" i="1" dirty="0"/>
              <a:t>R</a:t>
            </a:r>
          </a:p>
          <a:p>
            <a:pPr lvl="1"/>
            <a:r>
              <a:rPr lang="en-US" dirty="0"/>
              <a:t>When </a:t>
            </a:r>
            <a:r>
              <a:rPr lang="en-US" b="1" i="1" dirty="0"/>
              <a:t>P</a:t>
            </a:r>
            <a:r>
              <a:rPr lang="en-US" b="1" dirty="0"/>
              <a:t> = 1</a:t>
            </a:r>
            <a:r>
              <a:rPr lang="en-US" dirty="0"/>
              <a:t>, </a:t>
            </a:r>
            <a:r>
              <a:rPr lang="en-US" dirty="0" smtClean="0"/>
              <a:t>enter </a:t>
            </a:r>
            <a:r>
              <a:rPr lang="en-US" dirty="0"/>
              <a:t>Parade Mode </a:t>
            </a:r>
            <a:r>
              <a:rPr lang="en-US" dirty="0" smtClean="0"/>
              <a:t>&amp; </a:t>
            </a:r>
            <a:r>
              <a:rPr lang="en-US" dirty="0"/>
              <a:t>Bravado </a:t>
            </a:r>
            <a:r>
              <a:rPr lang="en-US" dirty="0" smtClean="0"/>
              <a:t>Blvd </a:t>
            </a:r>
            <a:r>
              <a:rPr lang="en-US" dirty="0"/>
              <a:t>light stays </a:t>
            </a:r>
            <a:r>
              <a:rPr lang="en-US" dirty="0" smtClean="0"/>
              <a:t>green</a:t>
            </a:r>
            <a:endParaRPr lang="en-US" dirty="0"/>
          </a:p>
          <a:p>
            <a:pPr lvl="1"/>
            <a:r>
              <a:rPr lang="en-US" dirty="0"/>
              <a:t>When </a:t>
            </a:r>
            <a:r>
              <a:rPr lang="en-US" b="1" i="1" dirty="0"/>
              <a:t>R</a:t>
            </a:r>
            <a:r>
              <a:rPr lang="en-US" b="1" dirty="0"/>
              <a:t> = 1</a:t>
            </a:r>
            <a:r>
              <a:rPr lang="en-US" dirty="0"/>
              <a:t>, </a:t>
            </a:r>
            <a:r>
              <a:rPr lang="en-US" dirty="0" smtClean="0"/>
              <a:t>leave </a:t>
            </a:r>
            <a:r>
              <a:rPr lang="en-US" dirty="0"/>
              <a:t>Parade Mode</a:t>
            </a:r>
          </a:p>
        </p:txBody>
      </p:sp>
      <p:sp>
        <p:nvSpPr>
          <p:cNvPr id="6" name="TextBox 5"/>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Factoring State Machines</a:t>
            </a:r>
            <a:endParaRPr lang="en-US" sz="4400" dirty="0">
              <a:solidFill>
                <a:schemeClr val="bg1"/>
              </a:solidFill>
              <a:latin typeface="+mj-lt"/>
            </a:endParaRPr>
          </a:p>
        </p:txBody>
      </p:sp>
    </p:spTree>
    <p:extLst>
      <p:ext uri="{BB962C8B-B14F-4D97-AF65-F5344CB8AC3E}">
        <p14:creationId xmlns:p14="http://schemas.microsoft.com/office/powerpoint/2010/main" val="867016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7" name="Rectangle 3"/>
          <p:cNvSpPr>
            <a:spLocks noGrp="1" noChangeArrowheads="1"/>
          </p:cNvSpPr>
          <p:nvPr>
            <p:ph sz="half" idx="4294967295"/>
            <p:custDataLst>
              <p:tags r:id="rId2"/>
            </p:custDataLst>
          </p:nvPr>
        </p:nvSpPr>
        <p:spPr>
          <a:xfrm>
            <a:off x="914400" y="1219200"/>
            <a:ext cx="7696200" cy="4953000"/>
          </a:xfrm>
        </p:spPr>
        <p:txBody>
          <a:bodyPr/>
          <a:lstStyle/>
          <a:p>
            <a:pPr>
              <a:buFontTx/>
              <a:buNone/>
            </a:pPr>
            <a:r>
              <a:rPr lang="en-US" b="1" dirty="0" err="1">
                <a:solidFill>
                  <a:srgbClr val="0070C0"/>
                </a:solidFill>
              </a:rPr>
              <a:t>Unfactored</a:t>
            </a:r>
            <a:r>
              <a:rPr lang="en-US" b="1" dirty="0">
                <a:solidFill>
                  <a:srgbClr val="0070C0"/>
                </a:solidFill>
              </a:rPr>
              <a:t> FSM</a:t>
            </a:r>
          </a:p>
          <a:p>
            <a:pPr>
              <a:buFontTx/>
              <a:buNone/>
            </a:pPr>
            <a:endParaRPr lang="en-US" b="1" dirty="0">
              <a:solidFill>
                <a:srgbClr val="0070C0"/>
              </a:solidFill>
            </a:endParaRPr>
          </a:p>
          <a:p>
            <a:pPr>
              <a:buFontTx/>
              <a:buNone/>
            </a:pPr>
            <a:endParaRPr lang="en-US" b="1" dirty="0">
              <a:solidFill>
                <a:srgbClr val="0070C0"/>
              </a:solidFill>
            </a:endParaRPr>
          </a:p>
          <a:p>
            <a:pPr>
              <a:buFontTx/>
              <a:buNone/>
            </a:pPr>
            <a:r>
              <a:rPr lang="en-US" b="1" dirty="0">
                <a:solidFill>
                  <a:srgbClr val="0070C0"/>
                </a:solidFill>
              </a:rPr>
              <a:t>Factored FSM</a:t>
            </a:r>
          </a:p>
        </p:txBody>
      </p:sp>
      <p:graphicFrame>
        <p:nvGraphicFramePr>
          <p:cNvPr id="1025030" name="Object 6"/>
          <p:cNvGraphicFramePr>
            <a:graphicFrameLocks noGrp="1" noChangeAspect="1"/>
          </p:cNvGraphicFramePr>
          <p:nvPr>
            <p:ph sz="quarter" idx="4294967295"/>
            <p:custDataLst>
              <p:tags r:id="rId3"/>
            </p:custDataLst>
            <p:extLst>
              <p:ext uri="{D42A27DB-BD31-4B8C-83A1-F6EECF244321}">
                <p14:modId xmlns:p14="http://schemas.microsoft.com/office/powerpoint/2010/main" val="514483545"/>
              </p:ext>
            </p:extLst>
          </p:nvPr>
        </p:nvGraphicFramePr>
        <p:xfrm>
          <a:off x="3886200" y="1066800"/>
          <a:ext cx="2676525" cy="1268413"/>
        </p:xfrm>
        <a:graphic>
          <a:graphicData uri="http://schemas.openxmlformats.org/presentationml/2006/ole">
            <mc:AlternateContent xmlns:mc="http://schemas.openxmlformats.org/markup-compatibility/2006">
              <mc:Choice xmlns:v="urn:schemas-microsoft-com:vml" Requires="v">
                <p:oleObj spid="_x0000_s164950" name="VISIO" r:id="rId7" imgW="1542960" imgH="732600" progId="Visio.Drawing.6">
                  <p:embed/>
                </p:oleObj>
              </mc:Choice>
              <mc:Fallback>
                <p:oleObj name="VISIO" r:id="rId7" imgW="1542960" imgH="732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066800"/>
                        <a:ext cx="2676525" cy="1268413"/>
                      </a:xfrm>
                      <a:prstGeom prst="rect">
                        <a:avLst/>
                      </a:prstGeom>
                    </p:spPr>
                  </p:pic>
                </p:oleObj>
              </mc:Fallback>
            </mc:AlternateContent>
          </a:graphicData>
        </a:graphic>
      </p:graphicFrame>
      <p:graphicFrame>
        <p:nvGraphicFramePr>
          <p:cNvPr id="1025031" name="Object 7"/>
          <p:cNvGraphicFramePr>
            <a:graphicFrameLocks noGrp="1" noChangeAspect="1"/>
          </p:cNvGraphicFramePr>
          <p:nvPr>
            <p:ph sz="quarter" idx="4294967295"/>
            <p:custDataLst>
              <p:tags r:id="rId4"/>
            </p:custDataLst>
            <p:extLst>
              <p:ext uri="{D42A27DB-BD31-4B8C-83A1-F6EECF244321}">
                <p14:modId xmlns:p14="http://schemas.microsoft.com/office/powerpoint/2010/main" val="35374887"/>
              </p:ext>
            </p:extLst>
          </p:nvPr>
        </p:nvGraphicFramePr>
        <p:xfrm>
          <a:off x="4114800" y="2590800"/>
          <a:ext cx="2338387" cy="3276600"/>
        </p:xfrm>
        <a:graphic>
          <a:graphicData uri="http://schemas.openxmlformats.org/presentationml/2006/ole">
            <mc:AlternateContent xmlns:mc="http://schemas.openxmlformats.org/markup-compatibility/2006">
              <mc:Choice xmlns:v="urn:schemas-microsoft-com:vml" Requires="v">
                <p:oleObj spid="_x0000_s164951" name="VISIO" r:id="rId9" imgW="1542960" imgH="2161440" progId="Visio.Drawing.6">
                  <p:embed/>
                </p:oleObj>
              </mc:Choice>
              <mc:Fallback>
                <p:oleObj name="VISIO" r:id="rId9" imgW="1542960" imgH="21614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2590800"/>
                        <a:ext cx="233838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Parade FSM</a:t>
            </a:r>
            <a:endParaRPr lang="en-US" sz="4400" dirty="0">
              <a:solidFill>
                <a:schemeClr val="bg1"/>
              </a:solidFill>
              <a:latin typeface="+mj-lt"/>
            </a:endParaRPr>
          </a:p>
        </p:txBody>
      </p:sp>
    </p:spTree>
    <p:extLst>
      <p:ext uri="{BB962C8B-B14F-4D97-AF65-F5344CB8AC3E}">
        <p14:creationId xmlns:p14="http://schemas.microsoft.com/office/powerpoint/2010/main" val="78590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8470" name="Object 6"/>
          <p:cNvGraphicFramePr>
            <a:graphicFrameLocks noGrp="1" noChangeAspect="1"/>
          </p:cNvGraphicFramePr>
          <p:nvPr>
            <p:ph idx="4294967295"/>
            <p:custDataLst>
              <p:tags r:id="rId2"/>
            </p:custDataLst>
            <p:extLst>
              <p:ext uri="{D42A27DB-BD31-4B8C-83A1-F6EECF244321}">
                <p14:modId xmlns:p14="http://schemas.microsoft.com/office/powerpoint/2010/main" val="3604959006"/>
              </p:ext>
            </p:extLst>
          </p:nvPr>
        </p:nvGraphicFramePr>
        <p:xfrm>
          <a:off x="1943100" y="3582649"/>
          <a:ext cx="5867400" cy="2051050"/>
        </p:xfrm>
        <a:graphic>
          <a:graphicData uri="http://schemas.openxmlformats.org/presentationml/2006/ole">
            <mc:AlternateContent xmlns:mc="http://schemas.openxmlformats.org/markup-compatibility/2006">
              <mc:Choice xmlns:v="urn:schemas-microsoft-com:vml" Requires="v">
                <p:oleObj spid="_x0000_s127020" name="VISIO" r:id="rId8" imgW="2060280" imgH="720360" progId="Visio.Drawing.6">
                  <p:embed/>
                </p:oleObj>
              </mc:Choice>
              <mc:Fallback>
                <p:oleObj name="VISIO" r:id="rId8" imgW="2060280" imgH="720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3100" y="3582649"/>
                        <a:ext cx="5867400" cy="2051050"/>
                      </a:xfrm>
                      <a:prstGeom prst="rect">
                        <a:avLst/>
                      </a:prstGeom>
                    </p:spPr>
                  </p:pic>
                </p:oleObj>
              </mc:Fallback>
            </mc:AlternateContent>
          </a:graphicData>
        </a:graphic>
      </p:graphicFrame>
      <p:sp>
        <p:nvSpPr>
          <p:cNvPr id="9584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8469" name="Rectangle 5"/>
          <p:cNvSpPr>
            <a:spLocks noChangeArrowheads="1"/>
          </p:cNvSpPr>
          <p:nvPr>
            <p:custDataLst>
              <p:tags r:id="rId4"/>
            </p:custDataLst>
          </p:nvPr>
        </p:nvSpPr>
        <p:spPr bwMode="auto">
          <a:xfrm>
            <a:off x="914400" y="1254177"/>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Fundamental building block of other state elements</a:t>
            </a:r>
          </a:p>
          <a:p>
            <a:pPr marL="342900" indent="-342900">
              <a:spcBef>
                <a:spcPct val="20000"/>
              </a:spcBef>
              <a:buFontTx/>
              <a:buChar char="•"/>
            </a:pPr>
            <a:r>
              <a:rPr lang="en-US" sz="3200" dirty="0">
                <a:latin typeface="+mj-lt"/>
                <a:cs typeface="Arial" charset="0"/>
              </a:rPr>
              <a:t>Two outputs: </a:t>
            </a:r>
            <a:r>
              <a:rPr lang="en-US" sz="3200" i="1" dirty="0">
                <a:latin typeface="+mj-lt"/>
                <a:cs typeface="Arial" charset="0"/>
              </a:rPr>
              <a:t>Q</a:t>
            </a:r>
            <a:r>
              <a:rPr lang="en-US" sz="3200" dirty="0">
                <a:latin typeface="+mj-lt"/>
                <a:cs typeface="Arial" charset="0"/>
              </a:rPr>
              <a:t>, </a:t>
            </a:r>
            <a:r>
              <a:rPr lang="en-US" sz="3200" i="1" dirty="0">
                <a:latin typeface="+mj-lt"/>
                <a:cs typeface="Arial" charset="0"/>
              </a:rPr>
              <a:t>Q</a:t>
            </a:r>
          </a:p>
          <a:p>
            <a:pPr marL="342900" indent="-342900">
              <a:spcBef>
                <a:spcPct val="20000"/>
              </a:spcBef>
              <a:buFontTx/>
              <a:buChar char="•"/>
            </a:pPr>
            <a:r>
              <a:rPr lang="en-US" sz="3200" dirty="0">
                <a:latin typeface="+mj-lt"/>
                <a:cs typeface="Arial" charset="0"/>
              </a:rPr>
              <a:t>No inputs</a:t>
            </a:r>
          </a:p>
        </p:txBody>
      </p:sp>
      <p:sp>
        <p:nvSpPr>
          <p:cNvPr id="958476" name="Line 12"/>
          <p:cNvSpPr>
            <a:spLocks noChangeShapeType="1"/>
          </p:cNvSpPr>
          <p:nvPr>
            <p:custDataLst>
              <p:tags r:id="rId5"/>
            </p:custDataLst>
          </p:nvPr>
        </p:nvSpPr>
        <p:spPr bwMode="auto">
          <a:xfrm>
            <a:off x="4038600" y="2438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a:t>
            </a:r>
            <a:endParaRPr lang="en-US" sz="4400" dirty="0">
              <a:solidFill>
                <a:schemeClr val="bg1"/>
              </a:solidFill>
              <a:latin typeface="+mj-lt"/>
            </a:endParaRPr>
          </a:p>
        </p:txBody>
      </p:sp>
    </p:spTree>
    <p:extLst>
      <p:ext uri="{BB962C8B-B14F-4D97-AF65-F5344CB8AC3E}">
        <p14:creationId xmlns:p14="http://schemas.microsoft.com/office/powerpoint/2010/main" val="162311628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68759"/>
            <a:ext cx="7924800" cy="769441"/>
          </a:xfrm>
          <a:prstGeom prst="rect">
            <a:avLst/>
          </a:prstGeom>
          <a:noFill/>
        </p:spPr>
        <p:txBody>
          <a:bodyPr wrap="square" rtlCol="0">
            <a:spAutoFit/>
          </a:bodyPr>
          <a:lstStyle/>
          <a:p>
            <a:r>
              <a:rPr lang="en-US" sz="4400" dirty="0" err="1" smtClean="0">
                <a:solidFill>
                  <a:schemeClr val="bg1"/>
                </a:solidFill>
                <a:latin typeface="+mj-lt"/>
              </a:rPr>
              <a:t>Unfactored</a:t>
            </a:r>
            <a:r>
              <a:rPr lang="en-US" sz="4400" dirty="0" smtClean="0">
                <a:solidFill>
                  <a:schemeClr val="bg1"/>
                </a:solidFill>
                <a:latin typeface="+mj-lt"/>
              </a:rPr>
              <a:t> FSM</a:t>
            </a:r>
            <a:endParaRPr lang="en-US" sz="4400" dirty="0">
              <a:solidFill>
                <a:schemeClr val="bg1"/>
              </a:solidFill>
              <a:latin typeface="+mj-lt"/>
            </a:endParaRPr>
          </a:p>
        </p:txBody>
      </p:sp>
      <p:grpSp>
        <p:nvGrpSpPr>
          <p:cNvPr id="3" name="Group 2"/>
          <p:cNvGrpSpPr/>
          <p:nvPr/>
        </p:nvGrpSpPr>
        <p:grpSpPr>
          <a:xfrm>
            <a:off x="457200" y="990600"/>
            <a:ext cx="7696200" cy="4883347"/>
            <a:chOff x="457200" y="990600"/>
            <a:chExt cx="7696200" cy="4883347"/>
          </a:xfrm>
        </p:grpSpPr>
        <p:pic>
          <p:nvPicPr>
            <p:cNvPr id="165914"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239000" cy="4883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57200" y="5105400"/>
              <a:ext cx="1371600" cy="768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4933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0148" name="Object 4"/>
          <p:cNvGraphicFramePr>
            <a:graphicFrameLocks noGrp="1" noChangeAspect="1"/>
          </p:cNvGraphicFramePr>
          <p:nvPr>
            <p:ph idx="4294967295"/>
            <p:custDataLst>
              <p:tags r:id="rId2"/>
            </p:custDataLst>
            <p:extLst>
              <p:ext uri="{D42A27DB-BD31-4B8C-83A1-F6EECF244321}">
                <p14:modId xmlns:p14="http://schemas.microsoft.com/office/powerpoint/2010/main" val="4084888728"/>
              </p:ext>
            </p:extLst>
          </p:nvPr>
        </p:nvGraphicFramePr>
        <p:xfrm>
          <a:off x="990600" y="1447800"/>
          <a:ext cx="7772400" cy="4027487"/>
        </p:xfrm>
        <a:graphic>
          <a:graphicData uri="http://schemas.openxmlformats.org/presentationml/2006/ole">
            <mc:AlternateContent xmlns:mc="http://schemas.openxmlformats.org/markup-compatibility/2006">
              <mc:Choice xmlns:v="urn:schemas-microsoft-com:vml" Requires="v">
                <p:oleObj spid="_x0000_s166955" name="VISIO" r:id="rId5" imgW="4286160" imgH="2221560" progId="Visio.Drawing.6">
                  <p:embed/>
                </p:oleObj>
              </mc:Choice>
              <mc:Fallback>
                <p:oleObj name="VISIO" r:id="rId5" imgW="4286160" imgH="22215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447800"/>
                        <a:ext cx="7772400" cy="4027487"/>
                      </a:xfrm>
                      <a:prstGeom prst="rect">
                        <a:avLst/>
                      </a:prstGeom>
                    </p:spPr>
                  </p:pic>
                </p:oleObj>
              </mc:Fallback>
            </mc:AlternateContent>
          </a:graphicData>
        </a:graphic>
      </p:graphicFrame>
      <p:sp>
        <p:nvSpPr>
          <p:cNvPr id="6" name="TextBox 5"/>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Factored FSM</a:t>
            </a:r>
            <a:endParaRPr lang="en-US" sz="4400" dirty="0">
              <a:solidFill>
                <a:schemeClr val="bg1"/>
              </a:solidFill>
              <a:latin typeface="+mj-lt"/>
            </a:endParaRPr>
          </a:p>
        </p:txBody>
      </p:sp>
    </p:spTree>
    <p:extLst>
      <p:ext uri="{BB962C8B-B14F-4D97-AF65-F5344CB8AC3E}">
        <p14:creationId xmlns:p14="http://schemas.microsoft.com/office/powerpoint/2010/main" val="230149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Rectangle 4"/>
          <p:cNvSpPr>
            <a:spLocks noChangeArrowheads="1"/>
          </p:cNvSpPr>
          <p:nvPr>
            <p:custDataLst>
              <p:tags r:id="rId1"/>
            </p:custDataLst>
          </p:nvPr>
        </p:nvSpPr>
        <p:spPr bwMode="auto">
          <a:xfrm>
            <a:off x="533400" y="990600"/>
            <a:ext cx="8305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buFont typeface="+mj-lt"/>
              <a:buAutoNum type="arabicPeriod"/>
            </a:pPr>
            <a:r>
              <a:rPr lang="en-US" sz="2600" dirty="0">
                <a:latin typeface="+mj-lt"/>
                <a:cs typeface="Arial" charset="0"/>
              </a:rPr>
              <a:t>Identify </a:t>
            </a:r>
            <a:r>
              <a:rPr lang="en-US" sz="2600" dirty="0" smtClean="0">
                <a:latin typeface="+mj-lt"/>
                <a:cs typeface="Arial" charset="0"/>
              </a:rPr>
              <a:t>inputs </a:t>
            </a:r>
            <a:r>
              <a:rPr lang="en-US" sz="2600" dirty="0">
                <a:latin typeface="+mj-lt"/>
                <a:cs typeface="Arial" charset="0"/>
              </a:rPr>
              <a:t>and outputs</a:t>
            </a:r>
          </a:p>
          <a:p>
            <a:pPr marL="533400" indent="-533400">
              <a:buFont typeface="+mj-lt"/>
              <a:buAutoNum type="arabicPeriod"/>
            </a:pPr>
            <a:r>
              <a:rPr lang="en-US" sz="2600" dirty="0">
                <a:latin typeface="+mj-lt"/>
                <a:cs typeface="Arial" charset="0"/>
              </a:rPr>
              <a:t>Sketch </a:t>
            </a:r>
            <a:r>
              <a:rPr lang="en-US" sz="2600" dirty="0" smtClean="0">
                <a:latin typeface="+mj-lt"/>
                <a:cs typeface="Arial" charset="0"/>
              </a:rPr>
              <a:t>state </a:t>
            </a:r>
            <a:r>
              <a:rPr lang="en-US" sz="2600" dirty="0">
                <a:latin typeface="+mj-lt"/>
                <a:cs typeface="Arial" charset="0"/>
              </a:rPr>
              <a:t>transition diagram</a:t>
            </a:r>
          </a:p>
          <a:p>
            <a:pPr marL="533400" indent="-533400">
              <a:buFont typeface="+mj-lt"/>
              <a:buAutoNum type="arabicPeriod"/>
            </a:pPr>
            <a:r>
              <a:rPr lang="en-US" sz="2600" dirty="0">
                <a:latin typeface="+mj-lt"/>
                <a:cs typeface="Arial" charset="0"/>
              </a:rPr>
              <a:t>Write </a:t>
            </a:r>
            <a:r>
              <a:rPr lang="en-US" sz="2600" dirty="0" smtClean="0">
                <a:latin typeface="+mj-lt"/>
                <a:cs typeface="Arial" charset="0"/>
              </a:rPr>
              <a:t>state </a:t>
            </a:r>
            <a:r>
              <a:rPr lang="en-US" sz="2600" dirty="0">
                <a:latin typeface="+mj-lt"/>
                <a:cs typeface="Arial" charset="0"/>
              </a:rPr>
              <a:t>transition table</a:t>
            </a:r>
          </a:p>
          <a:p>
            <a:pPr marL="533400" indent="-533400">
              <a:buFont typeface="+mj-lt"/>
              <a:buAutoNum type="arabicPeriod"/>
            </a:pPr>
            <a:r>
              <a:rPr lang="en-US" sz="2600" dirty="0">
                <a:latin typeface="+mj-lt"/>
                <a:cs typeface="Arial" charset="0"/>
              </a:rPr>
              <a:t>Select state encodings</a:t>
            </a:r>
          </a:p>
          <a:p>
            <a:pPr marL="533400" indent="-533400">
              <a:buFont typeface="+mj-lt"/>
              <a:buAutoNum type="arabicPeriod"/>
            </a:pPr>
            <a:r>
              <a:rPr lang="en-US" sz="2600" dirty="0">
                <a:latin typeface="+mj-lt"/>
                <a:cs typeface="Arial" charset="0"/>
              </a:rPr>
              <a:t>For </a:t>
            </a:r>
            <a:r>
              <a:rPr lang="en-US" sz="2600" dirty="0" smtClean="0">
                <a:latin typeface="+mj-lt"/>
                <a:cs typeface="Arial" charset="0"/>
              </a:rPr>
              <a:t>Moore </a:t>
            </a:r>
            <a:r>
              <a:rPr lang="en-US" sz="2600" dirty="0">
                <a:latin typeface="+mj-lt"/>
                <a:cs typeface="Arial" charset="0"/>
              </a:rPr>
              <a:t>machine:</a:t>
            </a:r>
          </a:p>
          <a:p>
            <a:pPr marL="914400" lvl="1" indent="-457200">
              <a:buFont typeface="+mj-lt"/>
              <a:buAutoNum type="alphaLcPeriod"/>
            </a:pPr>
            <a:r>
              <a:rPr lang="en-US" sz="2200" dirty="0">
                <a:latin typeface="+mj-lt"/>
                <a:cs typeface="Arial" charset="0"/>
              </a:rPr>
              <a:t>Rewrite </a:t>
            </a:r>
            <a:r>
              <a:rPr lang="en-US" sz="2200" dirty="0" smtClean="0">
                <a:latin typeface="+mj-lt"/>
                <a:cs typeface="Arial" charset="0"/>
              </a:rPr>
              <a:t>state </a:t>
            </a:r>
            <a:r>
              <a:rPr lang="en-US" sz="2200" dirty="0">
                <a:latin typeface="+mj-lt"/>
                <a:cs typeface="Arial" charset="0"/>
              </a:rPr>
              <a:t>transition table with </a:t>
            </a:r>
            <a:r>
              <a:rPr lang="en-US" sz="2200" dirty="0" smtClean="0">
                <a:latin typeface="+mj-lt"/>
                <a:cs typeface="Arial" charset="0"/>
              </a:rPr>
              <a:t>state </a:t>
            </a:r>
            <a:r>
              <a:rPr lang="en-US" sz="2200" dirty="0">
                <a:latin typeface="+mj-lt"/>
                <a:cs typeface="Arial" charset="0"/>
              </a:rPr>
              <a:t>encodings</a:t>
            </a:r>
          </a:p>
          <a:p>
            <a:pPr marL="914400" lvl="1" indent="-457200">
              <a:buFont typeface="+mj-lt"/>
              <a:buAutoNum type="alphaLcPeriod"/>
            </a:pPr>
            <a:r>
              <a:rPr lang="en-US" sz="2200" dirty="0">
                <a:latin typeface="+mj-lt"/>
                <a:cs typeface="Arial" charset="0"/>
              </a:rPr>
              <a:t>Write </a:t>
            </a:r>
            <a:r>
              <a:rPr lang="en-US" sz="2200" dirty="0" smtClean="0">
                <a:latin typeface="+mj-lt"/>
                <a:cs typeface="Arial" charset="0"/>
              </a:rPr>
              <a:t>output </a:t>
            </a:r>
            <a:r>
              <a:rPr lang="en-US" sz="2200" dirty="0">
                <a:latin typeface="+mj-lt"/>
                <a:cs typeface="Arial" charset="0"/>
              </a:rPr>
              <a:t>table</a:t>
            </a:r>
          </a:p>
          <a:p>
            <a:r>
              <a:rPr lang="en-US" sz="2600" dirty="0" smtClean="0">
                <a:latin typeface="+mj-lt"/>
                <a:cs typeface="Arial" charset="0"/>
              </a:rPr>
              <a:t>5.    For </a:t>
            </a:r>
            <a:r>
              <a:rPr lang="en-US" sz="2600" dirty="0">
                <a:latin typeface="+mj-lt"/>
                <a:cs typeface="Arial" charset="0"/>
              </a:rPr>
              <a:t>a Mealy machine:</a:t>
            </a:r>
          </a:p>
          <a:p>
            <a:pPr lvl="1"/>
            <a:r>
              <a:rPr lang="en-US" sz="2200" dirty="0" smtClean="0">
                <a:latin typeface="+mj-lt"/>
                <a:cs typeface="Arial" charset="0"/>
              </a:rPr>
              <a:t>	Rewrite combined </a:t>
            </a:r>
            <a:r>
              <a:rPr lang="en-US" sz="2200" dirty="0">
                <a:latin typeface="+mj-lt"/>
                <a:cs typeface="Arial" charset="0"/>
              </a:rPr>
              <a:t>state transition and output table with </a:t>
            </a:r>
            <a:r>
              <a:rPr lang="en-US" sz="2200" dirty="0" smtClean="0">
                <a:latin typeface="+mj-lt"/>
                <a:cs typeface="Arial" charset="0"/>
              </a:rPr>
              <a:t>state 	encodings</a:t>
            </a:r>
            <a:endParaRPr lang="en-US" sz="2200" dirty="0">
              <a:latin typeface="+mj-lt"/>
              <a:cs typeface="Arial" charset="0"/>
            </a:endParaRPr>
          </a:p>
          <a:p>
            <a:r>
              <a:rPr lang="en-US" sz="2600" dirty="0" smtClean="0">
                <a:latin typeface="+mj-lt"/>
                <a:cs typeface="Arial" charset="0"/>
              </a:rPr>
              <a:t>6.    Write </a:t>
            </a:r>
            <a:r>
              <a:rPr lang="en-US" sz="2600" dirty="0">
                <a:latin typeface="+mj-lt"/>
                <a:cs typeface="Arial" charset="0"/>
              </a:rPr>
              <a:t>Boolean equations for </a:t>
            </a:r>
            <a:r>
              <a:rPr lang="en-US" sz="2600" dirty="0" smtClean="0">
                <a:latin typeface="+mj-lt"/>
                <a:cs typeface="Arial" charset="0"/>
              </a:rPr>
              <a:t>next </a:t>
            </a:r>
            <a:r>
              <a:rPr lang="en-US" sz="2600" dirty="0">
                <a:latin typeface="+mj-lt"/>
                <a:cs typeface="Arial" charset="0"/>
              </a:rPr>
              <a:t>state and output logic</a:t>
            </a:r>
          </a:p>
          <a:p>
            <a:r>
              <a:rPr lang="en-US" sz="2600" dirty="0" smtClean="0">
                <a:latin typeface="+mj-lt"/>
                <a:cs typeface="Arial" charset="0"/>
              </a:rPr>
              <a:t>7.    Sketch </a:t>
            </a:r>
            <a:r>
              <a:rPr lang="en-US" sz="2600" dirty="0">
                <a:latin typeface="+mj-lt"/>
                <a:cs typeface="Arial" charset="0"/>
              </a:rPr>
              <a:t>the circuit schematic</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FSM Design Procedure</a:t>
            </a:r>
            <a:endParaRPr lang="en-US" sz="4400" dirty="0">
              <a:solidFill>
                <a:schemeClr val="bg1"/>
              </a:solidFill>
              <a:latin typeface="+mj-lt"/>
            </a:endParaRPr>
          </a:p>
        </p:txBody>
      </p:sp>
    </p:spTree>
    <p:extLst>
      <p:ext uri="{BB962C8B-B14F-4D97-AF65-F5344CB8AC3E}">
        <p14:creationId xmlns:p14="http://schemas.microsoft.com/office/powerpoint/2010/main" val="2114665085"/>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Char char="•"/>
            </a:pPr>
            <a:r>
              <a:rPr lang="en-US" sz="3200" dirty="0">
                <a:latin typeface="+mj-lt"/>
                <a:cs typeface="Arial" charset="0"/>
              </a:rPr>
              <a:t>Flip-flop samples </a:t>
            </a:r>
            <a:r>
              <a:rPr lang="en-US" sz="3200" i="1" dirty="0">
                <a:latin typeface="+mj-lt"/>
                <a:cs typeface="Arial" charset="0"/>
              </a:rPr>
              <a:t>D</a:t>
            </a:r>
            <a:r>
              <a:rPr lang="en-US" sz="3200" dirty="0">
                <a:latin typeface="+mj-lt"/>
                <a:cs typeface="Arial" charset="0"/>
              </a:rPr>
              <a:t> at clock edge</a:t>
            </a:r>
          </a:p>
          <a:p>
            <a:pPr marL="533400" indent="-533400">
              <a:spcBef>
                <a:spcPct val="20000"/>
              </a:spcBef>
              <a:buFontTx/>
              <a:buChar char="•"/>
            </a:pPr>
            <a:r>
              <a:rPr lang="en-US" sz="3200" i="1" dirty="0">
                <a:latin typeface="+mj-lt"/>
                <a:cs typeface="Arial" charset="0"/>
              </a:rPr>
              <a:t>D</a:t>
            </a:r>
            <a:r>
              <a:rPr lang="en-US" sz="3200" dirty="0">
                <a:latin typeface="+mj-lt"/>
                <a:cs typeface="Arial" charset="0"/>
              </a:rPr>
              <a:t> must be stable </a:t>
            </a:r>
            <a:r>
              <a:rPr lang="en-US" sz="3200" dirty="0" smtClean="0">
                <a:latin typeface="+mj-lt"/>
                <a:cs typeface="Arial" charset="0"/>
              </a:rPr>
              <a:t>when </a:t>
            </a:r>
            <a:r>
              <a:rPr lang="en-US" sz="3200" dirty="0">
                <a:latin typeface="+mj-lt"/>
                <a:cs typeface="Arial" charset="0"/>
              </a:rPr>
              <a:t>sampled</a:t>
            </a:r>
          </a:p>
          <a:p>
            <a:pPr marL="533400" indent="-533400">
              <a:spcBef>
                <a:spcPct val="20000"/>
              </a:spcBef>
              <a:buFontTx/>
              <a:buChar char="•"/>
            </a:pPr>
            <a:r>
              <a:rPr lang="en-US" sz="3200" dirty="0">
                <a:latin typeface="+mj-lt"/>
                <a:cs typeface="Arial" charset="0"/>
              </a:rPr>
              <a:t>Similar to a photograph, </a:t>
            </a:r>
            <a:r>
              <a:rPr lang="en-US" sz="3200" i="1" dirty="0">
                <a:latin typeface="+mj-lt"/>
                <a:cs typeface="Arial" charset="0"/>
              </a:rPr>
              <a:t>D</a:t>
            </a:r>
            <a:r>
              <a:rPr lang="en-US" sz="3200" dirty="0">
                <a:latin typeface="+mj-lt"/>
                <a:cs typeface="Arial" charset="0"/>
              </a:rPr>
              <a:t> must be stable around </a:t>
            </a:r>
            <a:r>
              <a:rPr lang="en-US" sz="3200" dirty="0" smtClean="0">
                <a:latin typeface="+mj-lt"/>
                <a:cs typeface="Arial" charset="0"/>
              </a:rPr>
              <a:t>clock </a:t>
            </a:r>
            <a:r>
              <a:rPr lang="en-US" sz="3200" dirty="0">
                <a:latin typeface="+mj-lt"/>
                <a:cs typeface="Arial" charset="0"/>
              </a:rPr>
              <a:t>edge</a:t>
            </a:r>
          </a:p>
          <a:p>
            <a:pPr marL="533400" indent="-533400">
              <a:spcBef>
                <a:spcPct val="20000"/>
              </a:spcBef>
              <a:buFontTx/>
              <a:buChar char="•"/>
            </a:pPr>
            <a:r>
              <a:rPr lang="en-US" sz="3200" dirty="0">
                <a:latin typeface="+mj-lt"/>
                <a:cs typeface="Arial" charset="0"/>
              </a:rPr>
              <a:t>If </a:t>
            </a:r>
            <a:r>
              <a:rPr lang="en-US" sz="3200" dirty="0" smtClean="0">
                <a:latin typeface="+mj-lt"/>
                <a:cs typeface="Arial" charset="0"/>
              </a:rPr>
              <a:t>not, </a:t>
            </a:r>
            <a:r>
              <a:rPr lang="en-US" sz="3200" dirty="0" err="1">
                <a:latin typeface="+mj-lt"/>
                <a:cs typeface="Arial" charset="0"/>
              </a:rPr>
              <a:t>metastability</a:t>
            </a:r>
            <a:r>
              <a:rPr lang="en-US" sz="3200" dirty="0">
                <a:latin typeface="+mj-lt"/>
                <a:cs typeface="Arial" charset="0"/>
              </a:rPr>
              <a:t> can occur</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Timing</a:t>
            </a:r>
            <a:endParaRPr lang="en-US" sz="4400" dirty="0">
              <a:solidFill>
                <a:schemeClr val="bg1"/>
              </a:solidFill>
              <a:latin typeface="+mj-lt"/>
            </a:endParaRPr>
          </a:p>
        </p:txBody>
      </p:sp>
    </p:spTree>
    <p:extLst>
      <p:ext uri="{BB962C8B-B14F-4D97-AF65-F5344CB8AC3E}">
        <p14:creationId xmlns:p14="http://schemas.microsoft.com/office/powerpoint/2010/main" val="268278784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470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007352683"/>
              </p:ext>
            </p:extLst>
          </p:nvPr>
        </p:nvGraphicFramePr>
        <p:xfrm>
          <a:off x="2209800" y="3124200"/>
          <a:ext cx="4572000" cy="2809875"/>
        </p:xfrm>
        <a:graphic>
          <a:graphicData uri="http://schemas.openxmlformats.org/presentationml/2006/ole">
            <mc:AlternateContent xmlns:mc="http://schemas.openxmlformats.org/markup-compatibility/2006">
              <mc:Choice xmlns:v="urn:schemas-microsoft-com:vml" Requires="v">
                <p:oleObj spid="_x0000_s167982" name="VISIO" r:id="rId6" imgW="1968120" imgH="1209240" progId="Visio.Drawing.6">
                  <p:embed/>
                </p:oleObj>
              </mc:Choice>
              <mc:Fallback>
                <p:oleObj name="VISIO" r:id="rId6" imgW="1968120" imgH="12092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124200"/>
                        <a:ext cx="4572000" cy="2809875"/>
                      </a:xfrm>
                      <a:prstGeom prst="rect">
                        <a:avLst/>
                      </a:prstGeom>
                    </p:spPr>
                  </p:pic>
                </p:oleObj>
              </mc:Fallback>
            </mc:AlternateContent>
          </a:graphicData>
        </a:graphic>
      </p:graphicFrame>
      <p:sp>
        <p:nvSpPr>
          <p:cNvPr id="1224707" name="Rectangle 3"/>
          <p:cNvSpPr>
            <a:spLocks noChangeArrowheads="1"/>
          </p:cNvSpPr>
          <p:nvPr>
            <p:custDataLst>
              <p:tags r:id="rId3"/>
            </p:custDataLst>
          </p:nvPr>
        </p:nvSpPr>
        <p:spPr bwMode="auto">
          <a:xfrm>
            <a:off x="6096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rgbClr val="0070C0"/>
                </a:solidFill>
                <a:latin typeface="+mj-lt"/>
                <a:cs typeface="Arial" charset="0"/>
              </a:rPr>
              <a:t>Setup time: </a:t>
            </a:r>
            <a:r>
              <a:rPr lang="en-US" sz="2400" i="1" dirty="0" err="1">
                <a:latin typeface="+mj-lt"/>
                <a:cs typeface="Arial" charset="0"/>
              </a:rPr>
              <a:t>t</a:t>
            </a:r>
            <a:r>
              <a:rPr lang="en-US" sz="2400" baseline="-25000" dirty="0" err="1">
                <a:latin typeface="+mj-lt"/>
                <a:cs typeface="Arial" charset="0"/>
              </a:rPr>
              <a:t>setup</a:t>
            </a:r>
            <a:r>
              <a:rPr lang="en-US" sz="2400" b="1" dirty="0">
                <a:solidFill>
                  <a:schemeClr val="accent2"/>
                </a:solidFill>
                <a:latin typeface="+mj-lt"/>
                <a:cs typeface="Arial" charset="0"/>
              </a:rPr>
              <a:t> </a:t>
            </a:r>
            <a:r>
              <a:rPr lang="en-US" sz="2400" dirty="0">
                <a:latin typeface="+mj-lt"/>
                <a:cs typeface="Arial" charset="0"/>
              </a:rPr>
              <a:t>= time </a:t>
            </a:r>
            <a:r>
              <a:rPr lang="en-US" sz="2400" i="1" dirty="0">
                <a:latin typeface="+mj-lt"/>
                <a:cs typeface="Arial" charset="0"/>
              </a:rPr>
              <a:t>before</a:t>
            </a:r>
            <a:r>
              <a:rPr lang="en-US" sz="2400" dirty="0">
                <a:latin typeface="+mj-lt"/>
                <a:cs typeface="Arial" charset="0"/>
              </a:rPr>
              <a:t> </a:t>
            </a:r>
            <a:r>
              <a:rPr lang="en-US" sz="2400" dirty="0" smtClean="0">
                <a:latin typeface="+mj-lt"/>
                <a:cs typeface="Arial" charset="0"/>
              </a:rPr>
              <a:t>clock </a:t>
            </a:r>
            <a:r>
              <a:rPr lang="en-US" sz="2400" dirty="0">
                <a:latin typeface="+mj-lt"/>
                <a:cs typeface="Arial" charset="0"/>
              </a:rPr>
              <a:t>edge </a:t>
            </a:r>
            <a:r>
              <a:rPr lang="en-US" sz="2400" dirty="0" smtClean="0">
                <a:latin typeface="+mj-lt"/>
                <a:cs typeface="Arial" charset="0"/>
              </a:rPr>
              <a:t>data </a:t>
            </a:r>
            <a:r>
              <a:rPr lang="en-US" sz="2400" dirty="0">
                <a:latin typeface="+mj-lt"/>
                <a:cs typeface="Arial" charset="0"/>
              </a:rPr>
              <a:t>must be stable (i.e. not changing)</a:t>
            </a:r>
          </a:p>
          <a:p>
            <a:pPr marL="342900" indent="-342900">
              <a:spcBef>
                <a:spcPct val="20000"/>
              </a:spcBef>
              <a:buFontTx/>
              <a:buChar char="•"/>
            </a:pPr>
            <a:r>
              <a:rPr lang="en-US" sz="2400" b="1" dirty="0">
                <a:solidFill>
                  <a:srgbClr val="0070C0"/>
                </a:solidFill>
                <a:latin typeface="+mj-lt"/>
                <a:cs typeface="Arial" charset="0"/>
              </a:rPr>
              <a:t>Hold time:</a:t>
            </a:r>
            <a:r>
              <a:rPr lang="en-US" sz="2400" dirty="0">
                <a:solidFill>
                  <a:srgbClr val="0070C0"/>
                </a:solidFill>
                <a:latin typeface="+mj-lt"/>
                <a:cs typeface="Arial" charset="0"/>
              </a:rPr>
              <a:t> </a:t>
            </a:r>
            <a:r>
              <a:rPr lang="en-US" sz="2400" i="1" dirty="0" err="1">
                <a:latin typeface="+mj-lt"/>
                <a:cs typeface="Arial" charset="0"/>
              </a:rPr>
              <a:t>t</a:t>
            </a:r>
            <a:r>
              <a:rPr lang="en-US" sz="2400" baseline="-25000" dirty="0" err="1">
                <a:latin typeface="+mj-lt"/>
                <a:cs typeface="Arial" charset="0"/>
              </a:rPr>
              <a:t>hold</a:t>
            </a:r>
            <a:r>
              <a:rPr lang="en-US" sz="2400" b="1" dirty="0">
                <a:solidFill>
                  <a:schemeClr val="accent2"/>
                </a:solidFill>
                <a:latin typeface="+mj-lt"/>
                <a:cs typeface="Arial" charset="0"/>
              </a:rPr>
              <a:t> </a:t>
            </a:r>
            <a:r>
              <a:rPr lang="en-US" sz="2400" dirty="0">
                <a:latin typeface="+mj-lt"/>
                <a:cs typeface="Arial" charset="0"/>
              </a:rPr>
              <a:t>= time </a:t>
            </a:r>
            <a:r>
              <a:rPr lang="en-US" sz="2400" i="1" dirty="0">
                <a:latin typeface="+mj-lt"/>
                <a:cs typeface="Arial" charset="0"/>
              </a:rPr>
              <a:t>after</a:t>
            </a:r>
            <a:r>
              <a:rPr lang="en-US" sz="2400" dirty="0">
                <a:latin typeface="+mj-lt"/>
                <a:cs typeface="Arial" charset="0"/>
              </a:rPr>
              <a:t> </a:t>
            </a:r>
            <a:r>
              <a:rPr lang="en-US" sz="2400" dirty="0" smtClean="0">
                <a:latin typeface="+mj-lt"/>
                <a:cs typeface="Arial" charset="0"/>
              </a:rPr>
              <a:t>clock </a:t>
            </a:r>
            <a:r>
              <a:rPr lang="en-US" sz="2400" dirty="0">
                <a:latin typeface="+mj-lt"/>
                <a:cs typeface="Arial" charset="0"/>
              </a:rPr>
              <a:t>edge </a:t>
            </a:r>
            <a:r>
              <a:rPr lang="en-US" sz="2400" dirty="0" smtClean="0">
                <a:latin typeface="+mj-lt"/>
                <a:cs typeface="Arial" charset="0"/>
              </a:rPr>
              <a:t>data </a:t>
            </a:r>
            <a:r>
              <a:rPr lang="en-US" sz="2400" dirty="0">
                <a:latin typeface="+mj-lt"/>
                <a:cs typeface="Arial" charset="0"/>
              </a:rPr>
              <a:t>must be stable</a:t>
            </a:r>
          </a:p>
          <a:p>
            <a:pPr marL="342900" indent="-342900">
              <a:spcBef>
                <a:spcPct val="20000"/>
              </a:spcBef>
              <a:buFontTx/>
              <a:buChar char="•"/>
            </a:pPr>
            <a:r>
              <a:rPr lang="en-US" sz="2400" b="1" dirty="0">
                <a:solidFill>
                  <a:srgbClr val="0070C0"/>
                </a:solidFill>
                <a:latin typeface="+mj-lt"/>
                <a:cs typeface="Arial" charset="0"/>
              </a:rPr>
              <a:t>Aperture time:</a:t>
            </a:r>
            <a:r>
              <a:rPr lang="en-US" sz="2400" b="1" dirty="0">
                <a:solidFill>
                  <a:schemeClr val="accent1"/>
                </a:solidFill>
                <a:latin typeface="+mj-lt"/>
                <a:cs typeface="Arial" charset="0"/>
              </a:rPr>
              <a:t> </a:t>
            </a:r>
            <a:r>
              <a:rPr lang="en-US" sz="2400" i="1" dirty="0">
                <a:latin typeface="+mj-lt"/>
                <a:cs typeface="Arial" charset="0"/>
              </a:rPr>
              <a:t>t</a:t>
            </a:r>
            <a:r>
              <a:rPr lang="en-US" sz="2400" i="1" baseline="-25000" dirty="0">
                <a:latin typeface="+mj-lt"/>
                <a:cs typeface="Arial" charset="0"/>
              </a:rPr>
              <a:t>a</a:t>
            </a:r>
            <a:r>
              <a:rPr lang="en-US" sz="2400" b="1" dirty="0">
                <a:solidFill>
                  <a:schemeClr val="accent2"/>
                </a:solidFill>
                <a:latin typeface="+mj-lt"/>
                <a:cs typeface="Arial" charset="0"/>
              </a:rPr>
              <a:t> </a:t>
            </a:r>
            <a:r>
              <a:rPr lang="en-US" sz="2400" dirty="0">
                <a:latin typeface="+mj-lt"/>
                <a:cs typeface="Arial" charset="0"/>
              </a:rPr>
              <a:t>= time </a:t>
            </a:r>
            <a:r>
              <a:rPr lang="en-US" sz="2400" i="1" dirty="0">
                <a:latin typeface="+mj-lt"/>
                <a:cs typeface="Arial" charset="0"/>
              </a:rPr>
              <a:t>around</a:t>
            </a:r>
            <a:r>
              <a:rPr lang="en-US" sz="2400" dirty="0">
                <a:latin typeface="+mj-lt"/>
                <a:cs typeface="Arial" charset="0"/>
              </a:rPr>
              <a:t> clock edge </a:t>
            </a:r>
            <a:r>
              <a:rPr lang="en-US" sz="2400" dirty="0" smtClean="0">
                <a:latin typeface="+mj-lt"/>
                <a:cs typeface="Arial" charset="0"/>
              </a:rPr>
              <a:t>data </a:t>
            </a:r>
            <a:r>
              <a:rPr lang="en-US" sz="2400" dirty="0">
                <a:latin typeface="+mj-lt"/>
                <a:cs typeface="Arial" charset="0"/>
              </a:rPr>
              <a:t>must be stable (</a:t>
            </a:r>
            <a:r>
              <a:rPr lang="en-US" sz="2400" i="1" dirty="0">
                <a:latin typeface="+mj-lt"/>
                <a:cs typeface="Arial" charset="0"/>
              </a:rPr>
              <a:t>t</a:t>
            </a:r>
            <a:r>
              <a:rPr lang="en-US" sz="2400" i="1" baseline="-25000" dirty="0">
                <a:latin typeface="+mj-lt"/>
                <a:cs typeface="Arial" charset="0"/>
              </a:rPr>
              <a:t>a</a:t>
            </a:r>
            <a:r>
              <a:rPr lang="en-US" sz="2400" dirty="0">
                <a:latin typeface="+mj-lt"/>
                <a:cs typeface="Arial" charset="0"/>
              </a:rPr>
              <a:t> = </a:t>
            </a:r>
            <a:r>
              <a:rPr lang="en-US" sz="2400" i="1" dirty="0" err="1">
                <a:latin typeface="+mj-lt"/>
                <a:cs typeface="Arial" charset="0"/>
              </a:rPr>
              <a:t>t</a:t>
            </a:r>
            <a:r>
              <a:rPr lang="en-US" sz="2400" baseline="-25000" dirty="0" err="1">
                <a:latin typeface="+mj-lt"/>
                <a:cs typeface="Arial" charset="0"/>
              </a:rPr>
              <a:t>setup</a:t>
            </a:r>
            <a:r>
              <a:rPr lang="en-US" sz="2400" dirty="0">
                <a:latin typeface="+mj-lt"/>
                <a:cs typeface="Arial" charset="0"/>
              </a:rPr>
              <a:t> +  </a:t>
            </a:r>
            <a:r>
              <a:rPr lang="en-US" sz="2400" i="1" dirty="0" err="1">
                <a:latin typeface="+mj-lt"/>
                <a:cs typeface="Arial" charset="0"/>
              </a:rPr>
              <a:t>t</a:t>
            </a:r>
            <a:r>
              <a:rPr lang="en-US" sz="2400" baseline="-25000" dirty="0" err="1">
                <a:latin typeface="+mj-lt"/>
                <a:cs typeface="Arial" charset="0"/>
              </a:rPr>
              <a:t>hold</a:t>
            </a:r>
            <a:r>
              <a:rPr lang="en-US" sz="2400" dirty="0">
                <a:latin typeface="+mj-lt"/>
                <a:cs typeface="Arial" charset="0"/>
              </a:rPr>
              <a:t>)</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Input Timing Constraints</a:t>
            </a:r>
            <a:endParaRPr lang="en-US" sz="4400" dirty="0">
              <a:solidFill>
                <a:schemeClr val="bg1"/>
              </a:solidFill>
              <a:latin typeface="+mj-lt"/>
            </a:endParaRPr>
          </a:p>
        </p:txBody>
      </p:sp>
    </p:spTree>
    <p:extLst>
      <p:ext uri="{BB962C8B-B14F-4D97-AF65-F5344CB8AC3E}">
        <p14:creationId xmlns:p14="http://schemas.microsoft.com/office/powerpoint/2010/main" val="108109990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6756"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699424127"/>
              </p:ext>
            </p:extLst>
          </p:nvPr>
        </p:nvGraphicFramePr>
        <p:xfrm>
          <a:off x="2057400" y="3046413"/>
          <a:ext cx="4953000" cy="3354387"/>
        </p:xfrm>
        <a:graphic>
          <a:graphicData uri="http://schemas.openxmlformats.org/presentationml/2006/ole">
            <mc:AlternateContent xmlns:mc="http://schemas.openxmlformats.org/markup-compatibility/2006">
              <mc:Choice xmlns:v="urn:schemas-microsoft-com:vml" Requires="v">
                <p:oleObj spid="_x0000_s169006" name="VISIO" r:id="rId6" imgW="1912680" imgH="1294920" progId="Visio.Drawing.6">
                  <p:embed/>
                </p:oleObj>
              </mc:Choice>
              <mc:Fallback>
                <p:oleObj name="VISIO" r:id="rId6" imgW="1912680" imgH="129492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046413"/>
                        <a:ext cx="4953000" cy="3354387"/>
                      </a:xfrm>
                      <a:prstGeom prst="rect">
                        <a:avLst/>
                      </a:prstGeom>
                    </p:spPr>
                  </p:pic>
                </p:oleObj>
              </mc:Fallback>
            </mc:AlternateContent>
          </a:graphicData>
        </a:graphic>
      </p:graphicFrame>
      <p:sp>
        <p:nvSpPr>
          <p:cNvPr id="1226755" name="Rectangle 3"/>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rgbClr val="0070C0"/>
                </a:solidFill>
                <a:latin typeface="+mj-lt"/>
                <a:cs typeface="Arial" charset="0"/>
              </a:rPr>
              <a:t>Propagation delay:</a:t>
            </a:r>
            <a:r>
              <a:rPr lang="en-US" sz="2400" dirty="0">
                <a:solidFill>
                  <a:schemeClr val="accent1"/>
                </a:solidFill>
                <a:latin typeface="+mj-lt"/>
                <a:cs typeface="Arial" charset="0"/>
              </a:rPr>
              <a:t> </a:t>
            </a:r>
            <a:r>
              <a:rPr lang="en-US" sz="2400" b="1" i="1" dirty="0" err="1">
                <a:latin typeface="+mj-lt"/>
                <a:cs typeface="Arial" charset="0"/>
              </a:rPr>
              <a:t>t</a:t>
            </a:r>
            <a:r>
              <a:rPr lang="en-US" sz="2400" b="1" i="1" baseline="-25000" dirty="0" err="1">
                <a:latin typeface="+mj-lt"/>
                <a:cs typeface="Arial" charset="0"/>
              </a:rPr>
              <a:t>pcq</a:t>
            </a:r>
            <a:r>
              <a:rPr lang="en-US" sz="2400" dirty="0">
                <a:latin typeface="+mj-lt"/>
                <a:cs typeface="Arial" charset="0"/>
              </a:rPr>
              <a:t> = time after clock edge that the output </a:t>
            </a:r>
            <a:r>
              <a:rPr lang="en-US" sz="2400" i="1" dirty="0">
                <a:latin typeface="+mj-lt"/>
                <a:cs typeface="Arial" charset="0"/>
              </a:rPr>
              <a:t>Q</a:t>
            </a:r>
            <a:r>
              <a:rPr lang="en-US" sz="2400" dirty="0">
                <a:latin typeface="+mj-lt"/>
                <a:cs typeface="Arial" charset="0"/>
              </a:rPr>
              <a:t> is guaranteed to be stable (i.e., to stop changing)</a:t>
            </a:r>
          </a:p>
          <a:p>
            <a:pPr marL="342900" indent="-342900">
              <a:spcBef>
                <a:spcPct val="20000"/>
              </a:spcBef>
              <a:buFontTx/>
              <a:buChar char="•"/>
            </a:pPr>
            <a:r>
              <a:rPr lang="en-US" sz="2400" b="1" dirty="0">
                <a:solidFill>
                  <a:srgbClr val="0070C0"/>
                </a:solidFill>
                <a:latin typeface="+mj-lt"/>
                <a:cs typeface="Arial" charset="0"/>
              </a:rPr>
              <a:t>Contamination delay:</a:t>
            </a:r>
            <a:r>
              <a:rPr lang="en-US" sz="2400" dirty="0">
                <a:solidFill>
                  <a:schemeClr val="accent1"/>
                </a:solidFill>
                <a:latin typeface="+mj-lt"/>
                <a:cs typeface="Arial" charset="0"/>
              </a:rPr>
              <a:t> </a:t>
            </a:r>
            <a:r>
              <a:rPr lang="en-US" sz="2400" b="1" i="1" dirty="0" err="1">
                <a:latin typeface="+mj-lt"/>
                <a:cs typeface="Arial" charset="0"/>
              </a:rPr>
              <a:t>t</a:t>
            </a:r>
            <a:r>
              <a:rPr lang="en-US" sz="2400" b="1" i="1" baseline="-25000" dirty="0" err="1">
                <a:latin typeface="+mj-lt"/>
                <a:cs typeface="Arial" charset="0"/>
              </a:rPr>
              <a:t>ccq</a:t>
            </a:r>
            <a:r>
              <a:rPr lang="en-US" sz="2400" dirty="0">
                <a:latin typeface="+mj-lt"/>
                <a:cs typeface="Arial" charset="0"/>
              </a:rPr>
              <a:t> = time after clock edge that </a:t>
            </a:r>
            <a:r>
              <a:rPr lang="en-US" sz="2400" i="1" dirty="0">
                <a:latin typeface="+mj-lt"/>
                <a:cs typeface="Arial" charset="0"/>
              </a:rPr>
              <a:t>Q</a:t>
            </a:r>
            <a:r>
              <a:rPr lang="en-US" sz="2400" dirty="0">
                <a:latin typeface="+mj-lt"/>
                <a:cs typeface="Arial" charset="0"/>
              </a:rPr>
              <a:t> might be unstable (i.e., start changing)</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Output Timing Constraints</a:t>
            </a:r>
            <a:endParaRPr lang="en-US" sz="4400" dirty="0">
              <a:solidFill>
                <a:schemeClr val="bg1"/>
              </a:solidFill>
              <a:latin typeface="+mj-lt"/>
            </a:endParaRPr>
          </a:p>
        </p:txBody>
      </p:sp>
    </p:spTree>
    <p:extLst>
      <p:ext uri="{BB962C8B-B14F-4D97-AF65-F5344CB8AC3E}">
        <p14:creationId xmlns:p14="http://schemas.microsoft.com/office/powerpoint/2010/main" val="3118303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5" name="Rectangle 3"/>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mj-lt"/>
                <a:cs typeface="Arial" charset="0"/>
              </a:rPr>
              <a:t>Synchronous </a:t>
            </a:r>
            <a:r>
              <a:rPr lang="en-US" sz="3200" dirty="0">
                <a:latin typeface="+mj-lt"/>
                <a:cs typeface="Arial" charset="0"/>
              </a:rPr>
              <a:t>sequential circuit </a:t>
            </a:r>
            <a:r>
              <a:rPr lang="en-US" sz="3200" dirty="0" smtClean="0">
                <a:latin typeface="+mj-lt"/>
                <a:cs typeface="Arial" charset="0"/>
              </a:rPr>
              <a:t>inputs must </a:t>
            </a:r>
            <a:r>
              <a:rPr lang="en-US" sz="3200" dirty="0">
                <a:latin typeface="+mj-lt"/>
                <a:cs typeface="Arial" charset="0"/>
              </a:rPr>
              <a:t>be stable during </a:t>
            </a:r>
            <a:r>
              <a:rPr lang="en-US" sz="3200" dirty="0" smtClean="0">
                <a:latin typeface="+mj-lt"/>
                <a:cs typeface="Arial" charset="0"/>
              </a:rPr>
              <a:t>aperture </a:t>
            </a:r>
            <a:r>
              <a:rPr lang="en-US" sz="3200" dirty="0">
                <a:latin typeface="+mj-lt"/>
                <a:cs typeface="Arial" charset="0"/>
              </a:rPr>
              <a:t>(setup and hold) time around </a:t>
            </a:r>
            <a:r>
              <a:rPr lang="en-US" sz="3200" dirty="0" smtClean="0">
                <a:latin typeface="+mj-lt"/>
                <a:cs typeface="Arial" charset="0"/>
              </a:rPr>
              <a:t>clock edge</a:t>
            </a:r>
            <a:endParaRPr lang="en-US" sz="3200" dirty="0">
              <a:latin typeface="+mj-lt"/>
              <a:cs typeface="Arial" charset="0"/>
            </a:endParaRPr>
          </a:p>
          <a:p>
            <a:pPr marL="342900" indent="-342900">
              <a:spcBef>
                <a:spcPct val="20000"/>
              </a:spcBef>
              <a:buFontTx/>
              <a:buChar char="•"/>
            </a:pPr>
            <a:r>
              <a:rPr lang="en-US" sz="3200" dirty="0">
                <a:latin typeface="+mj-lt"/>
                <a:cs typeface="Arial" charset="0"/>
              </a:rPr>
              <a:t>Specifically, </a:t>
            </a:r>
            <a:r>
              <a:rPr lang="en-US" sz="3200" dirty="0" smtClean="0">
                <a:latin typeface="+mj-lt"/>
                <a:cs typeface="Arial" charset="0"/>
              </a:rPr>
              <a:t>inputs </a:t>
            </a:r>
            <a:r>
              <a:rPr lang="en-US" sz="3200" dirty="0">
                <a:latin typeface="+mj-lt"/>
                <a:cs typeface="Arial" charset="0"/>
              </a:rPr>
              <a:t>must be stable</a:t>
            </a:r>
          </a:p>
          <a:p>
            <a:pPr marL="742950" lvl="1" indent="-285750">
              <a:spcBef>
                <a:spcPct val="20000"/>
              </a:spcBef>
              <a:buFontTx/>
              <a:buChar char="–"/>
            </a:pPr>
            <a:r>
              <a:rPr lang="en-US" sz="2600" dirty="0">
                <a:latin typeface="+mj-lt"/>
                <a:cs typeface="Arial" charset="0"/>
              </a:rPr>
              <a:t>at least </a:t>
            </a:r>
            <a:r>
              <a:rPr lang="en-US" sz="2600" i="1" dirty="0" err="1">
                <a:latin typeface="+mj-lt"/>
                <a:cs typeface="Arial" charset="0"/>
              </a:rPr>
              <a:t>t</a:t>
            </a:r>
            <a:r>
              <a:rPr lang="en-US" sz="2600" baseline="-25000" dirty="0" err="1">
                <a:latin typeface="+mj-lt"/>
                <a:cs typeface="Arial" charset="0"/>
              </a:rPr>
              <a:t>setup</a:t>
            </a:r>
            <a:r>
              <a:rPr lang="en-US" sz="2600" dirty="0">
                <a:latin typeface="+mj-lt"/>
                <a:cs typeface="Arial" charset="0"/>
              </a:rPr>
              <a:t> before the clock edge</a:t>
            </a:r>
          </a:p>
          <a:p>
            <a:pPr marL="742950" lvl="1" indent="-285750">
              <a:spcBef>
                <a:spcPct val="20000"/>
              </a:spcBef>
              <a:buFontTx/>
              <a:buChar char="–"/>
            </a:pPr>
            <a:r>
              <a:rPr lang="en-US" sz="2600" dirty="0">
                <a:latin typeface="+mj-lt"/>
                <a:cs typeface="Arial" charset="0"/>
              </a:rPr>
              <a:t>at least until </a:t>
            </a:r>
            <a:r>
              <a:rPr lang="en-US" sz="2600" i="1" dirty="0" err="1">
                <a:latin typeface="+mj-lt"/>
                <a:cs typeface="Arial" charset="0"/>
              </a:rPr>
              <a:t>t</a:t>
            </a:r>
            <a:r>
              <a:rPr lang="en-US" sz="2600" baseline="-25000" dirty="0" err="1">
                <a:latin typeface="+mj-lt"/>
                <a:cs typeface="Arial" charset="0"/>
              </a:rPr>
              <a:t>hold</a:t>
            </a:r>
            <a:r>
              <a:rPr lang="en-US" sz="2600" dirty="0">
                <a:latin typeface="+mj-lt"/>
                <a:cs typeface="Arial" charset="0"/>
              </a:rPr>
              <a:t> after the clock edge</a:t>
            </a:r>
          </a:p>
        </p:txBody>
      </p:sp>
      <p:sp>
        <p:nvSpPr>
          <p:cNvPr id="6" name="TextBox 5"/>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endParaRPr lang="en-US" sz="4400" dirty="0">
              <a:solidFill>
                <a:schemeClr val="bg1"/>
              </a:solidFill>
              <a:latin typeface="+mj-lt"/>
            </a:endParaRPr>
          </a:p>
        </p:txBody>
      </p:sp>
    </p:spTree>
    <p:extLst>
      <p:ext uri="{BB962C8B-B14F-4D97-AF65-F5344CB8AC3E}">
        <p14:creationId xmlns:p14="http://schemas.microsoft.com/office/powerpoint/2010/main" val="226452097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6" name="Rectangle 6"/>
          <p:cNvSpPr>
            <a:spLocks noGrp="1" noChangeArrowheads="1"/>
          </p:cNvSpPr>
          <p:nvPr>
            <p:ph sz="half" idx="4294967295"/>
            <p:custDataLst>
              <p:tags r:id="rId2"/>
            </p:custDataLst>
          </p:nvPr>
        </p:nvSpPr>
        <p:spPr>
          <a:xfrm>
            <a:off x="609600" y="1066800"/>
            <a:ext cx="8077200" cy="4953000"/>
          </a:xfrm>
        </p:spPr>
        <p:txBody>
          <a:bodyPr>
            <a:normAutofit/>
          </a:bodyPr>
          <a:lstStyle/>
          <a:p>
            <a:r>
              <a:rPr lang="en-US" dirty="0"/>
              <a:t>The delay between registers has a </a:t>
            </a:r>
            <a:r>
              <a:rPr lang="en-US" b="1" dirty="0"/>
              <a:t>minimum</a:t>
            </a:r>
            <a:r>
              <a:rPr lang="en-US" dirty="0"/>
              <a:t> and </a:t>
            </a:r>
            <a:r>
              <a:rPr lang="en-US" b="1" dirty="0"/>
              <a:t>maximum</a:t>
            </a:r>
            <a:r>
              <a:rPr lang="en-US" dirty="0"/>
              <a:t> delay, dependent on the delays of the circuit elements</a:t>
            </a:r>
          </a:p>
        </p:txBody>
      </p:sp>
      <p:graphicFrame>
        <p:nvGraphicFramePr>
          <p:cNvPr id="1034247"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1595242235"/>
              </p:ext>
            </p:extLst>
          </p:nvPr>
        </p:nvGraphicFramePr>
        <p:xfrm>
          <a:off x="2546322" y="2514600"/>
          <a:ext cx="3854478" cy="3384786"/>
        </p:xfrm>
        <a:graphic>
          <a:graphicData uri="http://schemas.openxmlformats.org/presentationml/2006/ole">
            <mc:AlternateContent xmlns:mc="http://schemas.openxmlformats.org/markup-compatibility/2006">
              <mc:Choice xmlns:v="urn:schemas-microsoft-com:vml" Requires="v">
                <p:oleObj spid="_x0000_s170029" name="VISIO" r:id="rId8" imgW="1952280" imgH="1714680" progId="Visio.Drawing.6">
                  <p:embed/>
                </p:oleObj>
              </mc:Choice>
              <mc:Fallback>
                <p:oleObj name="VISIO" r:id="rId8" imgW="1952280" imgH="1714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6322" y="2514600"/>
                        <a:ext cx="3854478" cy="3384786"/>
                      </a:xfrm>
                      <a:prstGeom prst="rect">
                        <a:avLst/>
                      </a:prstGeom>
                      <a:noFill/>
                      <a:ln>
                        <a:noFill/>
                      </a:ln>
                      <a:effectLst/>
                      <a:extLst/>
                    </p:spPr>
                  </p:pic>
                </p:oleObj>
              </mc:Fallback>
            </mc:AlternateContent>
          </a:graphicData>
        </a:graphic>
      </p:graphicFrame>
      <p:sp>
        <p:nvSpPr>
          <p:cNvPr id="10342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34244" name="Rectangle 4"/>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endParaRPr lang="en-US" sz="4400" dirty="0">
              <a:solidFill>
                <a:schemeClr val="bg1"/>
              </a:solidFill>
              <a:latin typeface="+mj-lt"/>
            </a:endParaRPr>
          </a:p>
        </p:txBody>
      </p:sp>
    </p:spTree>
    <p:extLst>
      <p:ext uri="{BB962C8B-B14F-4D97-AF65-F5344CB8AC3E}">
        <p14:creationId xmlns:p14="http://schemas.microsoft.com/office/powerpoint/2010/main" val="19426111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533400" y="1066800"/>
            <a:ext cx="7543800" cy="4953000"/>
          </a:xfrm>
        </p:spPr>
        <p:txBody>
          <a:bodyPr>
            <a:normAutofit/>
          </a:bodyPr>
          <a:lstStyle/>
          <a:p>
            <a:r>
              <a:rPr lang="en-US" sz="2600" dirty="0"/>
              <a:t>Depends </a:t>
            </a:r>
            <a:r>
              <a:rPr lang="en-US" sz="2600" dirty="0" smtClean="0"/>
              <a:t>on the </a:t>
            </a:r>
            <a:r>
              <a:rPr lang="en-US" sz="2600" b="1" dirty="0" smtClean="0">
                <a:solidFill>
                  <a:srgbClr val="0070C0"/>
                </a:solidFill>
              </a:rPr>
              <a:t>maximum</a:t>
            </a:r>
            <a:r>
              <a:rPr lang="en-US" sz="2600" dirty="0" smtClean="0">
                <a:solidFill>
                  <a:srgbClr val="0070C0"/>
                </a:solidFill>
              </a:rPr>
              <a:t> </a:t>
            </a:r>
            <a:r>
              <a:rPr lang="en-US" sz="2600" dirty="0"/>
              <a:t>delay from register R1 through </a:t>
            </a:r>
            <a:r>
              <a:rPr lang="en-US" sz="2600" dirty="0" smtClean="0"/>
              <a:t>combinational </a:t>
            </a:r>
            <a:r>
              <a:rPr lang="en-US" sz="2600" dirty="0"/>
              <a:t>logic to R2</a:t>
            </a:r>
          </a:p>
          <a:p>
            <a:r>
              <a:rPr lang="en-US" sz="2600" dirty="0" smtClean="0"/>
              <a:t>The input to register R2 must be stable at least </a:t>
            </a:r>
            <a:r>
              <a:rPr lang="en-US" sz="2600" i="1" dirty="0" err="1" smtClean="0"/>
              <a:t>t</a:t>
            </a:r>
            <a:r>
              <a:rPr lang="en-US" sz="2600" baseline="-25000" dirty="0" err="1" smtClean="0"/>
              <a:t>setup</a:t>
            </a:r>
            <a:r>
              <a:rPr lang="en-US" sz="2600" dirty="0" smtClean="0"/>
              <a:t> before clock edge</a:t>
            </a:r>
            <a:endParaRPr lang="en-US" sz="2600" dirty="0"/>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340354895"/>
              </p:ext>
            </p:extLst>
          </p:nvPr>
        </p:nvGraphicFramePr>
        <p:xfrm>
          <a:off x="1160585" y="2667000"/>
          <a:ext cx="3844238" cy="3248025"/>
        </p:xfrm>
        <a:graphic>
          <a:graphicData uri="http://schemas.openxmlformats.org/presentationml/2006/ole">
            <mc:AlternateContent xmlns:mc="http://schemas.openxmlformats.org/markup-compatibility/2006">
              <mc:Choice xmlns:v="urn:schemas-microsoft-com:vml" Requires="v">
                <p:oleObj spid="_x0000_s173103"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667000"/>
                        <a:ext cx="3844238" cy="3248025"/>
                      </a:xfrm>
                      <a:prstGeom prst="rect">
                        <a:avLst/>
                      </a:prstGeom>
                      <a:noFill/>
                      <a:ln>
                        <a:noFill/>
                      </a:ln>
                      <a:effectLs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a:solidFill>
                  <a:srgbClr val="0070C0"/>
                </a:solidFill>
                <a:latin typeface="Times New Roman" pitchFamily="18" charset="0"/>
                <a:cs typeface="Arial" charset="0"/>
              </a:rPr>
              <a:t>T</a:t>
            </a:r>
            <a:r>
              <a:rPr lang="en-US" sz="2800" b="1" i="1" baseline="-25000" dirty="0">
                <a:solidFill>
                  <a:srgbClr val="0070C0"/>
                </a:solidFill>
                <a:latin typeface="Times New Roman" pitchFamily="18" charset="0"/>
                <a:cs typeface="Arial" charset="0"/>
              </a:rPr>
              <a:t>c</a:t>
            </a:r>
            <a:r>
              <a:rPr lang="en-US" sz="2800" b="1" dirty="0">
                <a:solidFill>
                  <a:srgbClr val="0070C0"/>
                </a:solidFill>
                <a:latin typeface="Times New Roman" pitchFamily="18" charset="0"/>
                <a:cs typeface="Arial" charset="0"/>
              </a:rPr>
              <a:t> </a:t>
            </a:r>
            <a:r>
              <a:rPr lang="en-US" sz="2800" b="1" dirty="0" smtClean="0">
                <a:solidFill>
                  <a:srgbClr val="0070C0"/>
                </a:solidFill>
                <a:latin typeface="Times New Roman" pitchFamily="18" charset="0"/>
                <a:cs typeface="Arial" charset="0"/>
              </a:rPr>
              <a:t>≥</a:t>
            </a:r>
            <a:endParaRPr lang="en-US" sz="2800" b="1" baseline="-25000" dirty="0">
              <a:solidFill>
                <a:srgbClr val="0070C0"/>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70C0"/>
              </a:solidFill>
            </a:endParaRP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115697239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533400" y="1066800"/>
            <a:ext cx="7543800" cy="4953000"/>
          </a:xfrm>
        </p:spPr>
        <p:txBody>
          <a:bodyPr>
            <a:normAutofit/>
          </a:bodyPr>
          <a:lstStyle/>
          <a:p>
            <a:r>
              <a:rPr lang="en-US" sz="2600" dirty="0"/>
              <a:t>Depends </a:t>
            </a:r>
            <a:r>
              <a:rPr lang="en-US" sz="2600" dirty="0" smtClean="0"/>
              <a:t>on the </a:t>
            </a:r>
            <a:r>
              <a:rPr lang="en-US" sz="2600" b="1" dirty="0" smtClean="0">
                <a:solidFill>
                  <a:srgbClr val="0070C0"/>
                </a:solidFill>
              </a:rPr>
              <a:t>maximum</a:t>
            </a:r>
            <a:r>
              <a:rPr lang="en-US" sz="2600" dirty="0" smtClean="0">
                <a:solidFill>
                  <a:srgbClr val="0070C0"/>
                </a:solidFill>
              </a:rPr>
              <a:t> </a:t>
            </a:r>
            <a:r>
              <a:rPr lang="en-US" sz="2600" dirty="0"/>
              <a:t>delay from register R1 through </a:t>
            </a:r>
            <a:r>
              <a:rPr lang="en-US" sz="2600" dirty="0" smtClean="0"/>
              <a:t>combinational </a:t>
            </a:r>
            <a:r>
              <a:rPr lang="en-US" sz="2600" dirty="0"/>
              <a:t>logic to R2</a:t>
            </a:r>
          </a:p>
          <a:p>
            <a:r>
              <a:rPr lang="en-US" sz="2600" dirty="0" smtClean="0"/>
              <a:t>The input to register R2 must be stable at least </a:t>
            </a:r>
            <a:r>
              <a:rPr lang="en-US" sz="2600" i="1" dirty="0" err="1" smtClean="0"/>
              <a:t>t</a:t>
            </a:r>
            <a:r>
              <a:rPr lang="en-US" sz="2600" baseline="-25000" dirty="0" err="1" smtClean="0"/>
              <a:t>setup</a:t>
            </a:r>
            <a:r>
              <a:rPr lang="en-US" sz="2600" dirty="0" smtClean="0"/>
              <a:t> before clock edge</a:t>
            </a:r>
            <a:endParaRPr lang="en-US" sz="2600" dirty="0"/>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568354263"/>
              </p:ext>
            </p:extLst>
          </p:nvPr>
        </p:nvGraphicFramePr>
        <p:xfrm>
          <a:off x="1160585" y="2667000"/>
          <a:ext cx="3844238" cy="3248025"/>
        </p:xfrm>
        <a:graphic>
          <a:graphicData uri="http://schemas.openxmlformats.org/presentationml/2006/ole">
            <mc:AlternateContent xmlns:mc="http://schemas.openxmlformats.org/markup-compatibility/2006">
              <mc:Choice xmlns:v="urn:schemas-microsoft-com:vml" Requires="v">
                <p:oleObj spid="_x0000_s223253"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667000"/>
                        <a:ext cx="3844238" cy="3248025"/>
                      </a:xfrm>
                      <a:prstGeom prst="rect">
                        <a:avLst/>
                      </a:prstGeom>
                      <a:noFill/>
                      <a:ln>
                        <a:noFill/>
                      </a:ln>
                      <a:effectLs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pd</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setup</a:t>
            </a:r>
            <a:endParaRPr lang="en-US" sz="2800" b="1" baseline="-25000" dirty="0">
              <a:solidFill>
                <a:srgbClr val="0070C0"/>
              </a:solidFill>
              <a:latin typeface="Times New Roman" pitchFamily="18" charset="0"/>
              <a:cs typeface="Arial" charset="0"/>
            </a:endParaRPr>
          </a:p>
          <a:p>
            <a:pPr marL="342900" indent="-342900">
              <a:spcBef>
                <a:spcPct val="20000"/>
              </a:spcBef>
            </a:pPr>
            <a:endParaRPr lang="en-US" sz="2800" b="1" baseline="-25000" dirty="0">
              <a:solidFill>
                <a:srgbClr val="0070C0"/>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70C0"/>
              </a:solidFill>
            </a:endParaRP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14863703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9" name="Object 11"/>
          <p:cNvGraphicFramePr>
            <a:graphicFrameLocks noGrp="1" noChangeAspect="1"/>
          </p:cNvGraphicFramePr>
          <p:nvPr>
            <p:ph sz="half" idx="4294967295"/>
            <p:custDataLst>
              <p:tags r:id="rId2"/>
            </p:custDataLst>
            <p:extLst>
              <p:ext uri="{D42A27DB-BD31-4B8C-83A1-F6EECF244321}">
                <p14:modId xmlns:p14="http://schemas.microsoft.com/office/powerpoint/2010/main" val="1442188651"/>
              </p:ext>
            </p:extLst>
          </p:nvPr>
        </p:nvGraphicFramePr>
        <p:xfrm>
          <a:off x="6553200" y="1295400"/>
          <a:ext cx="1752600" cy="1484313"/>
        </p:xfrm>
        <a:graphic>
          <a:graphicData uri="http://schemas.openxmlformats.org/presentationml/2006/ole">
            <mc:AlternateContent xmlns:mc="http://schemas.openxmlformats.org/markup-compatibility/2006">
              <mc:Choice xmlns:v="urn:schemas-microsoft-com:vml" Requires="v">
                <p:oleObj spid="_x0000_s128088" name="VISIO" r:id="rId12" imgW="914400" imgH="774720" progId="Visio.Drawing.6">
                  <p:embed/>
                </p:oleObj>
              </mc:Choice>
              <mc:Fallback>
                <p:oleObj name="VISIO" r:id="rId12" imgW="914400" imgH="774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3200" y="1295400"/>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9741" name="Object 13"/>
          <p:cNvGraphicFramePr>
            <a:graphicFrameLocks noGrp="1" noChangeAspect="1"/>
          </p:cNvGraphicFramePr>
          <p:nvPr>
            <p:ph sz="half" idx="4294967295"/>
            <p:custDataLst>
              <p:tags r:id="rId3"/>
            </p:custDataLst>
            <p:extLst>
              <p:ext uri="{D42A27DB-BD31-4B8C-83A1-F6EECF244321}">
                <p14:modId xmlns:p14="http://schemas.microsoft.com/office/powerpoint/2010/main" val="2548980041"/>
              </p:ext>
            </p:extLst>
          </p:nvPr>
        </p:nvGraphicFramePr>
        <p:xfrm>
          <a:off x="6553200" y="3124200"/>
          <a:ext cx="1752600" cy="1484313"/>
        </p:xfrm>
        <a:graphic>
          <a:graphicData uri="http://schemas.openxmlformats.org/presentationml/2006/ole">
            <mc:AlternateContent xmlns:mc="http://schemas.openxmlformats.org/markup-compatibility/2006">
              <mc:Choice xmlns:v="urn:schemas-microsoft-com:vml" Requires="v">
                <p:oleObj spid="_x0000_s128089" name="VISIO" r:id="rId14" imgW="914400" imgH="774720" progId="Visio.Drawing.6">
                  <p:embed/>
                </p:oleObj>
              </mc:Choice>
              <mc:Fallback>
                <p:oleObj name="VISIO" r:id="rId14" imgW="914400" imgH="77472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3200" y="3124200"/>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973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5"/>
            </p:custDataLst>
          </p:nvPr>
        </p:nvSpPr>
        <p:spPr bwMode="auto">
          <a:xfrm>
            <a:off x="381000" y="914400"/>
            <a:ext cx="8077200" cy="51816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Consider the two possible cases:</a:t>
            </a:r>
          </a:p>
          <a:p>
            <a:pPr marL="742950" lvl="1" indent="-285750">
              <a:spcBef>
                <a:spcPct val="20000"/>
              </a:spcBef>
              <a:buFontTx/>
              <a:buChar char="–"/>
            </a:pPr>
            <a:r>
              <a:rPr lang="en-US" sz="2800" b="1" i="1" dirty="0">
                <a:solidFill>
                  <a:schemeClr val="accent1"/>
                </a:solidFill>
                <a:latin typeface="+mj-lt"/>
                <a:cs typeface="Arial" charset="0"/>
              </a:rPr>
              <a:t>Q</a:t>
            </a:r>
            <a:r>
              <a:rPr lang="en-US" sz="2800" b="1" dirty="0">
                <a:solidFill>
                  <a:schemeClr val="accent1"/>
                </a:solidFill>
                <a:latin typeface="+mj-lt"/>
                <a:cs typeface="Arial" charset="0"/>
              </a:rPr>
              <a:t> = 0: </a:t>
            </a:r>
            <a:endParaRPr lang="en-US" sz="2800" b="1" dirty="0" smtClean="0">
              <a:solidFill>
                <a:schemeClr val="accent1"/>
              </a:solidFill>
              <a:latin typeface="+mj-lt"/>
              <a:cs typeface="Arial" charset="0"/>
            </a:endParaRPr>
          </a:p>
          <a:p>
            <a:pPr lvl="1">
              <a:spcBef>
                <a:spcPct val="20000"/>
              </a:spcBef>
            </a:pPr>
            <a:r>
              <a:rPr lang="en-US" sz="2800" b="1" dirty="0" smtClean="0">
                <a:solidFill>
                  <a:schemeClr val="accent1"/>
                </a:solidFill>
                <a:latin typeface="+mj-lt"/>
                <a:cs typeface="Arial" charset="0"/>
              </a:rPr>
              <a:t>   </a:t>
            </a:r>
            <a:r>
              <a:rPr lang="en-US" sz="2800" dirty="0" smtClean="0">
                <a:latin typeface="+mj-lt"/>
                <a:cs typeface="Arial" charset="0"/>
              </a:rPr>
              <a:t>then </a:t>
            </a:r>
            <a:r>
              <a:rPr lang="en-US" sz="2800" i="1" dirty="0">
                <a:latin typeface="+mj-lt"/>
                <a:cs typeface="Arial" charset="0"/>
              </a:rPr>
              <a:t>Q</a:t>
            </a:r>
            <a:r>
              <a:rPr lang="en-US" sz="2800" dirty="0">
                <a:latin typeface="+mj-lt"/>
                <a:cs typeface="Arial" charset="0"/>
              </a:rPr>
              <a:t> = 0</a:t>
            </a:r>
            <a:r>
              <a:rPr lang="en-US" sz="2800" dirty="0" smtClean="0">
                <a:latin typeface="+mj-lt"/>
                <a:cs typeface="Arial" charset="0"/>
              </a:rPr>
              <a:t>, </a:t>
            </a:r>
            <a:r>
              <a:rPr lang="en-US" sz="2800" i="1" dirty="0" smtClean="0">
                <a:latin typeface="+mj-lt"/>
                <a:cs typeface="Arial" charset="0"/>
              </a:rPr>
              <a:t>Q</a:t>
            </a:r>
            <a:r>
              <a:rPr lang="en-US" sz="2800" dirty="0" smtClean="0">
                <a:latin typeface="+mj-lt"/>
                <a:cs typeface="Arial" charset="0"/>
              </a:rPr>
              <a:t> </a:t>
            </a:r>
            <a:r>
              <a:rPr lang="en-US" sz="2800" dirty="0">
                <a:latin typeface="+mj-lt"/>
                <a:cs typeface="Arial" charset="0"/>
              </a:rPr>
              <a:t>= </a:t>
            </a:r>
            <a:r>
              <a:rPr lang="en-US" sz="2800" dirty="0" smtClean="0">
                <a:latin typeface="+mj-lt"/>
                <a:cs typeface="Arial" charset="0"/>
              </a:rPr>
              <a:t>1 </a:t>
            </a:r>
            <a:r>
              <a:rPr lang="en-US" sz="2800" dirty="0">
                <a:latin typeface="+mj-lt"/>
                <a:cs typeface="Arial" charset="0"/>
              </a:rPr>
              <a:t>(consistent)</a:t>
            </a:r>
          </a:p>
          <a:p>
            <a:pPr lvl="1">
              <a:spcBef>
                <a:spcPct val="20000"/>
              </a:spcBef>
            </a:pPr>
            <a:endParaRPr lang="en-US" sz="2800" dirty="0">
              <a:latin typeface="+mj-lt"/>
              <a:cs typeface="Arial" charset="0"/>
            </a:endParaRPr>
          </a:p>
          <a:p>
            <a:pPr marL="742950" lvl="1" indent="-285750">
              <a:spcBef>
                <a:spcPct val="20000"/>
              </a:spcBef>
              <a:buFontTx/>
              <a:buChar char="–"/>
            </a:pPr>
            <a:r>
              <a:rPr lang="en-US" sz="2800" b="1" i="1" dirty="0">
                <a:solidFill>
                  <a:schemeClr val="accent1"/>
                </a:solidFill>
                <a:latin typeface="+mj-lt"/>
                <a:cs typeface="Arial" charset="0"/>
              </a:rPr>
              <a:t>Q</a:t>
            </a:r>
            <a:r>
              <a:rPr lang="en-US" sz="2800" b="1" dirty="0">
                <a:solidFill>
                  <a:schemeClr val="accent1"/>
                </a:solidFill>
                <a:latin typeface="+mj-lt"/>
                <a:cs typeface="Arial" charset="0"/>
              </a:rPr>
              <a:t> = 1: </a:t>
            </a:r>
            <a:endParaRPr lang="en-US" sz="2800" b="1" dirty="0" smtClean="0">
              <a:solidFill>
                <a:schemeClr val="accent1"/>
              </a:solidFill>
              <a:latin typeface="+mj-lt"/>
              <a:cs typeface="Arial" charset="0"/>
            </a:endParaRPr>
          </a:p>
          <a:p>
            <a:pPr lvl="1">
              <a:spcBef>
                <a:spcPct val="20000"/>
              </a:spcBef>
            </a:pPr>
            <a:r>
              <a:rPr lang="en-US" sz="2800" b="1" dirty="0">
                <a:solidFill>
                  <a:schemeClr val="accent1"/>
                </a:solidFill>
                <a:latin typeface="+mj-lt"/>
                <a:cs typeface="Arial" charset="0"/>
              </a:rPr>
              <a:t> </a:t>
            </a:r>
            <a:r>
              <a:rPr lang="en-US" sz="2800" b="1" dirty="0" smtClean="0">
                <a:solidFill>
                  <a:schemeClr val="accent1"/>
                </a:solidFill>
                <a:latin typeface="+mj-lt"/>
                <a:cs typeface="Arial" charset="0"/>
              </a:rPr>
              <a:t>  </a:t>
            </a:r>
            <a:r>
              <a:rPr lang="en-US" sz="2800" dirty="0" smtClean="0">
                <a:latin typeface="+mj-lt"/>
                <a:cs typeface="Arial" charset="0"/>
              </a:rPr>
              <a:t>then </a:t>
            </a:r>
            <a:r>
              <a:rPr lang="en-US" sz="2800" i="1" dirty="0">
                <a:latin typeface="+mj-lt"/>
                <a:cs typeface="Arial" charset="0"/>
              </a:rPr>
              <a:t>Q</a:t>
            </a:r>
            <a:r>
              <a:rPr lang="en-US" sz="2800" dirty="0">
                <a:latin typeface="+mj-lt"/>
                <a:cs typeface="Arial" charset="0"/>
              </a:rPr>
              <a:t> = 1</a:t>
            </a:r>
            <a:r>
              <a:rPr lang="en-US" sz="2800" dirty="0" smtClean="0">
                <a:latin typeface="+mj-lt"/>
                <a:cs typeface="Arial" charset="0"/>
              </a:rPr>
              <a:t>, </a:t>
            </a:r>
            <a:r>
              <a:rPr lang="en-US" sz="2800" i="1" dirty="0" smtClean="0">
                <a:latin typeface="+mj-lt"/>
                <a:cs typeface="Arial" charset="0"/>
              </a:rPr>
              <a:t>Q</a:t>
            </a:r>
            <a:r>
              <a:rPr lang="en-US" sz="2800" dirty="0" smtClean="0">
                <a:latin typeface="+mj-lt"/>
                <a:cs typeface="Arial" charset="0"/>
              </a:rPr>
              <a:t> </a:t>
            </a:r>
            <a:r>
              <a:rPr lang="en-US" sz="2800" dirty="0">
                <a:latin typeface="+mj-lt"/>
                <a:cs typeface="Arial" charset="0"/>
              </a:rPr>
              <a:t>= </a:t>
            </a:r>
            <a:r>
              <a:rPr lang="en-US" sz="2800" dirty="0" smtClean="0">
                <a:latin typeface="+mj-lt"/>
                <a:cs typeface="Arial" charset="0"/>
              </a:rPr>
              <a:t>0 </a:t>
            </a:r>
            <a:r>
              <a:rPr lang="en-US" sz="2800" dirty="0">
                <a:latin typeface="+mj-lt"/>
                <a:cs typeface="Arial" charset="0"/>
              </a:rPr>
              <a:t>(consistent</a:t>
            </a:r>
            <a:r>
              <a:rPr lang="en-US" sz="2800" dirty="0" smtClean="0">
                <a:latin typeface="+mj-lt"/>
                <a:cs typeface="Arial" charset="0"/>
              </a:rPr>
              <a:t>)</a:t>
            </a:r>
          </a:p>
          <a:p>
            <a:pPr lvl="1">
              <a:spcBef>
                <a:spcPct val="20000"/>
              </a:spcBef>
            </a:pPr>
            <a:endParaRPr lang="en-US" sz="2800" dirty="0">
              <a:latin typeface="+mj-lt"/>
              <a:cs typeface="Arial" charset="0"/>
            </a:endParaRPr>
          </a:p>
          <a:p>
            <a:pPr lvl="1">
              <a:spcBef>
                <a:spcPct val="20000"/>
              </a:spcBef>
            </a:pPr>
            <a:endParaRPr lang="en-US" sz="700" dirty="0">
              <a:latin typeface="+mj-lt"/>
              <a:cs typeface="Arial" charset="0"/>
            </a:endParaRPr>
          </a:p>
          <a:p>
            <a:pPr marL="342900" indent="-342900">
              <a:spcBef>
                <a:spcPct val="20000"/>
              </a:spcBef>
              <a:buFontTx/>
              <a:buChar char="•"/>
            </a:pPr>
            <a:r>
              <a:rPr lang="en-US" sz="2600" dirty="0" smtClean="0">
                <a:latin typeface="+mj-lt"/>
                <a:cs typeface="Arial" charset="0"/>
              </a:rPr>
              <a:t>Stores </a:t>
            </a:r>
            <a:r>
              <a:rPr lang="en-US" sz="2600" dirty="0">
                <a:latin typeface="+mj-lt"/>
                <a:cs typeface="Arial" charset="0"/>
              </a:rPr>
              <a:t>1 bit of state in the state variable, Q (or </a:t>
            </a:r>
            <a:r>
              <a:rPr lang="en-US" sz="2600" dirty="0" smtClean="0">
                <a:latin typeface="+mj-lt"/>
                <a:cs typeface="Arial" charset="0"/>
              </a:rPr>
              <a:t>Q)</a:t>
            </a:r>
            <a:endParaRPr lang="en-US" sz="2600" dirty="0">
              <a:latin typeface="+mj-lt"/>
              <a:cs typeface="Arial" charset="0"/>
            </a:endParaRPr>
          </a:p>
          <a:p>
            <a:pPr marL="342900" indent="-342900">
              <a:spcBef>
                <a:spcPct val="20000"/>
              </a:spcBef>
              <a:buFontTx/>
              <a:buChar char="•"/>
            </a:pPr>
            <a:r>
              <a:rPr lang="en-US" sz="2600" dirty="0">
                <a:latin typeface="+mj-lt"/>
                <a:cs typeface="Arial" charset="0"/>
              </a:rPr>
              <a:t>But there are </a:t>
            </a:r>
            <a:r>
              <a:rPr lang="en-US" sz="2600" b="1" dirty="0">
                <a:solidFill>
                  <a:srgbClr val="C00000"/>
                </a:solidFill>
                <a:latin typeface="+mj-lt"/>
                <a:cs typeface="Arial" charset="0"/>
              </a:rPr>
              <a:t>no inputs to control the state</a:t>
            </a:r>
          </a:p>
        </p:txBody>
      </p:sp>
      <p:sp>
        <p:nvSpPr>
          <p:cNvPr id="969734" name="Line 6"/>
          <p:cNvSpPr>
            <a:spLocks noChangeShapeType="1"/>
          </p:cNvSpPr>
          <p:nvPr>
            <p:custDataLst>
              <p:tags r:id="rId6"/>
            </p:custDataLst>
          </p:nvPr>
        </p:nvSpPr>
        <p:spPr bwMode="auto">
          <a:xfrm>
            <a:off x="2895600" y="2133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5" name="Line 7"/>
          <p:cNvSpPr>
            <a:spLocks noChangeShapeType="1"/>
          </p:cNvSpPr>
          <p:nvPr>
            <p:custDataLst>
              <p:tags r:id="rId7"/>
            </p:custDataLst>
          </p:nvPr>
        </p:nvSpPr>
        <p:spPr bwMode="auto">
          <a:xfrm>
            <a:off x="2514600" y="2362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6" name="Line 8"/>
          <p:cNvSpPr>
            <a:spLocks noChangeShapeType="1"/>
          </p:cNvSpPr>
          <p:nvPr>
            <p:custDataLst>
              <p:tags r:id="rId8"/>
            </p:custDataLst>
          </p:nvPr>
        </p:nvSpPr>
        <p:spPr bwMode="auto">
          <a:xfrm>
            <a:off x="7086600" y="445611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4572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 Analysis</a:t>
            </a:r>
            <a:endParaRPr lang="en-US" sz="4400" dirty="0">
              <a:solidFill>
                <a:schemeClr val="bg1"/>
              </a:solidFill>
              <a:latin typeface="+mj-lt"/>
            </a:endParaRPr>
          </a:p>
        </p:txBody>
      </p:sp>
      <p:sp>
        <p:nvSpPr>
          <p:cNvPr id="13" name="Line 7"/>
          <p:cNvSpPr>
            <a:spLocks noChangeShapeType="1"/>
          </p:cNvSpPr>
          <p:nvPr>
            <p:custDataLst>
              <p:tags r:id="rId9"/>
            </p:custDataLst>
          </p:nvPr>
        </p:nvSpPr>
        <p:spPr bwMode="auto">
          <a:xfrm>
            <a:off x="2895600" y="3657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7886322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533400" y="1066800"/>
            <a:ext cx="7543800" cy="4953000"/>
          </a:xfrm>
        </p:spPr>
        <p:txBody>
          <a:bodyPr>
            <a:normAutofit/>
          </a:bodyPr>
          <a:lstStyle/>
          <a:p>
            <a:r>
              <a:rPr lang="en-US" sz="2600" dirty="0"/>
              <a:t>Depends </a:t>
            </a:r>
            <a:r>
              <a:rPr lang="en-US" sz="2600" dirty="0" smtClean="0"/>
              <a:t>on the </a:t>
            </a:r>
            <a:r>
              <a:rPr lang="en-US" sz="2600" b="1" dirty="0" smtClean="0">
                <a:solidFill>
                  <a:srgbClr val="0070C0"/>
                </a:solidFill>
              </a:rPr>
              <a:t>maximum</a:t>
            </a:r>
            <a:r>
              <a:rPr lang="en-US" sz="2600" dirty="0" smtClean="0">
                <a:solidFill>
                  <a:srgbClr val="0070C0"/>
                </a:solidFill>
              </a:rPr>
              <a:t> </a:t>
            </a:r>
            <a:r>
              <a:rPr lang="en-US" sz="2600" dirty="0"/>
              <a:t>delay from register R1 through </a:t>
            </a:r>
            <a:r>
              <a:rPr lang="en-US" sz="2600" dirty="0" smtClean="0"/>
              <a:t>combinational </a:t>
            </a:r>
            <a:r>
              <a:rPr lang="en-US" sz="2600" dirty="0"/>
              <a:t>logic to R2</a:t>
            </a:r>
          </a:p>
          <a:p>
            <a:r>
              <a:rPr lang="en-US" sz="2600" dirty="0" smtClean="0"/>
              <a:t>The input to register R2 must be stable at least </a:t>
            </a:r>
            <a:r>
              <a:rPr lang="en-US" sz="2600" i="1" dirty="0" err="1" smtClean="0"/>
              <a:t>t</a:t>
            </a:r>
            <a:r>
              <a:rPr lang="en-US" sz="2600" baseline="-25000" dirty="0" err="1" smtClean="0"/>
              <a:t>setup</a:t>
            </a:r>
            <a:r>
              <a:rPr lang="en-US" sz="2600" dirty="0" smtClean="0"/>
              <a:t> before clock edge</a:t>
            </a:r>
            <a:endParaRPr lang="en-US" sz="2600" dirty="0"/>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568354263"/>
              </p:ext>
            </p:extLst>
          </p:nvPr>
        </p:nvGraphicFramePr>
        <p:xfrm>
          <a:off x="1160585" y="2667000"/>
          <a:ext cx="3844238" cy="3248025"/>
        </p:xfrm>
        <a:graphic>
          <a:graphicData uri="http://schemas.openxmlformats.org/presentationml/2006/ole">
            <mc:AlternateContent xmlns:mc="http://schemas.openxmlformats.org/markup-compatibility/2006">
              <mc:Choice xmlns:v="urn:schemas-microsoft-com:vml" Requires="v">
                <p:oleObj spid="_x0000_s224276"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667000"/>
                        <a:ext cx="3844238" cy="3248025"/>
                      </a:xfrm>
                      <a:prstGeom prst="rect">
                        <a:avLst/>
                      </a:prstGeom>
                      <a:noFill/>
                      <a:ln>
                        <a:noFill/>
                      </a:ln>
                      <a:effectLs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pd</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setup</a:t>
            </a:r>
            <a:endParaRPr lang="en-US" sz="2800" b="1" baseline="-25000" dirty="0">
              <a:solidFill>
                <a:srgbClr val="0070C0"/>
              </a:solidFill>
              <a:latin typeface="Times New Roman" pitchFamily="18" charset="0"/>
              <a:cs typeface="Arial" charset="0"/>
            </a:endParaRPr>
          </a:p>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pd</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setup</a:t>
            </a:r>
            <a:r>
              <a:rPr lang="en-US" sz="2800" b="1" dirty="0">
                <a:solidFill>
                  <a:srgbClr val="0070C0"/>
                </a:solidFill>
                <a:latin typeface="Times New Roman" pitchFamily="18" charset="0"/>
                <a:cs typeface="Arial" charset="0"/>
              </a:rPr>
              <a:t>)</a:t>
            </a:r>
            <a:endParaRPr lang="en-US" sz="2800" b="1" baseline="-25000" dirty="0">
              <a:solidFill>
                <a:srgbClr val="0070C0"/>
              </a:solidFill>
              <a:latin typeface="Times New Roman" pitchFamily="18" charset="0"/>
              <a:cs typeface="Times New Roman" pitchFamily="18" charset="0"/>
            </a:endParaRPr>
          </a:p>
          <a:p>
            <a:pPr marL="342900" indent="-342900">
              <a:spcBef>
                <a:spcPct val="20000"/>
              </a:spcBef>
            </a:pPr>
            <a:endParaRPr lang="en-US" sz="2800" b="1" baseline="-25000" dirty="0">
              <a:solidFill>
                <a:srgbClr val="0070C0"/>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70C0"/>
              </a:solidFill>
            </a:endParaRP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
        <p:nvSpPr>
          <p:cNvPr id="2" name="Rectangle 1"/>
          <p:cNvSpPr/>
          <p:nvPr/>
        </p:nvSpPr>
        <p:spPr>
          <a:xfrm>
            <a:off x="5194214" y="5333999"/>
            <a:ext cx="3797386" cy="461665"/>
          </a:xfrm>
          <a:prstGeom prst="rect">
            <a:avLst/>
          </a:prstGeom>
        </p:spPr>
        <p:txBody>
          <a:bodyPr wrap="none">
            <a:spAutoFit/>
          </a:bodyPr>
          <a:lstStyle/>
          <a:p>
            <a:r>
              <a:rPr lang="en-US" sz="2400" dirty="0"/>
              <a:t> </a:t>
            </a:r>
            <a:r>
              <a:rPr lang="en-US" sz="2000" b="1" dirty="0">
                <a:solidFill>
                  <a:srgbClr val="0070C0"/>
                </a:solidFill>
                <a:latin typeface="Times New Roman" pitchFamily="18" charset="0"/>
                <a:cs typeface="Arial" charset="0"/>
              </a:rPr>
              <a:t>(</a:t>
            </a:r>
            <a:r>
              <a:rPr lang="en-US" sz="2000" b="1" i="1" dirty="0" err="1">
                <a:solidFill>
                  <a:srgbClr val="0070C0"/>
                </a:solidFill>
                <a:latin typeface="Times New Roman" pitchFamily="18" charset="0"/>
                <a:cs typeface="Arial" charset="0"/>
              </a:rPr>
              <a:t>t</a:t>
            </a:r>
            <a:r>
              <a:rPr lang="en-US" sz="2000" b="1" i="1" baseline="-25000" dirty="0" err="1">
                <a:solidFill>
                  <a:srgbClr val="0070C0"/>
                </a:solidFill>
                <a:latin typeface="Times New Roman" pitchFamily="18" charset="0"/>
                <a:cs typeface="Arial" charset="0"/>
              </a:rPr>
              <a:t>pcq</a:t>
            </a:r>
            <a:r>
              <a:rPr lang="en-US" sz="2000" b="1" dirty="0">
                <a:solidFill>
                  <a:srgbClr val="0070C0"/>
                </a:solidFill>
                <a:latin typeface="Times New Roman" pitchFamily="18" charset="0"/>
                <a:cs typeface="Arial" charset="0"/>
              </a:rPr>
              <a:t> + </a:t>
            </a:r>
            <a:r>
              <a:rPr lang="en-US" sz="2000" b="1" i="1" dirty="0" err="1">
                <a:solidFill>
                  <a:srgbClr val="0070C0"/>
                </a:solidFill>
                <a:latin typeface="Times New Roman" pitchFamily="18" charset="0"/>
                <a:cs typeface="Arial" charset="0"/>
              </a:rPr>
              <a:t>t</a:t>
            </a:r>
            <a:r>
              <a:rPr lang="en-US" sz="2000" b="1" baseline="-25000" dirty="0" err="1">
                <a:solidFill>
                  <a:srgbClr val="0070C0"/>
                </a:solidFill>
                <a:latin typeface="Times New Roman" pitchFamily="18" charset="0"/>
                <a:cs typeface="Arial" charset="0"/>
              </a:rPr>
              <a:t>setup</a:t>
            </a:r>
            <a:r>
              <a:rPr lang="en-US" sz="2000" b="1" dirty="0" smtClean="0">
                <a:solidFill>
                  <a:srgbClr val="0070C0"/>
                </a:solidFill>
                <a:latin typeface="Times New Roman" pitchFamily="18" charset="0"/>
                <a:cs typeface="Arial" charset="0"/>
              </a:rPr>
              <a:t>)</a:t>
            </a:r>
            <a:r>
              <a:rPr lang="en-US" sz="2000" b="1" dirty="0" smtClean="0">
                <a:solidFill>
                  <a:srgbClr val="0070C0"/>
                </a:solidFill>
              </a:rPr>
              <a:t>: </a:t>
            </a:r>
            <a:r>
              <a:rPr lang="en-US" sz="2000" i="1" dirty="0" smtClean="0"/>
              <a:t>sequencing overhead</a:t>
            </a:r>
            <a:endParaRPr lang="en-US" i="1" baseline="-25000"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14863703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457200" y="990600"/>
            <a:ext cx="7543800" cy="4953000"/>
          </a:xfrm>
        </p:spPr>
        <p:txBody>
          <a:bodyPr>
            <a:normAutofit/>
          </a:bodyPr>
          <a:lstStyle/>
          <a:p>
            <a:r>
              <a:rPr lang="en-US" sz="2600" dirty="0"/>
              <a:t>Depends on the </a:t>
            </a:r>
            <a:r>
              <a:rPr lang="en-US" sz="2600" b="1" dirty="0">
                <a:solidFill>
                  <a:srgbClr val="0070C0"/>
                </a:solidFill>
              </a:rPr>
              <a:t>minimum</a:t>
            </a:r>
            <a:r>
              <a:rPr lang="en-US" sz="2600" dirty="0">
                <a:solidFill>
                  <a:srgbClr val="0070C0"/>
                </a:solidFill>
              </a:rPr>
              <a:t> </a:t>
            </a:r>
            <a:r>
              <a:rPr lang="en-US" sz="2600" dirty="0"/>
              <a:t>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1978271426"/>
              </p:ext>
            </p:extLst>
          </p:nvPr>
        </p:nvGraphicFramePr>
        <p:xfrm>
          <a:off x="1536150" y="2584450"/>
          <a:ext cx="3493050" cy="3359150"/>
        </p:xfrm>
        <a:graphic>
          <a:graphicData uri="http://schemas.openxmlformats.org/presentationml/2006/ole">
            <mc:AlternateContent xmlns:mc="http://schemas.openxmlformats.org/markup-compatibility/2006">
              <mc:Choice xmlns:v="urn:schemas-microsoft-com:vml" Requires="v">
                <p:oleObj spid="_x0000_s176173"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150" y="2584450"/>
                        <a:ext cx="3493050" cy="33591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hold</a:t>
            </a:r>
            <a:r>
              <a:rPr lang="en-US" sz="2800" b="1" dirty="0">
                <a:solidFill>
                  <a:srgbClr val="0070C0"/>
                </a:solidFill>
                <a:latin typeface="Times New Roman" pitchFamily="18" charset="0"/>
                <a:cs typeface="Arial" charset="0"/>
              </a:rPr>
              <a:t> </a:t>
            </a:r>
            <a:r>
              <a:rPr lang="en-US" sz="2800" b="1" dirty="0" smtClean="0">
                <a:solidFill>
                  <a:srgbClr val="0070C0"/>
                </a:solidFill>
                <a:latin typeface="Times New Roman" pitchFamily="18" charset="0"/>
                <a:cs typeface="Arial" charset="0"/>
              </a:rPr>
              <a:t>&lt;</a:t>
            </a:r>
            <a:endParaRPr lang="en-US" sz="2800" b="1" dirty="0">
              <a:solidFill>
                <a:srgbClr val="0070C0"/>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70C0"/>
              </a:solidFill>
            </a:endParaRP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1144776677"/>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457200" y="990600"/>
            <a:ext cx="7543800" cy="4953000"/>
          </a:xfrm>
        </p:spPr>
        <p:txBody>
          <a:bodyPr>
            <a:normAutofit/>
          </a:bodyPr>
          <a:lstStyle/>
          <a:p>
            <a:r>
              <a:rPr lang="en-US" sz="2600" dirty="0"/>
              <a:t>Depends on the </a:t>
            </a:r>
            <a:r>
              <a:rPr lang="en-US" sz="2600" b="1" dirty="0">
                <a:solidFill>
                  <a:srgbClr val="0070C0"/>
                </a:solidFill>
              </a:rPr>
              <a:t>minimum</a:t>
            </a:r>
            <a:r>
              <a:rPr lang="en-US" sz="2600" dirty="0">
                <a:solidFill>
                  <a:srgbClr val="0070C0"/>
                </a:solidFill>
              </a:rPr>
              <a:t> </a:t>
            </a:r>
            <a:r>
              <a:rPr lang="en-US" sz="2600" dirty="0"/>
              <a:t>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758360967"/>
              </p:ext>
            </p:extLst>
          </p:nvPr>
        </p:nvGraphicFramePr>
        <p:xfrm>
          <a:off x="1536150" y="2584450"/>
          <a:ext cx="3493050" cy="3359150"/>
        </p:xfrm>
        <a:graphic>
          <a:graphicData uri="http://schemas.openxmlformats.org/presentationml/2006/ole">
            <mc:AlternateContent xmlns:mc="http://schemas.openxmlformats.org/markup-compatibility/2006">
              <mc:Choice xmlns:v="urn:schemas-microsoft-com:vml" Requires="v">
                <p:oleObj spid="_x0000_s225300"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150" y="2584450"/>
                        <a:ext cx="3493050" cy="33591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hold</a:t>
            </a:r>
            <a:r>
              <a:rPr lang="en-US" sz="2800" b="1" dirty="0">
                <a:solidFill>
                  <a:srgbClr val="0070C0"/>
                </a:solidFill>
                <a:latin typeface="Times New Roman" pitchFamily="18" charset="0"/>
                <a:cs typeface="Arial" charset="0"/>
              </a:rPr>
              <a:t> &lt;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 </a:t>
            </a:r>
            <a:r>
              <a:rPr lang="en-US" sz="2800" b="1" i="1" dirty="0" err="1" smtClean="0">
                <a:solidFill>
                  <a:srgbClr val="0070C0"/>
                </a:solidFill>
                <a:latin typeface="Times New Roman" pitchFamily="18" charset="0"/>
                <a:cs typeface="Arial" charset="0"/>
              </a:rPr>
              <a:t>t</a:t>
            </a:r>
            <a:r>
              <a:rPr lang="en-US" sz="2800" b="1" i="1" baseline="-25000" dirty="0" err="1" smtClean="0">
                <a:solidFill>
                  <a:srgbClr val="0070C0"/>
                </a:solidFill>
                <a:latin typeface="Times New Roman" pitchFamily="18" charset="0"/>
                <a:cs typeface="Arial" charset="0"/>
              </a:rPr>
              <a:t>cd</a:t>
            </a:r>
            <a:endParaRPr lang="en-US" sz="2800" b="1" baseline="-25000" dirty="0">
              <a:solidFill>
                <a:srgbClr val="0070C0"/>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70C0"/>
              </a:solidFill>
            </a:endParaRP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3576860061"/>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457200" y="990600"/>
            <a:ext cx="7543800" cy="4953000"/>
          </a:xfrm>
        </p:spPr>
        <p:txBody>
          <a:bodyPr>
            <a:normAutofit/>
          </a:bodyPr>
          <a:lstStyle/>
          <a:p>
            <a:r>
              <a:rPr lang="en-US" sz="2600" dirty="0"/>
              <a:t>Depends on the </a:t>
            </a:r>
            <a:r>
              <a:rPr lang="en-US" sz="2600" b="1" dirty="0">
                <a:solidFill>
                  <a:srgbClr val="0070C0"/>
                </a:solidFill>
              </a:rPr>
              <a:t>minimum</a:t>
            </a:r>
            <a:r>
              <a:rPr lang="en-US" sz="2600" dirty="0">
                <a:solidFill>
                  <a:srgbClr val="0070C0"/>
                </a:solidFill>
              </a:rPr>
              <a:t> </a:t>
            </a:r>
            <a:r>
              <a:rPr lang="en-US" sz="2600" dirty="0"/>
              <a:t>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758360967"/>
              </p:ext>
            </p:extLst>
          </p:nvPr>
        </p:nvGraphicFramePr>
        <p:xfrm>
          <a:off x="1536150" y="2584450"/>
          <a:ext cx="3493050" cy="3359150"/>
        </p:xfrm>
        <a:graphic>
          <a:graphicData uri="http://schemas.openxmlformats.org/presentationml/2006/ole">
            <mc:AlternateContent xmlns:mc="http://schemas.openxmlformats.org/markup-compatibility/2006">
              <mc:Choice xmlns:v="urn:schemas-microsoft-com:vml" Requires="v">
                <p:oleObj spid="_x0000_s226324"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150" y="2584450"/>
                        <a:ext cx="3493050" cy="33591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hold</a:t>
            </a:r>
            <a:r>
              <a:rPr lang="en-US" sz="2800" b="1" dirty="0">
                <a:solidFill>
                  <a:srgbClr val="0070C0"/>
                </a:solidFill>
                <a:latin typeface="Times New Roman" pitchFamily="18" charset="0"/>
                <a:cs typeface="Arial" charset="0"/>
              </a:rPr>
              <a:t> &lt;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endParaRPr lang="en-US" sz="2800" b="1" baseline="-25000" dirty="0">
              <a:solidFill>
                <a:srgbClr val="0070C0"/>
              </a:solidFill>
              <a:latin typeface="Times New Roman" pitchFamily="18" charset="0"/>
              <a:cs typeface="Arial" charset="0"/>
            </a:endParaRPr>
          </a:p>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r>
              <a:rPr lang="en-US" sz="2800" b="1" dirty="0">
                <a:solidFill>
                  <a:srgbClr val="0070C0"/>
                </a:solidFill>
                <a:latin typeface="Times New Roman" pitchFamily="18" charset="0"/>
                <a:cs typeface="Arial" charset="0"/>
              </a:rPr>
              <a:t> &gt;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hold</a:t>
            </a:r>
            <a:r>
              <a:rPr lang="en-US" sz="2800" b="1" baseline="-25000" dirty="0">
                <a:solidFill>
                  <a:srgbClr val="0070C0"/>
                </a:solidFill>
                <a:latin typeface="Times New Roman" pitchFamily="18" charset="0"/>
                <a:cs typeface="Arial" charset="0"/>
              </a:rPr>
              <a:t> </a:t>
            </a:r>
            <a:r>
              <a:rPr lang="en-US" sz="2800" b="1" dirty="0">
                <a:solidFill>
                  <a:srgbClr val="0070C0"/>
                </a:solidFill>
                <a:latin typeface="Times New Roman" pitchFamily="18" charset="0"/>
                <a:cs typeface="Arial" charset="0"/>
              </a:rPr>
              <a:t>-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a:t>
            </a: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70C0"/>
              </a:solidFill>
            </a:endParaRP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357686006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55956596"/>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227384"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2783675080"/>
              </p:ext>
            </p:extLst>
          </p:nvPr>
        </p:nvGraphicFramePr>
        <p:xfrm>
          <a:off x="6400800" y="2822697"/>
          <a:ext cx="152400" cy="731838"/>
        </p:xfrm>
        <a:graphic>
          <a:graphicData uri="http://schemas.openxmlformats.org/presentationml/2006/ole">
            <mc:AlternateContent xmlns:mc="http://schemas.openxmlformats.org/markup-compatibility/2006">
              <mc:Choice xmlns:v="urn:schemas-microsoft-com:vml" Requires="v">
                <p:oleObj spid="_x0000_s227385"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2822697"/>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1634068300"/>
              </p:ext>
            </p:extLst>
          </p:nvPr>
        </p:nvGraphicFramePr>
        <p:xfrm>
          <a:off x="6019800" y="2576512"/>
          <a:ext cx="495300" cy="1157288"/>
        </p:xfrm>
        <a:graphic>
          <a:graphicData uri="http://schemas.openxmlformats.org/presentationml/2006/ole">
            <mc:AlternateContent xmlns:mc="http://schemas.openxmlformats.org/markup-compatibility/2006">
              <mc:Choice xmlns:v="urn:schemas-microsoft-com:vml" Requires="v">
                <p:oleObj spid="_x0000_s227386"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2576512"/>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endParaRPr lang="en-US" sz="1800" dirty="0"/>
          </a:p>
          <a:p>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524000" y="4002087"/>
            <a:ext cx="35814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25 </a:t>
            </a:r>
            <a:r>
              <a:rPr lang="en-US" sz="1600" dirty="0" err="1"/>
              <a:t>ps</a:t>
            </a:r>
            <a:endParaRPr lang="en-US" sz="1600" dirty="0"/>
          </a:p>
          <a:p>
            <a:pPr>
              <a:spcBef>
                <a:spcPct val="50000"/>
              </a:spcBef>
            </a:pPr>
            <a:r>
              <a:rPr lang="en-US" sz="1600" b="1" dirty="0">
                <a:solidFill>
                  <a:srgbClr val="0070C0"/>
                </a:solidFill>
              </a:rPr>
              <a:t>Setup time constraint:</a:t>
            </a:r>
          </a:p>
          <a:p>
            <a:pPr>
              <a:spcBef>
                <a:spcPct val="50000"/>
              </a:spcBef>
            </a:pPr>
            <a:r>
              <a:rPr lang="en-US" sz="1600" i="1" dirty="0"/>
              <a:t> T</a:t>
            </a:r>
            <a:r>
              <a:rPr lang="en-US" sz="1600" i="1" baseline="-25000" dirty="0"/>
              <a:t>c</a:t>
            </a:r>
            <a:r>
              <a:rPr lang="en-US" sz="1600" dirty="0"/>
              <a:t> </a:t>
            </a:r>
            <a:r>
              <a:rPr lang="en-US" sz="1600" dirty="0">
                <a:cs typeface="Arial" charset="0"/>
              </a:rPr>
              <a:t>≥</a:t>
            </a:r>
            <a:r>
              <a:rPr lang="en-US" sz="1600" dirty="0"/>
              <a:t> ?</a:t>
            </a:r>
          </a:p>
        </p:txBody>
      </p:sp>
      <p:sp>
        <p:nvSpPr>
          <p:cNvPr id="1183754" name="Text Box 10"/>
          <p:cNvSpPr txBox="1">
            <a:spLocks noChangeArrowheads="1"/>
          </p:cNvSpPr>
          <p:nvPr>
            <p:custDataLst>
              <p:tags r:id="rId9"/>
            </p:custDataLst>
          </p:nvPr>
        </p:nvSpPr>
        <p:spPr bwMode="auto">
          <a:xfrm>
            <a:off x="5181600" y="4724400"/>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rgbClr val="0070C0"/>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a:t>
            </a:r>
            <a:r>
              <a:rPr lang="en-US" sz="1600" dirty="0" smtClean="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spTree>
    <p:extLst>
      <p:ext uri="{BB962C8B-B14F-4D97-AF65-F5344CB8AC3E}">
        <p14:creationId xmlns:p14="http://schemas.microsoft.com/office/powerpoint/2010/main" val="604631198"/>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29557639"/>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228408"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2648032001"/>
              </p:ext>
            </p:extLst>
          </p:nvPr>
        </p:nvGraphicFramePr>
        <p:xfrm>
          <a:off x="6400800" y="2822697"/>
          <a:ext cx="152400" cy="731838"/>
        </p:xfrm>
        <a:graphic>
          <a:graphicData uri="http://schemas.openxmlformats.org/presentationml/2006/ole">
            <mc:AlternateContent xmlns:mc="http://schemas.openxmlformats.org/markup-compatibility/2006">
              <mc:Choice xmlns:v="urn:schemas-microsoft-com:vml" Requires="v">
                <p:oleObj spid="_x0000_s228409"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2822697"/>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3332202623"/>
              </p:ext>
            </p:extLst>
          </p:nvPr>
        </p:nvGraphicFramePr>
        <p:xfrm>
          <a:off x="6019800" y="2576512"/>
          <a:ext cx="495300" cy="1157288"/>
        </p:xfrm>
        <a:graphic>
          <a:graphicData uri="http://schemas.openxmlformats.org/presentationml/2006/ole">
            <mc:AlternateContent xmlns:mc="http://schemas.openxmlformats.org/markup-compatibility/2006">
              <mc:Choice xmlns:v="urn:schemas-microsoft-com:vml" Requires="v">
                <p:oleObj spid="_x0000_s228410"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2576512"/>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endParaRPr lang="en-US" sz="1800" dirty="0"/>
          </a:p>
          <a:p>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524000" y="4002087"/>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25 </a:t>
            </a:r>
            <a:r>
              <a:rPr lang="en-US" sz="1600" dirty="0" err="1"/>
              <a:t>ps</a:t>
            </a:r>
            <a:endParaRPr lang="en-US" sz="1600" dirty="0"/>
          </a:p>
          <a:p>
            <a:pPr>
              <a:spcBef>
                <a:spcPct val="50000"/>
              </a:spcBef>
            </a:pPr>
            <a:r>
              <a:rPr lang="en-US" sz="1600" b="1" dirty="0">
                <a:solidFill>
                  <a:srgbClr val="0070C0"/>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4724400"/>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rgbClr val="0070C0"/>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a:t>
            </a:r>
            <a:r>
              <a:rPr lang="en-US" sz="1600" dirty="0" smtClean="0"/>
              <a:t> &gt;  </a:t>
            </a:r>
            <a:r>
              <a:rPr lang="en-US" sz="1600" i="1" dirty="0" err="1"/>
              <a:t>t</a:t>
            </a:r>
            <a:r>
              <a:rPr lang="en-US" sz="1600" baseline="-25000" dirty="0" err="1"/>
              <a:t>hold</a:t>
            </a:r>
            <a:r>
              <a:rPr lang="en-US" sz="1600" dirty="0"/>
              <a:t> ?</a:t>
            </a:r>
          </a:p>
          <a:p>
            <a:pPr>
              <a:spcBef>
                <a:spcPct val="50000"/>
              </a:spcBef>
            </a:pPr>
            <a:r>
              <a:rPr lang="en-US" sz="1600" dirty="0"/>
              <a:t> (30 + 25) </a:t>
            </a:r>
            <a:r>
              <a:rPr lang="en-US" sz="1600" dirty="0" err="1"/>
              <a:t>ps</a:t>
            </a:r>
            <a:r>
              <a:rPr lang="en-US" sz="1600" dirty="0"/>
              <a:t> &gt; 70 </a:t>
            </a:r>
            <a:r>
              <a:rPr lang="en-US" sz="1600" dirty="0" err="1"/>
              <a:t>ps</a:t>
            </a:r>
            <a:r>
              <a:rPr lang="en-US" sz="1600" dirty="0"/>
              <a:t> ?  </a:t>
            </a:r>
            <a:r>
              <a:rPr lang="en-US" sz="1600" b="1" dirty="0">
                <a:solidFill>
                  <a:srgbClr val="C00000"/>
                </a:solidFill>
              </a:rPr>
              <a:t>No!</a:t>
            </a:r>
          </a:p>
        </p:txBody>
      </p:sp>
      <p:sp>
        <p:nvSpPr>
          <p:cNvPr id="14" name="TextBox 13"/>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spTree>
    <p:extLst>
      <p:ext uri="{BB962C8B-B14F-4D97-AF65-F5344CB8AC3E}">
        <p14:creationId xmlns:p14="http://schemas.microsoft.com/office/powerpoint/2010/main" val="3193015402"/>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1545674798"/>
              </p:ext>
            </p:extLst>
          </p:nvPr>
        </p:nvGraphicFramePr>
        <p:xfrm>
          <a:off x="6400800" y="2836985"/>
          <a:ext cx="152400" cy="731838"/>
        </p:xfrm>
        <a:graphic>
          <a:graphicData uri="http://schemas.openxmlformats.org/presentationml/2006/ole">
            <mc:AlternateContent xmlns:mc="http://schemas.openxmlformats.org/markup-compatibility/2006">
              <mc:Choice xmlns:v="urn:schemas-microsoft-com:vml" Requires="v">
                <p:oleObj spid="_x0000_s212078"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28369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367715816"/>
              </p:ext>
            </p:extLst>
          </p:nvPr>
        </p:nvGraphicFramePr>
        <p:xfrm>
          <a:off x="6019800" y="2590800"/>
          <a:ext cx="495300" cy="1157288"/>
        </p:xfrm>
        <a:graphic>
          <a:graphicData uri="http://schemas.openxmlformats.org/presentationml/2006/ole">
            <mc:AlternateContent xmlns:mc="http://schemas.openxmlformats.org/markup-compatibility/2006">
              <mc:Choice xmlns:v="urn:schemas-microsoft-com:vml" Requires="v">
                <p:oleObj spid="_x0000_s212079"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25908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endParaRPr lang="en-US" sz="1800" dirty="0"/>
          </a:p>
          <a:p>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038600"/>
            <a:ext cx="3581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a:t>
            </a:r>
            <a:r>
              <a:rPr lang="en-US" sz="1600" dirty="0" smtClean="0"/>
              <a:t>2 </a:t>
            </a:r>
            <a:r>
              <a:rPr lang="en-US" sz="1600" dirty="0"/>
              <a:t>x </a:t>
            </a:r>
            <a:r>
              <a:rPr lang="en-US" sz="1600" dirty="0" smtClean="0"/>
              <a:t>25 </a:t>
            </a:r>
            <a:r>
              <a:rPr lang="en-US" sz="1600" dirty="0" err="1" smtClean="0"/>
              <a:t>ps</a:t>
            </a:r>
            <a:r>
              <a:rPr lang="en-US" sz="1600" dirty="0" smtClean="0"/>
              <a:t> = 50 </a:t>
            </a:r>
            <a:r>
              <a:rPr lang="en-US" sz="1600" dirty="0" err="1" smtClean="0"/>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T</a:t>
            </a:r>
            <a:r>
              <a:rPr lang="en-US" sz="1600" i="1" baseline="-25000" dirty="0"/>
              <a:t>c</a:t>
            </a:r>
            <a:r>
              <a:rPr lang="en-US" sz="1600" dirty="0"/>
              <a:t> </a:t>
            </a:r>
            <a:r>
              <a:rPr lang="en-US" sz="1600" dirty="0">
                <a:cs typeface="Arial" charset="0"/>
              </a:rPr>
              <a:t>≥</a:t>
            </a:r>
            <a:r>
              <a:rPr lang="en-US" sz="1600" dirty="0"/>
              <a:t> </a:t>
            </a:r>
            <a:r>
              <a:rPr lang="en-US" sz="1600" dirty="0" smtClean="0"/>
              <a:t>?</a:t>
            </a:r>
            <a:endParaRPr lang="en-US" sz="1600" dirty="0"/>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47974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3156388766"/>
              </p:ext>
            </p:extLst>
          </p:nvPr>
        </p:nvGraphicFramePr>
        <p:xfrm>
          <a:off x="1143000" y="1371600"/>
          <a:ext cx="3810000" cy="2498725"/>
        </p:xfrm>
        <a:graphic>
          <a:graphicData uri="http://schemas.openxmlformats.org/presentationml/2006/ole">
            <mc:AlternateContent xmlns:mc="http://schemas.openxmlformats.org/markup-compatibility/2006">
              <mc:Choice xmlns:v="urn:schemas-microsoft-com:vml" Requires="v">
                <p:oleObj spid="_x0000_s212080" name="VISIO" r:id="rId17" imgW="2315768" imgH="1517385" progId="Visio.Drawing.6">
                  <p:embed/>
                </p:oleObj>
              </mc:Choice>
              <mc:Fallback>
                <p:oleObj name="VISIO" r:id="rId17" imgW="2315768" imgH="1517385" progId="Visio.Drawing.6">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371600"/>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rgbClr val="0070C0"/>
                </a:solidFill>
              </a:rPr>
              <a:t>Add buffers to the short paths:</a:t>
            </a:r>
          </a:p>
        </p:txBody>
      </p:sp>
    </p:spTree>
    <p:extLst>
      <p:ext uri="{BB962C8B-B14F-4D97-AF65-F5344CB8AC3E}">
        <p14:creationId xmlns:p14="http://schemas.microsoft.com/office/powerpoint/2010/main" val="8467710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2388942406"/>
              </p:ext>
            </p:extLst>
          </p:nvPr>
        </p:nvGraphicFramePr>
        <p:xfrm>
          <a:off x="6400800" y="2836985"/>
          <a:ext cx="152400" cy="731838"/>
        </p:xfrm>
        <a:graphic>
          <a:graphicData uri="http://schemas.openxmlformats.org/presentationml/2006/ole">
            <mc:AlternateContent xmlns:mc="http://schemas.openxmlformats.org/markup-compatibility/2006">
              <mc:Choice xmlns:v="urn:schemas-microsoft-com:vml" Requires="v">
                <p:oleObj spid="_x0000_s229432"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28369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1881026248"/>
              </p:ext>
            </p:extLst>
          </p:nvPr>
        </p:nvGraphicFramePr>
        <p:xfrm>
          <a:off x="6019800" y="2590800"/>
          <a:ext cx="495300" cy="1157288"/>
        </p:xfrm>
        <a:graphic>
          <a:graphicData uri="http://schemas.openxmlformats.org/presentationml/2006/ole">
            <mc:AlternateContent xmlns:mc="http://schemas.openxmlformats.org/markup-compatibility/2006">
              <mc:Choice xmlns:v="urn:schemas-microsoft-com:vml" Requires="v">
                <p:oleObj spid="_x0000_s229433"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25908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endParaRPr lang="en-US" sz="1800" dirty="0"/>
          </a:p>
          <a:p>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0386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a:t>
            </a:r>
            <a:r>
              <a:rPr lang="en-US" sz="1600" dirty="0" smtClean="0"/>
              <a:t>2 </a:t>
            </a:r>
            <a:r>
              <a:rPr lang="en-US" sz="1600" dirty="0"/>
              <a:t>x </a:t>
            </a:r>
            <a:r>
              <a:rPr lang="en-US" sz="1600" dirty="0" smtClean="0"/>
              <a:t>25 </a:t>
            </a:r>
            <a:r>
              <a:rPr lang="en-US" sz="1600" dirty="0" err="1" smtClean="0"/>
              <a:t>ps</a:t>
            </a:r>
            <a:r>
              <a:rPr lang="en-US" sz="1600" dirty="0" smtClean="0"/>
              <a:t> = 50 </a:t>
            </a:r>
            <a:r>
              <a:rPr lang="en-US" sz="1600" dirty="0" err="1" smtClean="0"/>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47974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a:t>
            </a:r>
            <a:r>
              <a:rPr lang="en-US" sz="1600" dirty="0" smtClean="0"/>
              <a:t>50) </a:t>
            </a:r>
            <a:r>
              <a:rPr lang="en-US" sz="1600" dirty="0" err="1"/>
              <a:t>ps</a:t>
            </a:r>
            <a:r>
              <a:rPr lang="en-US" sz="1600" dirty="0"/>
              <a:t> &gt; 70 </a:t>
            </a:r>
            <a:r>
              <a:rPr lang="en-US" sz="1600" dirty="0" err="1"/>
              <a:t>ps</a:t>
            </a:r>
            <a:r>
              <a:rPr lang="en-US" sz="1600" dirty="0"/>
              <a:t> ?  </a:t>
            </a:r>
            <a:r>
              <a:rPr lang="en-US" sz="1600" b="1" dirty="0" smtClean="0">
                <a:solidFill>
                  <a:srgbClr val="C00000"/>
                </a:solidFill>
              </a:rPr>
              <a:t>Yes!</a:t>
            </a:r>
            <a:endParaRPr lang="en-US" sz="1600" b="1" dirty="0">
              <a:solidFill>
                <a:srgbClr val="C00000"/>
              </a:solidFill>
            </a:endParaRPr>
          </a:p>
        </p:txBody>
      </p:sp>
      <p:sp>
        <p:nvSpPr>
          <p:cNvPr id="14" name="TextBox 13"/>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3672458747"/>
              </p:ext>
            </p:extLst>
          </p:nvPr>
        </p:nvGraphicFramePr>
        <p:xfrm>
          <a:off x="1143000" y="1371600"/>
          <a:ext cx="3810000" cy="2498725"/>
        </p:xfrm>
        <a:graphic>
          <a:graphicData uri="http://schemas.openxmlformats.org/presentationml/2006/ole">
            <mc:AlternateContent xmlns:mc="http://schemas.openxmlformats.org/markup-compatibility/2006">
              <mc:Choice xmlns:v="urn:schemas-microsoft-com:vml" Requires="v">
                <p:oleObj spid="_x0000_s229434" name="VISIO" r:id="rId17" imgW="2315768" imgH="1517385" progId="Visio.Drawing.6">
                  <p:embed/>
                </p:oleObj>
              </mc:Choice>
              <mc:Fallback>
                <p:oleObj name="VISIO" r:id="rId17" imgW="2315768" imgH="1517385" progId="Visio.Drawing.6">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371600"/>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rgbClr val="0070C0"/>
                </a:solidFill>
              </a:rPr>
              <a:t>Add buffers to the short paths:</a:t>
            </a:r>
          </a:p>
        </p:txBody>
      </p:sp>
    </p:spTree>
    <p:extLst>
      <p:ext uri="{BB962C8B-B14F-4D97-AF65-F5344CB8AC3E}">
        <p14:creationId xmlns:p14="http://schemas.microsoft.com/office/powerpoint/2010/main" val="101418017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2" name="Rectangle 4"/>
          <p:cNvSpPr>
            <a:spLocks noGrp="1" noChangeArrowheads="1"/>
          </p:cNvSpPr>
          <p:nvPr>
            <p:ph sz="half" idx="4294967295"/>
            <p:custDataLst>
              <p:tags r:id="rId2"/>
            </p:custDataLst>
          </p:nvPr>
        </p:nvSpPr>
        <p:spPr>
          <a:xfrm>
            <a:off x="533400" y="1066800"/>
            <a:ext cx="7543800" cy="4953000"/>
          </a:xfrm>
        </p:spPr>
        <p:txBody>
          <a:bodyPr>
            <a:normAutofit/>
          </a:bodyPr>
          <a:lstStyle/>
          <a:p>
            <a:r>
              <a:rPr lang="en-US" sz="2600" dirty="0"/>
              <a:t>The clock doesn’t arrive at all registers at </a:t>
            </a:r>
            <a:r>
              <a:rPr lang="en-US" sz="2600" dirty="0" smtClean="0"/>
              <a:t>same </a:t>
            </a:r>
            <a:r>
              <a:rPr lang="en-US" sz="2600" dirty="0"/>
              <a:t>time</a:t>
            </a:r>
          </a:p>
          <a:p>
            <a:r>
              <a:rPr lang="en-US" sz="2600" b="1" dirty="0" smtClean="0"/>
              <a:t>Skew:</a:t>
            </a:r>
            <a:r>
              <a:rPr lang="en-US" sz="2600" dirty="0" smtClean="0"/>
              <a:t> difference </a:t>
            </a:r>
            <a:r>
              <a:rPr lang="en-US" sz="2600" dirty="0"/>
              <a:t>between two clock edges</a:t>
            </a:r>
          </a:p>
          <a:p>
            <a:r>
              <a:rPr lang="en-US" sz="2600" dirty="0" smtClean="0"/>
              <a:t>Perform </a:t>
            </a:r>
            <a:r>
              <a:rPr lang="en-US" sz="2600" b="1" dirty="0" smtClean="0"/>
              <a:t>worst </a:t>
            </a:r>
            <a:r>
              <a:rPr lang="en-US" sz="2600" b="1" dirty="0"/>
              <a:t>case </a:t>
            </a:r>
            <a:r>
              <a:rPr lang="en-US" sz="2600" b="1" dirty="0" smtClean="0"/>
              <a:t>analysis </a:t>
            </a:r>
            <a:r>
              <a:rPr lang="en-US" sz="2600" dirty="0" smtClean="0"/>
              <a:t>to </a:t>
            </a:r>
            <a:r>
              <a:rPr lang="en-US" sz="2600" dirty="0"/>
              <a:t>guarantee </a:t>
            </a:r>
            <a:r>
              <a:rPr lang="en-US" sz="2600" dirty="0" smtClean="0"/>
              <a:t>dynamic </a:t>
            </a:r>
            <a:r>
              <a:rPr lang="en-US" sz="2600" dirty="0"/>
              <a:t>discipline is not violated for any register – many registers in a system!</a:t>
            </a:r>
          </a:p>
        </p:txBody>
      </p:sp>
      <p:graphicFrame>
        <p:nvGraphicFramePr>
          <p:cNvPr id="1056778" name="Object 10"/>
          <p:cNvGraphicFramePr>
            <a:graphicFrameLocks noGrp="1" noChangeAspect="1"/>
          </p:cNvGraphicFramePr>
          <p:nvPr>
            <p:ph sz="half" idx="4294967295"/>
            <p:custDataLst>
              <p:tags r:id="rId3"/>
            </p:custDataLst>
            <p:extLst>
              <p:ext uri="{D42A27DB-BD31-4B8C-83A1-F6EECF244321}">
                <p14:modId xmlns:p14="http://schemas.microsoft.com/office/powerpoint/2010/main" val="153380785"/>
              </p:ext>
            </p:extLst>
          </p:nvPr>
        </p:nvGraphicFramePr>
        <p:xfrm>
          <a:off x="3048000" y="3124200"/>
          <a:ext cx="3391680" cy="2874963"/>
        </p:xfrm>
        <a:graphic>
          <a:graphicData uri="http://schemas.openxmlformats.org/presentationml/2006/ole">
            <mc:AlternateContent xmlns:mc="http://schemas.openxmlformats.org/markup-compatibility/2006">
              <mc:Choice xmlns:v="urn:schemas-microsoft-com:vml" Requires="v">
                <p:oleObj spid="_x0000_s181293" name="VISIO" r:id="rId8" imgW="2321280" imgH="1967400" progId="Visio.Drawing.6">
                  <p:embed/>
                </p:oleObj>
              </mc:Choice>
              <mc:Fallback>
                <p:oleObj name="VISIO" r:id="rId8" imgW="2321280" imgH="1967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3124200"/>
                        <a:ext cx="3391680" cy="2874963"/>
                      </a:xfrm>
                      <a:prstGeom prst="rect">
                        <a:avLst/>
                      </a:prstGeom>
                      <a:noFill/>
                      <a:ln>
                        <a:noFill/>
                      </a:ln>
                      <a:effectLst/>
                      <a:extLst/>
                    </p:spPr>
                  </p:pic>
                </p:oleObj>
              </mc:Fallback>
            </mc:AlternateContent>
          </a:graphicData>
        </a:graphic>
      </p:graphicFrame>
      <p:sp>
        <p:nvSpPr>
          <p:cNvPr id="1056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5677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Clock Skew</a:t>
            </a:r>
            <a:endParaRPr lang="en-US" sz="4400" dirty="0">
              <a:solidFill>
                <a:schemeClr val="bg1"/>
              </a:solidFill>
              <a:latin typeface="+mj-lt"/>
            </a:endParaRPr>
          </a:p>
        </p:txBody>
      </p:sp>
    </p:spTree>
    <p:extLst>
      <p:ext uri="{BB962C8B-B14F-4D97-AF65-F5344CB8AC3E}">
        <p14:creationId xmlns:p14="http://schemas.microsoft.com/office/powerpoint/2010/main" val="2662023514"/>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457200" y="1066800"/>
            <a:ext cx="7848600" cy="4953000"/>
          </a:xfrm>
        </p:spPr>
        <p:txBody>
          <a:bodyPr>
            <a:normAutofit/>
          </a:bodyPr>
          <a:lstStyle/>
          <a:p>
            <a:r>
              <a:rPr lang="en-US" dirty="0"/>
              <a:t>In the worst case, CLK2 is earlier than CLK1</a:t>
            </a:r>
          </a:p>
        </p:txBody>
      </p:sp>
      <p:sp>
        <p:nvSpPr>
          <p:cNvPr id="11898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graphicFrame>
        <p:nvGraphicFramePr>
          <p:cNvPr id="9" name="Object 8"/>
          <p:cNvGraphicFramePr>
            <a:graphicFrameLocks noChangeAspect="1"/>
          </p:cNvGraphicFramePr>
          <p:nvPr>
            <p:custDataLst>
              <p:tags r:id="rId5"/>
            </p:custDataLst>
            <p:extLst>
              <p:ext uri="{D42A27DB-BD31-4B8C-83A1-F6EECF244321}">
                <p14:modId xmlns:p14="http://schemas.microsoft.com/office/powerpoint/2010/main" val="2800685385"/>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14053" name="Visio" r:id="rId9" imgW="2157514" imgH="1971779" progId="Visio.Drawing.11">
                  <p:embed/>
                </p:oleObj>
              </mc:Choice>
              <mc:Fallback>
                <p:oleObj name="Visio" r:id="rId9" imgW="2157514" imgH="1971779" progId="Visio.Drawing.11">
                  <p:embed/>
                  <p:pic>
                    <p:nvPicPr>
                      <p:cNvPr id="0" name=""/>
                      <p:cNvPicPr>
                        <a:picLocks noChangeAspect="1" noChangeArrowheads="1"/>
                      </p:cNvPicPr>
                      <p:nvPr/>
                    </p:nvPicPr>
                    <p:blipFill>
                      <a:blip r:embed="rId10"/>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6"/>
          <p:cNvSpPr>
            <a:spLocks noChangeArrowheads="1"/>
          </p:cNvSpPr>
          <p:nvPr>
            <p:custDataLst>
              <p:tags r:id="rId6"/>
            </p:custDataLst>
          </p:nvPr>
        </p:nvSpPr>
        <p:spPr bwMode="auto">
          <a:xfrm>
            <a:off x="5257800" y="2514600"/>
            <a:ext cx="358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solidFill>
                  <a:srgbClr val="FF0000"/>
                </a:solidFill>
                <a:latin typeface="Times New Roman" pitchFamily="18" charset="0"/>
                <a:cs typeface="Arial" charset="0"/>
              </a:rPr>
              <a:t>T</a:t>
            </a:r>
            <a:r>
              <a:rPr lang="en-US" sz="2400" b="1" i="1" baseline="-25000" dirty="0">
                <a:solidFill>
                  <a:srgbClr val="FF0000"/>
                </a:solidFill>
                <a:latin typeface="Times New Roman" pitchFamily="18" charset="0"/>
                <a:cs typeface="Arial" charset="0"/>
              </a:rPr>
              <a:t>c</a:t>
            </a:r>
            <a:r>
              <a:rPr lang="en-US" sz="2400" b="1" dirty="0">
                <a:solidFill>
                  <a:srgbClr val="FF0000"/>
                </a:solidFill>
                <a:latin typeface="Times New Roman" pitchFamily="18" charset="0"/>
                <a:cs typeface="Arial" charset="0"/>
              </a:rPr>
              <a:t> </a:t>
            </a:r>
            <a:r>
              <a:rPr lang="en-US" sz="2400" b="1" dirty="0" smtClean="0">
                <a:solidFill>
                  <a:srgbClr val="FF0000"/>
                </a:solidFill>
                <a:latin typeface="Times New Roman" pitchFamily="18" charset="0"/>
                <a:cs typeface="Arial" charset="0"/>
              </a:rPr>
              <a:t>- </a:t>
            </a:r>
            <a:r>
              <a:rPr lang="en-US" sz="2400" b="1" i="1" dirty="0" err="1" smtClean="0">
                <a:solidFill>
                  <a:srgbClr val="FF0000"/>
                </a:solidFill>
                <a:latin typeface="Times New Roman" pitchFamily="18" charset="0"/>
                <a:cs typeface="Arial" charset="0"/>
              </a:rPr>
              <a:t>t</a:t>
            </a:r>
            <a:r>
              <a:rPr lang="en-US" sz="2400" b="1" baseline="-25000" dirty="0" err="1" smtClean="0">
                <a:solidFill>
                  <a:srgbClr val="FF0000"/>
                </a:solidFill>
                <a:latin typeface="Times New Roman" pitchFamily="18" charset="0"/>
                <a:cs typeface="Arial" charset="0"/>
              </a:rPr>
              <a:t>skew</a:t>
            </a:r>
            <a:r>
              <a:rPr lang="en-US" sz="2400" b="1" dirty="0" smtClean="0">
                <a:solidFill>
                  <a:srgbClr val="FF0000"/>
                </a:solidFill>
                <a:latin typeface="Times New Roman" pitchFamily="18" charset="0"/>
                <a:cs typeface="Arial" charset="0"/>
              </a:rPr>
              <a:t> </a:t>
            </a:r>
            <a:r>
              <a:rPr lang="en-US" sz="2400" b="1" dirty="0">
                <a:solidFill>
                  <a:srgbClr val="FF0000"/>
                </a:solidFill>
                <a:latin typeface="Times New Roman" pitchFamily="18" charset="0"/>
                <a:cs typeface="Arial" charset="0"/>
              </a:rPr>
              <a:t>≥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smtClean="0">
                <a:solidFill>
                  <a:srgbClr val="0070C0"/>
                </a:solidFill>
                <a:latin typeface="Times New Roman" pitchFamily="18" charset="0"/>
                <a:cs typeface="Arial" charset="0"/>
              </a:rPr>
              <a:t>t</a:t>
            </a:r>
            <a:r>
              <a:rPr lang="en-US" sz="2400" b="1" baseline="-25000" dirty="0" err="1" smtClean="0">
                <a:solidFill>
                  <a:srgbClr val="0070C0"/>
                </a:solidFill>
                <a:latin typeface="Times New Roman" pitchFamily="18" charset="0"/>
                <a:cs typeface="Arial" charset="0"/>
              </a:rPr>
              <a:t>setup</a:t>
            </a:r>
            <a:endParaRPr lang="en-US" sz="2400" b="1" baseline="-25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65174233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08" name="Object 4"/>
          <p:cNvGraphicFramePr>
            <a:graphicFrameLocks noGrp="1" noChangeAspect="1"/>
          </p:cNvGraphicFramePr>
          <p:nvPr>
            <p:ph idx="4294967295"/>
            <p:custDataLst>
              <p:tags r:id="rId2"/>
            </p:custDataLst>
            <p:extLst>
              <p:ext uri="{D42A27DB-BD31-4B8C-83A1-F6EECF244321}">
                <p14:modId xmlns:p14="http://schemas.microsoft.com/office/powerpoint/2010/main" val="2041841066"/>
              </p:ext>
            </p:extLst>
          </p:nvPr>
        </p:nvGraphicFramePr>
        <p:xfrm>
          <a:off x="2893660" y="990600"/>
          <a:ext cx="2821340" cy="2209800"/>
        </p:xfrm>
        <a:graphic>
          <a:graphicData uri="http://schemas.openxmlformats.org/presentationml/2006/ole">
            <mc:AlternateContent xmlns:mc="http://schemas.openxmlformats.org/markup-compatibility/2006">
              <mc:Choice xmlns:v="urn:schemas-microsoft-com:vml" Requires="v">
                <p:oleObj spid="_x0000_s129068" name="VISIO" r:id="rId7" imgW="1057320" imgH="828720" progId="Visio.Drawing.6">
                  <p:embed/>
                </p:oleObj>
              </mc:Choice>
              <mc:Fallback>
                <p:oleObj name="VISIO" r:id="rId7" imgW="1057320" imgH="8287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3660" y="990600"/>
                        <a:ext cx="2821340" cy="2209800"/>
                      </a:xfrm>
                      <a:prstGeom prst="rect">
                        <a:avLst/>
                      </a:prstGeom>
                      <a:noFill/>
                      <a:ln>
                        <a:noFill/>
                      </a:ln>
                      <a:effectLst/>
                      <a:extLst/>
                    </p:spPr>
                  </p:pic>
                </p:oleObj>
              </mc:Fallback>
            </mc:AlternateContent>
          </a:graphicData>
        </a:graphic>
      </p:graphicFrame>
      <p:sp>
        <p:nvSpPr>
          <p:cNvPr id="9687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9" name="Rectangle 5"/>
          <p:cNvSpPr>
            <a:spLocks noChangeArrowheads="1"/>
          </p:cNvSpPr>
          <p:nvPr>
            <p:custDataLst>
              <p:tags r:id="rId4"/>
            </p:custDataLst>
          </p:nvPr>
        </p:nvSpPr>
        <p:spPr bwMode="auto">
          <a:xfrm>
            <a:off x="4572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SR Latch</a:t>
            </a:r>
          </a:p>
          <a:p>
            <a:pPr marL="342900" indent="-342900">
              <a:spcBef>
                <a:spcPct val="20000"/>
              </a:spcBef>
              <a:buFontTx/>
              <a:buChar char="•"/>
            </a:pPr>
            <a:endParaRPr lang="en-US" sz="3200" dirty="0">
              <a:latin typeface="+mj-lt"/>
              <a:cs typeface="Arial" charset="0"/>
            </a:endParaRPr>
          </a:p>
          <a:p>
            <a:pPr>
              <a:spcBef>
                <a:spcPct val="20000"/>
              </a:spcBef>
            </a:pPr>
            <a:endParaRPr lang="en-US" sz="4400" dirty="0">
              <a:latin typeface="+mj-lt"/>
              <a:cs typeface="Arial" charset="0"/>
            </a:endParaRPr>
          </a:p>
          <a:p>
            <a:pPr marL="342900" indent="-342900">
              <a:spcBef>
                <a:spcPct val="20000"/>
              </a:spcBef>
              <a:buFontTx/>
              <a:buChar char="•"/>
            </a:pPr>
            <a:r>
              <a:rPr lang="en-US" sz="3200" dirty="0">
                <a:latin typeface="+mj-lt"/>
                <a:cs typeface="Arial" charset="0"/>
              </a:rPr>
              <a:t>Consider the four possible cases:</a:t>
            </a:r>
          </a:p>
          <a:p>
            <a:pPr marL="742950" lvl="1" indent="-285750">
              <a:spcBef>
                <a:spcPct val="20000"/>
              </a:spcBef>
              <a:buFontTx/>
              <a:buChar char="–"/>
            </a:pPr>
            <a:r>
              <a:rPr lang="en-US" sz="2600" b="1" i="1" dirty="0">
                <a:solidFill>
                  <a:schemeClr val="accent1"/>
                </a:solidFill>
                <a:latin typeface="+mj-lt"/>
                <a:cs typeface="Arial" charset="0"/>
              </a:rPr>
              <a:t>S</a:t>
            </a:r>
            <a:r>
              <a:rPr lang="en-US" sz="2600" b="1" dirty="0">
                <a:solidFill>
                  <a:schemeClr val="accent1"/>
                </a:solidFill>
                <a:latin typeface="+mj-lt"/>
                <a:cs typeface="Arial" charset="0"/>
              </a:rPr>
              <a:t> = 1, </a:t>
            </a:r>
            <a:r>
              <a:rPr lang="en-US" sz="2600" b="1" i="1" dirty="0">
                <a:solidFill>
                  <a:schemeClr val="accent1"/>
                </a:solidFill>
                <a:latin typeface="+mj-lt"/>
                <a:cs typeface="Arial" charset="0"/>
              </a:rPr>
              <a:t>R</a:t>
            </a:r>
            <a:r>
              <a:rPr lang="en-US" sz="2600" b="1" dirty="0">
                <a:solidFill>
                  <a:schemeClr val="accent1"/>
                </a:solidFill>
                <a:latin typeface="+mj-lt"/>
                <a:cs typeface="Arial" charset="0"/>
              </a:rPr>
              <a:t> = 0</a:t>
            </a:r>
          </a:p>
          <a:p>
            <a:pPr marL="742950" lvl="1" indent="-285750">
              <a:spcBef>
                <a:spcPct val="20000"/>
              </a:spcBef>
              <a:buFontTx/>
              <a:buChar char="–"/>
            </a:pPr>
            <a:r>
              <a:rPr lang="en-US" sz="2600" b="1" i="1" dirty="0">
                <a:solidFill>
                  <a:schemeClr val="accent1"/>
                </a:solidFill>
                <a:latin typeface="+mj-lt"/>
                <a:cs typeface="Arial" charset="0"/>
              </a:rPr>
              <a:t>S</a:t>
            </a:r>
            <a:r>
              <a:rPr lang="en-US" sz="2600" b="1" dirty="0">
                <a:solidFill>
                  <a:schemeClr val="accent1"/>
                </a:solidFill>
                <a:latin typeface="+mj-lt"/>
                <a:cs typeface="Arial" charset="0"/>
              </a:rPr>
              <a:t> = 0, </a:t>
            </a:r>
            <a:r>
              <a:rPr lang="en-US" sz="2600" b="1" i="1" dirty="0">
                <a:solidFill>
                  <a:schemeClr val="accent1"/>
                </a:solidFill>
                <a:latin typeface="+mj-lt"/>
                <a:cs typeface="Arial" charset="0"/>
              </a:rPr>
              <a:t>R</a:t>
            </a:r>
            <a:r>
              <a:rPr lang="en-US" sz="2600" b="1" dirty="0">
                <a:solidFill>
                  <a:schemeClr val="accent1"/>
                </a:solidFill>
                <a:latin typeface="+mj-lt"/>
                <a:cs typeface="Arial" charset="0"/>
              </a:rPr>
              <a:t> = 1</a:t>
            </a:r>
          </a:p>
          <a:p>
            <a:pPr marL="742950" lvl="1" indent="-285750">
              <a:spcBef>
                <a:spcPct val="20000"/>
              </a:spcBef>
              <a:buFontTx/>
              <a:buChar char="–"/>
            </a:pPr>
            <a:r>
              <a:rPr lang="en-US" sz="2600" b="1" i="1" dirty="0">
                <a:solidFill>
                  <a:schemeClr val="accent1"/>
                </a:solidFill>
                <a:latin typeface="+mj-lt"/>
                <a:cs typeface="Arial" charset="0"/>
              </a:rPr>
              <a:t>S</a:t>
            </a:r>
            <a:r>
              <a:rPr lang="en-US" sz="2600" b="1" dirty="0">
                <a:solidFill>
                  <a:schemeClr val="accent1"/>
                </a:solidFill>
                <a:latin typeface="+mj-lt"/>
                <a:cs typeface="Arial" charset="0"/>
              </a:rPr>
              <a:t> = 0, </a:t>
            </a:r>
            <a:r>
              <a:rPr lang="en-US" sz="2600" b="1" i="1" dirty="0">
                <a:solidFill>
                  <a:schemeClr val="accent1"/>
                </a:solidFill>
                <a:latin typeface="+mj-lt"/>
                <a:cs typeface="Arial" charset="0"/>
              </a:rPr>
              <a:t>R</a:t>
            </a:r>
            <a:r>
              <a:rPr lang="en-US" sz="2600" b="1" dirty="0">
                <a:solidFill>
                  <a:schemeClr val="accent1"/>
                </a:solidFill>
                <a:latin typeface="+mj-lt"/>
                <a:cs typeface="Arial" charset="0"/>
              </a:rPr>
              <a:t> = 0</a:t>
            </a:r>
          </a:p>
          <a:p>
            <a:pPr marL="742950" lvl="1" indent="-285750">
              <a:spcBef>
                <a:spcPct val="20000"/>
              </a:spcBef>
              <a:buFontTx/>
              <a:buChar char="–"/>
            </a:pPr>
            <a:r>
              <a:rPr lang="en-US" sz="2600" b="1" i="1" dirty="0">
                <a:solidFill>
                  <a:schemeClr val="accent1"/>
                </a:solidFill>
                <a:latin typeface="+mj-lt"/>
                <a:cs typeface="Arial" charset="0"/>
              </a:rPr>
              <a:t>S</a:t>
            </a:r>
            <a:r>
              <a:rPr lang="en-US" sz="2600" b="1" dirty="0">
                <a:solidFill>
                  <a:schemeClr val="accent1"/>
                </a:solidFill>
                <a:latin typeface="+mj-lt"/>
                <a:cs typeface="Arial" charset="0"/>
              </a:rPr>
              <a:t> = 1, </a:t>
            </a:r>
            <a:r>
              <a:rPr lang="en-US" sz="2600" b="1" i="1" dirty="0">
                <a:solidFill>
                  <a:schemeClr val="accent1"/>
                </a:solidFill>
                <a:latin typeface="+mj-lt"/>
                <a:cs typeface="Arial" charset="0"/>
              </a:rPr>
              <a:t>R</a:t>
            </a:r>
            <a:r>
              <a:rPr lang="en-US" sz="2600" b="1" dirty="0">
                <a:solidFill>
                  <a:schemeClr val="accent1"/>
                </a:solidFill>
                <a:latin typeface="+mj-lt"/>
                <a:cs typeface="Arial" charset="0"/>
              </a:rPr>
              <a:t> = 1</a:t>
            </a:r>
          </a:p>
          <a:p>
            <a:pPr marL="342900" indent="-342900">
              <a:spcBef>
                <a:spcPct val="20000"/>
              </a:spcBef>
              <a:buFontTx/>
              <a:buChar char="•"/>
            </a:pPr>
            <a:endParaRPr lang="en-US" sz="2600" b="1" dirty="0">
              <a:solidFill>
                <a:schemeClr val="accent1"/>
              </a:solidFill>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SR (Set/Reset) Latch</a:t>
            </a:r>
            <a:endParaRPr lang="en-US" sz="4400" dirty="0">
              <a:solidFill>
                <a:schemeClr val="bg1"/>
              </a:solidFill>
              <a:latin typeface="+mj-lt"/>
            </a:endParaRPr>
          </a:p>
        </p:txBody>
      </p:sp>
    </p:spTree>
    <p:extLst>
      <p:ext uri="{BB962C8B-B14F-4D97-AF65-F5344CB8AC3E}">
        <p14:creationId xmlns:p14="http://schemas.microsoft.com/office/powerpoint/2010/main" val="30308084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457200" y="1066800"/>
            <a:ext cx="7848600" cy="4953000"/>
          </a:xfrm>
        </p:spPr>
        <p:txBody>
          <a:bodyPr>
            <a:normAutofit/>
          </a:bodyPr>
          <a:lstStyle/>
          <a:p>
            <a:r>
              <a:rPr lang="en-US" dirty="0"/>
              <a:t>In the worst case, CLK2 is earlier than CLK1</a:t>
            </a:r>
          </a:p>
        </p:txBody>
      </p:sp>
      <p:sp>
        <p:nvSpPr>
          <p:cNvPr id="11898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5"/>
            </p:custDataLst>
          </p:nvPr>
        </p:nvSpPr>
        <p:spPr bwMode="auto">
          <a:xfrm>
            <a:off x="5181600" y="3429000"/>
            <a:ext cx="372758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solidFill>
                  <a:srgbClr val="0070C0"/>
                </a:solidFill>
                <a:latin typeface="Times New Roman" pitchFamily="18" charset="0"/>
                <a:cs typeface="Arial" charset="0"/>
              </a:rPr>
              <a:t>T</a:t>
            </a:r>
            <a:r>
              <a:rPr lang="en-US" sz="2400" b="1" i="1" baseline="-25000" dirty="0">
                <a:solidFill>
                  <a:srgbClr val="0070C0"/>
                </a:solidFill>
                <a:latin typeface="Times New Roman" pitchFamily="18" charset="0"/>
                <a:cs typeface="Arial" charset="0"/>
              </a:rPr>
              <a:t>c</a:t>
            </a:r>
            <a:r>
              <a:rPr lang="en-US" sz="2400" b="1" dirty="0">
                <a:solidFill>
                  <a:srgbClr val="0070C0"/>
                </a:solidFill>
                <a:latin typeface="Times New Roman" pitchFamily="18" charset="0"/>
                <a:cs typeface="Arial" charset="0"/>
              </a:rPr>
              <a:t> ≥ </a:t>
            </a:r>
            <a:r>
              <a:rPr lang="en-US" sz="2400" b="1" i="1" dirty="0" smtClean="0">
                <a:solidFill>
                  <a:srgbClr val="0070C0"/>
                </a:solidFill>
                <a:latin typeface="Times New Roman" pitchFamily="18" charset="0"/>
                <a:cs typeface="Arial" charset="0"/>
              </a:rPr>
              <a:t>?</a:t>
            </a:r>
            <a:endParaRPr lang="en-US" sz="2400" b="1" baseline="-25000" dirty="0">
              <a:solidFill>
                <a:srgbClr val="0070C0"/>
              </a:solidFill>
              <a:latin typeface="Times New Roman" pitchFamily="18" charset="0"/>
              <a:cs typeface="Times New Roman" pitchFamily="18" charset="0"/>
            </a:endParaRPr>
          </a:p>
          <a:p>
            <a:pPr marL="342900" indent="-342900">
              <a:spcBef>
                <a:spcPct val="20000"/>
              </a:spcBef>
            </a:pPr>
            <a:endParaRPr lang="en-US" sz="2400" b="1" baseline="-25000" dirty="0">
              <a:solidFill>
                <a:srgbClr val="0070C0"/>
              </a:solidFill>
              <a:latin typeface="Times New Roman" pitchFamily="18" charset="0"/>
              <a:cs typeface="Times New Roman" pitchFamily="18" charset="0"/>
            </a:endParaRPr>
          </a:p>
        </p:txBody>
      </p:sp>
      <p:sp>
        <p:nvSpPr>
          <p:cNvPr id="1189895" name="Rectangle 7"/>
          <p:cNvSpPr>
            <a:spLocks noChangeArrowheads="1"/>
          </p:cNvSpPr>
          <p:nvPr>
            <p:custDataLst>
              <p:tags r:id="rId6"/>
            </p:custDataLst>
          </p:nvPr>
        </p:nvSpPr>
        <p:spPr bwMode="auto">
          <a:xfrm>
            <a:off x="5181600" y="3352800"/>
            <a:ext cx="38862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70C0"/>
              </a:solidFill>
            </a:endParaRP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graphicFrame>
        <p:nvGraphicFramePr>
          <p:cNvPr id="9" name="Object 8"/>
          <p:cNvGraphicFramePr>
            <a:graphicFrameLocks noChangeAspect="1"/>
          </p:cNvGraphicFramePr>
          <p:nvPr>
            <p:custDataLst>
              <p:tags r:id="rId7"/>
            </p:custDataLst>
            <p:extLst>
              <p:ext uri="{D42A27DB-BD31-4B8C-83A1-F6EECF244321}">
                <p14:modId xmlns:p14="http://schemas.microsoft.com/office/powerpoint/2010/main" val="62692446"/>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34498" name="Visio" r:id="rId11" imgW="2157514" imgH="1971779" progId="Visio.Drawing.11">
                  <p:embed/>
                </p:oleObj>
              </mc:Choice>
              <mc:Fallback>
                <p:oleObj name="Visio" r:id="rId11" imgW="2157514" imgH="1971779" progId="Visio.Drawing.11">
                  <p:embed/>
                  <p:pic>
                    <p:nvPicPr>
                      <p:cNvPr id="0" name=""/>
                      <p:cNvPicPr>
                        <a:picLocks noChangeAspect="1" noChangeArrowheads="1"/>
                      </p:cNvPicPr>
                      <p:nvPr/>
                    </p:nvPicPr>
                    <p:blipFill>
                      <a:blip r:embed="rId12"/>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6"/>
          <p:cNvSpPr>
            <a:spLocks noChangeArrowheads="1"/>
          </p:cNvSpPr>
          <p:nvPr>
            <p:custDataLst>
              <p:tags r:id="rId8"/>
            </p:custDataLst>
          </p:nvPr>
        </p:nvSpPr>
        <p:spPr bwMode="auto">
          <a:xfrm>
            <a:off x="5257800" y="2514600"/>
            <a:ext cx="358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solidFill>
                  <a:srgbClr val="FF0000"/>
                </a:solidFill>
                <a:latin typeface="Times New Roman" pitchFamily="18" charset="0"/>
                <a:cs typeface="Arial" charset="0"/>
              </a:rPr>
              <a:t>T</a:t>
            </a:r>
            <a:r>
              <a:rPr lang="en-US" sz="2400" b="1" i="1" baseline="-25000" dirty="0">
                <a:solidFill>
                  <a:srgbClr val="FF0000"/>
                </a:solidFill>
                <a:latin typeface="Times New Roman" pitchFamily="18" charset="0"/>
                <a:cs typeface="Arial" charset="0"/>
              </a:rPr>
              <a:t>c</a:t>
            </a:r>
            <a:r>
              <a:rPr lang="en-US" sz="2400" b="1" dirty="0">
                <a:solidFill>
                  <a:srgbClr val="FF0000"/>
                </a:solidFill>
                <a:latin typeface="Times New Roman" pitchFamily="18" charset="0"/>
                <a:cs typeface="Arial" charset="0"/>
              </a:rPr>
              <a:t> </a:t>
            </a:r>
            <a:r>
              <a:rPr lang="en-US" sz="2400" b="1" dirty="0" smtClean="0">
                <a:solidFill>
                  <a:srgbClr val="FF0000"/>
                </a:solidFill>
                <a:latin typeface="Times New Roman" pitchFamily="18" charset="0"/>
                <a:cs typeface="Arial" charset="0"/>
              </a:rPr>
              <a:t>- </a:t>
            </a:r>
            <a:r>
              <a:rPr lang="en-US" sz="2400" b="1" i="1" dirty="0" err="1" smtClean="0">
                <a:solidFill>
                  <a:srgbClr val="FF0000"/>
                </a:solidFill>
                <a:latin typeface="Times New Roman" pitchFamily="18" charset="0"/>
                <a:cs typeface="Arial" charset="0"/>
              </a:rPr>
              <a:t>t</a:t>
            </a:r>
            <a:r>
              <a:rPr lang="en-US" sz="2400" b="1" baseline="-25000" dirty="0" err="1" smtClean="0">
                <a:solidFill>
                  <a:srgbClr val="FF0000"/>
                </a:solidFill>
                <a:latin typeface="Times New Roman" pitchFamily="18" charset="0"/>
                <a:cs typeface="Arial" charset="0"/>
              </a:rPr>
              <a:t>skew</a:t>
            </a:r>
            <a:r>
              <a:rPr lang="en-US" sz="2400" b="1" dirty="0" smtClean="0">
                <a:solidFill>
                  <a:srgbClr val="FF0000"/>
                </a:solidFill>
                <a:latin typeface="Times New Roman" pitchFamily="18" charset="0"/>
                <a:cs typeface="Arial" charset="0"/>
              </a:rPr>
              <a:t> </a:t>
            </a:r>
            <a:r>
              <a:rPr lang="en-US" sz="2400" b="1" dirty="0">
                <a:solidFill>
                  <a:srgbClr val="FF0000"/>
                </a:solidFill>
                <a:latin typeface="Times New Roman" pitchFamily="18" charset="0"/>
                <a:cs typeface="Arial" charset="0"/>
              </a:rPr>
              <a:t>≥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smtClean="0">
                <a:solidFill>
                  <a:srgbClr val="0070C0"/>
                </a:solidFill>
                <a:latin typeface="Times New Roman" pitchFamily="18" charset="0"/>
                <a:cs typeface="Arial" charset="0"/>
              </a:rPr>
              <a:t>t</a:t>
            </a:r>
            <a:r>
              <a:rPr lang="en-US" sz="2400" b="1" baseline="-25000" dirty="0" err="1" smtClean="0">
                <a:solidFill>
                  <a:srgbClr val="0070C0"/>
                </a:solidFill>
                <a:latin typeface="Times New Roman" pitchFamily="18" charset="0"/>
                <a:cs typeface="Arial" charset="0"/>
              </a:rPr>
              <a:t>setup</a:t>
            </a:r>
            <a:endParaRPr lang="en-US" sz="2400" b="1" baseline="-25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07090178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457200" y="1066800"/>
            <a:ext cx="7848600" cy="4953000"/>
          </a:xfrm>
        </p:spPr>
        <p:txBody>
          <a:bodyPr>
            <a:normAutofit/>
          </a:bodyPr>
          <a:lstStyle/>
          <a:p>
            <a:r>
              <a:rPr lang="en-US" dirty="0"/>
              <a:t>In the worst case, CLK2 is earlier than CLK1</a:t>
            </a:r>
          </a:p>
        </p:txBody>
      </p:sp>
      <p:sp>
        <p:nvSpPr>
          <p:cNvPr id="11898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5"/>
            </p:custDataLst>
          </p:nvPr>
        </p:nvSpPr>
        <p:spPr bwMode="auto">
          <a:xfrm>
            <a:off x="5181600" y="3429000"/>
            <a:ext cx="372758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c</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setup</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skew</a:t>
            </a:r>
            <a:endParaRPr lang="en-US" sz="2400" b="1" baseline="-25000" dirty="0">
              <a:solidFill>
                <a:srgbClr val="0070C0"/>
              </a:solidFill>
              <a:latin typeface="Times New Roman" pitchFamily="18" charset="0"/>
              <a:cs typeface="Arial" charset="0"/>
            </a:endParaRPr>
          </a:p>
          <a:p>
            <a:pPr marL="342900" indent="-342900">
              <a:spcBef>
                <a:spcPct val="20000"/>
              </a:spcBef>
            </a:pPr>
            <a:endParaRPr lang="en-US" sz="2400" b="1" baseline="-25000" dirty="0">
              <a:solidFill>
                <a:srgbClr val="0070C0"/>
              </a:solidFill>
              <a:latin typeface="Times New Roman" pitchFamily="18" charset="0"/>
              <a:cs typeface="Times New Roman" pitchFamily="18" charset="0"/>
            </a:endParaRPr>
          </a:p>
        </p:txBody>
      </p:sp>
      <p:sp>
        <p:nvSpPr>
          <p:cNvPr id="1189895" name="Rectangle 7"/>
          <p:cNvSpPr>
            <a:spLocks noChangeArrowheads="1"/>
          </p:cNvSpPr>
          <p:nvPr>
            <p:custDataLst>
              <p:tags r:id="rId6"/>
            </p:custDataLst>
          </p:nvPr>
        </p:nvSpPr>
        <p:spPr bwMode="auto">
          <a:xfrm>
            <a:off x="5181600" y="3352800"/>
            <a:ext cx="38862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70C0"/>
              </a:solidFill>
            </a:endParaRP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graphicFrame>
        <p:nvGraphicFramePr>
          <p:cNvPr id="9" name="Object 8"/>
          <p:cNvGraphicFramePr>
            <a:graphicFrameLocks noChangeAspect="1"/>
          </p:cNvGraphicFramePr>
          <p:nvPr>
            <p:custDataLst>
              <p:tags r:id="rId7"/>
            </p:custDataLst>
            <p:extLst>
              <p:ext uri="{D42A27DB-BD31-4B8C-83A1-F6EECF244321}">
                <p14:modId xmlns:p14="http://schemas.microsoft.com/office/powerpoint/2010/main" val="142897092"/>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30419" name="Visio" r:id="rId11" imgW="2157514" imgH="1971779" progId="Visio.Drawing.11">
                  <p:embed/>
                </p:oleObj>
              </mc:Choice>
              <mc:Fallback>
                <p:oleObj name="Visio" r:id="rId11" imgW="2157514" imgH="1971779" progId="Visio.Drawing.11">
                  <p:embed/>
                  <p:pic>
                    <p:nvPicPr>
                      <p:cNvPr id="0" name=""/>
                      <p:cNvPicPr>
                        <a:picLocks noChangeAspect="1" noChangeArrowheads="1"/>
                      </p:cNvPicPr>
                      <p:nvPr/>
                    </p:nvPicPr>
                    <p:blipFill>
                      <a:blip r:embed="rId12"/>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6"/>
          <p:cNvSpPr>
            <a:spLocks noChangeArrowheads="1"/>
          </p:cNvSpPr>
          <p:nvPr>
            <p:custDataLst>
              <p:tags r:id="rId8"/>
            </p:custDataLst>
          </p:nvPr>
        </p:nvSpPr>
        <p:spPr bwMode="auto">
          <a:xfrm>
            <a:off x="5257800" y="2514600"/>
            <a:ext cx="358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solidFill>
                  <a:srgbClr val="FF0000"/>
                </a:solidFill>
                <a:latin typeface="Times New Roman" pitchFamily="18" charset="0"/>
                <a:cs typeface="Arial" charset="0"/>
              </a:rPr>
              <a:t>T</a:t>
            </a:r>
            <a:r>
              <a:rPr lang="en-US" sz="2400" b="1" i="1" baseline="-25000" dirty="0">
                <a:solidFill>
                  <a:srgbClr val="FF0000"/>
                </a:solidFill>
                <a:latin typeface="Times New Roman" pitchFamily="18" charset="0"/>
                <a:cs typeface="Arial" charset="0"/>
              </a:rPr>
              <a:t>c</a:t>
            </a:r>
            <a:r>
              <a:rPr lang="en-US" sz="2400" b="1" dirty="0">
                <a:solidFill>
                  <a:srgbClr val="FF0000"/>
                </a:solidFill>
                <a:latin typeface="Times New Roman" pitchFamily="18" charset="0"/>
                <a:cs typeface="Arial" charset="0"/>
              </a:rPr>
              <a:t> </a:t>
            </a:r>
            <a:r>
              <a:rPr lang="en-US" sz="2400" b="1" dirty="0" smtClean="0">
                <a:solidFill>
                  <a:srgbClr val="FF0000"/>
                </a:solidFill>
                <a:latin typeface="Times New Roman" pitchFamily="18" charset="0"/>
                <a:cs typeface="Arial" charset="0"/>
              </a:rPr>
              <a:t>- </a:t>
            </a:r>
            <a:r>
              <a:rPr lang="en-US" sz="2400" b="1" i="1" dirty="0" err="1" smtClean="0">
                <a:solidFill>
                  <a:srgbClr val="FF0000"/>
                </a:solidFill>
                <a:latin typeface="Times New Roman" pitchFamily="18" charset="0"/>
                <a:cs typeface="Arial" charset="0"/>
              </a:rPr>
              <a:t>t</a:t>
            </a:r>
            <a:r>
              <a:rPr lang="en-US" sz="2400" b="1" baseline="-25000" dirty="0" err="1" smtClean="0">
                <a:solidFill>
                  <a:srgbClr val="FF0000"/>
                </a:solidFill>
                <a:latin typeface="Times New Roman" pitchFamily="18" charset="0"/>
                <a:cs typeface="Arial" charset="0"/>
              </a:rPr>
              <a:t>skew</a:t>
            </a:r>
            <a:r>
              <a:rPr lang="en-US" sz="2400" b="1" dirty="0" smtClean="0">
                <a:solidFill>
                  <a:srgbClr val="FF0000"/>
                </a:solidFill>
                <a:latin typeface="Times New Roman" pitchFamily="18" charset="0"/>
                <a:cs typeface="Arial" charset="0"/>
              </a:rPr>
              <a:t> </a:t>
            </a:r>
            <a:r>
              <a:rPr lang="en-US" sz="2400" b="1" dirty="0">
                <a:solidFill>
                  <a:srgbClr val="FF0000"/>
                </a:solidFill>
                <a:latin typeface="Times New Roman" pitchFamily="18" charset="0"/>
                <a:cs typeface="Arial" charset="0"/>
              </a:rPr>
              <a:t>≥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smtClean="0">
                <a:solidFill>
                  <a:srgbClr val="0070C0"/>
                </a:solidFill>
                <a:latin typeface="Times New Roman" pitchFamily="18" charset="0"/>
                <a:cs typeface="Arial" charset="0"/>
              </a:rPr>
              <a:t>t</a:t>
            </a:r>
            <a:r>
              <a:rPr lang="en-US" sz="2400" b="1" baseline="-25000" dirty="0" err="1" smtClean="0">
                <a:solidFill>
                  <a:srgbClr val="0070C0"/>
                </a:solidFill>
                <a:latin typeface="Times New Roman" pitchFamily="18" charset="0"/>
                <a:cs typeface="Arial" charset="0"/>
              </a:rPr>
              <a:t>setup</a:t>
            </a:r>
            <a:endParaRPr lang="en-US" sz="2400" b="1" baseline="-25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802436139"/>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457200" y="1066800"/>
            <a:ext cx="7848600" cy="4953000"/>
          </a:xfrm>
        </p:spPr>
        <p:txBody>
          <a:bodyPr>
            <a:normAutofit/>
          </a:bodyPr>
          <a:lstStyle/>
          <a:p>
            <a:r>
              <a:rPr lang="en-US" dirty="0"/>
              <a:t>In the worst case, CLK2 is earlier than CLK1</a:t>
            </a:r>
          </a:p>
        </p:txBody>
      </p:sp>
      <p:sp>
        <p:nvSpPr>
          <p:cNvPr id="11898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5"/>
            </p:custDataLst>
          </p:nvPr>
        </p:nvSpPr>
        <p:spPr bwMode="auto">
          <a:xfrm>
            <a:off x="5181600" y="3429000"/>
            <a:ext cx="372758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c</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setup</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skew</a:t>
            </a:r>
            <a:endParaRPr lang="en-US" sz="2400" b="1" baseline="-25000" dirty="0">
              <a:solidFill>
                <a:srgbClr val="0070C0"/>
              </a:solidFill>
              <a:latin typeface="Times New Roman" pitchFamily="18" charset="0"/>
              <a:cs typeface="Arial" charset="0"/>
            </a:endParaRPr>
          </a:p>
          <a:p>
            <a:pPr marL="342900" indent="-342900">
              <a:spcBef>
                <a:spcPct val="20000"/>
              </a:spcBef>
            </a:pP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c</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setup</a:t>
            </a:r>
            <a:r>
              <a:rPr lang="en-US" sz="2400" b="1" baseline="-25000" dirty="0">
                <a:solidFill>
                  <a:srgbClr val="0070C0"/>
                </a:solidFill>
                <a:latin typeface="Times New Roman" pitchFamily="18" charset="0"/>
                <a:cs typeface="Arial" charset="0"/>
              </a:rPr>
              <a:t> </a:t>
            </a:r>
            <a:r>
              <a:rPr lang="en-US" sz="2400" b="1" dirty="0">
                <a:solidFill>
                  <a:srgbClr val="0070C0"/>
                </a:solidFill>
                <a:latin typeface="Times New Roman" pitchFamily="18" charset="0"/>
                <a:cs typeface="Arial" charset="0"/>
              </a:rPr>
              <a:t>+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skew</a:t>
            </a:r>
            <a:r>
              <a:rPr lang="en-US" sz="2400" b="1" dirty="0">
                <a:solidFill>
                  <a:srgbClr val="0070C0"/>
                </a:solidFill>
                <a:latin typeface="Times New Roman" pitchFamily="18" charset="0"/>
                <a:cs typeface="Arial" charset="0"/>
              </a:rPr>
              <a:t>)</a:t>
            </a:r>
            <a:endParaRPr lang="en-US" sz="2400" b="1" baseline="-25000" dirty="0">
              <a:solidFill>
                <a:srgbClr val="0070C0"/>
              </a:solidFill>
              <a:latin typeface="Times New Roman" pitchFamily="18" charset="0"/>
              <a:cs typeface="Times New Roman" pitchFamily="18" charset="0"/>
            </a:endParaRPr>
          </a:p>
          <a:p>
            <a:pPr marL="342900" indent="-342900">
              <a:spcBef>
                <a:spcPct val="20000"/>
              </a:spcBef>
            </a:pPr>
            <a:endParaRPr lang="en-US" sz="2400" b="1" baseline="-25000" dirty="0">
              <a:solidFill>
                <a:srgbClr val="0070C0"/>
              </a:solidFill>
              <a:latin typeface="Times New Roman" pitchFamily="18" charset="0"/>
              <a:cs typeface="Times New Roman" pitchFamily="18" charset="0"/>
            </a:endParaRPr>
          </a:p>
        </p:txBody>
      </p:sp>
      <p:sp>
        <p:nvSpPr>
          <p:cNvPr id="1189895" name="Rectangle 7"/>
          <p:cNvSpPr>
            <a:spLocks noChangeArrowheads="1"/>
          </p:cNvSpPr>
          <p:nvPr>
            <p:custDataLst>
              <p:tags r:id="rId6"/>
            </p:custDataLst>
          </p:nvPr>
        </p:nvSpPr>
        <p:spPr bwMode="auto">
          <a:xfrm>
            <a:off x="5181600" y="3352800"/>
            <a:ext cx="38862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70C0"/>
              </a:solidFill>
            </a:endParaRPr>
          </a:p>
        </p:txBody>
      </p:sp>
      <p:sp>
        <p:nvSpPr>
          <p:cNvPr id="11" name="TextBox 10"/>
          <p:cNvSpPr txBox="1"/>
          <p:nvPr/>
        </p:nvSpPr>
        <p:spPr>
          <a:xfrm>
            <a:off x="457200" y="76558"/>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graphicFrame>
        <p:nvGraphicFramePr>
          <p:cNvPr id="9" name="Object 8"/>
          <p:cNvGraphicFramePr>
            <a:graphicFrameLocks noChangeAspect="1"/>
          </p:cNvGraphicFramePr>
          <p:nvPr>
            <p:custDataLst>
              <p:tags r:id="rId7"/>
            </p:custDataLst>
            <p:extLst>
              <p:ext uri="{D42A27DB-BD31-4B8C-83A1-F6EECF244321}">
                <p14:modId xmlns:p14="http://schemas.microsoft.com/office/powerpoint/2010/main" val="142897092"/>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31443" name="Visio" r:id="rId11" imgW="2157514" imgH="1971779" progId="Visio.Drawing.11">
                  <p:embed/>
                </p:oleObj>
              </mc:Choice>
              <mc:Fallback>
                <p:oleObj name="Visio" r:id="rId11" imgW="2157514" imgH="1971779" progId="Visio.Drawing.11">
                  <p:embed/>
                  <p:pic>
                    <p:nvPicPr>
                      <p:cNvPr id="0" name=""/>
                      <p:cNvPicPr>
                        <a:picLocks noChangeAspect="1" noChangeArrowheads="1"/>
                      </p:cNvPicPr>
                      <p:nvPr/>
                    </p:nvPicPr>
                    <p:blipFill>
                      <a:blip r:embed="rId12"/>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6"/>
          <p:cNvSpPr>
            <a:spLocks noChangeArrowheads="1"/>
          </p:cNvSpPr>
          <p:nvPr>
            <p:custDataLst>
              <p:tags r:id="rId8"/>
            </p:custDataLst>
          </p:nvPr>
        </p:nvSpPr>
        <p:spPr bwMode="auto">
          <a:xfrm>
            <a:off x="5257800" y="2514600"/>
            <a:ext cx="358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solidFill>
                  <a:srgbClr val="FF0000"/>
                </a:solidFill>
                <a:latin typeface="Times New Roman" pitchFamily="18" charset="0"/>
                <a:cs typeface="Arial" charset="0"/>
              </a:rPr>
              <a:t>T</a:t>
            </a:r>
            <a:r>
              <a:rPr lang="en-US" sz="2400" b="1" i="1" baseline="-25000" dirty="0">
                <a:solidFill>
                  <a:srgbClr val="FF0000"/>
                </a:solidFill>
                <a:latin typeface="Times New Roman" pitchFamily="18" charset="0"/>
                <a:cs typeface="Arial" charset="0"/>
              </a:rPr>
              <a:t>c</a:t>
            </a:r>
            <a:r>
              <a:rPr lang="en-US" sz="2400" b="1" dirty="0">
                <a:solidFill>
                  <a:srgbClr val="FF0000"/>
                </a:solidFill>
                <a:latin typeface="Times New Roman" pitchFamily="18" charset="0"/>
                <a:cs typeface="Arial" charset="0"/>
              </a:rPr>
              <a:t> </a:t>
            </a:r>
            <a:r>
              <a:rPr lang="en-US" sz="2400" b="1" dirty="0" smtClean="0">
                <a:solidFill>
                  <a:srgbClr val="FF0000"/>
                </a:solidFill>
                <a:latin typeface="Times New Roman" pitchFamily="18" charset="0"/>
                <a:cs typeface="Arial" charset="0"/>
              </a:rPr>
              <a:t>- </a:t>
            </a:r>
            <a:r>
              <a:rPr lang="en-US" sz="2400" b="1" i="1" dirty="0" err="1" smtClean="0">
                <a:solidFill>
                  <a:srgbClr val="FF0000"/>
                </a:solidFill>
                <a:latin typeface="Times New Roman" pitchFamily="18" charset="0"/>
                <a:cs typeface="Arial" charset="0"/>
              </a:rPr>
              <a:t>t</a:t>
            </a:r>
            <a:r>
              <a:rPr lang="en-US" sz="2400" b="1" baseline="-25000" dirty="0" err="1" smtClean="0">
                <a:solidFill>
                  <a:srgbClr val="FF0000"/>
                </a:solidFill>
                <a:latin typeface="Times New Roman" pitchFamily="18" charset="0"/>
                <a:cs typeface="Arial" charset="0"/>
              </a:rPr>
              <a:t>skew</a:t>
            </a:r>
            <a:r>
              <a:rPr lang="en-US" sz="2400" b="1" dirty="0" smtClean="0">
                <a:solidFill>
                  <a:srgbClr val="FF0000"/>
                </a:solidFill>
                <a:latin typeface="Times New Roman" pitchFamily="18" charset="0"/>
                <a:cs typeface="Arial" charset="0"/>
              </a:rPr>
              <a:t> </a:t>
            </a:r>
            <a:r>
              <a:rPr lang="en-US" sz="2400" b="1" dirty="0">
                <a:solidFill>
                  <a:srgbClr val="FF0000"/>
                </a:solidFill>
                <a:latin typeface="Times New Roman" pitchFamily="18" charset="0"/>
                <a:cs typeface="Arial" charset="0"/>
              </a:rPr>
              <a:t>≥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smtClean="0">
                <a:solidFill>
                  <a:srgbClr val="0070C0"/>
                </a:solidFill>
                <a:latin typeface="Times New Roman" pitchFamily="18" charset="0"/>
                <a:cs typeface="Arial" charset="0"/>
              </a:rPr>
              <a:t>t</a:t>
            </a:r>
            <a:r>
              <a:rPr lang="en-US" sz="2400" b="1" baseline="-25000" dirty="0" err="1" smtClean="0">
                <a:solidFill>
                  <a:srgbClr val="0070C0"/>
                </a:solidFill>
                <a:latin typeface="Times New Roman" pitchFamily="18" charset="0"/>
                <a:cs typeface="Arial" charset="0"/>
              </a:rPr>
              <a:t>setup</a:t>
            </a:r>
            <a:endParaRPr lang="en-US" sz="2400" b="1" baseline="-25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802436139"/>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609600" y="9906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788684529"/>
              </p:ext>
            </p:extLst>
          </p:nvPr>
        </p:nvGraphicFramePr>
        <p:xfrm>
          <a:off x="906462" y="1524000"/>
          <a:ext cx="4275138" cy="4419600"/>
        </p:xfrm>
        <a:graphic>
          <a:graphicData uri="http://schemas.openxmlformats.org/presentationml/2006/ole">
            <mc:AlternateContent xmlns:mc="http://schemas.openxmlformats.org/markup-compatibility/2006">
              <mc:Choice xmlns:v="urn:schemas-microsoft-com:vml" Requires="v">
                <p:oleObj spid="_x0000_s187436" name="VISIO" r:id="rId8" imgW="2128680" imgH="2200320" progId="Visio.Drawing.6">
                  <p:embed/>
                </p:oleObj>
              </mc:Choice>
              <mc:Fallback>
                <p:oleObj name="VISIO" r:id="rId8" imgW="2128680" imgH="220032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6462" y="15240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984997494"/>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609600" y="9906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2443128745"/>
              </p:ext>
            </p:extLst>
          </p:nvPr>
        </p:nvGraphicFramePr>
        <p:xfrm>
          <a:off x="906462" y="1524000"/>
          <a:ext cx="4275138" cy="4419600"/>
        </p:xfrm>
        <a:graphic>
          <a:graphicData uri="http://schemas.openxmlformats.org/presentationml/2006/ole">
            <mc:AlternateContent xmlns:mc="http://schemas.openxmlformats.org/markup-compatibility/2006">
              <mc:Choice xmlns:v="urn:schemas-microsoft-com:vml" Requires="v">
                <p:oleObj spid="_x0000_s232467"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5240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r>
              <a:rPr lang="en-US" sz="2800" b="1" dirty="0">
                <a:solidFill>
                  <a:srgbClr val="0070C0"/>
                </a:solidFill>
                <a:latin typeface="Times New Roman" pitchFamily="18" charset="0"/>
                <a:cs typeface="Arial" charset="0"/>
              </a:rPr>
              <a:t> &gt; </a:t>
            </a:r>
            <a:r>
              <a:rPr lang="en-US" sz="2800" b="1" i="1" dirty="0" err="1">
                <a:solidFill>
                  <a:srgbClr val="FF0000"/>
                </a:solidFill>
                <a:latin typeface="Times New Roman" pitchFamily="18" charset="0"/>
                <a:cs typeface="Arial" charset="0"/>
              </a:rPr>
              <a:t>t</a:t>
            </a:r>
            <a:r>
              <a:rPr lang="en-US" sz="2800" b="1" baseline="-25000" dirty="0" err="1">
                <a:solidFill>
                  <a:srgbClr val="FF0000"/>
                </a:solidFill>
                <a:latin typeface="Times New Roman" pitchFamily="18" charset="0"/>
                <a:cs typeface="Arial" charset="0"/>
              </a:rPr>
              <a:t>hold</a:t>
            </a:r>
            <a:r>
              <a:rPr lang="en-US" sz="2800" b="1" baseline="-25000" dirty="0">
                <a:solidFill>
                  <a:srgbClr val="FF0000"/>
                </a:solidFill>
                <a:latin typeface="Times New Roman" pitchFamily="18" charset="0"/>
                <a:cs typeface="Arial" charset="0"/>
              </a:rPr>
              <a:t> </a:t>
            </a:r>
            <a:r>
              <a:rPr lang="en-US" sz="2800" b="1" dirty="0">
                <a:solidFill>
                  <a:srgbClr val="FF0000"/>
                </a:solidFill>
                <a:latin typeface="Times New Roman" pitchFamily="18" charset="0"/>
                <a:cs typeface="Arial" charset="0"/>
              </a:rPr>
              <a:t>+ </a:t>
            </a:r>
            <a:r>
              <a:rPr lang="en-US" sz="2800" b="1" i="1" dirty="0" err="1" smtClean="0">
                <a:solidFill>
                  <a:srgbClr val="FF0000"/>
                </a:solidFill>
                <a:latin typeface="Times New Roman" pitchFamily="18" charset="0"/>
                <a:cs typeface="Arial" charset="0"/>
              </a:rPr>
              <a:t>t</a:t>
            </a:r>
            <a:r>
              <a:rPr lang="en-US" sz="2800" b="1" baseline="-25000" dirty="0" err="1" smtClean="0">
                <a:solidFill>
                  <a:srgbClr val="FF0000"/>
                </a:solidFill>
                <a:latin typeface="Times New Roman" pitchFamily="18" charset="0"/>
                <a:cs typeface="Arial" charset="0"/>
              </a:rPr>
              <a:t>skew</a:t>
            </a:r>
            <a:endParaRPr lang="en-US" sz="2800" b="1" baseline="-25000" dirty="0">
              <a:solidFill>
                <a:srgbClr val="FF0000"/>
              </a:solidFill>
              <a:latin typeface="Times New Roman" pitchFamily="18" charset="0"/>
              <a:cs typeface="Arial" charset="0"/>
            </a:endParaRP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70C0"/>
              </a:solidFill>
            </a:endParaRP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80681653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609600" y="9906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2443128745"/>
              </p:ext>
            </p:extLst>
          </p:nvPr>
        </p:nvGraphicFramePr>
        <p:xfrm>
          <a:off x="906462" y="1524000"/>
          <a:ext cx="4275138" cy="4419600"/>
        </p:xfrm>
        <a:graphic>
          <a:graphicData uri="http://schemas.openxmlformats.org/presentationml/2006/ole">
            <mc:AlternateContent xmlns:mc="http://schemas.openxmlformats.org/markup-compatibility/2006">
              <mc:Choice xmlns:v="urn:schemas-microsoft-com:vml" Requires="v">
                <p:oleObj spid="_x0000_s233491"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5240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r>
              <a:rPr lang="en-US" sz="2800" b="1" dirty="0">
                <a:solidFill>
                  <a:srgbClr val="0070C0"/>
                </a:solidFill>
                <a:latin typeface="Times New Roman" pitchFamily="18" charset="0"/>
                <a:cs typeface="Arial" charset="0"/>
              </a:rPr>
              <a:t> &gt; </a:t>
            </a:r>
            <a:r>
              <a:rPr lang="en-US" sz="2800" b="1" i="1" dirty="0" err="1">
                <a:solidFill>
                  <a:srgbClr val="FF0000"/>
                </a:solidFill>
                <a:latin typeface="Times New Roman" pitchFamily="18" charset="0"/>
                <a:cs typeface="Arial" charset="0"/>
              </a:rPr>
              <a:t>t</a:t>
            </a:r>
            <a:r>
              <a:rPr lang="en-US" sz="2800" b="1" baseline="-25000" dirty="0" err="1">
                <a:solidFill>
                  <a:srgbClr val="FF0000"/>
                </a:solidFill>
                <a:latin typeface="Times New Roman" pitchFamily="18" charset="0"/>
                <a:cs typeface="Arial" charset="0"/>
              </a:rPr>
              <a:t>hold</a:t>
            </a:r>
            <a:r>
              <a:rPr lang="en-US" sz="2800" b="1" baseline="-25000" dirty="0">
                <a:solidFill>
                  <a:srgbClr val="FF0000"/>
                </a:solidFill>
                <a:latin typeface="Times New Roman" pitchFamily="18" charset="0"/>
                <a:cs typeface="Arial" charset="0"/>
              </a:rPr>
              <a:t> </a:t>
            </a:r>
            <a:r>
              <a:rPr lang="en-US" sz="2800" b="1" dirty="0">
                <a:solidFill>
                  <a:srgbClr val="FF0000"/>
                </a:solidFill>
                <a:latin typeface="Times New Roman" pitchFamily="18" charset="0"/>
                <a:cs typeface="Arial" charset="0"/>
              </a:rPr>
              <a:t>+ </a:t>
            </a:r>
            <a:r>
              <a:rPr lang="en-US" sz="2800" b="1" i="1" dirty="0" err="1">
                <a:solidFill>
                  <a:srgbClr val="FF0000"/>
                </a:solidFill>
                <a:latin typeface="Times New Roman" pitchFamily="18" charset="0"/>
                <a:cs typeface="Arial" charset="0"/>
              </a:rPr>
              <a:t>t</a:t>
            </a:r>
            <a:r>
              <a:rPr lang="en-US" sz="2800" b="1" baseline="-25000" dirty="0" err="1">
                <a:solidFill>
                  <a:srgbClr val="FF0000"/>
                </a:solidFill>
                <a:latin typeface="Times New Roman" pitchFamily="18" charset="0"/>
                <a:cs typeface="Arial" charset="0"/>
              </a:rPr>
              <a:t>skew</a:t>
            </a:r>
            <a:endParaRPr lang="en-US" sz="2800" b="1" baseline="-25000" dirty="0">
              <a:solidFill>
                <a:srgbClr val="FF0000"/>
              </a:solidFill>
              <a:latin typeface="Times New Roman" pitchFamily="18" charset="0"/>
              <a:cs typeface="Arial" charset="0"/>
            </a:endParaRPr>
          </a:p>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r>
              <a:rPr lang="en-US" sz="2800" b="1" dirty="0">
                <a:solidFill>
                  <a:srgbClr val="0070C0"/>
                </a:solidFill>
                <a:latin typeface="Times New Roman" pitchFamily="18" charset="0"/>
                <a:cs typeface="Arial" charset="0"/>
              </a:rPr>
              <a:t> &gt;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hold</a:t>
            </a:r>
            <a:r>
              <a:rPr lang="en-US" sz="2800" b="1" baseline="-25000" dirty="0">
                <a:solidFill>
                  <a:srgbClr val="0070C0"/>
                </a:solidFill>
                <a:latin typeface="Times New Roman" pitchFamily="18" charset="0"/>
                <a:cs typeface="Arial" charset="0"/>
              </a:rPr>
              <a:t> </a:t>
            </a:r>
            <a:r>
              <a:rPr lang="en-US" sz="2800" b="1" dirty="0">
                <a:solidFill>
                  <a:srgbClr val="0070C0"/>
                </a:solidFill>
                <a:latin typeface="Times New Roman" pitchFamily="18" charset="0"/>
                <a:cs typeface="Arial" charset="0"/>
              </a:rPr>
              <a:t>+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skew</a:t>
            </a:r>
            <a:r>
              <a:rPr lang="en-US" sz="2800" b="1" baseline="-25000" dirty="0">
                <a:solidFill>
                  <a:srgbClr val="0070C0"/>
                </a:solidFill>
                <a:latin typeface="Times New Roman" pitchFamily="18" charset="0"/>
                <a:cs typeface="Arial" charset="0"/>
              </a:rPr>
              <a:t> </a:t>
            </a:r>
            <a:r>
              <a:rPr lang="en-US" sz="2800" b="1" dirty="0">
                <a:solidFill>
                  <a:srgbClr val="0070C0"/>
                </a:solidFill>
                <a:latin typeface="Times New Roman" pitchFamily="18" charset="0"/>
                <a:cs typeface="Arial" charset="0"/>
              </a:rPr>
              <a:t>–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a:t>
            </a: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70C0"/>
              </a:solidFill>
            </a:endParaRP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806816535"/>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1897" name="Object 9"/>
          <p:cNvGraphicFramePr>
            <a:graphicFrameLocks noGrp="1" noChangeAspect="1"/>
          </p:cNvGraphicFramePr>
          <p:nvPr>
            <p:ph sz="half" idx="4294967295"/>
            <p:custDataLst>
              <p:tags r:id="rId2"/>
            </p:custDataLst>
            <p:extLst>
              <p:ext uri="{D42A27DB-BD31-4B8C-83A1-F6EECF244321}">
                <p14:modId xmlns:p14="http://schemas.microsoft.com/office/powerpoint/2010/main" val="1357914871"/>
              </p:ext>
            </p:extLst>
          </p:nvPr>
        </p:nvGraphicFramePr>
        <p:xfrm>
          <a:off x="5558487" y="1066800"/>
          <a:ext cx="2747313" cy="4800600"/>
        </p:xfrm>
        <a:graphic>
          <a:graphicData uri="http://schemas.openxmlformats.org/presentationml/2006/ole">
            <mc:AlternateContent xmlns:mc="http://schemas.openxmlformats.org/markup-compatibility/2006">
              <mc:Choice xmlns:v="urn:schemas-microsoft-com:vml" Requires="v">
                <p:oleObj spid="_x0000_s188504" name="VISIO" r:id="rId10" imgW="1457280" imgH="2546280" progId="Visio.Drawing.6">
                  <p:embed/>
                </p:oleObj>
              </mc:Choice>
              <mc:Fallback>
                <p:oleObj name="VISIO" r:id="rId10" imgW="1457280" imgH="25462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58487" y="1066800"/>
                        <a:ext cx="2747313" cy="4800600"/>
                      </a:xfrm>
                      <a:prstGeom prst="rect">
                        <a:avLst/>
                      </a:prstGeom>
                      <a:noFill/>
                      <a:ln>
                        <a:noFill/>
                      </a:ln>
                      <a:effectLst/>
                    </p:spPr>
                  </p:pic>
                </p:oleObj>
              </mc:Fallback>
            </mc:AlternateContent>
          </a:graphicData>
        </a:graphic>
      </p:graphicFrame>
      <p:graphicFrame>
        <p:nvGraphicFramePr>
          <p:cNvPr id="1061899" name="Object 11"/>
          <p:cNvGraphicFramePr>
            <a:graphicFrameLocks noGrp="1" noChangeAspect="1"/>
          </p:cNvGraphicFramePr>
          <p:nvPr>
            <p:ph sz="half" idx="4294967295"/>
            <p:custDataLst>
              <p:tags r:id="rId3"/>
            </p:custDataLst>
            <p:extLst>
              <p:ext uri="{D42A27DB-BD31-4B8C-83A1-F6EECF244321}">
                <p14:modId xmlns:p14="http://schemas.microsoft.com/office/powerpoint/2010/main" val="2323907319"/>
              </p:ext>
            </p:extLst>
          </p:nvPr>
        </p:nvGraphicFramePr>
        <p:xfrm>
          <a:off x="2095500" y="2434737"/>
          <a:ext cx="2667000" cy="2259013"/>
        </p:xfrm>
        <a:graphic>
          <a:graphicData uri="http://schemas.openxmlformats.org/presentationml/2006/ole">
            <mc:AlternateContent xmlns:mc="http://schemas.openxmlformats.org/markup-compatibility/2006">
              <mc:Choice xmlns:v="urn:schemas-microsoft-com:vml" Requires="v">
                <p:oleObj spid="_x0000_s188505" name="VISIO" r:id="rId12" imgW="914400" imgH="774720" progId="Visio.Drawing.6">
                  <p:embed/>
                </p:oleObj>
              </mc:Choice>
              <mc:Fallback>
                <p:oleObj name="VISIO" r:id="rId12" imgW="914400" imgH="774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5500" y="2434737"/>
                        <a:ext cx="2667000" cy="2259013"/>
                      </a:xfrm>
                      <a:prstGeom prst="rect">
                        <a:avLst/>
                      </a:prstGeom>
                    </p:spPr>
                  </p:pic>
                </p:oleObj>
              </mc:Fallback>
            </mc:AlternateContent>
          </a:graphicData>
        </a:graphic>
      </p:graphicFrame>
      <p:sp>
        <p:nvSpPr>
          <p:cNvPr id="1061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1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1894" name="Rectangle 6"/>
          <p:cNvSpPr>
            <a:spLocks noChangeArrowheads="1"/>
          </p:cNvSpPr>
          <p:nvPr>
            <p:custDataLst>
              <p:tags r:id="rId6"/>
            </p:custDataLst>
          </p:nvPr>
        </p:nvSpPr>
        <p:spPr bwMode="auto">
          <a:xfrm>
            <a:off x="533400" y="1066800"/>
            <a:ext cx="5486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600" b="1" dirty="0">
                <a:latin typeface="+mj-lt"/>
                <a:cs typeface="Arial" charset="0"/>
              </a:rPr>
              <a:t>Asynchronous</a:t>
            </a:r>
            <a:r>
              <a:rPr lang="en-US" sz="2600" dirty="0">
                <a:latin typeface="+mj-lt"/>
                <a:cs typeface="Arial" charset="0"/>
              </a:rPr>
              <a:t> (for example, user) </a:t>
            </a:r>
            <a:r>
              <a:rPr lang="en-US" sz="2600" b="1" dirty="0">
                <a:latin typeface="+mj-lt"/>
                <a:cs typeface="Arial" charset="0"/>
              </a:rPr>
              <a:t>inputs</a:t>
            </a:r>
            <a:r>
              <a:rPr lang="en-US" sz="2600" dirty="0">
                <a:latin typeface="+mj-lt"/>
                <a:cs typeface="Arial" charset="0"/>
              </a:rPr>
              <a:t> might violate the dynamic discipline</a:t>
            </a:r>
          </a:p>
        </p:txBody>
      </p:sp>
      <p:pic>
        <p:nvPicPr>
          <p:cNvPr id="1061904" name="Picture 16"/>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609600" y="2895600"/>
            <a:ext cx="1572175" cy="2639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Violating the Dynamic Discipline</a:t>
            </a:r>
            <a:endParaRPr lang="en-US" sz="4400" dirty="0">
              <a:solidFill>
                <a:schemeClr val="bg1"/>
              </a:solidFill>
              <a:latin typeface="+mj-lt"/>
            </a:endParaRPr>
          </a:p>
        </p:txBody>
      </p:sp>
    </p:spTree>
    <p:extLst>
      <p:ext uri="{BB962C8B-B14F-4D97-AF65-F5344CB8AC3E}">
        <p14:creationId xmlns:p14="http://schemas.microsoft.com/office/powerpoint/2010/main" val="2667099638"/>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2922" name="Object 10"/>
          <p:cNvGraphicFramePr>
            <a:graphicFrameLocks noGrp="1" noChangeAspect="1"/>
          </p:cNvGraphicFramePr>
          <p:nvPr>
            <p:ph idx="4294967295"/>
            <p:custDataLst>
              <p:tags r:id="rId2"/>
            </p:custDataLst>
            <p:extLst>
              <p:ext uri="{D42A27DB-BD31-4B8C-83A1-F6EECF244321}">
                <p14:modId xmlns:p14="http://schemas.microsoft.com/office/powerpoint/2010/main" val="1947696227"/>
              </p:ext>
            </p:extLst>
          </p:nvPr>
        </p:nvGraphicFramePr>
        <p:xfrm>
          <a:off x="2895600" y="3810000"/>
          <a:ext cx="3676650" cy="1898650"/>
        </p:xfrm>
        <a:graphic>
          <a:graphicData uri="http://schemas.openxmlformats.org/presentationml/2006/ole">
            <mc:AlternateContent xmlns:mc="http://schemas.openxmlformats.org/markup-compatibility/2006">
              <mc:Choice xmlns:v="urn:schemas-microsoft-com:vml" Requires="v">
                <p:oleObj spid="_x0000_s189484" name="VISIO" r:id="rId8" imgW="1257480" imgH="649800" progId="Visio.Drawing.6">
                  <p:embed/>
                </p:oleObj>
              </mc:Choice>
              <mc:Fallback>
                <p:oleObj name="VISIO" r:id="rId8" imgW="1257480" imgH="649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3810000"/>
                        <a:ext cx="367665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29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2916"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2917" name="Rectangle 5"/>
          <p:cNvSpPr>
            <a:spLocks noChangeArrowheads="1"/>
          </p:cNvSpPr>
          <p:nvPr>
            <p:custDataLst>
              <p:tags r:id="rId5"/>
            </p:custDataLst>
          </p:nvPr>
        </p:nvSpPr>
        <p:spPr bwMode="auto">
          <a:xfrm>
            <a:off x="533400" y="1066800"/>
            <a:ext cx="7543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smtClean="0">
                <a:latin typeface="+mj-lt"/>
                <a:cs typeface="Arial" charset="0"/>
              </a:rPr>
              <a:t>Bistable</a:t>
            </a:r>
            <a:r>
              <a:rPr lang="en-US" sz="2600" b="1" dirty="0" smtClean="0">
                <a:latin typeface="+mj-lt"/>
                <a:cs typeface="Arial" charset="0"/>
              </a:rPr>
              <a:t> devices: </a:t>
            </a:r>
            <a:r>
              <a:rPr lang="en-US" sz="2600" dirty="0" smtClean="0">
                <a:latin typeface="+mj-lt"/>
                <a:cs typeface="Arial" charset="0"/>
              </a:rPr>
              <a:t>two </a:t>
            </a:r>
            <a:r>
              <a:rPr lang="en-US" sz="2600" dirty="0">
                <a:latin typeface="+mj-lt"/>
                <a:cs typeface="Arial" charset="0"/>
              </a:rPr>
              <a:t>stable </a:t>
            </a:r>
            <a:r>
              <a:rPr lang="en-US" sz="2600" dirty="0" smtClean="0">
                <a:latin typeface="+mj-lt"/>
                <a:cs typeface="Arial" charset="0"/>
              </a:rPr>
              <a:t>states, </a:t>
            </a:r>
            <a:r>
              <a:rPr lang="en-US" sz="2600" dirty="0">
                <a:latin typeface="+mj-lt"/>
                <a:cs typeface="Arial" charset="0"/>
              </a:rPr>
              <a:t>and a metastable state between them</a:t>
            </a:r>
          </a:p>
          <a:p>
            <a:pPr marL="342900" indent="-342900">
              <a:spcBef>
                <a:spcPct val="20000"/>
              </a:spcBef>
              <a:buFontTx/>
              <a:buChar char="•"/>
            </a:pPr>
            <a:r>
              <a:rPr lang="en-US" sz="2600" b="1" dirty="0" smtClean="0">
                <a:latin typeface="+mj-lt"/>
                <a:cs typeface="Arial" charset="0"/>
              </a:rPr>
              <a:t>Flip-flop: </a:t>
            </a:r>
            <a:r>
              <a:rPr lang="en-US" sz="2600" dirty="0" smtClean="0">
                <a:latin typeface="+mj-lt"/>
                <a:cs typeface="Arial" charset="0"/>
              </a:rPr>
              <a:t>two </a:t>
            </a:r>
            <a:r>
              <a:rPr lang="en-US" sz="2600" dirty="0">
                <a:latin typeface="+mj-lt"/>
                <a:cs typeface="Arial" charset="0"/>
              </a:rPr>
              <a:t>stable states (1 and 0) and one metastable state</a:t>
            </a:r>
          </a:p>
          <a:p>
            <a:pPr marL="342900" indent="-342900">
              <a:spcBef>
                <a:spcPct val="20000"/>
              </a:spcBef>
              <a:buFontTx/>
              <a:buChar char="•"/>
            </a:pPr>
            <a:r>
              <a:rPr lang="en-US" sz="2600" dirty="0">
                <a:latin typeface="+mj-lt"/>
                <a:cs typeface="Arial" charset="0"/>
              </a:rPr>
              <a:t>If </a:t>
            </a:r>
            <a:r>
              <a:rPr lang="en-US" sz="2600" dirty="0" smtClean="0">
                <a:latin typeface="+mj-lt"/>
                <a:cs typeface="Arial" charset="0"/>
              </a:rPr>
              <a:t>flip-flop </a:t>
            </a:r>
            <a:r>
              <a:rPr lang="en-US" sz="2600" dirty="0">
                <a:latin typeface="+mj-lt"/>
                <a:cs typeface="Arial" charset="0"/>
              </a:rPr>
              <a:t>lands in </a:t>
            </a:r>
            <a:r>
              <a:rPr lang="en-US" sz="2600" dirty="0" smtClean="0">
                <a:latin typeface="+mj-lt"/>
                <a:cs typeface="Arial" charset="0"/>
              </a:rPr>
              <a:t>metastable </a:t>
            </a:r>
            <a:r>
              <a:rPr lang="en-US" sz="2600" dirty="0">
                <a:latin typeface="+mj-lt"/>
                <a:cs typeface="Arial" charset="0"/>
              </a:rPr>
              <a:t>state, </a:t>
            </a:r>
            <a:r>
              <a:rPr lang="en-US" sz="2600" dirty="0" smtClean="0">
                <a:latin typeface="+mj-lt"/>
                <a:cs typeface="Arial" charset="0"/>
              </a:rPr>
              <a:t>could </a:t>
            </a:r>
            <a:r>
              <a:rPr lang="en-US" sz="2600" dirty="0">
                <a:latin typeface="+mj-lt"/>
                <a:cs typeface="Arial" charset="0"/>
              </a:rPr>
              <a:t>stay there for an undetermined amount of time</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err="1" smtClean="0">
                <a:solidFill>
                  <a:schemeClr val="bg1"/>
                </a:solidFill>
                <a:latin typeface="+mj-lt"/>
              </a:rPr>
              <a:t>Metastability</a:t>
            </a:r>
            <a:endParaRPr lang="en-US" sz="4400" dirty="0">
              <a:solidFill>
                <a:schemeClr val="bg1"/>
              </a:solidFill>
              <a:latin typeface="+mj-lt"/>
            </a:endParaRPr>
          </a:p>
        </p:txBody>
      </p:sp>
    </p:spTree>
    <p:extLst>
      <p:ext uri="{BB962C8B-B14F-4D97-AF65-F5344CB8AC3E}">
        <p14:creationId xmlns:p14="http://schemas.microsoft.com/office/powerpoint/2010/main" val="1726106562"/>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8341" name="Object 5"/>
          <p:cNvGraphicFramePr>
            <a:graphicFrameLocks noGrp="1" noChangeAspect="1"/>
          </p:cNvGraphicFramePr>
          <p:nvPr>
            <p:ph idx="4294967295"/>
            <p:custDataLst>
              <p:tags r:id="rId2"/>
            </p:custDataLst>
            <p:extLst>
              <p:ext uri="{D42A27DB-BD31-4B8C-83A1-F6EECF244321}">
                <p14:modId xmlns:p14="http://schemas.microsoft.com/office/powerpoint/2010/main" val="3881567984"/>
              </p:ext>
            </p:extLst>
          </p:nvPr>
        </p:nvGraphicFramePr>
        <p:xfrm>
          <a:off x="3276600" y="1905000"/>
          <a:ext cx="1981200" cy="1484313"/>
        </p:xfrm>
        <a:graphic>
          <a:graphicData uri="http://schemas.openxmlformats.org/presentationml/2006/ole">
            <mc:AlternateContent xmlns:mc="http://schemas.openxmlformats.org/markup-compatibility/2006">
              <mc:Choice xmlns:v="urn:schemas-microsoft-com:vml" Requires="v">
                <p:oleObj spid="_x0000_s190508" name="VISIO" r:id="rId9" imgW="1057320" imgH="828720" progId="Visio.Drawing.6">
                  <p:embed/>
                </p:oleObj>
              </mc:Choice>
              <mc:Fallback>
                <p:oleObj name="VISIO" r:id="rId9" imgW="1057320" imgH="82872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1905000"/>
                        <a:ext cx="1981200" cy="1484313"/>
                      </a:xfrm>
                      <a:prstGeom prst="rect">
                        <a:avLst/>
                      </a:prstGeom>
                    </p:spPr>
                  </p:pic>
                </p:oleObj>
              </mc:Fallback>
            </mc:AlternateContent>
          </a:graphicData>
        </a:graphic>
      </p:graphicFrame>
      <p:sp>
        <p:nvSpPr>
          <p:cNvPr id="10383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p:txBody>
      </p:sp>
      <p:sp>
        <p:nvSpPr>
          <p:cNvPr id="103834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8342" name="Rectangle 6"/>
          <p:cNvSpPr>
            <a:spLocks noChangeArrowheads="1"/>
          </p:cNvSpPr>
          <p:nvPr>
            <p:custDataLst>
              <p:tags r:id="rId5"/>
            </p:custDataLst>
          </p:nvPr>
        </p:nvSpPr>
        <p:spPr bwMode="auto">
          <a:xfrm>
            <a:off x="609600" y="1066800"/>
            <a:ext cx="7543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mj-lt"/>
                <a:cs typeface="Arial" charset="0"/>
              </a:rPr>
              <a:t>Flip-flop </a:t>
            </a:r>
            <a:r>
              <a:rPr lang="en-US" sz="2600" dirty="0">
                <a:latin typeface="+mj-lt"/>
                <a:cs typeface="Arial" charset="0"/>
              </a:rPr>
              <a:t>has </a:t>
            </a:r>
            <a:r>
              <a:rPr lang="en-US" sz="2600" b="1" dirty="0" smtClean="0">
                <a:latin typeface="+mj-lt"/>
                <a:cs typeface="Arial" charset="0"/>
              </a:rPr>
              <a:t>feedback</a:t>
            </a:r>
            <a:r>
              <a:rPr lang="en-US" sz="2600" dirty="0" smtClean="0">
                <a:latin typeface="+mj-lt"/>
                <a:cs typeface="Arial" charset="0"/>
              </a:rPr>
              <a:t>: </a:t>
            </a:r>
            <a:r>
              <a:rPr lang="en-US" sz="2600" dirty="0">
                <a:latin typeface="+mj-lt"/>
                <a:cs typeface="Arial" charset="0"/>
              </a:rPr>
              <a:t>if </a:t>
            </a:r>
            <a:r>
              <a:rPr lang="en-US" sz="2600" i="1" dirty="0">
                <a:latin typeface="+mj-lt"/>
                <a:cs typeface="Arial" charset="0"/>
              </a:rPr>
              <a:t>Q</a:t>
            </a:r>
            <a:r>
              <a:rPr lang="en-US" sz="2600" dirty="0">
                <a:latin typeface="+mj-lt"/>
                <a:cs typeface="Arial" charset="0"/>
              </a:rPr>
              <a:t> is somewhere between 1 and 0, </a:t>
            </a:r>
            <a:r>
              <a:rPr lang="en-US" sz="2600" dirty="0" smtClean="0">
                <a:latin typeface="+mj-lt"/>
                <a:cs typeface="Arial" charset="0"/>
              </a:rPr>
              <a:t>cross-coupled </a:t>
            </a:r>
            <a:r>
              <a:rPr lang="en-US" sz="2600" dirty="0">
                <a:latin typeface="+mj-lt"/>
                <a:cs typeface="Arial" charset="0"/>
              </a:rPr>
              <a:t>gates </a:t>
            </a:r>
            <a:r>
              <a:rPr lang="en-US" sz="2600" dirty="0" smtClean="0">
                <a:latin typeface="+mj-lt"/>
                <a:cs typeface="Arial" charset="0"/>
              </a:rPr>
              <a:t>drive output </a:t>
            </a:r>
            <a:r>
              <a:rPr lang="en-US" sz="2600" dirty="0">
                <a:latin typeface="+mj-lt"/>
                <a:cs typeface="Arial" charset="0"/>
              </a:rPr>
              <a:t>to either rail (1 or </a:t>
            </a:r>
            <a:r>
              <a:rPr lang="en-US" sz="2600" dirty="0" smtClean="0">
                <a:latin typeface="+mj-lt"/>
                <a:cs typeface="Arial" charset="0"/>
              </a:rPr>
              <a:t>0)</a:t>
            </a:r>
            <a:endParaRPr lang="en-US" sz="2600" dirty="0">
              <a:latin typeface="+mj-lt"/>
              <a:cs typeface="Arial" charset="0"/>
            </a:endParaRPr>
          </a:p>
        </p:txBody>
      </p:sp>
      <p:sp>
        <p:nvSpPr>
          <p:cNvPr id="1038343" name="Rectangle 7"/>
          <p:cNvSpPr>
            <a:spLocks noChangeArrowheads="1"/>
          </p:cNvSpPr>
          <p:nvPr>
            <p:custDataLst>
              <p:tags r:id="rId6"/>
            </p:custDataLst>
          </p:nvPr>
        </p:nvSpPr>
        <p:spPr bwMode="auto">
          <a:xfrm>
            <a:off x="609600" y="3276600"/>
            <a:ext cx="7543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smtClean="0">
                <a:latin typeface="+mj-lt"/>
                <a:cs typeface="Arial" charset="0"/>
              </a:rPr>
              <a:t>Metastable signal:</a:t>
            </a:r>
            <a:r>
              <a:rPr lang="en-US" sz="2400" dirty="0" smtClean="0">
                <a:latin typeface="+mj-lt"/>
                <a:cs typeface="Arial" charset="0"/>
              </a:rPr>
              <a:t> if </a:t>
            </a:r>
            <a:r>
              <a:rPr lang="en-US" sz="2400" dirty="0">
                <a:latin typeface="+mj-lt"/>
                <a:cs typeface="Arial" charset="0"/>
              </a:rPr>
              <a:t>it hasn’t resolved to 1 or 0</a:t>
            </a:r>
          </a:p>
          <a:p>
            <a:pPr marL="342900" indent="-342900">
              <a:spcBef>
                <a:spcPct val="20000"/>
              </a:spcBef>
              <a:buFontTx/>
              <a:buChar char="•"/>
            </a:pPr>
            <a:r>
              <a:rPr lang="en-US" sz="2400" dirty="0" smtClean="0">
                <a:latin typeface="+mj-lt"/>
                <a:cs typeface="Arial" charset="0"/>
              </a:rPr>
              <a:t>If </a:t>
            </a:r>
            <a:r>
              <a:rPr lang="en-US" sz="2400" dirty="0">
                <a:latin typeface="+mj-lt"/>
                <a:cs typeface="Arial" charset="0"/>
              </a:rPr>
              <a:t>flip-flop input changes at </a:t>
            </a:r>
            <a:r>
              <a:rPr lang="en-US" sz="2400" dirty="0" smtClean="0">
                <a:latin typeface="+mj-lt"/>
                <a:cs typeface="Arial" charset="0"/>
              </a:rPr>
              <a:t>random </a:t>
            </a:r>
            <a:r>
              <a:rPr lang="en-US" sz="2400" dirty="0">
                <a:latin typeface="+mj-lt"/>
                <a:cs typeface="Arial" charset="0"/>
              </a:rPr>
              <a:t>time, </a:t>
            </a:r>
            <a:r>
              <a:rPr lang="en-US" sz="2400" b="1" dirty="0" smtClean="0">
                <a:latin typeface="+mj-lt"/>
                <a:cs typeface="Arial" charset="0"/>
              </a:rPr>
              <a:t>probability </a:t>
            </a:r>
            <a:r>
              <a:rPr lang="en-US" sz="2400" b="1" dirty="0">
                <a:latin typeface="+mj-lt"/>
                <a:cs typeface="Arial" charset="0"/>
              </a:rPr>
              <a:t>that </a:t>
            </a:r>
            <a:r>
              <a:rPr lang="en-US" sz="2400" b="1" dirty="0" smtClean="0">
                <a:latin typeface="+mj-lt"/>
                <a:cs typeface="Arial" charset="0"/>
              </a:rPr>
              <a:t>output </a:t>
            </a:r>
            <a:r>
              <a:rPr lang="en-US" sz="2400" b="1" i="1" dirty="0">
                <a:latin typeface="+mj-lt"/>
                <a:cs typeface="Arial" charset="0"/>
              </a:rPr>
              <a:t>Q</a:t>
            </a:r>
            <a:r>
              <a:rPr lang="en-US" sz="2400" b="1" dirty="0">
                <a:latin typeface="+mj-lt"/>
                <a:cs typeface="Arial" charset="0"/>
              </a:rPr>
              <a:t> is metastable</a:t>
            </a:r>
            <a:r>
              <a:rPr lang="en-US" sz="2400" dirty="0">
                <a:latin typeface="+mj-lt"/>
                <a:cs typeface="Arial" charset="0"/>
              </a:rPr>
              <a:t> after waiting some time, </a:t>
            </a:r>
            <a:r>
              <a:rPr lang="en-US" sz="2400" i="1" dirty="0" smtClean="0">
                <a:latin typeface="+mj-lt"/>
                <a:cs typeface="Arial" charset="0"/>
              </a:rPr>
              <a:t>t</a:t>
            </a:r>
            <a:r>
              <a:rPr lang="en-US" sz="2400" dirty="0">
                <a:latin typeface="+mj-lt"/>
                <a:cs typeface="Arial" charset="0"/>
              </a:rPr>
              <a:t>:</a:t>
            </a:r>
          </a:p>
          <a:p>
            <a:pPr marL="342900" indent="-342900">
              <a:spcBef>
                <a:spcPct val="20000"/>
              </a:spcBef>
            </a:pPr>
            <a:r>
              <a:rPr lang="en-US" sz="2000" b="1" dirty="0">
                <a:latin typeface="+mj-lt"/>
                <a:cs typeface="Arial" charset="0"/>
              </a:rPr>
              <a:t>                                    P(</a:t>
            </a:r>
            <a:r>
              <a:rPr lang="en-US" sz="2000" b="1" i="1" dirty="0" err="1">
                <a:latin typeface="+mj-lt"/>
                <a:cs typeface="Arial" charset="0"/>
              </a:rPr>
              <a:t>t</a:t>
            </a:r>
            <a:r>
              <a:rPr lang="en-US" sz="2000" b="1" baseline="-25000" dirty="0" err="1">
                <a:latin typeface="+mj-lt"/>
                <a:cs typeface="Arial" charset="0"/>
              </a:rPr>
              <a:t>res</a:t>
            </a:r>
            <a:r>
              <a:rPr lang="en-US" sz="2000" b="1" dirty="0">
                <a:latin typeface="+mj-lt"/>
                <a:cs typeface="Arial" charset="0"/>
              </a:rPr>
              <a:t> &gt; </a:t>
            </a:r>
            <a:r>
              <a:rPr lang="en-US" sz="2000" b="1" i="1" dirty="0">
                <a:latin typeface="+mj-lt"/>
                <a:cs typeface="Arial" charset="0"/>
              </a:rPr>
              <a:t>t</a:t>
            </a:r>
            <a:r>
              <a:rPr lang="en-US" sz="2000" b="1" dirty="0">
                <a:latin typeface="+mj-lt"/>
                <a:cs typeface="Arial" charset="0"/>
              </a:rPr>
              <a:t>) = (</a:t>
            </a:r>
            <a:r>
              <a:rPr lang="en-US" sz="2000" b="1" i="1" dirty="0">
                <a:latin typeface="+mj-lt"/>
                <a:cs typeface="Arial" charset="0"/>
              </a:rPr>
              <a:t>T</a:t>
            </a:r>
            <a:r>
              <a:rPr lang="en-US" sz="2000" b="1" baseline="-25000" dirty="0">
                <a:latin typeface="+mj-lt"/>
                <a:cs typeface="Arial" charset="0"/>
              </a:rPr>
              <a:t>0</a:t>
            </a:r>
            <a:r>
              <a:rPr lang="en-US" sz="2000" b="1" dirty="0">
                <a:latin typeface="+mj-lt"/>
                <a:cs typeface="Arial" charset="0"/>
              </a:rPr>
              <a:t>/</a:t>
            </a:r>
            <a:r>
              <a:rPr lang="en-US" sz="2000" b="1" i="1" dirty="0" err="1">
                <a:latin typeface="+mj-lt"/>
                <a:cs typeface="Arial" charset="0"/>
              </a:rPr>
              <a:t>T</a:t>
            </a:r>
            <a:r>
              <a:rPr lang="en-US" sz="2000" b="1" i="1" baseline="-25000" dirty="0" err="1">
                <a:latin typeface="+mj-lt"/>
                <a:cs typeface="Arial" charset="0"/>
              </a:rPr>
              <a:t>c</a:t>
            </a:r>
            <a:r>
              <a:rPr lang="en-US" sz="2000" b="1" i="1" baseline="-25000" dirty="0">
                <a:latin typeface="+mj-lt"/>
                <a:cs typeface="Arial" charset="0"/>
              </a:rPr>
              <a:t> </a:t>
            </a:r>
            <a:r>
              <a:rPr lang="en-US" sz="2000" b="1" dirty="0">
                <a:latin typeface="+mj-lt"/>
                <a:cs typeface="Arial" charset="0"/>
              </a:rPr>
              <a:t>) e</a:t>
            </a:r>
            <a:r>
              <a:rPr lang="en-US" sz="2000" b="1" baseline="30000" dirty="0">
                <a:latin typeface="+mj-lt"/>
                <a:cs typeface="Arial" charset="0"/>
              </a:rPr>
              <a:t>-</a:t>
            </a:r>
            <a:r>
              <a:rPr lang="en-US" sz="2000" b="1" i="1" baseline="30000" dirty="0">
                <a:latin typeface="+mj-lt"/>
                <a:cs typeface="Arial" charset="0"/>
              </a:rPr>
              <a:t>t</a:t>
            </a:r>
            <a:r>
              <a:rPr lang="en-US" sz="2000" b="1" baseline="30000" dirty="0">
                <a:latin typeface="+mj-lt"/>
                <a:cs typeface="Arial" charset="0"/>
              </a:rPr>
              <a:t>/</a:t>
            </a:r>
            <a:r>
              <a:rPr lang="el-GR" sz="2000" b="1" baseline="30000" dirty="0" smtClean="0">
                <a:latin typeface="+mj-lt"/>
                <a:cs typeface="Times New Roman" pitchFamily="18" charset="0"/>
              </a:rPr>
              <a:t>τ</a:t>
            </a:r>
            <a:endParaRPr lang="en-US" sz="2000" b="1" baseline="30000" dirty="0" smtClean="0">
              <a:latin typeface="+mj-lt"/>
              <a:cs typeface="Times New Roman" pitchFamily="18" charset="0"/>
            </a:endParaRPr>
          </a:p>
          <a:p>
            <a:pPr marL="342900" indent="-342900">
              <a:spcBef>
                <a:spcPct val="20000"/>
              </a:spcBef>
            </a:pPr>
            <a:endParaRPr lang="en-US" sz="1200" i="1" dirty="0" smtClean="0">
              <a:latin typeface="+mj-lt"/>
              <a:cs typeface="Arial" charset="0"/>
            </a:endParaRPr>
          </a:p>
          <a:p>
            <a:pPr marL="342900" indent="-342900">
              <a:spcBef>
                <a:spcPct val="20000"/>
              </a:spcBef>
            </a:pPr>
            <a:r>
              <a:rPr lang="en-US" sz="2000" i="1" dirty="0" smtClean="0">
                <a:latin typeface="+mj-lt"/>
                <a:cs typeface="Arial" charset="0"/>
              </a:rPr>
              <a:t> </a:t>
            </a:r>
            <a:r>
              <a:rPr lang="en-US" sz="2000" i="1" dirty="0">
                <a:latin typeface="+mj-lt"/>
                <a:cs typeface="Arial" charset="0"/>
              </a:rPr>
              <a:t>			</a:t>
            </a:r>
            <a:r>
              <a:rPr lang="en-US" sz="2000" i="1" dirty="0" err="1">
                <a:latin typeface="+mj-lt"/>
                <a:cs typeface="Arial" charset="0"/>
              </a:rPr>
              <a:t>t</a:t>
            </a:r>
            <a:r>
              <a:rPr lang="en-US" sz="2000" baseline="-25000" dirty="0" err="1">
                <a:latin typeface="+mj-lt"/>
                <a:cs typeface="Arial" charset="0"/>
              </a:rPr>
              <a:t>res</a:t>
            </a:r>
            <a:r>
              <a:rPr lang="en-US" sz="2000" dirty="0">
                <a:latin typeface="+mj-lt"/>
                <a:cs typeface="Arial" charset="0"/>
              </a:rPr>
              <a:t>    :  time to resolve to 1 or 0</a:t>
            </a:r>
          </a:p>
          <a:p>
            <a:pPr marL="342900" indent="-342900">
              <a:spcBef>
                <a:spcPct val="20000"/>
              </a:spcBef>
            </a:pPr>
            <a:r>
              <a:rPr lang="en-US" sz="2000" i="1" dirty="0">
                <a:latin typeface="+mj-lt"/>
                <a:cs typeface="Arial" charset="0"/>
              </a:rPr>
              <a:t>      		T</a:t>
            </a:r>
            <a:r>
              <a:rPr lang="en-US" sz="2000" baseline="-25000" dirty="0">
                <a:latin typeface="+mj-lt"/>
                <a:cs typeface="Arial" charset="0"/>
              </a:rPr>
              <a:t>0</a:t>
            </a:r>
            <a:r>
              <a:rPr lang="en-US" sz="2000" dirty="0">
                <a:latin typeface="+mj-lt"/>
                <a:cs typeface="Arial" charset="0"/>
              </a:rPr>
              <a:t>, </a:t>
            </a:r>
            <a:r>
              <a:rPr lang="el-GR" sz="2000" dirty="0">
                <a:latin typeface="+mj-lt"/>
                <a:cs typeface="Times New Roman" pitchFamily="18" charset="0"/>
              </a:rPr>
              <a:t>τ</a:t>
            </a:r>
            <a:r>
              <a:rPr lang="en-US" sz="2000" dirty="0">
                <a:latin typeface="+mj-lt"/>
                <a:cs typeface="Times New Roman" pitchFamily="18" charset="0"/>
              </a:rPr>
              <a:t> :  properties of the circuit</a:t>
            </a:r>
            <a:endParaRPr lang="el-GR" sz="2000" dirty="0">
              <a:latin typeface="+mj-lt"/>
              <a:cs typeface="Times New Roman" pitchFamily="18" charset="0"/>
            </a:endParaRPr>
          </a:p>
          <a:p>
            <a:pPr marL="342900" indent="-342900">
              <a:spcBef>
                <a:spcPct val="20000"/>
              </a:spcBef>
            </a:pPr>
            <a:endParaRPr lang="el-GR" sz="2000" baseline="30000" dirty="0">
              <a:latin typeface="+mj-lt"/>
              <a:cs typeface="Times New Roman" pitchFamily="18" charset="0"/>
            </a:endParaRP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Flip-Flop Internals</a:t>
            </a:r>
            <a:endParaRPr lang="en-US" sz="4400" dirty="0">
              <a:solidFill>
                <a:schemeClr val="bg1"/>
              </a:solidFill>
              <a:latin typeface="+mj-lt"/>
            </a:endParaRPr>
          </a:p>
        </p:txBody>
      </p:sp>
    </p:spTree>
    <p:extLst>
      <p:ext uri="{BB962C8B-B14F-4D97-AF65-F5344CB8AC3E}">
        <p14:creationId xmlns:p14="http://schemas.microsoft.com/office/powerpoint/2010/main" val="20315641"/>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1413" name="Rectangle 5"/>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1417" name="Rectangle 9"/>
          <p:cNvSpPr>
            <a:spLocks noChangeArrowheads="1"/>
          </p:cNvSpPr>
          <p:nvPr>
            <p:custDataLst>
              <p:tags r:id="rId3"/>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FontTx/>
              <a:buChar char="•"/>
            </a:pPr>
            <a:r>
              <a:rPr lang="en-US" sz="2600" b="1" dirty="0">
                <a:solidFill>
                  <a:srgbClr val="0070C0"/>
                </a:solidFill>
                <a:latin typeface="+mj-lt"/>
                <a:cs typeface="Arial" charset="0"/>
              </a:rPr>
              <a:t>Intuitively:</a:t>
            </a:r>
          </a:p>
          <a:p>
            <a:pPr lvl="1" algn="just">
              <a:spcBef>
                <a:spcPct val="20000"/>
              </a:spcBef>
            </a:pPr>
            <a:r>
              <a:rPr lang="en-US" sz="2000" b="1" i="1" dirty="0" smtClean="0">
                <a:solidFill>
                  <a:srgbClr val="0070C0"/>
                </a:solidFill>
                <a:latin typeface="+mj-lt"/>
                <a:cs typeface="Arial" charset="0"/>
              </a:rPr>
              <a:t>T</a:t>
            </a:r>
            <a:r>
              <a:rPr lang="en-US" sz="2000" b="1" baseline="-25000" dirty="0" smtClean="0">
                <a:solidFill>
                  <a:srgbClr val="0070C0"/>
                </a:solidFill>
                <a:latin typeface="+mj-lt"/>
                <a:cs typeface="Arial" charset="0"/>
              </a:rPr>
              <a:t>0</a:t>
            </a:r>
            <a:r>
              <a:rPr lang="en-US" sz="2000" b="1" dirty="0" smtClean="0">
                <a:solidFill>
                  <a:srgbClr val="0070C0"/>
                </a:solidFill>
                <a:latin typeface="+mj-lt"/>
                <a:cs typeface="Arial" charset="0"/>
              </a:rPr>
              <a:t>/</a:t>
            </a:r>
            <a:r>
              <a:rPr lang="en-US" sz="2000" b="1" i="1" dirty="0" err="1" smtClean="0">
                <a:solidFill>
                  <a:srgbClr val="0070C0"/>
                </a:solidFill>
                <a:latin typeface="+mj-lt"/>
                <a:cs typeface="Arial" charset="0"/>
              </a:rPr>
              <a:t>T</a:t>
            </a:r>
            <a:r>
              <a:rPr lang="en-US" sz="2000" b="1" baseline="-25000" dirty="0" err="1" smtClean="0">
                <a:solidFill>
                  <a:srgbClr val="0070C0"/>
                </a:solidFill>
                <a:latin typeface="+mj-lt"/>
                <a:cs typeface="Arial" charset="0"/>
              </a:rPr>
              <a:t>c</a:t>
            </a:r>
            <a:r>
              <a:rPr lang="en-US" sz="2000" b="1" dirty="0" smtClean="0">
                <a:solidFill>
                  <a:srgbClr val="0070C0"/>
                </a:solidFill>
                <a:latin typeface="+mj-lt"/>
                <a:cs typeface="Arial" charset="0"/>
              </a:rPr>
              <a:t>: </a:t>
            </a:r>
            <a:r>
              <a:rPr lang="en-US" sz="2000" dirty="0">
                <a:latin typeface="+mj-lt"/>
                <a:cs typeface="Arial" charset="0"/>
              </a:rPr>
              <a:t>probability </a:t>
            </a:r>
            <a:r>
              <a:rPr lang="en-US" sz="2000" dirty="0" smtClean="0">
                <a:latin typeface="+mj-lt"/>
                <a:cs typeface="Arial" charset="0"/>
              </a:rPr>
              <a:t>input </a:t>
            </a:r>
            <a:r>
              <a:rPr lang="en-US" sz="2000" dirty="0">
                <a:latin typeface="+mj-lt"/>
                <a:cs typeface="Arial" charset="0"/>
              </a:rPr>
              <a:t>changes at a bad </a:t>
            </a:r>
            <a:r>
              <a:rPr lang="en-US" sz="2000" dirty="0" smtClean="0">
                <a:latin typeface="+mj-lt"/>
                <a:cs typeface="Arial" charset="0"/>
              </a:rPr>
              <a:t>time (during aperture)</a:t>
            </a:r>
            <a:endParaRPr lang="en-US" sz="2000" dirty="0">
              <a:latin typeface="+mj-lt"/>
              <a:cs typeface="Arial" charset="0"/>
            </a:endParaRPr>
          </a:p>
          <a:p>
            <a:pPr marL="342900" indent="-342900">
              <a:spcBef>
                <a:spcPct val="20000"/>
              </a:spcBef>
            </a:pPr>
            <a:r>
              <a:rPr lang="en-US" sz="2000" dirty="0">
                <a:latin typeface="+mj-lt"/>
                <a:cs typeface="Arial" charset="0"/>
              </a:rPr>
              <a:t>                                    P(</a:t>
            </a:r>
            <a:r>
              <a:rPr lang="en-US" sz="2000" i="1" dirty="0" err="1">
                <a:latin typeface="+mj-lt"/>
                <a:cs typeface="Arial" charset="0"/>
              </a:rPr>
              <a:t>t</a:t>
            </a:r>
            <a:r>
              <a:rPr lang="en-US" sz="2000" baseline="-25000" dirty="0" err="1">
                <a:latin typeface="+mj-lt"/>
                <a:cs typeface="Arial" charset="0"/>
              </a:rPr>
              <a:t>res</a:t>
            </a:r>
            <a:r>
              <a:rPr lang="en-US" sz="2000" dirty="0">
                <a:latin typeface="+mj-lt"/>
                <a:cs typeface="Arial" charset="0"/>
              </a:rPr>
              <a:t> &gt; </a:t>
            </a:r>
            <a:r>
              <a:rPr lang="en-US" sz="2000" i="1" dirty="0">
                <a:latin typeface="+mj-lt"/>
                <a:cs typeface="Arial" charset="0"/>
              </a:rPr>
              <a:t>t</a:t>
            </a:r>
            <a:r>
              <a:rPr lang="en-US" sz="2000" dirty="0">
                <a:latin typeface="+mj-lt"/>
                <a:cs typeface="Arial" charset="0"/>
              </a:rPr>
              <a:t>) = </a:t>
            </a:r>
            <a:r>
              <a:rPr lang="en-US" sz="2000" b="1" dirty="0">
                <a:solidFill>
                  <a:schemeClr val="accent1"/>
                </a:solidFill>
                <a:latin typeface="+mj-lt"/>
                <a:cs typeface="Arial" charset="0"/>
              </a:rPr>
              <a:t>(</a:t>
            </a:r>
            <a:r>
              <a:rPr lang="en-US" sz="2000" b="1" i="1" dirty="0">
                <a:solidFill>
                  <a:schemeClr val="accent1"/>
                </a:solidFill>
                <a:latin typeface="+mj-lt"/>
                <a:cs typeface="Arial" charset="0"/>
              </a:rPr>
              <a:t>T</a:t>
            </a:r>
            <a:r>
              <a:rPr lang="en-US" sz="2000" b="1" baseline="-25000" dirty="0">
                <a:solidFill>
                  <a:schemeClr val="accent1"/>
                </a:solidFill>
                <a:latin typeface="+mj-lt"/>
                <a:cs typeface="Arial" charset="0"/>
              </a:rPr>
              <a:t>0</a:t>
            </a:r>
            <a:r>
              <a:rPr lang="en-US" sz="2000" b="1" dirty="0">
                <a:solidFill>
                  <a:schemeClr val="accent1"/>
                </a:solidFill>
                <a:latin typeface="+mj-lt"/>
                <a:cs typeface="Arial" charset="0"/>
              </a:rPr>
              <a:t>/</a:t>
            </a:r>
            <a:r>
              <a:rPr lang="en-US" sz="2000" b="1" i="1" dirty="0" err="1">
                <a:solidFill>
                  <a:schemeClr val="accent1"/>
                </a:solidFill>
                <a:latin typeface="+mj-lt"/>
                <a:cs typeface="Arial" charset="0"/>
              </a:rPr>
              <a:t>T</a:t>
            </a:r>
            <a:r>
              <a:rPr lang="en-US" sz="2000" b="1" i="1" baseline="-25000" dirty="0" err="1">
                <a:solidFill>
                  <a:schemeClr val="accent1"/>
                </a:solidFill>
                <a:latin typeface="+mj-lt"/>
                <a:cs typeface="Arial" charset="0"/>
              </a:rPr>
              <a:t>c</a:t>
            </a:r>
            <a:r>
              <a:rPr lang="en-US" sz="2000" b="1" i="1" baseline="-25000" dirty="0">
                <a:solidFill>
                  <a:schemeClr val="accent1"/>
                </a:solidFill>
                <a:latin typeface="+mj-lt"/>
                <a:cs typeface="Arial" charset="0"/>
              </a:rPr>
              <a:t> </a:t>
            </a:r>
            <a:r>
              <a:rPr lang="en-US" sz="2000" b="1" dirty="0">
                <a:solidFill>
                  <a:schemeClr val="accent1"/>
                </a:solidFill>
                <a:latin typeface="+mj-lt"/>
                <a:cs typeface="Arial" charset="0"/>
              </a:rPr>
              <a:t>) </a:t>
            </a:r>
            <a:r>
              <a:rPr lang="en-US" sz="2000" dirty="0">
                <a:latin typeface="+mj-lt"/>
                <a:cs typeface="Arial" charset="0"/>
              </a:rPr>
              <a:t>e</a:t>
            </a:r>
            <a:r>
              <a:rPr lang="en-US" sz="2000" baseline="30000" dirty="0">
                <a:latin typeface="+mj-lt"/>
                <a:cs typeface="Arial" charset="0"/>
              </a:rPr>
              <a:t>-</a:t>
            </a:r>
            <a:r>
              <a:rPr lang="en-US" sz="2000" i="1" baseline="30000" dirty="0">
                <a:latin typeface="+mj-lt"/>
                <a:cs typeface="Arial" charset="0"/>
              </a:rPr>
              <a:t>t</a:t>
            </a:r>
            <a:r>
              <a:rPr lang="en-US" sz="2000" baseline="30000" dirty="0">
                <a:latin typeface="+mj-lt"/>
                <a:cs typeface="Arial" charset="0"/>
              </a:rPr>
              <a:t>/</a:t>
            </a:r>
            <a:r>
              <a:rPr lang="el-GR" sz="2000" baseline="30000" dirty="0">
                <a:latin typeface="+mj-lt"/>
                <a:cs typeface="Times New Roman" pitchFamily="18" charset="0"/>
              </a:rPr>
              <a:t>τ</a:t>
            </a:r>
            <a:endParaRPr lang="en-US" sz="2400" dirty="0">
              <a:latin typeface="+mj-lt"/>
              <a:cs typeface="Arial" charset="0"/>
            </a:endParaRPr>
          </a:p>
          <a:p>
            <a:pPr marL="742950" lvl="1" indent="-285750" algn="just">
              <a:spcBef>
                <a:spcPct val="20000"/>
              </a:spcBef>
              <a:buFontTx/>
              <a:buChar char="–"/>
            </a:pPr>
            <a:endParaRPr lang="en-US" sz="2000" dirty="0">
              <a:latin typeface="+mj-lt"/>
              <a:cs typeface="Arial" charset="0"/>
            </a:endParaRPr>
          </a:p>
          <a:p>
            <a:pPr lvl="1">
              <a:spcBef>
                <a:spcPct val="20000"/>
              </a:spcBef>
            </a:pPr>
            <a:r>
              <a:rPr lang="el-GR" sz="2000" b="1" dirty="0" smtClean="0">
                <a:solidFill>
                  <a:srgbClr val="0070C0"/>
                </a:solidFill>
                <a:latin typeface="+mj-lt"/>
                <a:cs typeface="Times New Roman" pitchFamily="18" charset="0"/>
              </a:rPr>
              <a:t>τ</a:t>
            </a:r>
            <a:r>
              <a:rPr lang="en-US" sz="2000" b="1" dirty="0" smtClean="0">
                <a:solidFill>
                  <a:srgbClr val="0070C0"/>
                </a:solidFill>
                <a:latin typeface="+mj-lt"/>
                <a:cs typeface="Arial" charset="0"/>
              </a:rPr>
              <a:t>: </a:t>
            </a:r>
            <a:r>
              <a:rPr lang="en-US" sz="2000" dirty="0">
                <a:latin typeface="+mj-lt"/>
                <a:cs typeface="Arial" charset="0"/>
              </a:rPr>
              <a:t>time constant </a:t>
            </a:r>
            <a:r>
              <a:rPr lang="en-US" sz="2000" dirty="0" smtClean="0">
                <a:latin typeface="+mj-lt"/>
                <a:cs typeface="Arial" charset="0"/>
              </a:rPr>
              <a:t>for </a:t>
            </a:r>
            <a:r>
              <a:rPr lang="en-US" sz="2000" dirty="0">
                <a:latin typeface="+mj-lt"/>
                <a:cs typeface="Arial" charset="0"/>
              </a:rPr>
              <a:t>how fast </a:t>
            </a:r>
            <a:r>
              <a:rPr lang="en-US" sz="2000" dirty="0" smtClean="0">
                <a:latin typeface="+mj-lt"/>
                <a:cs typeface="Arial" charset="0"/>
              </a:rPr>
              <a:t>flip-flop </a:t>
            </a:r>
            <a:r>
              <a:rPr lang="en-US" sz="2000" dirty="0">
                <a:latin typeface="+mj-lt"/>
                <a:cs typeface="Arial" charset="0"/>
              </a:rPr>
              <a:t>moves away from </a:t>
            </a:r>
            <a:r>
              <a:rPr lang="en-US" sz="2000" dirty="0" err="1" smtClean="0">
                <a:latin typeface="+mj-lt"/>
                <a:cs typeface="Arial" charset="0"/>
              </a:rPr>
              <a:t>metastability</a:t>
            </a:r>
            <a:endParaRPr lang="en-US" sz="1800" dirty="0">
              <a:latin typeface="+mj-lt"/>
              <a:cs typeface="Arial" charset="0"/>
            </a:endParaRPr>
          </a:p>
          <a:p>
            <a:pPr marL="342900" indent="-342900">
              <a:spcBef>
                <a:spcPct val="20000"/>
              </a:spcBef>
            </a:pPr>
            <a:r>
              <a:rPr lang="en-US" sz="2000" dirty="0">
                <a:latin typeface="+mj-lt"/>
                <a:cs typeface="Arial" charset="0"/>
              </a:rPr>
              <a:t>                                    P(</a:t>
            </a:r>
            <a:r>
              <a:rPr lang="en-US" sz="2000" i="1" dirty="0" err="1">
                <a:latin typeface="+mj-lt"/>
                <a:cs typeface="Arial" charset="0"/>
              </a:rPr>
              <a:t>t</a:t>
            </a:r>
            <a:r>
              <a:rPr lang="en-US" sz="2000" baseline="-25000" dirty="0" err="1">
                <a:latin typeface="+mj-lt"/>
                <a:cs typeface="Arial" charset="0"/>
              </a:rPr>
              <a:t>res</a:t>
            </a:r>
            <a:r>
              <a:rPr lang="en-US" sz="2000" dirty="0">
                <a:latin typeface="+mj-lt"/>
                <a:cs typeface="Arial" charset="0"/>
              </a:rPr>
              <a:t> &gt; </a:t>
            </a:r>
            <a:r>
              <a:rPr lang="en-US" sz="2000" i="1" dirty="0">
                <a:latin typeface="+mj-lt"/>
                <a:cs typeface="Arial" charset="0"/>
              </a:rPr>
              <a:t>t</a:t>
            </a:r>
            <a:r>
              <a:rPr lang="en-US" sz="2000" dirty="0">
                <a:latin typeface="+mj-lt"/>
                <a:cs typeface="Arial" charset="0"/>
              </a:rPr>
              <a:t>) = (</a:t>
            </a:r>
            <a:r>
              <a:rPr lang="en-US" sz="2000" i="1" dirty="0">
                <a:latin typeface="+mj-lt"/>
                <a:cs typeface="Arial" charset="0"/>
              </a:rPr>
              <a:t>T</a:t>
            </a:r>
            <a:r>
              <a:rPr lang="en-US" sz="2000" baseline="-25000" dirty="0">
                <a:latin typeface="+mj-lt"/>
                <a:cs typeface="Arial" charset="0"/>
              </a:rPr>
              <a:t>0</a:t>
            </a:r>
            <a:r>
              <a:rPr lang="en-US" sz="2000" dirty="0">
                <a:latin typeface="+mj-lt"/>
                <a:cs typeface="Arial" charset="0"/>
              </a:rPr>
              <a:t>/</a:t>
            </a:r>
            <a:r>
              <a:rPr lang="en-US" sz="2000" i="1" dirty="0" err="1">
                <a:latin typeface="+mj-lt"/>
                <a:cs typeface="Arial" charset="0"/>
              </a:rPr>
              <a:t>T</a:t>
            </a:r>
            <a:r>
              <a:rPr lang="en-US" sz="2000" i="1" baseline="-25000" dirty="0" err="1">
                <a:latin typeface="+mj-lt"/>
                <a:cs typeface="Arial" charset="0"/>
              </a:rPr>
              <a:t>c</a:t>
            </a:r>
            <a:r>
              <a:rPr lang="en-US" sz="2000" i="1" baseline="-25000" dirty="0">
                <a:latin typeface="+mj-lt"/>
                <a:cs typeface="Arial" charset="0"/>
              </a:rPr>
              <a:t> </a:t>
            </a:r>
            <a:r>
              <a:rPr lang="en-US" sz="2000" dirty="0">
                <a:latin typeface="+mj-lt"/>
                <a:cs typeface="Arial" charset="0"/>
              </a:rPr>
              <a:t>) </a:t>
            </a:r>
            <a:r>
              <a:rPr lang="en-US" sz="2000" b="1" dirty="0">
                <a:solidFill>
                  <a:schemeClr val="accent1"/>
                </a:solidFill>
                <a:latin typeface="+mj-lt"/>
                <a:cs typeface="Arial" charset="0"/>
              </a:rPr>
              <a:t>e</a:t>
            </a:r>
            <a:r>
              <a:rPr lang="en-US" sz="2000" b="1" baseline="30000" dirty="0">
                <a:solidFill>
                  <a:schemeClr val="accent1"/>
                </a:solidFill>
                <a:latin typeface="+mj-lt"/>
                <a:cs typeface="Arial" charset="0"/>
              </a:rPr>
              <a:t>-</a:t>
            </a:r>
            <a:r>
              <a:rPr lang="en-US" sz="2000" b="1" i="1" baseline="30000" dirty="0">
                <a:solidFill>
                  <a:schemeClr val="accent1"/>
                </a:solidFill>
                <a:latin typeface="+mj-lt"/>
                <a:cs typeface="Arial" charset="0"/>
              </a:rPr>
              <a:t>t</a:t>
            </a:r>
            <a:r>
              <a:rPr lang="en-US" sz="2000" b="1" baseline="30000" dirty="0">
                <a:solidFill>
                  <a:schemeClr val="accent1"/>
                </a:solidFill>
                <a:latin typeface="+mj-lt"/>
                <a:cs typeface="Arial" charset="0"/>
              </a:rPr>
              <a:t>/</a:t>
            </a:r>
            <a:r>
              <a:rPr lang="el-GR" sz="2000" b="1" baseline="30000" dirty="0">
                <a:solidFill>
                  <a:schemeClr val="accent1"/>
                </a:solidFill>
                <a:latin typeface="+mj-lt"/>
                <a:cs typeface="Times New Roman" pitchFamily="18" charset="0"/>
              </a:rPr>
              <a:t>τ</a:t>
            </a:r>
            <a:endParaRPr lang="en-US" sz="2000" b="1" baseline="30000" dirty="0">
              <a:solidFill>
                <a:schemeClr val="accent1"/>
              </a:solidFill>
              <a:latin typeface="+mj-lt"/>
              <a:cs typeface="Times New Roman" pitchFamily="18" charset="0"/>
            </a:endParaRPr>
          </a:p>
          <a:p>
            <a:pPr marL="342900" indent="-342900">
              <a:spcBef>
                <a:spcPct val="20000"/>
              </a:spcBef>
            </a:pPr>
            <a:endParaRPr lang="en-US" sz="2000" i="1" dirty="0">
              <a:latin typeface="+mj-lt"/>
              <a:cs typeface="Arial" charset="0"/>
            </a:endParaRPr>
          </a:p>
          <a:p>
            <a:pPr marL="342900" indent="-342900">
              <a:spcBef>
                <a:spcPct val="20000"/>
              </a:spcBef>
              <a:buFontTx/>
              <a:buChar char="•"/>
            </a:pPr>
            <a:r>
              <a:rPr lang="en-US" sz="2400" dirty="0" smtClean="0">
                <a:latin typeface="+mj-lt"/>
                <a:cs typeface="Arial" charset="0"/>
              </a:rPr>
              <a:t>If </a:t>
            </a:r>
            <a:r>
              <a:rPr lang="en-US" sz="2400" dirty="0">
                <a:latin typeface="+mj-lt"/>
                <a:cs typeface="Arial" charset="0"/>
              </a:rPr>
              <a:t>flip-flop samples </a:t>
            </a:r>
            <a:r>
              <a:rPr lang="en-US" sz="2400" dirty="0" smtClean="0">
                <a:latin typeface="+mj-lt"/>
                <a:cs typeface="Arial" charset="0"/>
              </a:rPr>
              <a:t>metastable </a:t>
            </a:r>
            <a:r>
              <a:rPr lang="en-US" sz="2400" dirty="0">
                <a:latin typeface="+mj-lt"/>
                <a:cs typeface="Arial" charset="0"/>
              </a:rPr>
              <a:t>input, if you wait long enough (</a:t>
            </a:r>
            <a:r>
              <a:rPr lang="en-US" sz="2400" i="1" dirty="0">
                <a:latin typeface="+mj-lt"/>
                <a:cs typeface="Arial" charset="0"/>
              </a:rPr>
              <a:t>t</a:t>
            </a:r>
            <a:r>
              <a:rPr lang="en-US" sz="2400" dirty="0">
                <a:latin typeface="+mj-lt"/>
                <a:cs typeface="Arial" charset="0"/>
              </a:rPr>
              <a:t>), the output will have resolved to 1 or 0 with high probability.</a:t>
            </a:r>
          </a:p>
          <a:p>
            <a:pPr marL="342900" indent="-342900">
              <a:spcBef>
                <a:spcPct val="20000"/>
              </a:spcBef>
            </a:pPr>
            <a:endParaRPr lang="el-GR" sz="2400" baseline="30000" dirty="0">
              <a:latin typeface="+mj-lt"/>
              <a:cs typeface="Times New Roman" pitchFamily="18"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err="1" smtClean="0">
                <a:solidFill>
                  <a:schemeClr val="bg1"/>
                </a:solidFill>
                <a:latin typeface="+mj-lt"/>
              </a:rPr>
              <a:t>Metastability</a:t>
            </a:r>
            <a:endParaRPr lang="en-US" sz="4400" dirty="0">
              <a:solidFill>
                <a:schemeClr val="bg1"/>
              </a:solidFill>
              <a:latin typeface="+mj-lt"/>
            </a:endParaRPr>
          </a:p>
        </p:txBody>
      </p:sp>
    </p:spTree>
    <p:extLst>
      <p:ext uri="{BB962C8B-B14F-4D97-AF65-F5344CB8AC3E}">
        <p14:creationId xmlns:p14="http://schemas.microsoft.com/office/powerpoint/2010/main" val="14409017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3"/>
            </p:custDataLst>
          </p:nvPr>
        </p:nvSpPr>
        <p:spPr bwMode="auto">
          <a:xfrm>
            <a:off x="457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1,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0: </a:t>
            </a:r>
            <a:endParaRPr lang="en-US" sz="3200" b="1" dirty="0" smtClean="0">
              <a:solidFill>
                <a:schemeClr val="accent1"/>
              </a:solidFill>
              <a:latin typeface="+mj-lt"/>
              <a:cs typeface="Arial" charset="0"/>
            </a:endParaRPr>
          </a:p>
          <a:p>
            <a:pPr lvl="1">
              <a:spcBef>
                <a:spcPct val="20000"/>
              </a:spcBef>
            </a:pPr>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1 and </a:t>
            </a:r>
            <a:r>
              <a:rPr lang="en-US" sz="3200" i="1" dirty="0">
                <a:latin typeface="+mj-lt"/>
                <a:cs typeface="Arial" charset="0"/>
              </a:rPr>
              <a:t>Q</a:t>
            </a:r>
            <a:r>
              <a:rPr lang="en-US" sz="3200" dirty="0">
                <a:latin typeface="+mj-lt"/>
                <a:cs typeface="Arial" charset="0"/>
              </a:rPr>
              <a:t> = 0</a:t>
            </a:r>
          </a:p>
          <a:p>
            <a:pPr lvl="1">
              <a:spcBef>
                <a:spcPct val="20000"/>
              </a:spcBef>
            </a:pPr>
            <a:r>
              <a:rPr lang="en-US" sz="3200" b="1" i="1" dirty="0">
                <a:solidFill>
                  <a:srgbClr val="C00000"/>
                </a:solidFill>
                <a:latin typeface="+mj-lt"/>
                <a:cs typeface="Arial" charset="0"/>
              </a:rPr>
              <a:t> </a:t>
            </a:r>
            <a:r>
              <a:rPr lang="en-US" sz="3200" b="1" i="1" dirty="0" smtClean="0">
                <a:solidFill>
                  <a:srgbClr val="C00000"/>
                </a:solidFill>
                <a:latin typeface="+mj-lt"/>
                <a:cs typeface="Arial" charset="0"/>
              </a:rPr>
              <a:t>  </a:t>
            </a:r>
            <a:endParaRPr lang="en-US" sz="3200" b="1" dirty="0" smtClean="0">
              <a:solidFill>
                <a:srgbClr val="C00000"/>
              </a:solidFill>
              <a:latin typeface="+mj-lt"/>
              <a:cs typeface="Arial" charset="0"/>
            </a:endParaRPr>
          </a:p>
          <a:p>
            <a:pPr lvl="1">
              <a:spcBef>
                <a:spcPct val="20000"/>
              </a:spcBef>
            </a:pPr>
            <a:endParaRPr lang="en-US" sz="2000" dirty="0" smtClean="0">
              <a:latin typeface="+mj-lt"/>
              <a:cs typeface="Arial" charset="0"/>
            </a:endParaRPr>
          </a:p>
          <a:p>
            <a:pPr marL="742950" lvl="1" indent="-285750">
              <a:spcBef>
                <a:spcPct val="20000"/>
              </a:spcBef>
              <a:buFontTx/>
              <a:buChar char="–"/>
            </a:pPr>
            <a:endParaRPr lang="en-US" sz="2000" dirty="0">
              <a:latin typeface="+mj-lt"/>
              <a:cs typeface="Arial" charset="0"/>
            </a:endParaRPr>
          </a:p>
          <a:p>
            <a:pPr marL="742950" lvl="1" indent="-285750">
              <a:spcBef>
                <a:spcPct val="20000"/>
              </a:spcBef>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0,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1: </a:t>
            </a:r>
            <a:endParaRPr lang="en-US" sz="3200" b="1" dirty="0" smtClean="0">
              <a:solidFill>
                <a:schemeClr val="accent1"/>
              </a:solidFill>
              <a:latin typeface="+mj-lt"/>
              <a:cs typeface="Arial" charset="0"/>
            </a:endParaRPr>
          </a:p>
          <a:p>
            <a:pPr lvl="1">
              <a:spcBef>
                <a:spcPct val="20000"/>
              </a:spcBef>
            </a:pPr>
            <a:r>
              <a:rPr lang="en-US" sz="3200" dirty="0">
                <a:latin typeface="+mj-lt"/>
                <a:cs typeface="Arial" charset="0"/>
              </a:rPr>
              <a:t> </a:t>
            </a:r>
            <a:r>
              <a:rPr lang="en-US" sz="3200" dirty="0" smtClean="0">
                <a:latin typeface="+mj-lt"/>
                <a:cs typeface="Arial" charset="0"/>
              </a:rPr>
              <a:t>  then </a:t>
            </a:r>
            <a:r>
              <a:rPr lang="en-US" sz="3200" i="1" dirty="0">
                <a:latin typeface="+mj-lt"/>
                <a:cs typeface="Arial" charset="0"/>
              </a:rPr>
              <a:t>Q</a:t>
            </a:r>
            <a:r>
              <a:rPr lang="en-US" sz="3200" dirty="0">
                <a:latin typeface="+mj-lt"/>
                <a:cs typeface="Arial" charset="0"/>
              </a:rPr>
              <a:t> = 0</a:t>
            </a:r>
            <a:r>
              <a:rPr lang="en-US" sz="3200" dirty="0" smtClean="0">
                <a:latin typeface="+mj-lt"/>
                <a:cs typeface="Arial" charset="0"/>
              </a:rPr>
              <a:t> </a:t>
            </a:r>
            <a:r>
              <a:rPr lang="en-US" sz="3200" dirty="0">
                <a:latin typeface="+mj-lt"/>
                <a:cs typeface="Arial" charset="0"/>
              </a:rPr>
              <a:t>and </a:t>
            </a:r>
            <a:r>
              <a:rPr lang="en-US" sz="3200" i="1" dirty="0">
                <a:latin typeface="+mj-lt"/>
                <a:cs typeface="Arial" charset="0"/>
              </a:rPr>
              <a:t>Q</a:t>
            </a:r>
            <a:r>
              <a:rPr lang="en-US" sz="3200" dirty="0">
                <a:latin typeface="+mj-lt"/>
                <a:cs typeface="Arial" charset="0"/>
              </a:rPr>
              <a:t> = 1</a:t>
            </a:r>
          </a:p>
          <a:p>
            <a:pPr lvl="1">
              <a:spcBef>
                <a:spcPct val="20000"/>
              </a:spcBef>
            </a:pPr>
            <a:r>
              <a:rPr lang="en-US" sz="3200" b="1" i="1" dirty="0" smtClean="0">
                <a:solidFill>
                  <a:srgbClr val="C00000"/>
                </a:solidFill>
                <a:latin typeface="+mj-lt"/>
                <a:cs typeface="Arial" charset="0"/>
              </a:rPr>
              <a:t>   </a:t>
            </a:r>
            <a:endParaRPr lang="en-US" sz="3200" b="1" dirty="0">
              <a:solidFill>
                <a:srgbClr val="C00000"/>
              </a:solidFill>
              <a:latin typeface="+mj-lt"/>
              <a:cs typeface="Arial" charset="0"/>
            </a:endParaRPr>
          </a:p>
          <a:p>
            <a:pPr marL="742950" lvl="1" indent="-285750">
              <a:spcBef>
                <a:spcPct val="20000"/>
              </a:spcBef>
              <a:buFontTx/>
              <a:buChar char="–"/>
            </a:pPr>
            <a:endParaRPr lang="en-US" sz="3200" dirty="0">
              <a:latin typeface="+mj-lt"/>
              <a:cs typeface="Arial" charset="0"/>
            </a:endParaRPr>
          </a:p>
          <a:p>
            <a:pPr marL="742950" lvl="1" indent="-285750">
              <a:spcBef>
                <a:spcPct val="20000"/>
              </a:spcBef>
              <a:buFontTx/>
              <a:buChar char="–"/>
            </a:pPr>
            <a:endParaRPr lang="en-US" sz="2000" dirty="0">
              <a:latin typeface="+mj-lt"/>
              <a:cs typeface="Arial" charset="0"/>
            </a:endParaRPr>
          </a:p>
        </p:txBody>
      </p:sp>
      <p:sp>
        <p:nvSpPr>
          <p:cNvPr id="973830" name="Line 6"/>
          <p:cNvSpPr>
            <a:spLocks noChangeShapeType="1"/>
          </p:cNvSpPr>
          <p:nvPr>
            <p:custDataLst>
              <p:tags r:id="rId4"/>
            </p:custDataLst>
          </p:nvPr>
        </p:nvSpPr>
        <p:spPr bwMode="auto">
          <a:xfrm>
            <a:off x="3868033" y="192922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39" name="Line 15"/>
          <p:cNvSpPr>
            <a:spLocks noChangeShapeType="1"/>
          </p:cNvSpPr>
          <p:nvPr>
            <p:custDataLst>
              <p:tags r:id="rId5"/>
            </p:custDataLst>
          </p:nvPr>
        </p:nvSpPr>
        <p:spPr bwMode="auto">
          <a:xfrm>
            <a:off x="3871546" y="4419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3" name="Object 2"/>
          <p:cNvGraphicFramePr>
            <a:graphicFrameLocks noChangeAspect="1"/>
          </p:cNvGraphicFramePr>
          <p:nvPr>
            <p:custDataLst>
              <p:tags r:id="rId6"/>
            </p:custDataLst>
            <p:extLst>
              <p:ext uri="{D42A27DB-BD31-4B8C-83A1-F6EECF244321}">
                <p14:modId xmlns:p14="http://schemas.microsoft.com/office/powerpoint/2010/main" val="3804961588"/>
              </p:ext>
            </p:extLst>
          </p:nvPr>
        </p:nvGraphicFramePr>
        <p:xfrm>
          <a:off x="5638800" y="3505200"/>
          <a:ext cx="2438400" cy="2043112"/>
        </p:xfrm>
        <a:graphic>
          <a:graphicData uri="http://schemas.openxmlformats.org/presentationml/2006/ole">
            <mc:AlternateContent xmlns:mc="http://schemas.openxmlformats.org/markup-compatibility/2006">
              <mc:Choice xmlns:v="urn:schemas-microsoft-com:vml" Requires="v">
                <p:oleObj spid="_x0000_s130136" name="VISIO" r:id="rId10" imgW="1057895" imgH="885396" progId="Visio.Drawing.6">
                  <p:embed/>
                </p:oleObj>
              </mc:Choice>
              <mc:Fallback>
                <p:oleObj name="VISIO" r:id="rId10" imgW="1057895" imgH="885396" progId="Visio.Drawing.6">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3505200"/>
                        <a:ext cx="2438400" cy="2043112"/>
                      </a:xfrm>
                      <a:prstGeom prst="rect">
                        <a:avLst/>
                      </a:prstGeom>
                      <a:noFill/>
                      <a:ln>
                        <a:noFill/>
                      </a:ln>
                      <a:extLst/>
                    </p:spPr>
                  </p:pic>
                </p:oleObj>
              </mc:Fallback>
            </mc:AlternateContent>
          </a:graphicData>
        </a:graphic>
      </p:graphicFrame>
      <p:grpSp>
        <p:nvGrpSpPr>
          <p:cNvPr id="5" name="Group 4"/>
          <p:cNvGrpSpPr/>
          <p:nvPr/>
        </p:nvGrpSpPr>
        <p:grpSpPr>
          <a:xfrm>
            <a:off x="5638800" y="1295400"/>
            <a:ext cx="2438400" cy="2043112"/>
            <a:chOff x="5638800" y="1295400"/>
            <a:chExt cx="2438400" cy="2043112"/>
          </a:xfrm>
        </p:grpSpPr>
        <p:graphicFrame>
          <p:nvGraphicFramePr>
            <p:cNvPr id="2" name="Object 1"/>
            <p:cNvGraphicFramePr>
              <a:graphicFrameLocks noChangeAspect="1"/>
            </p:cNvGraphicFramePr>
            <p:nvPr>
              <p:custDataLst>
                <p:tags r:id="rId7"/>
              </p:custDataLst>
              <p:extLst>
                <p:ext uri="{D42A27DB-BD31-4B8C-83A1-F6EECF244321}">
                  <p14:modId xmlns:p14="http://schemas.microsoft.com/office/powerpoint/2010/main" val="3050789529"/>
                </p:ext>
              </p:extLst>
            </p:nvPr>
          </p:nvGraphicFramePr>
          <p:xfrm>
            <a:off x="5638800" y="1295400"/>
            <a:ext cx="2438400" cy="2043112"/>
          </p:xfrm>
          <a:graphic>
            <a:graphicData uri="http://schemas.openxmlformats.org/presentationml/2006/ole">
              <mc:AlternateContent xmlns:mc="http://schemas.openxmlformats.org/markup-compatibility/2006">
                <mc:Choice xmlns:v="urn:schemas-microsoft-com:vml" Requires="v">
                  <p:oleObj spid="_x0000_s130137" name="Visio" r:id="rId12" imgW="1043980" imgH="876354" progId="Visio.Drawing.11">
                    <p:embed/>
                  </p:oleObj>
                </mc:Choice>
                <mc:Fallback>
                  <p:oleObj name="Visio" r:id="rId12" imgW="1043980" imgH="876354" progId="Visio.Drawing.11">
                    <p:embed/>
                    <p:pic>
                      <p:nvPicPr>
                        <p:cNvPr id="0" name="Object 6"/>
                        <p:cNvPicPr>
                          <a:picLocks noChangeAspect="1" noChangeArrowheads="1"/>
                        </p:cNvPicPr>
                        <p:nvPr/>
                      </p:nvPicPr>
                      <p:blipFill>
                        <a:blip r:embed="rId13"/>
                        <a:srcRect/>
                        <a:stretch>
                          <a:fillRect/>
                        </a:stretch>
                      </p:blipFill>
                      <p:spPr bwMode="auto">
                        <a:xfrm>
                          <a:off x="5638800" y="1295400"/>
                          <a:ext cx="2438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3"/>
            <p:cNvSpPr/>
            <p:nvPr/>
          </p:nvSpPr>
          <p:spPr>
            <a:xfrm>
              <a:off x="6043813" y="2450068"/>
              <a:ext cx="228600" cy="369332"/>
            </a:xfrm>
            <a:prstGeom prst="rect">
              <a:avLst/>
            </a:prstGeom>
            <a:solidFill>
              <a:schemeClr val="bg1"/>
            </a:solidFill>
          </p:spPr>
          <p:txBody>
            <a:bodyPr wrap="square">
              <a:spAutoFit/>
            </a:bodyPr>
            <a:lstStyle/>
            <a:p>
              <a:r>
                <a:rPr lang="en-US" b="1" dirty="0" smtClean="0">
                  <a:solidFill>
                    <a:srgbClr val="0606BA"/>
                  </a:solidFill>
                  <a:latin typeface="Arial" panose="020B0604020202020204" pitchFamily="34" charset="0"/>
                  <a:cs typeface="Arial" panose="020B0604020202020204" pitchFamily="34" charset="0"/>
                </a:rPr>
                <a:t>1</a:t>
              </a:r>
              <a:endParaRPr lang="en-US" dirty="0">
                <a:solidFill>
                  <a:srgbClr val="0606BA"/>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9849711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3461"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2300944689"/>
              </p:ext>
            </p:extLst>
          </p:nvPr>
        </p:nvGraphicFramePr>
        <p:xfrm>
          <a:off x="3352800" y="3581400"/>
          <a:ext cx="2057400" cy="1854200"/>
        </p:xfrm>
        <a:graphic>
          <a:graphicData uri="http://schemas.openxmlformats.org/presentationml/2006/ole">
            <mc:AlternateContent xmlns:mc="http://schemas.openxmlformats.org/markup-compatibility/2006">
              <mc:Choice xmlns:v="urn:schemas-microsoft-com:vml" Requires="v">
                <p:oleObj spid="_x0000_s191532" name="VISIO" r:id="rId8" imgW="828720" imgH="780840" progId="Visio.Drawing.6">
                  <p:embed/>
                </p:oleObj>
              </mc:Choice>
              <mc:Fallback>
                <p:oleObj name="VISIO" r:id="rId8" imgW="828720" imgH="7808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581400"/>
                        <a:ext cx="2057400" cy="1854200"/>
                      </a:xfrm>
                      <a:prstGeom prst="rect">
                        <a:avLst/>
                      </a:prstGeom>
                    </p:spPr>
                  </p:pic>
                </p:oleObj>
              </mc:Fallback>
            </mc:AlternateContent>
          </a:graphicData>
        </a:graphic>
      </p:graphicFrame>
      <p:sp>
        <p:nvSpPr>
          <p:cNvPr id="10434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346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3462" name="Rectangle 6"/>
          <p:cNvSpPr>
            <a:spLocks noChangeArrowheads="1"/>
          </p:cNvSpPr>
          <p:nvPr>
            <p:custDataLst>
              <p:tags r:id="rId5"/>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mj-lt"/>
                <a:cs typeface="Arial" charset="0"/>
              </a:rPr>
              <a:t>Asynchronous inputs </a:t>
            </a:r>
            <a:r>
              <a:rPr lang="en-US" sz="2400" b="1" dirty="0" smtClean="0">
                <a:latin typeface="+mj-lt"/>
                <a:cs typeface="Arial" charset="0"/>
              </a:rPr>
              <a:t>are </a:t>
            </a:r>
            <a:r>
              <a:rPr lang="en-US" sz="2400" b="1" dirty="0">
                <a:latin typeface="+mj-lt"/>
                <a:cs typeface="Arial" charset="0"/>
              </a:rPr>
              <a:t>inevitable </a:t>
            </a:r>
            <a:r>
              <a:rPr lang="en-US" sz="2400" dirty="0">
                <a:latin typeface="+mj-lt"/>
                <a:cs typeface="Arial" charset="0"/>
              </a:rPr>
              <a:t>(user interfaces, systems with different clocks interacting, etc</a:t>
            </a:r>
            <a:r>
              <a:rPr lang="en-US" sz="2400" dirty="0" smtClean="0">
                <a:latin typeface="+mj-lt"/>
                <a:cs typeface="Arial" charset="0"/>
              </a:rPr>
              <a:t>.)</a:t>
            </a:r>
            <a:endParaRPr lang="en-US" sz="2400" dirty="0">
              <a:latin typeface="+mj-lt"/>
              <a:cs typeface="Arial" charset="0"/>
            </a:endParaRPr>
          </a:p>
          <a:p>
            <a:pPr marL="342900" indent="-342900">
              <a:spcBef>
                <a:spcPct val="20000"/>
              </a:spcBef>
              <a:buFontTx/>
              <a:buChar char="•"/>
            </a:pPr>
            <a:r>
              <a:rPr lang="en-US" sz="2400" b="1" dirty="0" smtClean="0">
                <a:latin typeface="+mj-lt"/>
                <a:cs typeface="Arial" charset="0"/>
              </a:rPr>
              <a:t>Synchronizer goal: </a:t>
            </a:r>
            <a:r>
              <a:rPr lang="en-US" sz="2400" dirty="0" smtClean="0">
                <a:latin typeface="+mj-lt"/>
                <a:cs typeface="Arial" charset="0"/>
              </a:rPr>
              <a:t>make </a:t>
            </a:r>
            <a:r>
              <a:rPr lang="en-US" sz="2400" dirty="0">
                <a:latin typeface="+mj-lt"/>
                <a:cs typeface="Arial" charset="0"/>
              </a:rPr>
              <a:t>the probability of failure (the output </a:t>
            </a:r>
            <a:r>
              <a:rPr lang="en-US" sz="2400" i="1" dirty="0">
                <a:latin typeface="+mj-lt"/>
                <a:cs typeface="Arial" charset="0"/>
              </a:rPr>
              <a:t>Q</a:t>
            </a:r>
            <a:r>
              <a:rPr lang="en-US" sz="2400" dirty="0">
                <a:latin typeface="+mj-lt"/>
                <a:cs typeface="Arial" charset="0"/>
              </a:rPr>
              <a:t> still being metastable) </a:t>
            </a:r>
            <a:r>
              <a:rPr lang="en-US" sz="2400" dirty="0" smtClean="0">
                <a:latin typeface="+mj-lt"/>
                <a:cs typeface="Arial" charset="0"/>
              </a:rPr>
              <a:t>low</a:t>
            </a:r>
            <a:endParaRPr lang="en-US" sz="2400" dirty="0">
              <a:latin typeface="+mj-lt"/>
              <a:cs typeface="Arial" charset="0"/>
            </a:endParaRPr>
          </a:p>
          <a:p>
            <a:pPr marL="342900" indent="-342900">
              <a:spcBef>
                <a:spcPct val="20000"/>
              </a:spcBef>
              <a:buFontTx/>
              <a:buChar char="•"/>
            </a:pPr>
            <a:r>
              <a:rPr lang="en-US" sz="2400" dirty="0" smtClean="0">
                <a:latin typeface="+mj-lt"/>
                <a:cs typeface="Arial" charset="0"/>
              </a:rPr>
              <a:t>Synchronizer cannot </a:t>
            </a:r>
            <a:r>
              <a:rPr lang="en-US" sz="2400" dirty="0">
                <a:latin typeface="+mj-lt"/>
                <a:cs typeface="Arial" charset="0"/>
              </a:rPr>
              <a:t>make the probability of failure </a:t>
            </a:r>
            <a:r>
              <a:rPr lang="en-US" sz="2400" dirty="0" smtClean="0">
                <a:latin typeface="+mj-lt"/>
                <a:cs typeface="Arial" charset="0"/>
              </a:rPr>
              <a:t>0</a:t>
            </a:r>
            <a:endParaRPr lang="en-US" sz="2000" baseline="30000" dirty="0">
              <a:solidFill>
                <a:schemeClr val="accent2"/>
              </a:solidFill>
              <a:latin typeface="+mj-lt"/>
              <a:cs typeface="Times New Roman" pitchFamily="18"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Synchronizers</a:t>
            </a:r>
            <a:endParaRPr lang="en-US" sz="4400" dirty="0">
              <a:solidFill>
                <a:schemeClr val="bg1"/>
              </a:solidFill>
              <a:latin typeface="+mj-lt"/>
            </a:endParaRPr>
          </a:p>
        </p:txBody>
      </p:sp>
    </p:spTree>
    <p:extLst>
      <p:ext uri="{BB962C8B-B14F-4D97-AF65-F5344CB8AC3E}">
        <p14:creationId xmlns:p14="http://schemas.microsoft.com/office/powerpoint/2010/main" val="2160343124"/>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488"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1939982444"/>
              </p:ext>
            </p:extLst>
          </p:nvPr>
        </p:nvGraphicFramePr>
        <p:xfrm>
          <a:off x="2209800" y="2409620"/>
          <a:ext cx="3962400" cy="3416505"/>
        </p:xfrm>
        <a:graphic>
          <a:graphicData uri="http://schemas.openxmlformats.org/presentationml/2006/ole">
            <mc:AlternateContent xmlns:mc="http://schemas.openxmlformats.org/markup-compatibility/2006">
              <mc:Choice xmlns:v="urn:schemas-microsoft-com:vml" Requires="v">
                <p:oleObj spid="_x0000_s192556" name="VISIO" r:id="rId9" imgW="2486160" imgH="2143080" progId="Visio.Drawing.6">
                  <p:embed/>
                </p:oleObj>
              </mc:Choice>
              <mc:Fallback>
                <p:oleObj name="VISIO" r:id="rId9" imgW="2486160" imgH="21430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2409620"/>
                        <a:ext cx="3962400" cy="3416505"/>
                      </a:xfrm>
                      <a:prstGeom prst="rect">
                        <a:avLst/>
                      </a:prstGeom>
                    </p:spPr>
                  </p:pic>
                </p:oleObj>
              </mc:Fallback>
            </mc:AlternateContent>
          </a:graphicData>
        </a:graphic>
      </p:graphicFrame>
      <p:sp>
        <p:nvSpPr>
          <p:cNvPr id="10444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44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6" name="Rectangle 6"/>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9" name="Rectangle 9"/>
          <p:cNvSpPr>
            <a:spLocks noChangeArrowheads="1"/>
          </p:cNvSpPr>
          <p:nvPr>
            <p:custDataLst>
              <p:tags r:id="rId6"/>
            </p:custDataLst>
          </p:nvPr>
        </p:nvSpPr>
        <p:spPr bwMode="auto">
          <a:xfrm>
            <a:off x="685800" y="10668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mj-lt"/>
                <a:cs typeface="Arial" charset="0"/>
              </a:rPr>
              <a:t>Synchronizer: built </a:t>
            </a:r>
            <a:r>
              <a:rPr lang="en-US" sz="2600" dirty="0">
                <a:latin typeface="+mj-lt"/>
                <a:cs typeface="Arial" charset="0"/>
              </a:rPr>
              <a:t>with two back-to-back </a:t>
            </a:r>
            <a:r>
              <a:rPr lang="en-US" sz="2600" dirty="0" smtClean="0">
                <a:latin typeface="+mj-lt"/>
                <a:cs typeface="Arial" charset="0"/>
              </a:rPr>
              <a:t>flip-flops</a:t>
            </a:r>
            <a:endParaRPr lang="en-US" sz="2600" dirty="0">
              <a:latin typeface="+mj-lt"/>
              <a:cs typeface="Arial" charset="0"/>
            </a:endParaRPr>
          </a:p>
          <a:p>
            <a:pPr marL="342900" indent="-342900">
              <a:spcBef>
                <a:spcPct val="20000"/>
              </a:spcBef>
              <a:buFontTx/>
              <a:buChar char="•"/>
            </a:pPr>
            <a:r>
              <a:rPr lang="en-US" sz="2600" dirty="0" smtClean="0">
                <a:latin typeface="+mj-lt"/>
                <a:cs typeface="Arial" charset="0"/>
              </a:rPr>
              <a:t>Suppose D is transitioning when sampled by F1</a:t>
            </a:r>
          </a:p>
          <a:p>
            <a:pPr marL="342900" indent="-342900">
              <a:spcBef>
                <a:spcPct val="20000"/>
              </a:spcBef>
              <a:buFontTx/>
              <a:buChar char="•"/>
            </a:pPr>
            <a:r>
              <a:rPr lang="en-US" sz="2600" dirty="0" smtClean="0">
                <a:latin typeface="+mj-lt"/>
                <a:cs typeface="Arial" charset="0"/>
              </a:rPr>
              <a:t>Internal </a:t>
            </a:r>
            <a:r>
              <a:rPr lang="en-US" sz="2600" dirty="0">
                <a:latin typeface="+mj-lt"/>
                <a:cs typeface="Arial" charset="0"/>
              </a:rPr>
              <a:t>signal D2 </a:t>
            </a:r>
            <a:r>
              <a:rPr lang="en-US" sz="2600" dirty="0" smtClean="0">
                <a:latin typeface="+mj-lt"/>
                <a:cs typeface="Arial" charset="0"/>
              </a:rPr>
              <a:t>has </a:t>
            </a:r>
            <a:r>
              <a:rPr lang="en-US" sz="2600" dirty="0">
                <a:latin typeface="+mj-lt"/>
                <a:cs typeface="Arial" charset="0"/>
              </a:rPr>
              <a:t>(</a:t>
            </a:r>
            <a:r>
              <a:rPr lang="en-US" sz="2600" i="1" dirty="0" err="1">
                <a:latin typeface="+mj-lt"/>
                <a:cs typeface="Arial" charset="0"/>
              </a:rPr>
              <a:t>T</a:t>
            </a:r>
            <a:r>
              <a:rPr lang="en-US" sz="2600" i="1" baseline="-25000" dirty="0" err="1">
                <a:latin typeface="+mj-lt"/>
                <a:cs typeface="Arial" charset="0"/>
              </a:rPr>
              <a:t>c</a:t>
            </a:r>
            <a:r>
              <a:rPr lang="en-US" sz="2600" dirty="0">
                <a:latin typeface="+mj-lt"/>
                <a:cs typeface="Arial" charset="0"/>
              </a:rPr>
              <a:t> - </a:t>
            </a:r>
            <a:r>
              <a:rPr lang="en-US" sz="2600" i="1" dirty="0" err="1">
                <a:latin typeface="+mj-lt"/>
                <a:cs typeface="Arial" charset="0"/>
              </a:rPr>
              <a:t>t</a:t>
            </a:r>
            <a:r>
              <a:rPr lang="en-US" sz="2600" baseline="-25000" dirty="0" err="1">
                <a:latin typeface="+mj-lt"/>
                <a:cs typeface="Arial" charset="0"/>
              </a:rPr>
              <a:t>setup</a:t>
            </a:r>
            <a:r>
              <a:rPr lang="en-US" sz="2600" dirty="0">
                <a:latin typeface="+mj-lt"/>
                <a:cs typeface="Arial" charset="0"/>
              </a:rPr>
              <a:t>) </a:t>
            </a:r>
            <a:r>
              <a:rPr lang="en-US" sz="2600" dirty="0" smtClean="0">
                <a:latin typeface="+mj-lt"/>
                <a:cs typeface="Arial" charset="0"/>
              </a:rPr>
              <a:t>time to resolve to </a:t>
            </a:r>
            <a:r>
              <a:rPr lang="en-US" sz="2600" dirty="0">
                <a:latin typeface="+mj-lt"/>
                <a:cs typeface="Arial" charset="0"/>
              </a:rPr>
              <a:t>1 or </a:t>
            </a:r>
            <a:r>
              <a:rPr lang="en-US" sz="2600" dirty="0" smtClean="0">
                <a:latin typeface="+mj-lt"/>
                <a:cs typeface="Arial" charset="0"/>
              </a:rPr>
              <a:t>0</a:t>
            </a:r>
            <a:endParaRPr lang="en-US" sz="2600" dirty="0">
              <a:latin typeface="+mj-lt"/>
              <a:cs typeface="Arial" charset="0"/>
            </a:endParaRP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Synchronizer Internals</a:t>
            </a:r>
            <a:endParaRPr lang="en-US" sz="4400" dirty="0">
              <a:solidFill>
                <a:schemeClr val="bg1"/>
              </a:solidFill>
              <a:latin typeface="+mj-lt"/>
            </a:endParaRPr>
          </a:p>
        </p:txBody>
      </p:sp>
    </p:spTree>
    <p:extLst>
      <p:ext uri="{BB962C8B-B14F-4D97-AF65-F5344CB8AC3E}">
        <p14:creationId xmlns:p14="http://schemas.microsoft.com/office/powerpoint/2010/main" val="1997734218"/>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66"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522085177"/>
              </p:ext>
            </p:extLst>
          </p:nvPr>
        </p:nvGraphicFramePr>
        <p:xfrm>
          <a:off x="2057400" y="1981200"/>
          <a:ext cx="4587234" cy="3954462"/>
        </p:xfrm>
        <a:graphic>
          <a:graphicData uri="http://schemas.openxmlformats.org/presentationml/2006/ole">
            <mc:AlternateContent xmlns:mc="http://schemas.openxmlformats.org/markup-compatibility/2006">
              <mc:Choice xmlns:v="urn:schemas-microsoft-com:vml" Requires="v">
                <p:oleObj spid="_x0000_s193579" name="VISIO" r:id="rId9" imgW="2486160" imgH="2143080" progId="Visio.Drawing.6">
                  <p:embed/>
                </p:oleObj>
              </mc:Choice>
              <mc:Fallback>
                <p:oleObj name="VISIO" r:id="rId9" imgW="2486160" imgH="21430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1981200"/>
                        <a:ext cx="4587234" cy="3954462"/>
                      </a:xfrm>
                      <a:prstGeom prst="rect">
                        <a:avLst/>
                      </a:prstGeom>
                    </p:spPr>
                  </p:pic>
                </p:oleObj>
              </mc:Fallback>
            </mc:AlternateContent>
          </a:graphicData>
        </a:graphic>
      </p:graphicFrame>
      <p:sp>
        <p:nvSpPr>
          <p:cNvPr id="10649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496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5"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8" name="Rectangle 8"/>
          <p:cNvSpPr>
            <a:spLocks noChangeArrowheads="1"/>
          </p:cNvSpPr>
          <p:nvPr>
            <p:custDataLst>
              <p:tags r:id="rId6"/>
            </p:custDataLst>
          </p:nvPr>
        </p:nvSpPr>
        <p:spPr bwMode="auto">
          <a:xfrm>
            <a:off x="685800" y="990600"/>
            <a:ext cx="8077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600" dirty="0">
                <a:latin typeface="Times New Roman" pitchFamily="18" charset="0"/>
                <a:cs typeface="Arial" charset="0"/>
              </a:rPr>
              <a:t>For each sample,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a:t>
            </a:r>
            <a:r>
              <a:rPr lang="en-US" sz="2600" dirty="0" smtClean="0">
                <a:latin typeface="Times New Roman" pitchFamily="18" charset="0"/>
                <a:cs typeface="Arial" charset="0"/>
              </a:rPr>
              <a:t>is</a:t>
            </a:r>
            <a:r>
              <a:rPr lang="en-US" sz="2600" dirty="0">
                <a:latin typeface="Times New Roman" pitchFamily="18" charset="0"/>
                <a:cs typeface="Arial" charset="0"/>
              </a:rPr>
              <a:t>:</a:t>
            </a:r>
          </a:p>
          <a:p>
            <a:pPr marL="342900" indent="-342900">
              <a:spcBef>
                <a:spcPct val="20000"/>
              </a:spcBef>
            </a:pPr>
            <a:r>
              <a:rPr lang="en-US" sz="2000" dirty="0">
                <a:latin typeface="Times New Roman" pitchFamily="18" charset="0"/>
                <a:cs typeface="Arial" charset="0"/>
              </a:rPr>
              <a:t>                   </a:t>
            </a:r>
            <a:r>
              <a:rPr lang="en-US" sz="3200" b="1" dirty="0">
                <a:latin typeface="Times New Roman" pitchFamily="18" charset="0"/>
                <a:cs typeface="Arial" charset="0"/>
              </a:rPr>
              <a:t>P(failure) = (</a:t>
            </a:r>
            <a:r>
              <a:rPr lang="en-US" sz="3200" b="1" i="1" dirty="0">
                <a:latin typeface="Times New Roman" pitchFamily="18" charset="0"/>
                <a:cs typeface="Arial" charset="0"/>
              </a:rPr>
              <a:t>T</a:t>
            </a:r>
            <a:r>
              <a:rPr lang="en-US" sz="3200" b="1" baseline="-25000" dirty="0">
                <a:latin typeface="Times New Roman" pitchFamily="18" charset="0"/>
                <a:cs typeface="Arial" charset="0"/>
              </a:rPr>
              <a:t>0</a:t>
            </a:r>
            <a:r>
              <a:rPr lang="en-US" sz="3200" b="1" dirty="0">
                <a:latin typeface="Times New Roman" pitchFamily="18" charset="0"/>
                <a:cs typeface="Arial" charset="0"/>
              </a:rPr>
              <a:t>/</a:t>
            </a:r>
            <a:r>
              <a:rPr lang="en-US" sz="3200" b="1" i="1" dirty="0" err="1">
                <a:latin typeface="Times New Roman" pitchFamily="18" charset="0"/>
                <a:cs typeface="Arial" charset="0"/>
              </a:rPr>
              <a:t>T</a:t>
            </a:r>
            <a:r>
              <a:rPr lang="en-US" sz="3200" b="1" i="1" baseline="-25000" dirty="0" err="1">
                <a:latin typeface="Times New Roman" pitchFamily="18" charset="0"/>
                <a:cs typeface="Arial" charset="0"/>
              </a:rPr>
              <a:t>c</a:t>
            </a:r>
            <a:r>
              <a:rPr lang="en-US" sz="3200" b="1" i="1" baseline="-25000" dirty="0">
                <a:latin typeface="Times New Roman" pitchFamily="18" charset="0"/>
                <a:cs typeface="Arial" charset="0"/>
              </a:rPr>
              <a:t> </a:t>
            </a:r>
            <a:r>
              <a:rPr lang="en-US" sz="3200" b="1" dirty="0">
                <a:latin typeface="Times New Roman" pitchFamily="18" charset="0"/>
                <a:cs typeface="Arial" charset="0"/>
              </a:rPr>
              <a:t>) e</a:t>
            </a:r>
            <a:r>
              <a:rPr lang="en-US" sz="3200" b="1" baseline="30000" dirty="0">
                <a:latin typeface="Times New Roman" pitchFamily="18" charset="0"/>
                <a:cs typeface="Arial" charset="0"/>
              </a:rPr>
              <a:t>-</a:t>
            </a:r>
            <a:r>
              <a:rPr lang="en-US" sz="3200" b="1" i="1" baseline="30000" dirty="0" smtClean="0">
                <a:latin typeface="Times New Roman" pitchFamily="18" charset="0"/>
                <a:cs typeface="Arial" charset="0"/>
              </a:rPr>
              <a:t>(</a:t>
            </a:r>
            <a:r>
              <a:rPr lang="en-US" sz="3200" b="1" i="1" baseline="30000" dirty="0" err="1" smtClean="0">
                <a:latin typeface="Times New Roman" pitchFamily="18" charset="0"/>
                <a:cs typeface="Arial" charset="0"/>
              </a:rPr>
              <a:t>T</a:t>
            </a:r>
            <a:r>
              <a:rPr lang="en-US" sz="2000" b="1" i="1" baseline="30000" dirty="0" err="1" smtClean="0">
                <a:latin typeface="Times New Roman" pitchFamily="18" charset="0"/>
                <a:cs typeface="Arial" charset="0"/>
              </a:rPr>
              <a:t>c</a:t>
            </a:r>
            <a:r>
              <a:rPr lang="en-US" sz="3200" b="1" i="1" baseline="-25000" dirty="0" smtClean="0">
                <a:latin typeface="Times New Roman" pitchFamily="18" charset="0"/>
                <a:cs typeface="Arial" charset="0"/>
              </a:rPr>
              <a:t> </a:t>
            </a:r>
            <a:r>
              <a:rPr lang="en-US" sz="3200" b="1" i="1" baseline="30000" dirty="0">
                <a:latin typeface="Times New Roman" pitchFamily="18" charset="0"/>
                <a:cs typeface="Arial" charset="0"/>
              </a:rPr>
              <a:t>-  </a:t>
            </a:r>
            <a:r>
              <a:rPr lang="en-US" sz="3200" b="1" i="1" baseline="30000" dirty="0" err="1" smtClean="0">
                <a:latin typeface="Times New Roman" pitchFamily="18" charset="0"/>
                <a:cs typeface="Arial" charset="0"/>
              </a:rPr>
              <a:t>t</a:t>
            </a:r>
            <a:r>
              <a:rPr lang="en-US" sz="2000" b="1" i="1" baseline="30000" dirty="0" err="1" smtClean="0">
                <a:latin typeface="Times New Roman" pitchFamily="18" charset="0"/>
                <a:cs typeface="Arial" charset="0"/>
              </a:rPr>
              <a:t>setup</a:t>
            </a:r>
            <a:r>
              <a:rPr lang="en-US" sz="3200" b="1" i="1" baseline="30000" dirty="0" smtClean="0">
                <a:latin typeface="Times New Roman" pitchFamily="18" charset="0"/>
                <a:cs typeface="Arial" charset="0"/>
              </a:rPr>
              <a:t>)</a:t>
            </a:r>
            <a:r>
              <a:rPr lang="en-US" sz="3200" b="1" baseline="30000" dirty="0" smtClean="0">
                <a:latin typeface="Times New Roman" pitchFamily="18" charset="0"/>
                <a:cs typeface="Arial" charset="0"/>
              </a:rPr>
              <a:t>/</a:t>
            </a:r>
            <a:r>
              <a:rPr lang="el-GR" sz="3200" b="1" baseline="30000" dirty="0">
                <a:latin typeface="Times New Roman" pitchFamily="18" charset="0"/>
                <a:cs typeface="Times New Roman" pitchFamily="18" charset="0"/>
              </a:rPr>
              <a:t>τ</a:t>
            </a:r>
            <a:endParaRPr lang="en-US" sz="3200" b="1" baseline="30000" dirty="0">
              <a:latin typeface="Times New Roman" pitchFamily="18" charset="0"/>
              <a:cs typeface="Times New Roman" pitchFamily="18" charset="0"/>
            </a:endParaRP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Synchronizer Probability of Failure</a:t>
            </a:r>
            <a:endParaRPr lang="en-US" sz="4400" dirty="0">
              <a:solidFill>
                <a:schemeClr val="bg1"/>
              </a:solidFill>
              <a:latin typeface="+mj-lt"/>
            </a:endParaRPr>
          </a:p>
        </p:txBody>
      </p:sp>
    </p:spTree>
    <p:extLst>
      <p:ext uri="{BB962C8B-B14F-4D97-AF65-F5344CB8AC3E}">
        <p14:creationId xmlns:p14="http://schemas.microsoft.com/office/powerpoint/2010/main" val="1151633807"/>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ChangeArrowheads="1"/>
          </p:cNvSpPr>
          <p:nvPr>
            <p:custDataLst>
              <p:tags r:id="rId1"/>
            </p:custDataLst>
          </p:nvPr>
        </p:nvSpPr>
        <p:spPr bwMode="auto">
          <a:xfrm>
            <a:off x="3048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mj-lt"/>
              <a:cs typeface="Arial" charset="0"/>
            </a:endParaRPr>
          </a:p>
          <a:p>
            <a:pPr marL="342900" indent="-342900">
              <a:spcBef>
                <a:spcPct val="20000"/>
              </a:spcBef>
            </a:pPr>
            <a:endParaRPr lang="en-US" sz="3200">
              <a:latin typeface="+mj-lt"/>
              <a:cs typeface="Arial" charset="0"/>
            </a:endParaRPr>
          </a:p>
          <a:p>
            <a:pPr marL="342900" indent="-342900">
              <a:spcBef>
                <a:spcPct val="20000"/>
              </a:spcBef>
            </a:pPr>
            <a:endParaRPr lang="en-US" sz="3200">
              <a:latin typeface="+mj-lt"/>
              <a:cs typeface="Arial" charset="0"/>
            </a:endParaRPr>
          </a:p>
        </p:txBody>
      </p:sp>
      <p:sp>
        <p:nvSpPr>
          <p:cNvPr id="1065988" name="Rectangle 4"/>
          <p:cNvSpPr>
            <a:spLocks noChangeArrowheads="1"/>
          </p:cNvSpPr>
          <p:nvPr>
            <p:custDataLst>
              <p:tags r:id="rId2"/>
            </p:custDataLst>
          </p:nvPr>
        </p:nvSpPr>
        <p:spPr bwMode="auto">
          <a:xfrm>
            <a:off x="-228600" y="21299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atin typeface="+mj-lt"/>
            </a:endParaRPr>
          </a:p>
        </p:txBody>
      </p:sp>
      <p:sp>
        <p:nvSpPr>
          <p:cNvPr id="1065989" name="Rectangle 5"/>
          <p:cNvSpPr>
            <a:spLocks noChangeArrowheads="1"/>
          </p:cNvSpPr>
          <p:nvPr>
            <p:custDataLst>
              <p:tags r:id="rId3"/>
            </p:custDataLst>
          </p:nvPr>
        </p:nvSpPr>
        <p:spPr bwMode="auto">
          <a:xfrm>
            <a:off x="-228600" y="27395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atin typeface="+mj-lt"/>
            </a:endParaRPr>
          </a:p>
        </p:txBody>
      </p:sp>
      <p:sp>
        <p:nvSpPr>
          <p:cNvPr id="1065991" name="Rectangle 7"/>
          <p:cNvSpPr>
            <a:spLocks noChangeArrowheads="1"/>
          </p:cNvSpPr>
          <p:nvPr>
            <p:custDataLst>
              <p:tags r:id="rId4"/>
            </p:custDataLst>
          </p:nvPr>
        </p:nvSpPr>
        <p:spPr bwMode="auto">
          <a:xfrm>
            <a:off x="685800" y="11430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mj-lt"/>
                <a:cs typeface="Arial" charset="0"/>
              </a:rPr>
              <a:t>If </a:t>
            </a:r>
            <a:r>
              <a:rPr lang="en-US" sz="2600" dirty="0" smtClean="0">
                <a:latin typeface="+mj-lt"/>
                <a:cs typeface="Arial" charset="0"/>
              </a:rPr>
              <a:t>asynchronous </a:t>
            </a:r>
            <a:r>
              <a:rPr lang="en-US" sz="2600" dirty="0">
                <a:latin typeface="+mj-lt"/>
                <a:cs typeface="Arial" charset="0"/>
              </a:rPr>
              <a:t>input changes once per second, </a:t>
            </a:r>
            <a:r>
              <a:rPr lang="en-US" sz="2600" dirty="0" smtClean="0">
                <a:latin typeface="+mj-lt"/>
                <a:cs typeface="Arial" charset="0"/>
              </a:rPr>
              <a:t>probability </a:t>
            </a:r>
            <a:r>
              <a:rPr lang="en-US" sz="2600" dirty="0">
                <a:latin typeface="+mj-lt"/>
                <a:cs typeface="Arial" charset="0"/>
              </a:rPr>
              <a:t>of failure per second </a:t>
            </a:r>
            <a:r>
              <a:rPr lang="en-US" sz="2600" dirty="0" smtClean="0">
                <a:latin typeface="+mj-lt"/>
                <a:cs typeface="Arial" charset="0"/>
              </a:rPr>
              <a:t>is </a:t>
            </a:r>
            <a:r>
              <a:rPr lang="en-US" sz="2600" i="1" dirty="0" smtClean="0">
                <a:latin typeface="+mj-lt"/>
                <a:cs typeface="Arial" charset="0"/>
              </a:rPr>
              <a:t>P</a:t>
            </a:r>
            <a:r>
              <a:rPr lang="en-US" sz="2600" dirty="0" smtClean="0">
                <a:latin typeface="+mj-lt"/>
                <a:cs typeface="Arial" charset="0"/>
              </a:rPr>
              <a:t>(failure</a:t>
            </a:r>
            <a:r>
              <a:rPr lang="en-US" sz="2600" dirty="0">
                <a:latin typeface="+mj-lt"/>
                <a:cs typeface="Arial" charset="0"/>
              </a:rPr>
              <a:t>).</a:t>
            </a:r>
          </a:p>
          <a:p>
            <a:pPr marL="342900" indent="-342900">
              <a:spcBef>
                <a:spcPct val="20000"/>
              </a:spcBef>
              <a:buFontTx/>
              <a:buChar char="•"/>
            </a:pPr>
            <a:r>
              <a:rPr lang="en-US" sz="2600" dirty="0" smtClean="0">
                <a:latin typeface="+mj-lt"/>
                <a:cs typeface="Arial" charset="0"/>
              </a:rPr>
              <a:t>If input </a:t>
            </a:r>
            <a:r>
              <a:rPr lang="en-US" sz="2600" dirty="0">
                <a:latin typeface="+mj-lt"/>
                <a:cs typeface="Arial" charset="0"/>
              </a:rPr>
              <a:t>changes </a:t>
            </a:r>
            <a:r>
              <a:rPr lang="en-US" sz="2600" i="1" dirty="0">
                <a:latin typeface="+mj-lt"/>
                <a:cs typeface="Arial" charset="0"/>
              </a:rPr>
              <a:t>N</a:t>
            </a:r>
            <a:r>
              <a:rPr lang="en-US" sz="2600" dirty="0">
                <a:latin typeface="+mj-lt"/>
                <a:cs typeface="Arial" charset="0"/>
              </a:rPr>
              <a:t> times per second, </a:t>
            </a:r>
            <a:r>
              <a:rPr lang="en-US" sz="2600" dirty="0" smtClean="0">
                <a:latin typeface="+mj-lt"/>
                <a:cs typeface="Arial" charset="0"/>
              </a:rPr>
              <a:t>probability </a:t>
            </a:r>
            <a:r>
              <a:rPr lang="en-US" sz="2600" dirty="0">
                <a:latin typeface="+mj-lt"/>
                <a:cs typeface="Arial" charset="0"/>
              </a:rPr>
              <a:t>of failure per second </a:t>
            </a:r>
            <a:r>
              <a:rPr lang="en-US" sz="2600" dirty="0" smtClean="0">
                <a:latin typeface="+mj-lt"/>
                <a:cs typeface="Arial" charset="0"/>
              </a:rPr>
              <a:t>is</a:t>
            </a:r>
            <a:r>
              <a:rPr lang="en-US" sz="2600" dirty="0">
                <a:latin typeface="+mj-lt"/>
                <a:cs typeface="Arial" charset="0"/>
              </a:rPr>
              <a:t>:</a:t>
            </a:r>
          </a:p>
          <a:p>
            <a:pPr marL="342900" indent="-342900">
              <a:spcBef>
                <a:spcPct val="20000"/>
              </a:spcBef>
            </a:pPr>
            <a:r>
              <a:rPr lang="en-US" sz="2000" dirty="0">
                <a:solidFill>
                  <a:srgbClr val="0070C0"/>
                </a:solidFill>
                <a:latin typeface="+mj-lt"/>
                <a:cs typeface="Arial" charset="0"/>
              </a:rPr>
              <a:t>         </a:t>
            </a:r>
            <a:r>
              <a:rPr lang="en-US" sz="3200" b="1" i="1" dirty="0">
                <a:solidFill>
                  <a:srgbClr val="0070C0"/>
                </a:solidFill>
                <a:latin typeface="+mj-lt"/>
                <a:cs typeface="Arial" charset="0"/>
              </a:rPr>
              <a:t>P</a:t>
            </a:r>
            <a:r>
              <a:rPr lang="en-US" sz="3200" b="1" dirty="0">
                <a:solidFill>
                  <a:srgbClr val="0070C0"/>
                </a:solidFill>
                <a:latin typeface="+mj-lt"/>
                <a:cs typeface="Arial" charset="0"/>
              </a:rPr>
              <a:t>(failure)/second = (</a:t>
            </a:r>
            <a:r>
              <a:rPr lang="en-US" sz="3200" b="1" i="1" dirty="0">
                <a:solidFill>
                  <a:srgbClr val="0070C0"/>
                </a:solidFill>
                <a:latin typeface="+mj-lt"/>
                <a:cs typeface="Arial" charset="0"/>
              </a:rPr>
              <a:t>NT</a:t>
            </a:r>
            <a:r>
              <a:rPr lang="en-US" sz="3200" b="1" baseline="-25000" dirty="0">
                <a:solidFill>
                  <a:srgbClr val="0070C0"/>
                </a:solidFill>
                <a:latin typeface="+mj-lt"/>
                <a:cs typeface="Arial" charset="0"/>
              </a:rPr>
              <a:t>0</a:t>
            </a:r>
            <a:r>
              <a:rPr lang="en-US" sz="3200" b="1" dirty="0">
                <a:solidFill>
                  <a:srgbClr val="0070C0"/>
                </a:solidFill>
                <a:latin typeface="+mj-lt"/>
                <a:cs typeface="Arial" charset="0"/>
              </a:rPr>
              <a:t>/</a:t>
            </a:r>
            <a:r>
              <a:rPr lang="en-US" sz="3200" b="1" i="1" dirty="0" err="1">
                <a:solidFill>
                  <a:srgbClr val="0070C0"/>
                </a:solidFill>
                <a:latin typeface="+mj-lt"/>
                <a:cs typeface="Arial" charset="0"/>
              </a:rPr>
              <a:t>T</a:t>
            </a:r>
            <a:r>
              <a:rPr lang="en-US" sz="3200" b="1" i="1" baseline="-25000" dirty="0" err="1">
                <a:solidFill>
                  <a:srgbClr val="0070C0"/>
                </a:solidFill>
                <a:latin typeface="+mj-lt"/>
                <a:cs typeface="Arial" charset="0"/>
              </a:rPr>
              <a:t>c</a:t>
            </a:r>
            <a:r>
              <a:rPr lang="en-US" sz="3200" b="1" dirty="0">
                <a:solidFill>
                  <a:srgbClr val="0070C0"/>
                </a:solidFill>
                <a:latin typeface="+mj-lt"/>
                <a:cs typeface="Arial" charset="0"/>
              </a:rPr>
              <a:t>) e</a:t>
            </a:r>
            <a:r>
              <a:rPr lang="en-US" sz="3200" b="1" baseline="30000" dirty="0">
                <a:solidFill>
                  <a:srgbClr val="0070C0"/>
                </a:solidFill>
                <a:latin typeface="+mj-lt"/>
                <a:cs typeface="Arial" charset="0"/>
              </a:rPr>
              <a:t>-</a:t>
            </a:r>
            <a:r>
              <a:rPr lang="en-US" sz="3200" b="1" i="1" baseline="30000" dirty="0">
                <a:solidFill>
                  <a:srgbClr val="0070C0"/>
                </a:solidFill>
                <a:latin typeface="+mj-lt"/>
                <a:cs typeface="Arial" charset="0"/>
              </a:rPr>
              <a:t>(</a:t>
            </a:r>
            <a:r>
              <a:rPr lang="en-US" sz="3200" b="1" i="1" baseline="30000" dirty="0" err="1" smtClean="0">
                <a:solidFill>
                  <a:srgbClr val="0070C0"/>
                </a:solidFill>
                <a:latin typeface="+mj-lt"/>
                <a:cs typeface="Arial" charset="0"/>
              </a:rPr>
              <a:t>T</a:t>
            </a:r>
            <a:r>
              <a:rPr lang="en-US" sz="2000" b="1" i="1" baseline="30000" dirty="0" err="1" smtClean="0">
                <a:solidFill>
                  <a:srgbClr val="0070C0"/>
                </a:solidFill>
                <a:latin typeface="+mj-lt"/>
                <a:cs typeface="Arial" charset="0"/>
              </a:rPr>
              <a:t>c</a:t>
            </a:r>
            <a:r>
              <a:rPr lang="en-US" sz="3200" b="1" i="1" baseline="-25000" dirty="0" smtClean="0">
                <a:solidFill>
                  <a:srgbClr val="0070C0"/>
                </a:solidFill>
                <a:latin typeface="+mj-lt"/>
                <a:cs typeface="Arial" charset="0"/>
              </a:rPr>
              <a:t> </a:t>
            </a:r>
            <a:r>
              <a:rPr lang="en-US" sz="3200" b="1" i="1" baseline="30000" dirty="0">
                <a:solidFill>
                  <a:srgbClr val="0070C0"/>
                </a:solidFill>
                <a:latin typeface="+mj-lt"/>
                <a:cs typeface="Arial" charset="0"/>
              </a:rPr>
              <a:t>-  </a:t>
            </a:r>
            <a:r>
              <a:rPr lang="en-US" sz="3200" b="1" i="1" baseline="30000" dirty="0" err="1" smtClean="0">
                <a:solidFill>
                  <a:srgbClr val="0070C0"/>
                </a:solidFill>
                <a:latin typeface="+mj-lt"/>
                <a:cs typeface="Arial" charset="0"/>
              </a:rPr>
              <a:t>t</a:t>
            </a:r>
            <a:r>
              <a:rPr lang="en-US" sz="2000" b="1" i="1" baseline="30000" dirty="0" err="1" smtClean="0">
                <a:solidFill>
                  <a:srgbClr val="0070C0"/>
                </a:solidFill>
                <a:latin typeface="+mj-lt"/>
                <a:cs typeface="Arial" charset="0"/>
              </a:rPr>
              <a:t>setup</a:t>
            </a:r>
            <a:r>
              <a:rPr lang="en-US" sz="3200" b="1" i="1" baseline="30000" dirty="0" smtClean="0">
                <a:solidFill>
                  <a:srgbClr val="0070C0"/>
                </a:solidFill>
                <a:latin typeface="+mj-lt"/>
                <a:cs typeface="Arial" charset="0"/>
              </a:rPr>
              <a:t>)</a:t>
            </a:r>
            <a:r>
              <a:rPr lang="en-US" sz="3200" b="1" baseline="30000" dirty="0" smtClean="0">
                <a:solidFill>
                  <a:srgbClr val="0070C0"/>
                </a:solidFill>
                <a:latin typeface="+mj-lt"/>
                <a:cs typeface="Arial" charset="0"/>
              </a:rPr>
              <a:t>/</a:t>
            </a:r>
            <a:r>
              <a:rPr lang="el-GR" sz="3200" b="1" baseline="30000" dirty="0">
                <a:solidFill>
                  <a:srgbClr val="0070C0"/>
                </a:solidFill>
                <a:latin typeface="+mj-lt"/>
                <a:cs typeface="Times New Roman" pitchFamily="18" charset="0"/>
              </a:rPr>
              <a:t>τ</a:t>
            </a:r>
            <a:endParaRPr lang="en-US" sz="3200" b="1" baseline="30000" dirty="0">
              <a:solidFill>
                <a:srgbClr val="0070C0"/>
              </a:solidFill>
              <a:latin typeface="+mj-lt"/>
              <a:cs typeface="Times New Roman" pitchFamily="18" charset="0"/>
            </a:endParaRPr>
          </a:p>
          <a:p>
            <a:pPr marL="342900" indent="-342900">
              <a:spcBef>
                <a:spcPct val="20000"/>
              </a:spcBef>
            </a:pPr>
            <a:endParaRPr lang="en-US" sz="2000" baseline="30000" dirty="0">
              <a:latin typeface="+mj-lt"/>
              <a:cs typeface="Times New Roman" pitchFamily="18" charset="0"/>
            </a:endParaRPr>
          </a:p>
          <a:p>
            <a:pPr marL="342900" indent="-342900">
              <a:spcBef>
                <a:spcPct val="20000"/>
              </a:spcBef>
              <a:buFontTx/>
              <a:buChar char="•"/>
            </a:pPr>
            <a:r>
              <a:rPr lang="en-US" sz="2600" dirty="0" smtClean="0">
                <a:latin typeface="+mj-lt"/>
                <a:cs typeface="Arial" charset="0"/>
              </a:rPr>
              <a:t>Synchronizer </a:t>
            </a:r>
            <a:r>
              <a:rPr lang="en-US" sz="2600" dirty="0">
                <a:latin typeface="+mj-lt"/>
                <a:cs typeface="Arial" charset="0"/>
              </a:rPr>
              <a:t>fails, on average, 1/[</a:t>
            </a:r>
            <a:r>
              <a:rPr lang="en-US" sz="2600" i="1" dirty="0">
                <a:latin typeface="+mj-lt"/>
                <a:cs typeface="Arial" charset="0"/>
              </a:rPr>
              <a:t>P</a:t>
            </a:r>
            <a:r>
              <a:rPr lang="en-US" sz="2600" dirty="0">
                <a:latin typeface="+mj-lt"/>
                <a:cs typeface="Arial" charset="0"/>
              </a:rPr>
              <a:t>(failure)/second]</a:t>
            </a:r>
          </a:p>
          <a:p>
            <a:pPr marL="342900" indent="-342900">
              <a:spcBef>
                <a:spcPct val="20000"/>
              </a:spcBef>
              <a:buFontTx/>
              <a:buChar char="•"/>
            </a:pPr>
            <a:r>
              <a:rPr lang="en-US" sz="2600" dirty="0" smtClean="0">
                <a:latin typeface="+mj-lt"/>
                <a:cs typeface="Arial" charset="0"/>
              </a:rPr>
              <a:t>Called </a:t>
            </a:r>
            <a:r>
              <a:rPr lang="en-US" sz="2600" b="1" i="1" dirty="0">
                <a:latin typeface="+mj-lt"/>
                <a:cs typeface="Arial" charset="0"/>
              </a:rPr>
              <a:t>mean time between failures</a:t>
            </a:r>
            <a:r>
              <a:rPr lang="en-US" sz="2600" dirty="0">
                <a:latin typeface="+mj-lt"/>
                <a:cs typeface="Arial" charset="0"/>
              </a:rPr>
              <a:t>, MTBF:</a:t>
            </a:r>
          </a:p>
          <a:p>
            <a:pPr marL="342900" indent="-342900">
              <a:spcBef>
                <a:spcPct val="20000"/>
              </a:spcBef>
              <a:buFontTx/>
              <a:buChar char="•"/>
            </a:pPr>
            <a:endParaRPr lang="en-US" sz="2000" dirty="0">
              <a:latin typeface="+mj-lt"/>
              <a:cs typeface="Arial" charset="0"/>
            </a:endParaRPr>
          </a:p>
          <a:p>
            <a:pPr marL="342900" indent="-342900">
              <a:spcBef>
                <a:spcPct val="20000"/>
              </a:spcBef>
            </a:pPr>
            <a:r>
              <a:rPr lang="en-US" b="1" dirty="0">
                <a:latin typeface="+mj-lt"/>
                <a:cs typeface="Arial" charset="0"/>
              </a:rPr>
              <a:t> </a:t>
            </a:r>
            <a:r>
              <a:rPr lang="en-US" sz="2800" b="1" dirty="0">
                <a:solidFill>
                  <a:srgbClr val="0070C0"/>
                </a:solidFill>
                <a:latin typeface="+mj-lt"/>
                <a:cs typeface="Arial" charset="0"/>
              </a:rPr>
              <a:t>MTBF = 1/[</a:t>
            </a:r>
            <a:r>
              <a:rPr lang="en-US" sz="2800" b="1" i="1" dirty="0">
                <a:solidFill>
                  <a:srgbClr val="0070C0"/>
                </a:solidFill>
                <a:latin typeface="+mj-lt"/>
                <a:cs typeface="Arial" charset="0"/>
              </a:rPr>
              <a:t>P</a:t>
            </a:r>
            <a:r>
              <a:rPr lang="en-US" sz="2800" b="1" dirty="0">
                <a:solidFill>
                  <a:srgbClr val="0070C0"/>
                </a:solidFill>
                <a:latin typeface="+mj-lt"/>
                <a:cs typeface="Arial" charset="0"/>
              </a:rPr>
              <a:t>(failure)/second] = (</a:t>
            </a:r>
            <a:r>
              <a:rPr lang="en-US" sz="2800" b="1" i="1" dirty="0" err="1">
                <a:solidFill>
                  <a:srgbClr val="0070C0"/>
                </a:solidFill>
                <a:latin typeface="+mj-lt"/>
                <a:cs typeface="Arial" charset="0"/>
              </a:rPr>
              <a:t>T</a:t>
            </a:r>
            <a:r>
              <a:rPr lang="en-US" sz="2800" b="1" i="1" baseline="-25000" dirty="0" err="1">
                <a:solidFill>
                  <a:srgbClr val="0070C0"/>
                </a:solidFill>
                <a:latin typeface="+mj-lt"/>
                <a:cs typeface="Arial" charset="0"/>
              </a:rPr>
              <a:t>c</a:t>
            </a:r>
            <a:r>
              <a:rPr lang="en-US" sz="2800" b="1" dirty="0">
                <a:solidFill>
                  <a:srgbClr val="0070C0"/>
                </a:solidFill>
                <a:latin typeface="+mj-lt"/>
                <a:cs typeface="Arial" charset="0"/>
              </a:rPr>
              <a:t>/</a:t>
            </a:r>
            <a:r>
              <a:rPr lang="en-US" sz="2800" b="1" i="1" dirty="0">
                <a:solidFill>
                  <a:srgbClr val="0070C0"/>
                </a:solidFill>
                <a:latin typeface="+mj-lt"/>
                <a:cs typeface="Arial" charset="0"/>
              </a:rPr>
              <a:t>NT</a:t>
            </a:r>
            <a:r>
              <a:rPr lang="en-US" sz="2800" b="1" baseline="-25000" dirty="0">
                <a:solidFill>
                  <a:srgbClr val="0070C0"/>
                </a:solidFill>
                <a:latin typeface="+mj-lt"/>
                <a:cs typeface="Arial" charset="0"/>
              </a:rPr>
              <a:t>0</a:t>
            </a:r>
            <a:r>
              <a:rPr lang="en-US" sz="2800" b="1" dirty="0">
                <a:solidFill>
                  <a:srgbClr val="0070C0"/>
                </a:solidFill>
                <a:latin typeface="+mj-lt"/>
                <a:cs typeface="Arial" charset="0"/>
              </a:rPr>
              <a:t>) </a:t>
            </a:r>
            <a:r>
              <a:rPr lang="en-US" sz="2800" b="1" dirty="0" smtClean="0">
                <a:solidFill>
                  <a:srgbClr val="0070C0"/>
                </a:solidFill>
                <a:latin typeface="+mj-lt"/>
                <a:cs typeface="Arial" charset="0"/>
              </a:rPr>
              <a:t>e</a:t>
            </a:r>
            <a:r>
              <a:rPr lang="en-US" sz="2800" b="1" i="1" baseline="30000" dirty="0" smtClean="0">
                <a:solidFill>
                  <a:srgbClr val="0070C0"/>
                </a:solidFill>
                <a:latin typeface="+mj-lt"/>
                <a:cs typeface="Arial" charset="0"/>
              </a:rPr>
              <a:t>(</a:t>
            </a:r>
            <a:r>
              <a:rPr lang="en-US" sz="2800" b="1" i="1" baseline="30000" dirty="0" err="1" smtClean="0">
                <a:solidFill>
                  <a:srgbClr val="0070C0"/>
                </a:solidFill>
                <a:latin typeface="+mj-lt"/>
                <a:cs typeface="Arial" charset="0"/>
              </a:rPr>
              <a:t>T</a:t>
            </a:r>
            <a:r>
              <a:rPr lang="en-US" sz="2000" b="1" i="1" baseline="30000" dirty="0" err="1" smtClean="0">
                <a:solidFill>
                  <a:srgbClr val="0070C0"/>
                </a:solidFill>
                <a:latin typeface="+mj-lt"/>
                <a:cs typeface="Arial" charset="0"/>
              </a:rPr>
              <a:t>c</a:t>
            </a:r>
            <a:r>
              <a:rPr lang="en-US" sz="2800" b="1" i="1" baseline="-25000" dirty="0" smtClean="0">
                <a:solidFill>
                  <a:srgbClr val="0070C0"/>
                </a:solidFill>
                <a:latin typeface="+mj-lt"/>
                <a:cs typeface="Arial" charset="0"/>
              </a:rPr>
              <a:t> </a:t>
            </a:r>
            <a:r>
              <a:rPr lang="en-US" sz="2800" b="1" i="1" baseline="30000" dirty="0">
                <a:solidFill>
                  <a:srgbClr val="0070C0"/>
                </a:solidFill>
                <a:latin typeface="+mj-lt"/>
                <a:cs typeface="Arial" charset="0"/>
              </a:rPr>
              <a:t>-  </a:t>
            </a:r>
            <a:r>
              <a:rPr lang="en-US" sz="2800" b="1" i="1" baseline="30000" dirty="0" err="1" smtClean="0">
                <a:solidFill>
                  <a:srgbClr val="0070C0"/>
                </a:solidFill>
                <a:latin typeface="+mj-lt"/>
                <a:cs typeface="Arial" charset="0"/>
              </a:rPr>
              <a:t>t</a:t>
            </a:r>
            <a:r>
              <a:rPr lang="en-US" sz="2000" b="1" i="1" baseline="30000" dirty="0" err="1" smtClean="0">
                <a:solidFill>
                  <a:srgbClr val="0070C0"/>
                </a:solidFill>
                <a:latin typeface="+mj-lt"/>
                <a:cs typeface="Arial" charset="0"/>
              </a:rPr>
              <a:t>setup</a:t>
            </a:r>
            <a:r>
              <a:rPr lang="en-US" sz="2800" b="1" i="1" baseline="30000" dirty="0" smtClean="0">
                <a:solidFill>
                  <a:srgbClr val="0070C0"/>
                </a:solidFill>
                <a:latin typeface="+mj-lt"/>
                <a:cs typeface="Arial" charset="0"/>
              </a:rPr>
              <a:t>)</a:t>
            </a:r>
            <a:r>
              <a:rPr lang="en-US" sz="2800" b="1" baseline="30000" dirty="0" smtClean="0">
                <a:solidFill>
                  <a:srgbClr val="0070C0"/>
                </a:solidFill>
                <a:latin typeface="+mj-lt"/>
                <a:cs typeface="Arial" charset="0"/>
              </a:rPr>
              <a:t>/</a:t>
            </a:r>
            <a:r>
              <a:rPr lang="el-GR" sz="2800" b="1" baseline="30000" dirty="0">
                <a:solidFill>
                  <a:srgbClr val="0070C0"/>
                </a:solidFill>
                <a:latin typeface="+mj-lt"/>
                <a:cs typeface="Times New Roman" pitchFamily="18" charset="0"/>
              </a:rPr>
              <a:t>τ</a:t>
            </a:r>
            <a:endParaRPr lang="en-US" sz="2800" b="1" baseline="30000" dirty="0">
              <a:solidFill>
                <a:srgbClr val="0070C0"/>
              </a:solidFill>
              <a:latin typeface="+mj-lt"/>
              <a:cs typeface="Times New Roman" pitchFamily="18" charset="0"/>
            </a:endParaRPr>
          </a:p>
          <a:p>
            <a:pPr marL="342900" indent="-342900">
              <a:spcBef>
                <a:spcPct val="20000"/>
              </a:spcBef>
            </a:pPr>
            <a:endParaRPr lang="en-US" sz="2800" baseline="30000" dirty="0">
              <a:latin typeface="+mj-lt"/>
              <a:cs typeface="Times New Roman" pitchFamily="18" charset="0"/>
            </a:endParaRPr>
          </a:p>
        </p:txBody>
      </p:sp>
      <p:sp>
        <p:nvSpPr>
          <p:cNvPr id="1065993" name="Rectangle 9"/>
          <p:cNvSpPr>
            <a:spLocks noChangeArrowheads="1"/>
          </p:cNvSpPr>
          <p:nvPr>
            <p:custDataLst>
              <p:tags r:id="rId5"/>
            </p:custDataLst>
          </p:nvPr>
        </p:nvSpPr>
        <p:spPr bwMode="auto">
          <a:xfrm>
            <a:off x="712177" y="4876800"/>
            <a:ext cx="8050823" cy="838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065994" name="Rectangle 10"/>
          <p:cNvSpPr>
            <a:spLocks noChangeArrowheads="1"/>
          </p:cNvSpPr>
          <p:nvPr>
            <p:custDataLst>
              <p:tags r:id="rId6"/>
            </p:custDataLst>
          </p:nvPr>
        </p:nvSpPr>
        <p:spPr bwMode="auto">
          <a:xfrm>
            <a:off x="851388" y="2886808"/>
            <a:ext cx="7772400" cy="6858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1" name="TextBox 10"/>
          <p:cNvSpPr txBox="1"/>
          <p:nvPr/>
        </p:nvSpPr>
        <p:spPr>
          <a:xfrm>
            <a:off x="457200" y="146447"/>
            <a:ext cx="8534400" cy="677108"/>
          </a:xfrm>
          <a:prstGeom prst="rect">
            <a:avLst/>
          </a:prstGeom>
          <a:noFill/>
        </p:spPr>
        <p:txBody>
          <a:bodyPr wrap="square" rtlCol="0">
            <a:spAutoFit/>
          </a:bodyPr>
          <a:lstStyle/>
          <a:p>
            <a:r>
              <a:rPr lang="en-US" sz="3800" dirty="0" smtClean="0">
                <a:solidFill>
                  <a:schemeClr val="bg1"/>
                </a:solidFill>
                <a:latin typeface="+mj-lt"/>
              </a:rPr>
              <a:t>Synchronizer Mean Time Between Failures</a:t>
            </a:r>
            <a:endParaRPr lang="en-US" sz="3800" dirty="0">
              <a:solidFill>
                <a:schemeClr val="bg1"/>
              </a:solidFill>
              <a:latin typeface="+mj-lt"/>
            </a:endParaRPr>
          </a:p>
        </p:txBody>
      </p:sp>
    </p:spTree>
    <p:extLst>
      <p:ext uri="{BB962C8B-B14F-4D97-AF65-F5344CB8AC3E}">
        <p14:creationId xmlns:p14="http://schemas.microsoft.com/office/powerpoint/2010/main" val="3354980347"/>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60955276"/>
              </p:ext>
            </p:extLst>
          </p:nvPr>
        </p:nvGraphicFramePr>
        <p:xfrm>
          <a:off x="1752600" y="960437"/>
          <a:ext cx="5334000" cy="1506538"/>
        </p:xfrm>
        <a:graphic>
          <a:graphicData uri="http://schemas.openxmlformats.org/presentationml/2006/ole">
            <mc:AlternateContent xmlns:mc="http://schemas.openxmlformats.org/markup-compatibility/2006">
              <mc:Choice xmlns:v="urn:schemas-microsoft-com:vml" Requires="v">
                <p:oleObj spid="_x0000_s217123" name="VISIO" r:id="rId8" imgW="2428920" imgH="685800" progId="Visio.Drawing.6">
                  <p:embed/>
                </p:oleObj>
              </mc:Choice>
              <mc:Fallback>
                <p:oleObj name="VISIO" r:id="rId8" imgW="2428920" imgH="685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960437"/>
                        <a:ext cx="5334000" cy="1506538"/>
                      </a:xfrm>
                      <a:prstGeom prst="rect">
                        <a:avLst/>
                      </a:prstGeom>
                    </p:spPr>
                  </p:pic>
                </p:oleObj>
              </mc:Fallback>
            </mc:AlternateContent>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Times New Roman" pitchFamily="18" charset="0"/>
                <a:cs typeface="Arial" charset="0"/>
              </a:rPr>
              <a:t>Suppose:  	</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dirty="0">
                <a:latin typeface="Times New Roman" pitchFamily="18" charset="0"/>
                <a:cs typeface="Arial" charset="0"/>
              </a:rPr>
              <a:t>    = 1/500 MHz = 2 ns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200 </a:t>
            </a:r>
            <a:r>
              <a:rPr lang="en-US" sz="2000" dirty="0" err="1">
                <a:latin typeface="Times New Roman" pitchFamily="18" charset="0"/>
                <a:cs typeface="Times New Roman" pitchFamily="18" charset="0"/>
              </a:rPr>
              <a:t>ps</a:t>
            </a:r>
            <a:endParaRPr lang="el-GR" sz="2000" dirty="0">
              <a:latin typeface="Times New Roman" pitchFamily="18" charset="0"/>
              <a:cs typeface="Times New Roman" pitchFamily="18"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    = 150 </a:t>
            </a:r>
            <a:r>
              <a:rPr lang="en-US" sz="2000" dirty="0" err="1">
                <a:latin typeface="Times New Roman" pitchFamily="18" charset="0"/>
                <a:cs typeface="Arial" charset="0"/>
              </a:rPr>
              <a:t>ps</a:t>
            </a:r>
            <a:r>
              <a:rPr lang="en-US" sz="2000"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setup</a:t>
            </a:r>
            <a:r>
              <a:rPr lang="en-US" sz="2000" dirty="0">
                <a:latin typeface="Times New Roman" pitchFamily="18" charset="0"/>
                <a:cs typeface="Arial" charset="0"/>
              </a:rPr>
              <a:t> = 100 </a:t>
            </a:r>
            <a:r>
              <a:rPr lang="en-US" sz="2000" dirty="0" err="1">
                <a:latin typeface="Times New Roman" pitchFamily="18" charset="0"/>
                <a:cs typeface="Arial" charset="0"/>
              </a:rPr>
              <a:t>ps</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N</a:t>
            </a:r>
            <a:r>
              <a:rPr lang="en-US" sz="2000" dirty="0">
                <a:latin typeface="Times New Roman" pitchFamily="18" charset="0"/>
                <a:cs typeface="Arial" charset="0"/>
              </a:rPr>
              <a:t>     = </a:t>
            </a:r>
            <a:r>
              <a:rPr lang="en-US" sz="2000" dirty="0" smtClean="0">
                <a:latin typeface="Times New Roman" pitchFamily="18" charset="0"/>
                <a:cs typeface="Arial" charset="0"/>
              </a:rPr>
              <a:t>10 events </a:t>
            </a:r>
            <a:r>
              <a:rPr lang="en-US" sz="2000" dirty="0">
                <a:latin typeface="Times New Roman" pitchFamily="18" charset="0"/>
                <a:cs typeface="Arial" charset="0"/>
              </a:rPr>
              <a:t>per second</a:t>
            </a:r>
          </a:p>
          <a:p>
            <a:pPr marL="342900" indent="-342900">
              <a:spcBef>
                <a:spcPct val="20000"/>
              </a:spcBef>
              <a:buFontTx/>
              <a:buChar char="•"/>
            </a:pPr>
            <a:r>
              <a:rPr lang="en-US" sz="2000" dirty="0">
                <a:latin typeface="Times New Roman" pitchFamily="18" charset="0"/>
                <a:cs typeface="Arial" charset="0"/>
              </a:rPr>
              <a:t>What is the probability of failure? MTBF</a:t>
            </a:r>
            <a:r>
              <a:rPr lang="en-US" sz="2000" dirty="0" smtClean="0">
                <a:latin typeface="Times New Roman" pitchFamily="18" charset="0"/>
                <a:cs typeface="Arial" charset="0"/>
              </a:rPr>
              <a:t>?</a:t>
            </a:r>
            <a:endParaRPr lang="en-US" sz="2000" dirty="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Tree>
    <p:extLst>
      <p:ext uri="{BB962C8B-B14F-4D97-AF65-F5344CB8AC3E}">
        <p14:creationId xmlns:p14="http://schemas.microsoft.com/office/powerpoint/2010/main" val="119137076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28183612"/>
              </p:ext>
            </p:extLst>
          </p:nvPr>
        </p:nvGraphicFramePr>
        <p:xfrm>
          <a:off x="1752600" y="960437"/>
          <a:ext cx="5334000" cy="1506538"/>
        </p:xfrm>
        <a:graphic>
          <a:graphicData uri="http://schemas.openxmlformats.org/presentationml/2006/ole">
            <mc:AlternateContent xmlns:mc="http://schemas.openxmlformats.org/markup-compatibility/2006">
              <mc:Choice xmlns:v="urn:schemas-microsoft-com:vml" Requires="v">
                <p:oleObj spid="_x0000_s195627" name="VISIO" r:id="rId8" imgW="2428920" imgH="685800" progId="Visio.Drawing.6">
                  <p:embed/>
                </p:oleObj>
              </mc:Choice>
              <mc:Fallback>
                <p:oleObj name="VISIO" r:id="rId8" imgW="2428920" imgH="685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960437"/>
                        <a:ext cx="5334000" cy="1506538"/>
                      </a:xfrm>
                      <a:prstGeom prst="rect">
                        <a:avLst/>
                      </a:prstGeom>
                    </p:spPr>
                  </p:pic>
                </p:oleObj>
              </mc:Fallback>
            </mc:AlternateContent>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Times New Roman" pitchFamily="18" charset="0"/>
                <a:cs typeface="Arial" charset="0"/>
              </a:rPr>
              <a:t>Suppose:  	</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dirty="0">
                <a:latin typeface="Times New Roman" pitchFamily="18" charset="0"/>
                <a:cs typeface="Arial" charset="0"/>
              </a:rPr>
              <a:t>    = 1/500 MHz = 2 ns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200 </a:t>
            </a:r>
            <a:r>
              <a:rPr lang="en-US" sz="2000" dirty="0" err="1">
                <a:latin typeface="Times New Roman" pitchFamily="18" charset="0"/>
                <a:cs typeface="Times New Roman" pitchFamily="18" charset="0"/>
              </a:rPr>
              <a:t>ps</a:t>
            </a:r>
            <a:endParaRPr lang="el-GR" sz="2000" dirty="0">
              <a:latin typeface="Times New Roman" pitchFamily="18" charset="0"/>
              <a:cs typeface="Times New Roman" pitchFamily="18"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    = 150 </a:t>
            </a:r>
            <a:r>
              <a:rPr lang="en-US" sz="2000" dirty="0" err="1">
                <a:latin typeface="Times New Roman" pitchFamily="18" charset="0"/>
                <a:cs typeface="Arial" charset="0"/>
              </a:rPr>
              <a:t>ps</a:t>
            </a:r>
            <a:r>
              <a:rPr lang="en-US" sz="2000"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setup</a:t>
            </a:r>
            <a:r>
              <a:rPr lang="en-US" sz="2000" dirty="0">
                <a:latin typeface="Times New Roman" pitchFamily="18" charset="0"/>
                <a:cs typeface="Arial" charset="0"/>
              </a:rPr>
              <a:t> = 100 </a:t>
            </a:r>
            <a:r>
              <a:rPr lang="en-US" sz="2000" dirty="0" err="1">
                <a:latin typeface="Times New Roman" pitchFamily="18" charset="0"/>
                <a:cs typeface="Arial" charset="0"/>
              </a:rPr>
              <a:t>ps</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N</a:t>
            </a:r>
            <a:r>
              <a:rPr lang="en-US" sz="2000" dirty="0">
                <a:latin typeface="Times New Roman" pitchFamily="18" charset="0"/>
                <a:cs typeface="Arial" charset="0"/>
              </a:rPr>
              <a:t>     = </a:t>
            </a:r>
            <a:r>
              <a:rPr lang="en-US" sz="2000" dirty="0" smtClean="0">
                <a:latin typeface="Times New Roman" pitchFamily="18" charset="0"/>
                <a:cs typeface="Arial" charset="0"/>
              </a:rPr>
              <a:t>10 events </a:t>
            </a:r>
            <a:r>
              <a:rPr lang="en-US" sz="2000" dirty="0">
                <a:latin typeface="Times New Roman" pitchFamily="18" charset="0"/>
                <a:cs typeface="Arial" charset="0"/>
              </a:rPr>
              <a:t>per second</a:t>
            </a:r>
          </a:p>
          <a:p>
            <a:pPr marL="342900" indent="-342900">
              <a:spcBef>
                <a:spcPct val="20000"/>
              </a:spcBef>
              <a:buFontTx/>
              <a:buChar char="•"/>
            </a:pPr>
            <a:r>
              <a:rPr lang="en-US" sz="2000" dirty="0">
                <a:latin typeface="Times New Roman" pitchFamily="18" charset="0"/>
                <a:cs typeface="Arial" charset="0"/>
              </a:rPr>
              <a:t>What is the probability of failure? MTBF?</a:t>
            </a: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P</a:t>
            </a:r>
            <a:r>
              <a:rPr lang="en-US" sz="2000" dirty="0">
                <a:latin typeface="Times New Roman" pitchFamily="18" charset="0"/>
                <a:cs typeface="Arial" charset="0"/>
              </a:rPr>
              <a:t>(failure) = (150 ps/2 ns) e</a:t>
            </a:r>
            <a:r>
              <a:rPr lang="en-US" sz="2000" baseline="30000" dirty="0">
                <a:latin typeface="Times New Roman" pitchFamily="18" charset="0"/>
                <a:cs typeface="Arial" charset="0"/>
              </a:rPr>
              <a:t>-</a:t>
            </a:r>
            <a:r>
              <a:rPr lang="en-US" sz="2000" i="1" baseline="30000" dirty="0">
                <a:latin typeface="Times New Roman" pitchFamily="18" charset="0"/>
                <a:cs typeface="Arial" charset="0"/>
              </a:rPr>
              <a:t>(</a:t>
            </a:r>
            <a:r>
              <a:rPr lang="en-US" sz="2000" baseline="30000" dirty="0">
                <a:latin typeface="Times New Roman" pitchFamily="18" charset="0"/>
                <a:cs typeface="Arial" charset="0"/>
              </a:rPr>
              <a:t>1.9 ns</a:t>
            </a:r>
            <a:r>
              <a:rPr lang="en-US" sz="2000" i="1" baseline="30000" dirty="0">
                <a:latin typeface="Times New Roman" pitchFamily="18" charset="0"/>
                <a:cs typeface="Arial" charset="0"/>
              </a:rPr>
              <a:t>)</a:t>
            </a:r>
            <a:r>
              <a:rPr lang="en-US" sz="2000" baseline="30000" dirty="0">
                <a:latin typeface="Times New Roman" pitchFamily="18" charset="0"/>
                <a:cs typeface="Arial" charset="0"/>
              </a:rPr>
              <a:t>/</a:t>
            </a:r>
            <a:r>
              <a:rPr lang="en-US" sz="2000" baseline="30000" dirty="0">
                <a:latin typeface="Times New Roman" pitchFamily="18" charset="0"/>
                <a:cs typeface="Times New Roman" pitchFamily="18" charset="0"/>
              </a:rPr>
              <a:t>200 </a:t>
            </a:r>
            <a:r>
              <a:rPr lang="en-US" sz="2000" baseline="30000" dirty="0" err="1">
                <a:latin typeface="Times New Roman" pitchFamily="18" charset="0"/>
                <a:cs typeface="Times New Roman" pitchFamily="18" charset="0"/>
              </a:rPr>
              <a:t>ps</a:t>
            </a:r>
            <a:endParaRPr lang="en-US" sz="2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b="1" dirty="0">
                <a:solidFill>
                  <a:schemeClr val="accent1"/>
                </a:solidFill>
                <a:latin typeface="Times New Roman" pitchFamily="18" charset="0"/>
                <a:cs typeface="Times New Roman" pitchFamily="18" charset="0"/>
              </a:rPr>
              <a:t>5.6 × 10</a:t>
            </a:r>
            <a:r>
              <a:rPr lang="en-US" sz="2000" b="1" baseline="30000" dirty="0">
                <a:solidFill>
                  <a:schemeClr val="accent1"/>
                </a:solidFill>
                <a:latin typeface="Times New Roman" pitchFamily="18" charset="0"/>
                <a:cs typeface="Times New Roman" pitchFamily="18" charset="0"/>
              </a:rPr>
              <a:t>-6</a:t>
            </a:r>
          </a:p>
          <a:p>
            <a:pPr marL="342900" indent="-342900">
              <a:spcBef>
                <a:spcPct val="20000"/>
              </a:spcBef>
            </a:pPr>
            <a:r>
              <a:rPr lang="en-US" sz="2000" baseline="30000" dirty="0">
                <a:latin typeface="Times New Roman" pitchFamily="18" charset="0"/>
                <a:cs typeface="Times New Roman" pitchFamily="18" charset="0"/>
              </a:rPr>
              <a:t>                                  </a:t>
            </a:r>
            <a:r>
              <a:rPr lang="en-US" sz="2000" i="1" dirty="0">
                <a:latin typeface="Times New Roman" pitchFamily="18" charset="0"/>
                <a:cs typeface="Arial" charset="0"/>
              </a:rPr>
              <a:t>P</a:t>
            </a:r>
            <a:r>
              <a:rPr lang="en-US" sz="2000" dirty="0">
                <a:latin typeface="Times New Roman" pitchFamily="18" charset="0"/>
                <a:cs typeface="Arial" charset="0"/>
              </a:rPr>
              <a:t>(failure)/second = 10 </a:t>
            </a:r>
            <a:r>
              <a:rPr lang="en-US" sz="2000" dirty="0">
                <a:latin typeface="Times New Roman" pitchFamily="18" charset="0"/>
                <a:cs typeface="Times New Roman" pitchFamily="18" charset="0"/>
              </a:rPr>
              <a:t>× </a:t>
            </a:r>
            <a:r>
              <a:rPr lang="en-US" sz="2000" dirty="0">
                <a:latin typeface="Times New Roman" pitchFamily="18" charset="0"/>
                <a:cs typeface="Arial" charset="0"/>
              </a:rPr>
              <a:t>(</a:t>
            </a:r>
            <a:r>
              <a:rPr lang="en-US" sz="2000" dirty="0">
                <a:latin typeface="Times New Roman" pitchFamily="18" charset="0"/>
                <a:cs typeface="Times New Roman" pitchFamily="18" charset="0"/>
              </a:rPr>
              <a:t>5.6 × 10</a:t>
            </a:r>
            <a:r>
              <a:rPr lang="en-US" sz="2000" baseline="30000" dirty="0">
                <a:latin typeface="Times New Roman" pitchFamily="18" charset="0"/>
                <a:cs typeface="Times New Roman" pitchFamily="18" charset="0"/>
              </a:rPr>
              <a:t>-6 </a:t>
            </a:r>
            <a:r>
              <a:rPr lang="en-US" sz="2000" dirty="0">
                <a:latin typeface="Times New Roman" pitchFamily="18" charset="0"/>
                <a:cs typeface="Arial" charset="0"/>
              </a:rPr>
              <a:t>)</a:t>
            </a:r>
            <a:endParaRPr lang="en-US" sz="2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5.6 × 10</a:t>
            </a:r>
            <a:r>
              <a:rPr lang="en-US" sz="2000" baseline="30000" dirty="0">
                <a:latin typeface="Times New Roman" pitchFamily="18" charset="0"/>
                <a:cs typeface="Times New Roman" pitchFamily="18" charset="0"/>
              </a:rPr>
              <a:t>-5</a:t>
            </a:r>
            <a:r>
              <a:rPr lang="en-US" sz="2000" dirty="0">
                <a:latin typeface="Times New Roman" pitchFamily="18" charset="0"/>
                <a:cs typeface="Times New Roman" pitchFamily="18" charset="0"/>
              </a:rPr>
              <a:t> / second</a:t>
            </a:r>
            <a:endParaRPr lang="en-US" sz="2000" baseline="30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Arial" charset="0"/>
              </a:rPr>
              <a:t>MTBF    = 1/[P(failure)/second] ≈ </a:t>
            </a:r>
            <a:r>
              <a:rPr lang="en-US" sz="2000" b="1" dirty="0">
                <a:solidFill>
                  <a:schemeClr val="accent1"/>
                </a:solidFill>
                <a:latin typeface="Times New Roman" pitchFamily="18" charset="0"/>
                <a:cs typeface="Arial" charset="0"/>
              </a:rPr>
              <a:t>5 hours</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Tree>
    <p:extLst>
      <p:ext uri="{BB962C8B-B14F-4D97-AF65-F5344CB8AC3E}">
        <p14:creationId xmlns:p14="http://schemas.microsoft.com/office/powerpoint/2010/main" val="95360744"/>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65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4" name="Rectangle 6"/>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6" name="Rectangle 8"/>
          <p:cNvSpPr>
            <a:spLocks noChangeArrowheads="1"/>
          </p:cNvSpPr>
          <p:nvPr>
            <p:custDataLst>
              <p:tags r:id="rId4"/>
            </p:custDataLst>
          </p:nvPr>
        </p:nvSpPr>
        <p:spPr bwMode="auto">
          <a:xfrm>
            <a:off x="533400" y="11430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Two types of parallelism:</a:t>
            </a:r>
          </a:p>
          <a:p>
            <a:pPr marL="742950" lvl="1" indent="-285750">
              <a:spcBef>
                <a:spcPct val="20000"/>
              </a:spcBef>
              <a:buFontTx/>
              <a:buChar char="–"/>
            </a:pPr>
            <a:r>
              <a:rPr lang="en-US" sz="2600" b="1" dirty="0">
                <a:solidFill>
                  <a:schemeClr val="accent1"/>
                </a:solidFill>
                <a:latin typeface="+mj-lt"/>
                <a:cs typeface="Arial" charset="0"/>
              </a:rPr>
              <a:t>Spatial parallelism</a:t>
            </a:r>
          </a:p>
          <a:p>
            <a:pPr marL="1143000" lvl="2" indent="-228600">
              <a:spcBef>
                <a:spcPct val="20000"/>
              </a:spcBef>
              <a:buFontTx/>
              <a:buChar char="•"/>
            </a:pPr>
            <a:r>
              <a:rPr lang="en-US" sz="2600" dirty="0">
                <a:latin typeface="+mj-lt"/>
                <a:cs typeface="Arial" charset="0"/>
              </a:rPr>
              <a:t>duplicate hardware performs multiple tasks at once</a:t>
            </a:r>
          </a:p>
          <a:p>
            <a:pPr marL="742950" lvl="1" indent="-285750">
              <a:spcBef>
                <a:spcPct val="20000"/>
              </a:spcBef>
              <a:buFontTx/>
              <a:buChar char="–"/>
            </a:pPr>
            <a:r>
              <a:rPr lang="en-US" sz="2600" b="1" dirty="0">
                <a:solidFill>
                  <a:schemeClr val="accent1"/>
                </a:solidFill>
                <a:latin typeface="+mj-lt"/>
                <a:cs typeface="Arial" charset="0"/>
              </a:rPr>
              <a:t>Temporal parallelism</a:t>
            </a:r>
          </a:p>
          <a:p>
            <a:pPr marL="1143000" lvl="2" indent="-228600">
              <a:spcBef>
                <a:spcPct val="20000"/>
              </a:spcBef>
              <a:buFontTx/>
              <a:buChar char="•"/>
            </a:pPr>
            <a:r>
              <a:rPr lang="en-US" sz="2600" dirty="0">
                <a:latin typeface="+mj-lt"/>
                <a:cs typeface="Arial" charset="0"/>
              </a:rPr>
              <a:t>task is broken into multiple stages</a:t>
            </a:r>
          </a:p>
          <a:p>
            <a:pPr marL="1143000" lvl="2" indent="-228600">
              <a:spcBef>
                <a:spcPct val="20000"/>
              </a:spcBef>
              <a:buFontTx/>
              <a:buChar char="•"/>
            </a:pPr>
            <a:r>
              <a:rPr lang="en-US" sz="2600" dirty="0">
                <a:latin typeface="+mj-lt"/>
                <a:cs typeface="Arial" charset="0"/>
              </a:rPr>
              <a:t>also called pipelining</a:t>
            </a:r>
          </a:p>
          <a:p>
            <a:pPr marL="1143000" lvl="2" indent="-228600">
              <a:spcBef>
                <a:spcPct val="20000"/>
              </a:spcBef>
              <a:buFontTx/>
              <a:buChar char="•"/>
            </a:pPr>
            <a:r>
              <a:rPr lang="en-US" sz="2600" dirty="0">
                <a:latin typeface="+mj-lt"/>
                <a:cs typeface="Arial" charset="0"/>
              </a:rPr>
              <a:t>for example, an assembly line</a:t>
            </a:r>
            <a:endParaRPr lang="en-US" sz="2600" baseline="30000" dirty="0">
              <a:latin typeface="+mj-lt"/>
              <a:cs typeface="Times New Roman" pitchFamily="18"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Parallelism</a:t>
            </a:r>
            <a:endParaRPr lang="en-US" sz="4400" dirty="0">
              <a:solidFill>
                <a:schemeClr val="bg1"/>
              </a:solidFill>
              <a:latin typeface="+mj-lt"/>
            </a:endParaRPr>
          </a:p>
        </p:txBody>
      </p:sp>
    </p:spTree>
    <p:extLst>
      <p:ext uri="{BB962C8B-B14F-4D97-AF65-F5344CB8AC3E}">
        <p14:creationId xmlns:p14="http://schemas.microsoft.com/office/powerpoint/2010/main" val="618467690"/>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22660"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1"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2" name="Rectangle 6"/>
          <p:cNvSpPr>
            <a:spLocks noChangeArrowheads="1"/>
          </p:cNvSpPr>
          <p:nvPr>
            <p:custDataLst>
              <p:tags r:id="rId4"/>
            </p:custDataLst>
          </p:nvPr>
        </p:nvSpPr>
        <p:spPr bwMode="auto">
          <a:xfrm>
            <a:off x="533400" y="1143000"/>
            <a:ext cx="79629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solidFill>
                  <a:srgbClr val="0070C0"/>
                </a:solidFill>
                <a:latin typeface="+mj-lt"/>
                <a:cs typeface="Arial" charset="0"/>
              </a:rPr>
              <a:t>Token</a:t>
            </a:r>
            <a:r>
              <a:rPr lang="en-US" sz="3200" b="1" dirty="0">
                <a:solidFill>
                  <a:srgbClr val="0070C0"/>
                </a:solidFill>
                <a:latin typeface="+mj-lt"/>
                <a:cs typeface="Arial" charset="0"/>
              </a:rPr>
              <a:t>:</a:t>
            </a:r>
            <a:r>
              <a:rPr lang="en-US" sz="3200" dirty="0">
                <a:solidFill>
                  <a:schemeClr val="accent1"/>
                </a:solidFill>
                <a:latin typeface="+mj-lt"/>
                <a:cs typeface="Arial" charset="0"/>
              </a:rPr>
              <a:t> </a:t>
            </a:r>
            <a:r>
              <a:rPr lang="en-US" sz="3200" dirty="0" smtClean="0">
                <a:latin typeface="+mj-lt"/>
                <a:cs typeface="Arial" charset="0"/>
              </a:rPr>
              <a:t>Group of </a:t>
            </a:r>
            <a:r>
              <a:rPr lang="en-US" sz="3200" dirty="0">
                <a:latin typeface="+mj-lt"/>
                <a:cs typeface="Arial" charset="0"/>
              </a:rPr>
              <a:t>inputs processed to produce </a:t>
            </a:r>
            <a:r>
              <a:rPr lang="en-US" sz="3200" dirty="0" smtClean="0">
                <a:latin typeface="+mj-lt"/>
                <a:cs typeface="Arial" charset="0"/>
              </a:rPr>
              <a:t>group </a:t>
            </a:r>
            <a:r>
              <a:rPr lang="en-US" sz="3200" dirty="0">
                <a:latin typeface="+mj-lt"/>
                <a:cs typeface="Arial" charset="0"/>
              </a:rPr>
              <a:t>of </a:t>
            </a:r>
            <a:r>
              <a:rPr lang="en-US" sz="3200" dirty="0" smtClean="0">
                <a:latin typeface="+mj-lt"/>
                <a:cs typeface="Arial" charset="0"/>
              </a:rPr>
              <a:t>outputs</a:t>
            </a:r>
          </a:p>
          <a:p>
            <a:pPr marL="342900" indent="-342900">
              <a:spcBef>
                <a:spcPct val="20000"/>
              </a:spcBef>
              <a:buFontTx/>
              <a:buChar char="•"/>
            </a:pPr>
            <a:r>
              <a:rPr lang="en-US" sz="3200" b="1" dirty="0" smtClean="0">
                <a:solidFill>
                  <a:srgbClr val="0070C0"/>
                </a:solidFill>
                <a:latin typeface="+mj-lt"/>
                <a:cs typeface="Arial" charset="0"/>
              </a:rPr>
              <a:t>Latency</a:t>
            </a:r>
            <a:r>
              <a:rPr lang="en-US" sz="3200" b="1" dirty="0">
                <a:solidFill>
                  <a:srgbClr val="0070C0"/>
                </a:solidFill>
                <a:latin typeface="+mj-lt"/>
                <a:cs typeface="Arial" charset="0"/>
              </a:rPr>
              <a:t>:</a:t>
            </a:r>
            <a:r>
              <a:rPr lang="en-US" sz="3200" dirty="0">
                <a:solidFill>
                  <a:schemeClr val="accent1"/>
                </a:solidFill>
                <a:latin typeface="+mj-lt"/>
                <a:cs typeface="Arial" charset="0"/>
              </a:rPr>
              <a:t> </a:t>
            </a:r>
            <a:r>
              <a:rPr lang="en-US" sz="3200" dirty="0">
                <a:latin typeface="+mj-lt"/>
                <a:cs typeface="Arial" charset="0"/>
              </a:rPr>
              <a:t>Time for one token to pass from start to </a:t>
            </a:r>
            <a:r>
              <a:rPr lang="en-US" sz="3200" dirty="0" smtClean="0">
                <a:latin typeface="+mj-lt"/>
                <a:cs typeface="Arial" charset="0"/>
              </a:rPr>
              <a:t>end</a:t>
            </a:r>
          </a:p>
          <a:p>
            <a:pPr marL="342900" indent="-342900">
              <a:spcBef>
                <a:spcPct val="20000"/>
              </a:spcBef>
              <a:buFontTx/>
              <a:buChar char="•"/>
            </a:pPr>
            <a:r>
              <a:rPr lang="en-US" sz="3200" b="1" dirty="0" smtClean="0">
                <a:solidFill>
                  <a:srgbClr val="0070C0"/>
                </a:solidFill>
                <a:latin typeface="+mj-lt"/>
                <a:cs typeface="Arial" charset="0"/>
              </a:rPr>
              <a:t>Throughput</a:t>
            </a:r>
            <a:r>
              <a:rPr lang="en-US" sz="3200" b="1" dirty="0">
                <a:solidFill>
                  <a:srgbClr val="0070C0"/>
                </a:solidFill>
                <a:latin typeface="+mj-lt"/>
                <a:cs typeface="Arial" charset="0"/>
              </a:rPr>
              <a:t>:</a:t>
            </a:r>
            <a:r>
              <a:rPr lang="en-US" sz="3200" dirty="0">
                <a:solidFill>
                  <a:schemeClr val="accent1"/>
                </a:solidFill>
                <a:latin typeface="+mj-lt"/>
                <a:cs typeface="Arial" charset="0"/>
              </a:rPr>
              <a:t> </a:t>
            </a:r>
            <a:r>
              <a:rPr lang="en-US" sz="3200" dirty="0" smtClean="0">
                <a:latin typeface="+mj-lt"/>
                <a:cs typeface="Arial" charset="0"/>
              </a:rPr>
              <a:t>Number </a:t>
            </a:r>
            <a:r>
              <a:rPr lang="en-US" sz="3200" dirty="0">
                <a:latin typeface="+mj-lt"/>
                <a:cs typeface="Arial" charset="0"/>
              </a:rPr>
              <a:t>of tokens </a:t>
            </a:r>
            <a:r>
              <a:rPr lang="en-US" sz="3200" dirty="0" smtClean="0">
                <a:latin typeface="+mj-lt"/>
                <a:cs typeface="Arial" charset="0"/>
              </a:rPr>
              <a:t>produced </a:t>
            </a:r>
            <a:r>
              <a:rPr lang="en-US" sz="3200" dirty="0">
                <a:latin typeface="+mj-lt"/>
                <a:cs typeface="Arial" charset="0"/>
              </a:rPr>
              <a:t>per unit </a:t>
            </a:r>
            <a:r>
              <a:rPr lang="en-US" sz="3200" dirty="0" smtClean="0">
                <a:latin typeface="+mj-lt"/>
                <a:cs typeface="Arial" charset="0"/>
              </a:rPr>
              <a:t>time</a:t>
            </a:r>
          </a:p>
          <a:p>
            <a:pPr marL="342900" indent="-342900">
              <a:spcBef>
                <a:spcPct val="20000"/>
              </a:spcBef>
              <a:buFontTx/>
              <a:buChar char="•"/>
            </a:pPr>
            <a:endParaRPr lang="en-US" sz="3200" dirty="0">
              <a:latin typeface="+mj-lt"/>
              <a:cs typeface="Arial" charset="0"/>
            </a:endParaRPr>
          </a:p>
          <a:p>
            <a:pPr>
              <a:spcBef>
                <a:spcPct val="20000"/>
              </a:spcBef>
            </a:pPr>
            <a:r>
              <a:rPr lang="en-US" sz="3200" dirty="0" smtClean="0">
                <a:latin typeface="+mj-lt"/>
                <a:cs typeface="Arial" charset="0"/>
              </a:rPr>
              <a:t>         </a:t>
            </a:r>
            <a:r>
              <a:rPr lang="en-US" sz="3200" b="1" dirty="0" smtClean="0">
                <a:latin typeface="+mj-lt"/>
                <a:cs typeface="Arial" charset="0"/>
              </a:rPr>
              <a:t>Parallelism </a:t>
            </a:r>
            <a:r>
              <a:rPr lang="en-US" sz="3200" b="1" dirty="0">
                <a:latin typeface="+mj-lt"/>
                <a:cs typeface="Arial" charset="0"/>
              </a:rPr>
              <a:t>increases </a:t>
            </a:r>
            <a:r>
              <a:rPr lang="en-US" sz="3200" b="1" dirty="0" smtClean="0">
                <a:latin typeface="+mj-lt"/>
                <a:cs typeface="Arial" charset="0"/>
              </a:rPr>
              <a:t>throughput</a:t>
            </a:r>
            <a:endParaRPr lang="en-US" sz="3200" b="1" dirty="0">
              <a:latin typeface="+mj-lt"/>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Parallelism Definitions</a:t>
            </a:r>
            <a:endParaRPr lang="en-US" sz="4400" dirty="0">
              <a:solidFill>
                <a:schemeClr val="bg1"/>
              </a:solidFill>
              <a:latin typeface="+mj-lt"/>
            </a:endParaRPr>
          </a:p>
        </p:txBody>
      </p:sp>
    </p:spTree>
    <p:extLst>
      <p:ext uri="{BB962C8B-B14F-4D97-AF65-F5344CB8AC3E}">
        <p14:creationId xmlns:p14="http://schemas.microsoft.com/office/powerpoint/2010/main" val="2248274728"/>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cs typeface="Arial" charset="0"/>
              </a:rPr>
              <a:t>Ben </a:t>
            </a:r>
            <a:r>
              <a:rPr lang="en-US" sz="2400" dirty="0" err="1">
                <a:cs typeface="Arial" charset="0"/>
              </a:rPr>
              <a:t>Bitdiddle</a:t>
            </a:r>
            <a:r>
              <a:rPr lang="en-US" sz="2400" dirty="0">
                <a:cs typeface="Arial" charset="0"/>
              </a:rPr>
              <a:t> bakes cookies to celebrate traffic light controller installation </a:t>
            </a:r>
          </a:p>
          <a:p>
            <a:pPr marL="742950" lvl="1" indent="-285750">
              <a:spcBef>
                <a:spcPct val="20000"/>
              </a:spcBef>
              <a:buFontTx/>
              <a:buChar char="–"/>
            </a:pPr>
            <a:r>
              <a:rPr lang="en-US" sz="2400" dirty="0">
                <a:cs typeface="Arial" charset="0"/>
              </a:rPr>
              <a:t>5 minutes to roll cookies</a:t>
            </a:r>
          </a:p>
          <a:p>
            <a:pPr marL="742950" lvl="1" indent="-285750">
              <a:spcBef>
                <a:spcPct val="20000"/>
              </a:spcBef>
              <a:buFontTx/>
              <a:buChar char="–"/>
            </a:pPr>
            <a:r>
              <a:rPr lang="en-US" sz="2400" dirty="0">
                <a:cs typeface="Arial" charset="0"/>
              </a:rPr>
              <a:t>15 minutes to bake</a:t>
            </a:r>
          </a:p>
          <a:p>
            <a:pPr marL="342900" indent="-342900">
              <a:spcBef>
                <a:spcPct val="20000"/>
              </a:spcBef>
              <a:buFontTx/>
              <a:buChar char="•"/>
            </a:pPr>
            <a:r>
              <a:rPr lang="en-US" sz="2400" dirty="0">
                <a:cs typeface="Arial" charset="0"/>
              </a:rPr>
              <a:t>What is the latency and throughput without parallelism?</a:t>
            </a:r>
          </a:p>
          <a:p>
            <a:pPr marL="342900" indent="-342900">
              <a:spcBef>
                <a:spcPct val="20000"/>
              </a:spcBef>
              <a:buFontTx/>
              <a:buChar char="•"/>
            </a:pPr>
            <a:endParaRPr lang="en-US" sz="2400" dirty="0">
              <a:latin typeface="+mj-lt"/>
              <a:cs typeface="Arial" charset="0"/>
            </a:endParaRPr>
          </a:p>
          <a:p>
            <a:pPr marL="342900" indent="-342900">
              <a:spcBef>
                <a:spcPct val="20000"/>
              </a:spcBef>
            </a:pPr>
            <a:r>
              <a:rPr lang="en-US" sz="2400" baseline="30000" dirty="0">
                <a:latin typeface="+mj-lt"/>
                <a:cs typeface="Times New Roman" pitchFamily="18" charset="0"/>
              </a:rPr>
              <a:t>		</a:t>
            </a:r>
            <a:endParaRPr lang="en-US" sz="2400" b="1" dirty="0">
              <a:solidFill>
                <a:srgbClr val="0070C0"/>
              </a:solidFill>
              <a:latin typeface="+mj-lt"/>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1227589637"/>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cs typeface="Arial" charset="0"/>
              </a:rPr>
              <a:t>Ben </a:t>
            </a:r>
            <a:r>
              <a:rPr lang="en-US" sz="2400" dirty="0" err="1">
                <a:cs typeface="Arial" charset="0"/>
              </a:rPr>
              <a:t>Bitdiddle</a:t>
            </a:r>
            <a:r>
              <a:rPr lang="en-US" sz="2400" dirty="0">
                <a:cs typeface="Arial" charset="0"/>
              </a:rPr>
              <a:t> bakes cookies to celebrate traffic light controller installation </a:t>
            </a:r>
          </a:p>
          <a:p>
            <a:pPr marL="742950" lvl="1" indent="-285750">
              <a:spcBef>
                <a:spcPct val="20000"/>
              </a:spcBef>
              <a:buFontTx/>
              <a:buChar char="–"/>
            </a:pPr>
            <a:r>
              <a:rPr lang="en-US" sz="2400" dirty="0">
                <a:cs typeface="Arial" charset="0"/>
              </a:rPr>
              <a:t>5 minutes to roll cookies</a:t>
            </a:r>
          </a:p>
          <a:p>
            <a:pPr marL="742950" lvl="1" indent="-285750">
              <a:spcBef>
                <a:spcPct val="20000"/>
              </a:spcBef>
              <a:buFontTx/>
              <a:buChar char="–"/>
            </a:pPr>
            <a:r>
              <a:rPr lang="en-US" sz="2400" dirty="0">
                <a:cs typeface="Arial" charset="0"/>
              </a:rPr>
              <a:t>15 minutes to bake</a:t>
            </a:r>
          </a:p>
          <a:p>
            <a:pPr marL="342900" indent="-342900">
              <a:spcBef>
                <a:spcPct val="20000"/>
              </a:spcBef>
              <a:buFontTx/>
              <a:buChar char="•"/>
            </a:pPr>
            <a:r>
              <a:rPr lang="en-US" sz="2400" dirty="0">
                <a:cs typeface="Arial" charset="0"/>
              </a:rPr>
              <a:t>What is the latency and throughput without parallelism?</a:t>
            </a:r>
          </a:p>
          <a:p>
            <a:pPr marL="342900" indent="-342900">
              <a:spcBef>
                <a:spcPct val="20000"/>
              </a:spcBef>
              <a:buFontTx/>
              <a:buChar char="•"/>
            </a:pPr>
            <a:endParaRPr lang="en-US" sz="2400" dirty="0">
              <a:latin typeface="+mj-lt"/>
              <a:cs typeface="Arial" charset="0"/>
            </a:endParaRPr>
          </a:p>
          <a:p>
            <a:pPr marL="342900" indent="-342900">
              <a:spcBef>
                <a:spcPct val="20000"/>
              </a:spcBef>
            </a:pPr>
            <a:r>
              <a:rPr lang="en-US" sz="2400" baseline="30000" dirty="0">
                <a:latin typeface="+mj-lt"/>
                <a:cs typeface="Times New Roman" pitchFamily="18" charset="0"/>
              </a:rPr>
              <a:t>		</a:t>
            </a:r>
            <a:r>
              <a:rPr lang="en-US" sz="2400" b="1" dirty="0">
                <a:latin typeface="+mj-lt"/>
                <a:cs typeface="Arial" charset="0"/>
              </a:rPr>
              <a:t>Latency</a:t>
            </a:r>
            <a:r>
              <a:rPr lang="en-US" sz="2400" dirty="0">
                <a:latin typeface="+mj-lt"/>
                <a:cs typeface="Arial" charset="0"/>
              </a:rPr>
              <a:t> = 5 + 15 = 20 minutes = </a:t>
            </a:r>
            <a:r>
              <a:rPr lang="en-US" sz="2400" b="1" dirty="0">
                <a:solidFill>
                  <a:srgbClr val="0070C0"/>
                </a:solidFill>
                <a:latin typeface="+mj-lt"/>
                <a:cs typeface="Arial" charset="0"/>
              </a:rPr>
              <a:t>1/3 hour</a:t>
            </a:r>
          </a:p>
          <a:p>
            <a:pPr marL="342900" indent="-342900">
              <a:spcBef>
                <a:spcPct val="20000"/>
              </a:spcBef>
            </a:pPr>
            <a:r>
              <a:rPr lang="en-US" sz="2400" dirty="0">
                <a:latin typeface="+mj-lt"/>
                <a:cs typeface="Arial" charset="0"/>
              </a:rPr>
              <a:t>            </a:t>
            </a:r>
            <a:r>
              <a:rPr lang="en-US" sz="2400" dirty="0" smtClean="0">
                <a:latin typeface="+mj-lt"/>
                <a:cs typeface="Arial" charset="0"/>
              </a:rPr>
              <a:t>	</a:t>
            </a:r>
            <a:r>
              <a:rPr lang="en-US" sz="2400" b="1" dirty="0" smtClean="0">
                <a:latin typeface="+mj-lt"/>
                <a:cs typeface="Arial" charset="0"/>
              </a:rPr>
              <a:t>Throughput</a:t>
            </a:r>
            <a:r>
              <a:rPr lang="en-US" sz="2400" dirty="0" smtClean="0">
                <a:latin typeface="+mj-lt"/>
                <a:cs typeface="Arial" charset="0"/>
              </a:rPr>
              <a:t> </a:t>
            </a:r>
            <a:r>
              <a:rPr lang="en-US" sz="2400" dirty="0">
                <a:latin typeface="+mj-lt"/>
                <a:cs typeface="Arial" charset="0"/>
              </a:rPr>
              <a:t>= 1 tray/ 1/3 hour = </a:t>
            </a:r>
            <a:r>
              <a:rPr lang="en-US" sz="2400" b="1" dirty="0">
                <a:solidFill>
                  <a:srgbClr val="0070C0"/>
                </a:solidFill>
                <a:latin typeface="+mj-lt"/>
                <a:cs typeface="Arial" charset="0"/>
              </a:rPr>
              <a:t>3 trays/hour</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161594607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11266</TotalTime>
  <Words>3513</Words>
  <Application>Microsoft Office PowerPoint</Application>
  <PresentationFormat>On-screen Show (4:3)</PresentationFormat>
  <Paragraphs>1108</Paragraphs>
  <Slides>104</Slides>
  <Notes>103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104</vt:i4>
      </vt:variant>
    </vt:vector>
  </HeadingPairs>
  <TitlesOfParts>
    <vt:vector size="108" baseType="lpstr">
      <vt:lpstr>Office Theme</vt:lpstr>
      <vt:lpstr>VISIO</vt:lpstr>
      <vt:lpstr>Visio</vt:lpstr>
      <vt:lpstr>Microsoft Visio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Harvey Mudd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sharris</cp:lastModifiedBy>
  <cp:revision>101</cp:revision>
  <dcterms:created xsi:type="dcterms:W3CDTF">2012-08-07T04:56:47Z</dcterms:created>
  <dcterms:modified xsi:type="dcterms:W3CDTF">2017-09-25T09:13:28Z</dcterms:modified>
</cp:coreProperties>
</file>