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notesSlides/notesSlide2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6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9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0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1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2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3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4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5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7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8.xml" ContentType="application/vnd.openxmlformats-officedocument.presentationml.notesSlide+xml"/>
  <Override PartName="/ppt/tags/tag110.xml" ContentType="application/vnd.openxmlformats-officedocument.presentationml.tags+xml"/>
  <Override PartName="/ppt/notesSlides/notesSlide39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40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41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2.xml" ContentType="application/vnd.openxmlformats-officedocument.presentationml.notesSlide+xml"/>
  <Override PartName="/ppt/tags/tag122.xml" ContentType="application/vnd.openxmlformats-officedocument.presentationml.tags+xml"/>
  <Override PartName="/ppt/notesSlides/notesSlide43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44.xml" ContentType="application/vnd.openxmlformats-officedocument.presentationml.notesSlide+xml"/>
  <Override PartName="/ppt/tags/tag125.xml" ContentType="application/vnd.openxmlformats-officedocument.presentationml.tags+xml"/>
  <Override PartName="/ppt/notesSlides/notesSlide45.xml" ContentType="application/vnd.openxmlformats-officedocument.presentationml.notesSlide+xml"/>
  <Override PartName="/ppt/tags/tag126.xml" ContentType="application/vnd.openxmlformats-officedocument.presentationml.tags+xml"/>
  <Override PartName="/ppt/notesSlides/notesSlide46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7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8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49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50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51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52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53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54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55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56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57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58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59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60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61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62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63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64.xml" ContentType="application/vnd.openxmlformats-officedocument.presentationml.notesSlide+xml"/>
  <Override PartName="/ppt/tags/tag173.xml" ContentType="application/vnd.openxmlformats-officedocument.presentationml.tags+xml"/>
  <Override PartName="/ppt/notesSlides/notesSlide65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66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67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68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69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70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71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72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73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74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75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76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77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78.xml" ContentType="application/vnd.openxmlformats-officedocument.presentationml.notesSlide+xml"/>
  <Override PartName="/ppt/tags/tag210.xml" ContentType="application/vnd.openxmlformats-officedocument.presentationml.tags+xml"/>
  <Override PartName="/ppt/notesSlides/notesSlide79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80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81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82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83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84.xml" ContentType="application/vnd.openxmlformats-officedocument.presentationml.notesSlide+xml"/>
  <Override PartName="/ppt/tags/tag223.xml" ContentType="application/vnd.openxmlformats-officedocument.presentationml.tags+xml"/>
  <Override PartName="/ppt/notesSlides/notesSlide85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86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87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88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89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90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91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92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93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94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95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96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97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98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99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00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01.xml" ContentType="application/vnd.openxmlformats-officedocument.presentationml.notesSlide+xml"/>
  <Override PartName="/ppt/tags/tag284.xml" ContentType="application/vnd.openxmlformats-officedocument.presentationml.tags+xml"/>
  <Override PartName="/ppt/notesSlides/notesSlide102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03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04.xml" ContentType="application/vnd.openxmlformats-officedocument.presentationml.notesSlide+xml"/>
  <Override PartName="/ppt/tags/tag292.xml" ContentType="application/vnd.openxmlformats-officedocument.presentationml.tags+xml"/>
  <Override PartName="/ppt/notesSlides/notesSlide105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06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07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108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109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110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111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tags/tag314.xml" ContentType="application/vnd.openxmlformats-officedocument.presentationml.tags+xml"/>
  <Override PartName="/ppt/notesSlides/notesSlide114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115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116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17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18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119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120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121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22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123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124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notesSlides/notesSlide125.xml" ContentType="application/vnd.openxmlformats-officedocument.presentationml.notesSlide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126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127.xml" ContentType="application/vnd.openxmlformats-officedocument.presentationml.notesSlid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notesSlides/notesSlide128.xml" ContentType="application/vnd.openxmlformats-officedocument.presentationml.notesSlid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129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130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131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132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133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notesSlides/notesSlide134.xml" ContentType="application/vnd.openxmlformats-officedocument.presentationml.notesSlide+xml"/>
  <Override PartName="/ppt/tags/tag377.xml" ContentType="application/vnd.openxmlformats-officedocument.presentationml.tags+xml"/>
  <Override PartName="/ppt/notesSlides/notesSlide135.xml" ContentType="application/vnd.openxmlformats-officedocument.presentationml.notesSlide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136.xml" ContentType="application/vnd.openxmlformats-officedocument.presentationml.notesSlide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notesSlides/notesSlide137.xml" ContentType="application/vnd.openxmlformats-officedocument.presentationml.notesSlide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notesSlides/notesSlide138.xml" ContentType="application/vnd.openxmlformats-officedocument.presentationml.notesSlid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notesSlides/notesSlide139.xml" ContentType="application/vnd.openxmlformats-officedocument.presentationml.notesSlide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140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notesSlides/notesSlide141.xml" ContentType="application/vnd.openxmlformats-officedocument.presentationml.notesSlide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142.xml" ContentType="application/vnd.openxmlformats-officedocument.presentationml.notesSlide+xml"/>
  <Override PartName="/ppt/tags/tag400.xml" ContentType="application/vnd.openxmlformats-officedocument.presentationml.tags+xml"/>
  <Override PartName="/ppt/notesSlides/notesSlide143.xml" ContentType="application/vnd.openxmlformats-officedocument.presentationml.notesSlide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144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notesSlides/notesSlide145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146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notesSlides/notesSlide147.xml" ContentType="application/vnd.openxmlformats-officedocument.presentationml.notesSlid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148.xml" ContentType="application/vnd.openxmlformats-officedocument.presentationml.notesSlid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149.xml" ContentType="application/vnd.openxmlformats-officedocument.presentationml.notesSlide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150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notesSlides/notesSlide151.xml" ContentType="application/vnd.openxmlformats-officedocument.presentationml.notesSlide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notesSlides/notesSlide152.xml" ContentType="application/vnd.openxmlformats-officedocument.presentationml.notesSlide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notesSlides/notesSlide153.xml" ContentType="application/vnd.openxmlformats-officedocument.presentationml.notesSlide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notesSlides/notesSlide154.xml" ContentType="application/vnd.openxmlformats-officedocument.presentationml.notesSlide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155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156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notesSlides/notesSlide157.xml" ContentType="application/vnd.openxmlformats-officedocument.presentationml.notesSlide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158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159.xml" ContentType="application/vnd.openxmlformats-officedocument.presentationml.notesSlide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notesSlides/notesSlide160.xml" ContentType="application/vnd.openxmlformats-officedocument.presentationml.notesSlide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161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notesSlides/notesSlide162.xml" ContentType="application/vnd.openxmlformats-officedocument.presentationml.notesSlide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notesSlides/notesSlide163.xml" ContentType="application/vnd.openxmlformats-officedocument.presentationml.notesSlide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notesSlides/notesSlide164.xml" ContentType="application/vnd.openxmlformats-officedocument.presentationml.notesSlide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165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notesSlides/notesSlide166.xml" ContentType="application/vnd.openxmlformats-officedocument.presentationml.notesSlide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167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notesSlides/notesSlide168.xml" ContentType="application/vnd.openxmlformats-officedocument.presentationml.notesSlide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169.xml" ContentType="application/vnd.openxmlformats-officedocument.presentationml.notesSlid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notesSlides/notesSlide170.xml" ContentType="application/vnd.openxmlformats-officedocument.presentationml.notesSlide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notesSlides/notesSlide171.xml" ContentType="application/vnd.openxmlformats-officedocument.presentationml.notesSlide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notesSlides/notesSlide172.xml" ContentType="application/vnd.openxmlformats-officedocument.presentationml.notesSlide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notesSlides/notesSlide173.xml" ContentType="application/vnd.openxmlformats-officedocument.presentationml.notesSlide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notesSlides/notesSlide174.xml" ContentType="application/vnd.openxmlformats-officedocument.presentationml.notesSlide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notesSlides/notesSlide175.xml" ContentType="application/vnd.openxmlformats-officedocument.presentationml.notesSlide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notesSlides/notesSlide176.xml" ContentType="application/vnd.openxmlformats-officedocument.presentationml.notesSlide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notesSlides/notesSlide177.xml" ContentType="application/vnd.openxmlformats-officedocument.presentationml.notesSlide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notesSlides/notesSlide178.xml" ContentType="application/vnd.openxmlformats-officedocument.presentationml.notesSlide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notesSlides/notesSlide179.xml" ContentType="application/vnd.openxmlformats-officedocument.presentationml.notesSlide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notesSlides/notesSlide180.xml" ContentType="application/vnd.openxmlformats-officedocument.presentationml.notesSlide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notesSlides/notesSlide181.xml" ContentType="application/vnd.openxmlformats-officedocument.presentationml.notesSlide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notesSlides/notesSlide182.xml" ContentType="application/vnd.openxmlformats-officedocument.presentationml.notesSlide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83.xml" ContentType="application/vnd.openxmlformats-officedocument.presentationml.notesSlide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notesSlides/notesSlide184.xml" ContentType="application/vnd.openxmlformats-officedocument.presentationml.notesSlide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notesSlides/notesSlide185.xml" ContentType="application/vnd.openxmlformats-officedocument.presentationml.notesSlide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notesSlides/notesSlide186.xml" ContentType="application/vnd.openxmlformats-officedocument.presentationml.notesSlide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notesSlides/notesSlide187.xml" ContentType="application/vnd.openxmlformats-officedocument.presentationml.notesSlide+xml"/>
  <Override PartName="/ppt/tags/tag498.xml" ContentType="application/vnd.openxmlformats-officedocument.presentationml.tags+xml"/>
  <Override PartName="/ppt/notesSlides/notesSlide188.xml" ContentType="application/vnd.openxmlformats-officedocument.presentationml.notesSlide+xml"/>
  <Override PartName="/ppt/tags/tag499.xml" ContentType="application/vnd.openxmlformats-officedocument.presentationml.tags+xml"/>
  <Override PartName="/ppt/notesSlides/notesSlide189.xml" ContentType="application/vnd.openxmlformats-officedocument.presentationml.notesSlide+xml"/>
  <Override PartName="/ppt/tags/tag500.xml" ContentType="application/vnd.openxmlformats-officedocument.presentationml.tags+xml"/>
  <Override PartName="/ppt/notesSlides/notesSlide190.xml" ContentType="application/vnd.openxmlformats-officedocument.presentationml.notesSlide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notesSlides/notesSlide191.xml" ContentType="application/vnd.openxmlformats-officedocument.presentationml.notesSlide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notesSlides/notesSlide192.xml" ContentType="application/vnd.openxmlformats-officedocument.presentationml.notesSlide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notesSlides/notesSlide193.xml" ContentType="application/vnd.openxmlformats-officedocument.presentationml.notesSlide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notesSlides/notesSlide194.xml" ContentType="application/vnd.openxmlformats-officedocument.presentationml.notesSlide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notesSlides/notesSlide195.xml" ContentType="application/vnd.openxmlformats-officedocument.presentationml.notesSlide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notesSlides/notesSlide196.xml" ContentType="application/vnd.openxmlformats-officedocument.presentationml.notesSlide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notesSlides/notesSlide197.xml" ContentType="application/vnd.openxmlformats-officedocument.presentationml.notesSlide+xml"/>
  <Override PartName="/ppt/tags/tag515.xml" ContentType="application/vnd.openxmlformats-officedocument.presentationml.tags+xml"/>
  <Override PartName="/ppt/notesSlides/notesSlide198.xml" ContentType="application/vnd.openxmlformats-officedocument.presentationml.notesSlide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notesSlides/notesSlide199.xml" ContentType="application/vnd.openxmlformats-officedocument.presentationml.notesSlide+xml"/>
  <Override PartName="/ppt/tags/tag519.xml" ContentType="application/vnd.openxmlformats-officedocument.presentationml.tags+xml"/>
  <Override PartName="/ppt/notesSlides/notesSlide200.xml" ContentType="application/vnd.openxmlformats-officedocument.presentationml.notesSlide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notesSlides/notesSlide201.xml" ContentType="application/vnd.openxmlformats-officedocument.presentationml.notesSlide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notesSlides/notesSlide202.xml" ContentType="application/vnd.openxmlformats-officedocument.presentationml.notesSlide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notesSlides/notesSlide203.xml" ContentType="application/vnd.openxmlformats-officedocument.presentationml.notesSlide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notesSlides/notesSlide204.xml" ContentType="application/vnd.openxmlformats-officedocument.presentationml.notesSlide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tags/tag530.xml" ContentType="application/vnd.openxmlformats-officedocument.presentationml.tags+xml"/>
  <Override PartName="/ppt/notesSlides/notesSlide207.xml" ContentType="application/vnd.openxmlformats-officedocument.presentationml.notesSlide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notesSlides/notesSlide208.xml" ContentType="application/vnd.openxmlformats-officedocument.presentationml.notesSlide+xml"/>
  <Override PartName="/ppt/tags/tag533.xml" ContentType="application/vnd.openxmlformats-officedocument.presentationml.tags+xml"/>
  <Override PartName="/ppt/notesSlides/notesSlide209.xml" ContentType="application/vnd.openxmlformats-officedocument.presentationml.notesSlide+xml"/>
  <Override PartName="/ppt/tags/tag534.xml" ContentType="application/vnd.openxmlformats-officedocument.presentationml.tags+xml"/>
  <Override PartName="/ppt/notesSlides/notesSlide210.xml" ContentType="application/vnd.openxmlformats-officedocument.presentationml.notesSlide+xml"/>
  <Override PartName="/ppt/tags/tag535.xml" ContentType="application/vnd.openxmlformats-officedocument.presentationml.tags+xml"/>
  <Override PartName="/ppt/notesSlides/notesSlide211.xml" ContentType="application/vnd.openxmlformats-officedocument.presentationml.notesSlide+xml"/>
  <Override PartName="/ppt/tags/tag536.xml" ContentType="application/vnd.openxmlformats-officedocument.presentationml.tags+xml"/>
  <Override PartName="/ppt/notesSlides/notesSlide212.xml" ContentType="application/vnd.openxmlformats-officedocument.presentationml.notesSlide+xml"/>
  <Override PartName="/ppt/tags/tag537.xml" ContentType="application/vnd.openxmlformats-officedocument.presentationml.tags+xml"/>
  <Override PartName="/ppt/notesSlides/notesSlide213.xml" ContentType="application/vnd.openxmlformats-officedocument.presentationml.notesSlide+xml"/>
  <Override PartName="/ppt/tags/tag538.xml" ContentType="application/vnd.openxmlformats-officedocument.presentationml.tags+xml"/>
  <Override PartName="/ppt/notesSlides/notesSlide214.xml" ContentType="application/vnd.openxmlformats-officedocument.presentationml.notesSlide+xml"/>
  <Override PartName="/ppt/tags/tag539.xml" ContentType="application/vnd.openxmlformats-officedocument.presentationml.tags+xml"/>
  <Override PartName="/ppt/notesSlides/notesSlide215.xml" ContentType="application/vnd.openxmlformats-officedocument.presentationml.notesSlide+xml"/>
  <Override PartName="/ppt/tags/tag540.xml" ContentType="application/vnd.openxmlformats-officedocument.presentationml.tags+xml"/>
  <Override PartName="/ppt/notesSlides/notesSlide216.xml" ContentType="application/vnd.openxmlformats-officedocument.presentationml.notesSlide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notesSlides/notesSlide217.xml" ContentType="application/vnd.openxmlformats-officedocument.presentationml.notesSlide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notesSlides/notesSlide218.xml" ContentType="application/vnd.openxmlformats-officedocument.presentationml.notesSlide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notesSlides/notesSlide219.xml" ContentType="application/vnd.openxmlformats-officedocument.presentationml.notesSlide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notesSlides/notesSlide220.xml" ContentType="application/vnd.openxmlformats-officedocument.presentationml.notesSlide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221.xml" ContentType="application/vnd.openxmlformats-officedocument.presentationml.notesSlide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222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223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notesSlides/notesSlide224.xml" ContentType="application/vnd.openxmlformats-officedocument.presentationml.notesSlide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225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notesSlides/notesSlide226.xml" ContentType="application/vnd.openxmlformats-officedocument.presentationml.notesSlide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notesSlides/notesSlide227.xml" ContentType="application/vnd.openxmlformats-officedocument.presentationml.notesSlide+xml"/>
  <Override PartName="/ppt/tags/tag573.xml" ContentType="application/vnd.openxmlformats-officedocument.presentationml.tags+xml"/>
  <Override PartName="/ppt/notesSlides/notesSlide228.xml" ContentType="application/vnd.openxmlformats-officedocument.presentationml.notesSlide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notesSlides/notesSlide229.xml" ContentType="application/vnd.openxmlformats-officedocument.presentationml.notesSlide+xml"/>
  <Override PartName="/ppt/tags/tag577.xml" ContentType="application/vnd.openxmlformats-officedocument.presentationml.tags+xml"/>
  <Override PartName="/ppt/notesSlides/notesSlide2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3"/>
  </p:notesMasterIdLst>
  <p:sldIdLst>
    <p:sldId id="256" r:id="rId2"/>
    <p:sldId id="257" r:id="rId3"/>
    <p:sldId id="259" r:id="rId4"/>
    <p:sldId id="260" r:id="rId5"/>
    <p:sldId id="536" r:id="rId6"/>
    <p:sldId id="599" r:id="rId7"/>
    <p:sldId id="262" r:id="rId8"/>
    <p:sldId id="263" r:id="rId9"/>
    <p:sldId id="264" r:id="rId10"/>
    <p:sldId id="265" r:id="rId11"/>
    <p:sldId id="266" r:id="rId12"/>
    <p:sldId id="267" r:id="rId13"/>
    <p:sldId id="600" r:id="rId14"/>
    <p:sldId id="268" r:id="rId15"/>
    <p:sldId id="269" r:id="rId16"/>
    <p:sldId id="270" r:id="rId17"/>
    <p:sldId id="271" r:id="rId18"/>
    <p:sldId id="272" r:id="rId19"/>
    <p:sldId id="602" r:id="rId20"/>
    <p:sldId id="273" r:id="rId21"/>
    <p:sldId id="398" r:id="rId22"/>
    <p:sldId id="306" r:id="rId23"/>
    <p:sldId id="619" r:id="rId24"/>
    <p:sldId id="620" r:id="rId25"/>
    <p:sldId id="538" r:id="rId26"/>
    <p:sldId id="274" r:id="rId27"/>
    <p:sldId id="481" r:id="rId28"/>
    <p:sldId id="488" r:id="rId29"/>
    <p:sldId id="603" r:id="rId30"/>
    <p:sldId id="604" r:id="rId31"/>
    <p:sldId id="539" r:id="rId32"/>
    <p:sldId id="605" r:id="rId33"/>
    <p:sldId id="277" r:id="rId34"/>
    <p:sldId id="541" r:id="rId35"/>
    <p:sldId id="606" r:id="rId36"/>
    <p:sldId id="607" r:id="rId37"/>
    <p:sldId id="491" r:id="rId38"/>
    <p:sldId id="546" r:id="rId39"/>
    <p:sldId id="608" r:id="rId40"/>
    <p:sldId id="282" r:id="rId41"/>
    <p:sldId id="548" r:id="rId42"/>
    <p:sldId id="609" r:id="rId43"/>
    <p:sldId id="610" r:id="rId44"/>
    <p:sldId id="297" r:id="rId45"/>
    <p:sldId id="298" r:id="rId46"/>
    <p:sldId id="435" r:id="rId47"/>
    <p:sldId id="611" r:id="rId48"/>
    <p:sldId id="530" r:id="rId49"/>
    <p:sldId id="299" r:id="rId50"/>
    <p:sldId id="300" r:id="rId51"/>
    <p:sldId id="437" r:id="rId52"/>
    <p:sldId id="621" r:id="rId53"/>
    <p:sldId id="623" r:id="rId54"/>
    <p:sldId id="622" r:id="rId55"/>
    <p:sldId id="529" r:id="rId56"/>
    <p:sldId id="624" r:id="rId57"/>
    <p:sldId id="625" r:id="rId58"/>
    <p:sldId id="626" r:id="rId59"/>
    <p:sldId id="627" r:id="rId60"/>
    <p:sldId id="531" r:id="rId61"/>
    <p:sldId id="534" r:id="rId62"/>
    <p:sldId id="307" r:id="rId63"/>
    <p:sldId id="629" r:id="rId64"/>
    <p:sldId id="630" r:id="rId65"/>
    <p:sldId id="631" r:id="rId66"/>
    <p:sldId id="632" r:id="rId67"/>
    <p:sldId id="442" r:id="rId68"/>
    <p:sldId id="633" r:id="rId69"/>
    <p:sldId id="443" r:id="rId70"/>
    <p:sldId id="634" r:id="rId71"/>
    <p:sldId id="445" r:id="rId72"/>
    <p:sldId id="728" r:id="rId73"/>
    <p:sldId id="746" r:id="rId74"/>
    <p:sldId id="747" r:id="rId75"/>
    <p:sldId id="748" r:id="rId76"/>
    <p:sldId id="444" r:id="rId77"/>
    <p:sldId id="731" r:id="rId78"/>
    <p:sldId id="448" r:id="rId79"/>
    <p:sldId id="635" r:id="rId80"/>
    <p:sldId id="636" r:id="rId81"/>
    <p:sldId id="308" r:id="rId82"/>
    <p:sldId id="450" r:id="rId83"/>
    <p:sldId id="638" r:id="rId84"/>
    <p:sldId id="744" r:id="rId85"/>
    <p:sldId id="311" r:id="rId86"/>
    <p:sldId id="558" r:id="rId87"/>
    <p:sldId id="562" r:id="rId88"/>
    <p:sldId id="639" r:id="rId89"/>
    <p:sldId id="640" r:id="rId90"/>
    <p:sldId id="453" r:id="rId91"/>
    <p:sldId id="641" r:id="rId92"/>
    <p:sldId id="642" r:id="rId93"/>
    <p:sldId id="457" r:id="rId94"/>
    <p:sldId id="565" r:id="rId95"/>
    <p:sldId id="456" r:id="rId96"/>
    <p:sldId id="643" r:id="rId97"/>
    <p:sldId id="459" r:id="rId98"/>
    <p:sldId id="644" r:id="rId99"/>
    <p:sldId id="645" r:id="rId100"/>
    <p:sldId id="321" r:id="rId101"/>
    <p:sldId id="460" r:id="rId102"/>
    <p:sldId id="646" r:id="rId103"/>
    <p:sldId id="648" r:id="rId104"/>
    <p:sldId id="649" r:id="rId105"/>
    <p:sldId id="650" r:id="rId106"/>
    <p:sldId id="651" r:id="rId107"/>
    <p:sldId id="326" r:id="rId108"/>
    <p:sldId id="327" r:id="rId109"/>
    <p:sldId id="463" r:id="rId110"/>
    <p:sldId id="652" r:id="rId111"/>
    <p:sldId id="653" r:id="rId112"/>
    <p:sldId id="654" r:id="rId113"/>
    <p:sldId id="332" r:id="rId114"/>
    <p:sldId id="333" r:id="rId115"/>
    <p:sldId id="655" r:id="rId116"/>
    <p:sldId id="334" r:id="rId117"/>
    <p:sldId id="335" r:id="rId118"/>
    <p:sldId id="656" r:id="rId119"/>
    <p:sldId id="396" r:id="rId120"/>
    <p:sldId id="337" r:id="rId121"/>
    <p:sldId id="657" r:id="rId122"/>
    <p:sldId id="658" r:id="rId123"/>
    <p:sldId id="338" r:id="rId124"/>
    <p:sldId id="339" r:id="rId125"/>
    <p:sldId id="340" r:id="rId126"/>
    <p:sldId id="341" r:id="rId127"/>
    <p:sldId id="342" r:id="rId128"/>
    <p:sldId id="343" r:id="rId129"/>
    <p:sldId id="344" r:id="rId130"/>
    <p:sldId id="345" r:id="rId131"/>
    <p:sldId id="346" r:id="rId132"/>
    <p:sldId id="347" r:id="rId133"/>
    <p:sldId id="349" r:id="rId134"/>
    <p:sldId id="659" r:id="rId135"/>
    <p:sldId id="348" r:id="rId136"/>
    <p:sldId id="350" r:id="rId137"/>
    <p:sldId id="660" r:id="rId138"/>
    <p:sldId id="661" r:id="rId139"/>
    <p:sldId id="662" r:id="rId140"/>
    <p:sldId id="615" r:id="rId141"/>
    <p:sldId id="352" r:id="rId142"/>
    <p:sldId id="663" r:id="rId143"/>
    <p:sldId id="353" r:id="rId144"/>
    <p:sldId id="354" r:id="rId145"/>
    <p:sldId id="495" r:id="rId146"/>
    <p:sldId id="665" r:id="rId147"/>
    <p:sldId id="666" r:id="rId148"/>
    <p:sldId id="664" r:id="rId149"/>
    <p:sldId id="496" r:id="rId150"/>
    <p:sldId id="718" r:id="rId151"/>
    <p:sldId id="497" r:id="rId152"/>
    <p:sldId id="499" r:id="rId153"/>
    <p:sldId id="667" r:id="rId154"/>
    <p:sldId id="500" r:id="rId155"/>
    <p:sldId id="745" r:id="rId156"/>
    <p:sldId id="501" r:id="rId157"/>
    <p:sldId id="668" r:id="rId158"/>
    <p:sldId id="734" r:id="rId159"/>
    <p:sldId id="583" r:id="rId160"/>
    <p:sldId id="670" r:id="rId161"/>
    <p:sldId id="672" r:id="rId162"/>
    <p:sldId id="504" r:id="rId163"/>
    <p:sldId id="676" r:id="rId164"/>
    <p:sldId id="673" r:id="rId165"/>
    <p:sldId id="674" r:id="rId166"/>
    <p:sldId id="678" r:id="rId167"/>
    <p:sldId id="679" r:id="rId168"/>
    <p:sldId id="680" r:id="rId169"/>
    <p:sldId id="681" r:id="rId170"/>
    <p:sldId id="683" r:id="rId171"/>
    <p:sldId id="682" r:id="rId172"/>
    <p:sldId id="689" r:id="rId173"/>
    <p:sldId id="684" r:id="rId174"/>
    <p:sldId id="685" r:id="rId175"/>
    <p:sldId id="686" r:id="rId176"/>
    <p:sldId id="715" r:id="rId177"/>
    <p:sldId id="738" r:id="rId178"/>
    <p:sldId id="739" r:id="rId179"/>
    <p:sldId id="736" r:id="rId180"/>
    <p:sldId id="749" r:id="rId181"/>
    <p:sldId id="687" r:id="rId182"/>
    <p:sldId id="704" r:id="rId183"/>
    <p:sldId id="509" r:id="rId184"/>
    <p:sldId id="691" r:id="rId185"/>
    <p:sldId id="692" r:id="rId186"/>
    <p:sldId id="696" r:id="rId187"/>
    <p:sldId id="693" r:id="rId188"/>
    <p:sldId id="690" r:id="rId189"/>
    <p:sldId id="698" r:id="rId190"/>
    <p:sldId id="729" r:id="rId191"/>
    <p:sldId id="730" r:id="rId192"/>
    <p:sldId id="699" r:id="rId193"/>
    <p:sldId id="512" r:id="rId194"/>
    <p:sldId id="700" r:id="rId195"/>
    <p:sldId id="701" r:id="rId196"/>
    <p:sldId id="702" r:id="rId197"/>
    <p:sldId id="703" r:id="rId198"/>
    <p:sldId id="705" r:id="rId199"/>
    <p:sldId id="706" r:id="rId200"/>
    <p:sldId id="707" r:id="rId201"/>
    <p:sldId id="711" r:id="rId202"/>
    <p:sldId id="712" r:id="rId203"/>
    <p:sldId id="750" r:id="rId204"/>
    <p:sldId id="722" r:id="rId205"/>
    <p:sldId id="732" r:id="rId206"/>
    <p:sldId id="751" r:id="rId207"/>
    <p:sldId id="714" r:id="rId208"/>
    <p:sldId id="721" r:id="rId209"/>
    <p:sldId id="719" r:id="rId210"/>
    <p:sldId id="586" r:id="rId211"/>
    <p:sldId id="520" r:id="rId212"/>
    <p:sldId id="521" r:id="rId213"/>
    <p:sldId id="740" r:id="rId214"/>
    <p:sldId id="741" r:id="rId215"/>
    <p:sldId id="752" r:id="rId216"/>
    <p:sldId id="723" r:id="rId217"/>
    <p:sldId id="743" r:id="rId218"/>
    <p:sldId id="566" r:id="rId219"/>
    <p:sldId id="724" r:id="rId220"/>
    <p:sldId id="568" r:id="rId221"/>
    <p:sldId id="569" r:id="rId222"/>
    <p:sldId id="725" r:id="rId223"/>
    <p:sldId id="570" r:id="rId224"/>
    <p:sldId id="726" r:id="rId225"/>
    <p:sldId id="572" r:id="rId226"/>
    <p:sldId id="573" r:id="rId227"/>
    <p:sldId id="727" r:id="rId228"/>
    <p:sldId id="575" r:id="rId229"/>
    <p:sldId id="523" r:id="rId230"/>
    <p:sldId id="524" r:id="rId231"/>
    <p:sldId id="618" r:id="rId2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E2626"/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4" autoAdjust="0"/>
    <p:restoredTop sz="94142" autoAdjust="0"/>
  </p:normalViewPr>
  <p:slideViewPr>
    <p:cSldViewPr>
      <p:cViewPr varScale="1">
        <p:scale>
          <a:sx n="56" d="100"/>
          <a:sy n="56" d="100"/>
        </p:scale>
        <p:origin x="-1184" y="-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notesMaster" Target="notesMasters/notesMaster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EADD-CCB0-472C-ABD3-FFDCF004B6E0}" type="slidenum">
              <a:rPr lang="en-US"/>
              <a:pPr/>
              <a:t>11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101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102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103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104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105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106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6AF38-7DB7-4E8F-87E0-DC9E46D7B200}" type="slidenum">
              <a:rPr lang="en-US"/>
              <a:pPr/>
              <a:t>107</a:t>
            </a:fld>
            <a:endParaRPr lang="en-US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DCAF-878F-42BD-B7E0-5045F5526695}" type="slidenum">
              <a:rPr lang="en-US"/>
              <a:pPr/>
              <a:t>108</a:t>
            </a:fld>
            <a:endParaRPr 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109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110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12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111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112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52DA-B39C-4E9E-8F93-AEC85BE751E4}" type="slidenum">
              <a:rPr lang="en-US"/>
              <a:pPr/>
              <a:t>113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A3A-BC58-44FC-8634-3056204EDEB2}" type="slidenum">
              <a:rPr lang="en-US"/>
              <a:pPr/>
              <a:t>114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115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116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117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118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119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120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13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121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122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123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1B28-4AE5-4DB4-9EA9-AA360BFEFA11}" type="slidenum">
              <a:rPr lang="en-US"/>
              <a:pPr/>
              <a:t>124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7DB3F-E587-4F5A-B2BC-FBC1639CE683}" type="slidenum">
              <a:rPr lang="en-US"/>
              <a:pPr/>
              <a:t>125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F669-3343-4E69-9804-D7096D3550C3}" type="slidenum">
              <a:rPr lang="en-US"/>
              <a:pPr/>
              <a:t>126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62DC7-8DC2-4099-A774-68B161F42923}" type="slidenum">
              <a:rPr lang="en-US"/>
              <a:pPr/>
              <a:t>127</a:t>
            </a:fld>
            <a:endParaRPr lang="en-US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29E75-0F59-4C6E-97F8-532AD85674B5}" type="slidenum">
              <a:rPr lang="en-US"/>
              <a:pPr/>
              <a:t>128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2F67B-10B8-481F-8B26-1B2CA45676FD}" type="slidenum">
              <a:rPr lang="en-US"/>
              <a:pPr/>
              <a:t>129</a:t>
            </a:fld>
            <a:endParaRPr 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5E39-896A-4A45-BF49-C674F9A7DF48}" type="slidenum">
              <a:rPr lang="en-US"/>
              <a:pPr/>
              <a:t>130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514EB-0CE7-4905-A965-97AECC752DFE}" type="slidenum">
              <a:rPr lang="en-US"/>
              <a:pPr/>
              <a:t>14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1FAD3-3192-43D7-B235-391EA1561C69}" type="slidenum">
              <a:rPr lang="en-US"/>
              <a:pPr/>
              <a:t>131</a:t>
            </a:fld>
            <a:endParaRPr 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43D3-E981-4A41-8836-378690818951}" type="slidenum">
              <a:rPr lang="en-US"/>
              <a:pPr/>
              <a:t>132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133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134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2C9A1-9459-40CC-B338-56D3092BF632}" type="slidenum">
              <a:rPr lang="en-US"/>
              <a:pPr/>
              <a:t>135</a:t>
            </a:fld>
            <a:endParaRPr lang="en-US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136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137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138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1709F-1EDC-4119-A0BF-7D2F34912723}" type="slidenum">
              <a:rPr lang="en-US"/>
              <a:pPr/>
              <a:t>139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140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D75E0-0451-4A4A-B8F7-06B341A783C6}" type="slidenum">
              <a:rPr lang="en-US"/>
              <a:pPr/>
              <a:t>15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141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142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C0EA-653A-422A-A7D6-A4037F3B5E08}" type="slidenum">
              <a:rPr lang="en-US"/>
              <a:pPr/>
              <a:t>143</a:t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84760-9F55-447D-9BC3-E99C633C5980}" type="slidenum">
              <a:rPr lang="en-US"/>
              <a:pPr/>
              <a:t>144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145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146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147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148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149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150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D7F2A-86CD-4E29-AD15-1F5F5C905A3B}" type="slidenum">
              <a:rPr lang="en-US"/>
              <a:pPr/>
              <a:t>16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151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152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153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154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155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156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157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158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159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160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E892D-51DA-4429-BFFA-1D5452FAB7F5}" type="slidenum">
              <a:rPr lang="en-US"/>
              <a:pPr/>
              <a:t>17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161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162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163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164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165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166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167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168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169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170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18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171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172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173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174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175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176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177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178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179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180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19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181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182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183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184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185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186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187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188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189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190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20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191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192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193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194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195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196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197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198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DC6C-1D2A-4A52-B726-1F8852540491}" type="slidenum">
              <a:rPr lang="en-US"/>
              <a:pPr/>
              <a:t>199</a:t>
            </a:fld>
            <a:endParaRPr 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200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14780-11DF-4472-AE76-0B6C10813017}" type="slidenum">
              <a:rPr lang="en-US"/>
              <a:pPr/>
              <a:t>3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FB56-FA1D-441A-AC74-3908DC102C15}" type="slidenum">
              <a:rPr lang="en-US"/>
              <a:pPr/>
              <a:t>21</a:t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201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202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203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204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205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206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207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208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209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210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22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211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212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213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214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215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216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217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218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219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220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23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221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222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223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224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225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226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227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228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229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230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24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231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25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4490-4B03-40FA-91F1-6F47C42D667B}" type="slidenum">
              <a:rPr lang="en-US"/>
              <a:pPr/>
              <a:t>26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D2F49-291D-43EF-B2C2-440CE5CE789E}" type="slidenum">
              <a:rPr lang="en-US"/>
              <a:pPr/>
              <a:t>27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28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29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30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4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31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32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33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34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35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36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37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B6B2C-21FC-4D6D-9E7C-29AA6CFA2E86}" type="slidenum">
              <a:rPr lang="en-US"/>
              <a:pPr/>
              <a:t>38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B6B2C-21FC-4D6D-9E7C-29AA6CFA2E86}" type="slidenum">
              <a:rPr lang="en-US"/>
              <a:pPr/>
              <a:t>39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D9D6-DDAD-431E-A80D-583333B50DB4}" type="slidenum">
              <a:rPr lang="en-US"/>
              <a:pPr/>
              <a:t>40</a:t>
            </a:fld>
            <a:endParaRPr lang="en-US"/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5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41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42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43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44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B16E0-193A-4026-97D8-C274823B92A3}" type="slidenum">
              <a:rPr lang="en-US"/>
              <a:pPr/>
              <a:t>45</a:t>
            </a:fld>
            <a:endParaRPr lang="en-US"/>
          </a:p>
        </p:txBody>
      </p:sp>
      <p:sp>
        <p:nvSpPr>
          <p:cNvPr id="122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46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47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48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49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50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6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51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52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53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54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55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56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57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58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59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60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F196F-8ABF-4C2A-BFC5-0F48556D9C3C}" type="slidenum">
              <a:rPr lang="en-US"/>
              <a:pPr/>
              <a:t>7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61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62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63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64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65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66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67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68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69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70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5BAA-84F1-4764-B73A-1F2654146854}" type="slidenum">
              <a:rPr lang="en-US"/>
              <a:pPr/>
              <a:t>8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71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72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73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74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75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76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77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78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79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80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F33-535B-4289-ACE8-0AA8225D5BB2}" type="slidenum">
              <a:rPr lang="en-US"/>
              <a:pPr/>
              <a:t>9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81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82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83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84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85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86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87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88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89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90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4AA9-D0BF-4405-88C6-7D861E2B3E67}" type="slidenum">
              <a:rPr lang="en-US"/>
              <a:pPr/>
              <a:t>10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91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92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93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94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95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96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97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98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99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051F9-1555-4E28-B8BE-FF638FBF4334}" type="slidenum">
              <a:rPr lang="en-US"/>
              <a:pPr/>
              <a:t>100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/>
                </a:solidFill>
              </a:rPr>
              <a:t>&gt;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 smtClean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/>
                </a:solidFill>
              </a:rPr>
              <a:t>&gt;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 smtClean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4" Type="http://schemas.openxmlformats.org/officeDocument/2006/relationships/notesSlide" Target="../notesSlides/notesSlide9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4" Type="http://schemas.openxmlformats.org/officeDocument/2006/relationships/notesSlide" Target="../notesSlides/notesSlide100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4" Type="http://schemas.openxmlformats.org/officeDocument/2006/relationships/notesSlide" Target="../notesSlides/notesSlide10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03.xml"/><Relationship Id="rId4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notesSlide" Target="../notesSlides/notesSlide10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5" Type="http://schemas.openxmlformats.org/officeDocument/2006/relationships/notesSlide" Target="../notesSlides/notesSlide106.xml"/><Relationship Id="rId4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7" Type="http://schemas.openxmlformats.org/officeDocument/2006/relationships/image" Target="../media/image14.pn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notesSlide" Target="../notesSlides/notesSlide10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10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notesSlide" Target="../notesSlides/notesSlide10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4" Type="http://schemas.openxmlformats.org/officeDocument/2006/relationships/notesSlide" Target="../notesSlides/notesSlide1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4" Type="http://schemas.openxmlformats.org/officeDocument/2006/relationships/notesSlide" Target="../notesSlides/notesSlide11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4" Type="http://schemas.openxmlformats.org/officeDocument/2006/relationships/notesSlide" Target="../notesSlides/notesSlide11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115.xml"/><Relationship Id="rId4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4" Type="http://schemas.openxmlformats.org/officeDocument/2006/relationships/notesSlide" Target="../notesSlides/notesSlide11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4" Type="http://schemas.openxmlformats.org/officeDocument/2006/relationships/notesSlide" Target="../notesSlides/notesSlide11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4" Type="http://schemas.openxmlformats.org/officeDocument/2006/relationships/notesSlide" Target="../notesSlides/notesSlide1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4" Type="http://schemas.openxmlformats.org/officeDocument/2006/relationships/notesSlide" Target="../notesSlides/notesSlide11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notesSlide" Target="../notesSlides/notesSlide1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121.xml"/><Relationship Id="rId4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122.xml"/><Relationship Id="rId4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4" Type="http://schemas.openxmlformats.org/officeDocument/2006/relationships/notesSlide" Target="../notesSlides/notesSlide12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notesSlide" Target="../notesSlides/notesSlide1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7" Type="http://schemas.openxmlformats.org/officeDocument/2006/relationships/notesSlide" Target="../notesSlides/notesSlide125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6.xml"/><Relationship Id="rId4" Type="http://schemas.openxmlformats.org/officeDocument/2006/relationships/tags" Target="../tags/tag345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26.xml"/><Relationship Id="rId4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27.xml"/><Relationship Id="rId4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notesSlide" Target="../notesSlides/notesSlide1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notesSlide" Target="../notesSlides/notesSlide1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30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4" Type="http://schemas.openxmlformats.org/officeDocument/2006/relationships/notesSlide" Target="../notesSlides/notesSlide13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notesSlide" Target="../notesSlides/notesSlide1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8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notesSlide" Target="../notesSlides/notesSlide1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notesSlide" Target="../notesSlides/notesSlide1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tags" Target="../tags/tag378.xml"/><Relationship Id="rId5" Type="http://schemas.openxmlformats.org/officeDocument/2006/relationships/notesSlide" Target="../notesSlides/notesSlide136.xml"/><Relationship Id="rId4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4" Type="http://schemas.openxmlformats.org/officeDocument/2006/relationships/notesSlide" Target="../notesSlides/notesSlide13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138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7.xml"/><Relationship Id="rId1" Type="http://schemas.openxmlformats.org/officeDocument/2006/relationships/tags" Target="../tags/tag386.xml"/><Relationship Id="rId4" Type="http://schemas.openxmlformats.org/officeDocument/2006/relationships/notesSlide" Target="../notesSlides/notesSlide139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tags" Target="../tags/tag390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notesSlide" Target="../notesSlides/notesSlide1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tags" Target="../tags/tag394.xml"/><Relationship Id="rId7" Type="http://schemas.openxmlformats.org/officeDocument/2006/relationships/notesSlide" Target="../notesSlides/notesSlide141.xml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6.xml"/><Relationship Id="rId4" Type="http://schemas.openxmlformats.org/officeDocument/2006/relationships/tags" Target="../tags/tag395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142.xml"/><Relationship Id="rId4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0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5" Type="http://schemas.openxmlformats.org/officeDocument/2006/relationships/notesSlide" Target="../notesSlides/notesSlide144.xml"/><Relationship Id="rId4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5" Type="http://schemas.openxmlformats.org/officeDocument/2006/relationships/notesSlide" Target="../notesSlides/notesSlide145.xml"/><Relationship Id="rId4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tags" Target="../tags/tag409.xml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5" Type="http://schemas.openxmlformats.org/officeDocument/2006/relationships/notesSlide" Target="../notesSlides/notesSlide146.xml"/><Relationship Id="rId4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5" Type="http://schemas.openxmlformats.org/officeDocument/2006/relationships/notesSlide" Target="../notesSlides/notesSlide147.xml"/><Relationship Id="rId4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notesSlide" Target="../notesSlides/notesSlide1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4" Type="http://schemas.openxmlformats.org/officeDocument/2006/relationships/notesSlide" Target="../notesSlides/notesSlide149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50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5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5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4.xml"/><Relationship Id="rId1" Type="http://schemas.openxmlformats.org/officeDocument/2006/relationships/tags" Target="../tags/tag423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53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6.xml"/><Relationship Id="rId1" Type="http://schemas.openxmlformats.org/officeDocument/2006/relationships/tags" Target="../tags/tag425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54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55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4" Type="http://schemas.openxmlformats.org/officeDocument/2006/relationships/notesSlide" Target="../notesSlides/notesSlide15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2.xml"/><Relationship Id="rId1" Type="http://schemas.openxmlformats.org/officeDocument/2006/relationships/tags" Target="../tags/tag431.xml"/><Relationship Id="rId4" Type="http://schemas.openxmlformats.org/officeDocument/2006/relationships/notesSlide" Target="../notesSlides/notesSlide15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4" Type="http://schemas.openxmlformats.org/officeDocument/2006/relationships/notesSlide" Target="../notesSlides/notesSlide15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5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59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60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4" Type="http://schemas.openxmlformats.org/officeDocument/2006/relationships/notesSlide" Target="../notesSlides/notesSlide16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4" Type="http://schemas.openxmlformats.org/officeDocument/2006/relationships/notesSlide" Target="../notesSlides/notesSlide16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4.xml"/><Relationship Id="rId1" Type="http://schemas.openxmlformats.org/officeDocument/2006/relationships/tags" Target="../tags/tag443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63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64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65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66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2.xml"/><Relationship Id="rId1" Type="http://schemas.openxmlformats.org/officeDocument/2006/relationships/tags" Target="../tags/tag451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67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4" Type="http://schemas.openxmlformats.org/officeDocument/2006/relationships/notesSlide" Target="../notesSlides/notesSlide1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6.xml"/><Relationship Id="rId1" Type="http://schemas.openxmlformats.org/officeDocument/2006/relationships/tags" Target="../tags/tag455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69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70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7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2.xml"/><Relationship Id="rId1" Type="http://schemas.openxmlformats.org/officeDocument/2006/relationships/tags" Target="../tags/tag461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7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4.xml"/><Relationship Id="rId1" Type="http://schemas.openxmlformats.org/officeDocument/2006/relationships/tags" Target="../tags/tag463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73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6.xml"/><Relationship Id="rId1" Type="http://schemas.openxmlformats.org/officeDocument/2006/relationships/tags" Target="../tags/tag465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74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tags" Target="../tags/tag469.xml"/><Relationship Id="rId2" Type="http://schemas.openxmlformats.org/officeDocument/2006/relationships/tags" Target="../tags/tag468.xml"/><Relationship Id="rId1" Type="http://schemas.openxmlformats.org/officeDocument/2006/relationships/tags" Target="../tags/tag467.xml"/><Relationship Id="rId5" Type="http://schemas.openxmlformats.org/officeDocument/2006/relationships/notesSlide" Target="../notesSlides/notesSlide175.xml"/><Relationship Id="rId4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76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77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tags" Target="../tags/tag476.xml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78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7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79.xml"/><Relationship Id="rId4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1.xml"/><Relationship Id="rId1" Type="http://schemas.openxmlformats.org/officeDocument/2006/relationships/tags" Target="../tags/tag480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80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3.xml"/><Relationship Id="rId1" Type="http://schemas.openxmlformats.org/officeDocument/2006/relationships/tags" Target="../tags/tag482.xml"/><Relationship Id="rId4" Type="http://schemas.openxmlformats.org/officeDocument/2006/relationships/notesSlide" Target="../notesSlides/notesSlide18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5.xml"/><Relationship Id="rId1" Type="http://schemas.openxmlformats.org/officeDocument/2006/relationships/tags" Target="../tags/tag484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8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tags" Target="../tags/tag488.xml"/><Relationship Id="rId2" Type="http://schemas.openxmlformats.org/officeDocument/2006/relationships/tags" Target="../tags/tag487.xml"/><Relationship Id="rId1" Type="http://schemas.openxmlformats.org/officeDocument/2006/relationships/tags" Target="../tags/tag486.xml"/><Relationship Id="rId5" Type="http://schemas.openxmlformats.org/officeDocument/2006/relationships/notesSlide" Target="../notesSlides/notesSlide183.xml"/><Relationship Id="rId4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0.xml"/><Relationship Id="rId1" Type="http://schemas.openxmlformats.org/officeDocument/2006/relationships/tags" Target="../tags/tag489.xml"/><Relationship Id="rId4" Type="http://schemas.openxmlformats.org/officeDocument/2006/relationships/notesSlide" Target="../notesSlides/notesSlide184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185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tags" Target="../tags/tag495.xml"/><Relationship Id="rId2" Type="http://schemas.openxmlformats.org/officeDocument/2006/relationships/tags" Target="../tags/tag494.xml"/><Relationship Id="rId1" Type="http://schemas.openxmlformats.org/officeDocument/2006/relationships/tags" Target="../tags/tag493.xml"/><Relationship Id="rId5" Type="http://schemas.openxmlformats.org/officeDocument/2006/relationships/notesSlide" Target="../notesSlides/notesSlide186.xml"/><Relationship Id="rId4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7.xml"/><Relationship Id="rId1" Type="http://schemas.openxmlformats.org/officeDocument/2006/relationships/tags" Target="../tags/tag496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87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8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9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0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2.xml"/><Relationship Id="rId1" Type="http://schemas.openxmlformats.org/officeDocument/2006/relationships/tags" Target="../tags/tag501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19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4.xml"/><Relationship Id="rId1" Type="http://schemas.openxmlformats.org/officeDocument/2006/relationships/tags" Target="../tags/tag503.xml"/><Relationship Id="rId4" Type="http://schemas.openxmlformats.org/officeDocument/2006/relationships/notesSlide" Target="../notesSlides/notesSlide19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6.xml"/><Relationship Id="rId1" Type="http://schemas.openxmlformats.org/officeDocument/2006/relationships/tags" Target="../tags/tag505.xml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93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194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0.xml"/><Relationship Id="rId1" Type="http://schemas.openxmlformats.org/officeDocument/2006/relationships/tags" Target="../tags/tag509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195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196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4.xml"/><Relationship Id="rId1" Type="http://schemas.openxmlformats.org/officeDocument/2006/relationships/tags" Target="../tags/tag513.xml"/><Relationship Id="rId4" Type="http://schemas.openxmlformats.org/officeDocument/2006/relationships/notesSlide" Target="../notesSlides/notesSlide197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tags" Target="../tags/tag518.xml"/><Relationship Id="rId2" Type="http://schemas.openxmlformats.org/officeDocument/2006/relationships/tags" Target="../tags/tag517.xml"/><Relationship Id="rId1" Type="http://schemas.openxmlformats.org/officeDocument/2006/relationships/tags" Target="../tags/tag516.xml"/><Relationship Id="rId5" Type="http://schemas.openxmlformats.org/officeDocument/2006/relationships/notesSlide" Target="../notesSlides/notesSlide199.xml"/><Relationship Id="rId4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9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1.xml"/><Relationship Id="rId1" Type="http://schemas.openxmlformats.org/officeDocument/2006/relationships/tags" Target="../tags/tag520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20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3.xml"/><Relationship Id="rId1" Type="http://schemas.openxmlformats.org/officeDocument/2006/relationships/tags" Target="../tags/tag522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20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5.xml"/><Relationship Id="rId1" Type="http://schemas.openxmlformats.org/officeDocument/2006/relationships/tags" Target="../tags/tag524.xml"/><Relationship Id="rId4" Type="http://schemas.openxmlformats.org/officeDocument/2006/relationships/notesSlide" Target="../notesSlides/notesSlide203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7.xml"/><Relationship Id="rId1" Type="http://schemas.openxmlformats.org/officeDocument/2006/relationships/tags" Target="../tags/tag526.xml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04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9.xml"/><Relationship Id="rId1" Type="http://schemas.openxmlformats.org/officeDocument/2006/relationships/tags" Target="../tags/tag528.xml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05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0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2.xml"/><Relationship Id="rId1" Type="http://schemas.openxmlformats.org/officeDocument/2006/relationships/tags" Target="../tags/tag531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0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3.xml"/><Relationship Id="rId4" Type="http://schemas.openxmlformats.org/officeDocument/2006/relationships/image" Target="../media/image35.emf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4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5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6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7.xml"/><Relationship Id="rId4" Type="http://schemas.openxmlformats.org/officeDocument/2006/relationships/image" Target="../media/image36.png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8.xml"/><Relationship Id="rId4" Type="http://schemas.openxmlformats.org/officeDocument/2006/relationships/image" Target="../media/image36.png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9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0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2.xml"/><Relationship Id="rId1" Type="http://schemas.openxmlformats.org/officeDocument/2006/relationships/tags" Target="../tags/tag541.xml"/><Relationship Id="rId4" Type="http://schemas.openxmlformats.org/officeDocument/2006/relationships/notesSlide" Target="../notesSlides/notesSlide217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tags" Target="../tags/tag545.xml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5" Type="http://schemas.openxmlformats.org/officeDocument/2006/relationships/notesSlide" Target="../notesSlides/notesSlide218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tags" Target="../tags/tag548.xml"/><Relationship Id="rId2" Type="http://schemas.openxmlformats.org/officeDocument/2006/relationships/tags" Target="../tags/tag547.xml"/><Relationship Id="rId1" Type="http://schemas.openxmlformats.org/officeDocument/2006/relationships/tags" Target="../tags/tag546.xml"/><Relationship Id="rId5" Type="http://schemas.openxmlformats.org/officeDocument/2006/relationships/notesSlide" Target="../notesSlides/notesSlide219.xml"/><Relationship Id="rId4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5" Type="http://schemas.openxmlformats.org/officeDocument/2006/relationships/notesSlide" Target="../notesSlides/notesSlide220.xml"/><Relationship Id="rId4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tags" Target="../tags/tag554.xml"/><Relationship Id="rId2" Type="http://schemas.openxmlformats.org/officeDocument/2006/relationships/tags" Target="../tags/tag553.xml"/><Relationship Id="rId1" Type="http://schemas.openxmlformats.org/officeDocument/2006/relationships/tags" Target="../tags/tag552.xml"/><Relationship Id="rId5" Type="http://schemas.openxmlformats.org/officeDocument/2006/relationships/notesSlide" Target="../notesSlides/notesSlide221.xml"/><Relationship Id="rId4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tags" Target="../tags/tag557.xml"/><Relationship Id="rId2" Type="http://schemas.openxmlformats.org/officeDocument/2006/relationships/tags" Target="../tags/tag556.xml"/><Relationship Id="rId1" Type="http://schemas.openxmlformats.org/officeDocument/2006/relationships/tags" Target="../tags/tag555.xml"/><Relationship Id="rId5" Type="http://schemas.openxmlformats.org/officeDocument/2006/relationships/notesSlide" Target="../notesSlides/notesSlide222.xml"/><Relationship Id="rId4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5" Type="http://schemas.openxmlformats.org/officeDocument/2006/relationships/notesSlide" Target="../notesSlides/notesSlide223.xml"/><Relationship Id="rId4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5" Type="http://schemas.openxmlformats.org/officeDocument/2006/relationships/notesSlide" Target="../notesSlides/notesSlide224.xml"/><Relationship Id="rId4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5" Type="http://schemas.openxmlformats.org/officeDocument/2006/relationships/notesSlide" Target="../notesSlides/notesSlide225.xml"/><Relationship Id="rId4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5" Type="http://schemas.openxmlformats.org/officeDocument/2006/relationships/notesSlide" Target="../notesSlides/notesSlide226.xml"/><Relationship Id="rId4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tags" Target="../tags/tag572.xml"/><Relationship Id="rId2" Type="http://schemas.openxmlformats.org/officeDocument/2006/relationships/tags" Target="../tags/tag571.xml"/><Relationship Id="rId1" Type="http://schemas.openxmlformats.org/officeDocument/2006/relationships/tags" Target="../tags/tag570.xml"/><Relationship Id="rId5" Type="http://schemas.openxmlformats.org/officeDocument/2006/relationships/notesSlide" Target="../notesSlides/notesSlide227.xml"/><Relationship Id="rId4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2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tags" Target="../tags/tag575.xml"/><Relationship Id="rId7" Type="http://schemas.openxmlformats.org/officeDocument/2006/relationships/oleObject" Target="../embeddings/oleObject3.bin"/><Relationship Id="rId2" Type="http://schemas.openxmlformats.org/officeDocument/2006/relationships/tags" Target="../tags/tag574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2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6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4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4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image" Target="../media/image4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15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9" Type="http://schemas.openxmlformats.org/officeDocument/2006/relationships/image" Target="../media/image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19.xml"/><Relationship Id="rId7" Type="http://schemas.openxmlformats.org/officeDocument/2006/relationships/notesSlide" Target="../notesSlides/notesSlide42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9" Type="http://schemas.openxmlformats.org/officeDocument/2006/relationships/image" Target="../media/image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4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4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4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5" Type="http://schemas.openxmlformats.org/officeDocument/2006/relationships/notesSlide" Target="../notesSlides/notesSlide75.xml"/><Relationship Id="rId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5" Type="http://schemas.openxmlformats.org/officeDocument/2006/relationships/notesSlide" Target="../notesSlides/notesSlide77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5" Type="http://schemas.openxmlformats.org/officeDocument/2006/relationships/notesSlide" Target="../notesSlides/notesSlide78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5" Type="http://schemas.openxmlformats.org/officeDocument/2006/relationships/notesSlide" Target="../notesSlides/notesSlide80.xml"/><Relationship Id="rId4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8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4" Type="http://schemas.openxmlformats.org/officeDocument/2006/relationships/notesSlide" Target="../notesSlides/notesSlide8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5" Type="http://schemas.openxmlformats.org/officeDocument/2006/relationships/notesSlide" Target="../notesSlides/notesSlide83.xml"/><Relationship Id="rId4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4" Type="http://schemas.openxmlformats.org/officeDocument/2006/relationships/notesSlide" Target="../notesSlides/notesSlide8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0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8.xml"/><Relationship Id="rId3" Type="http://schemas.openxmlformats.org/officeDocument/2006/relationships/tags" Target="../tags/tag2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4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1.xml"/><Relationship Id="rId3" Type="http://schemas.openxmlformats.org/officeDocument/2006/relationships/tags" Target="../tags/tag24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9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5" Type="http://schemas.openxmlformats.org/officeDocument/2006/relationships/notesSlide" Target="../notesSlides/notesSlide96.xml"/><Relationship Id="rId4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97.xml"/><Relationship Id="rId4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7" Type="http://schemas.openxmlformats.org/officeDocument/2006/relationships/notesSlide" Target="../notesSlides/notesSlide98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7.xml"/><Relationship Id="rId4" Type="http://schemas.openxmlformats.org/officeDocument/2006/relationships/tags" Target="../tags/tag2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743200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/>
              <a:t>:</a:t>
            </a:r>
            <a:r>
              <a:rPr lang="en-US" sz="2600" b="1" dirty="0" smtClean="0"/>
              <a:t> ARM®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3226713"/>
            <a:ext cx="8077200" cy="893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32267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Sarah L. Harris and David Money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387353" y="10668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 smtClean="0">
                <a:solidFill>
                  <a:srgbClr val="0070C0"/>
                </a:solidFill>
              </a:rPr>
              <a:t>Regularity supports design simplicity</a:t>
            </a:r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 smtClean="0"/>
              <a:t>Ease of encoding </a:t>
            </a:r>
            <a:r>
              <a:rPr lang="en-US" dirty="0"/>
              <a:t>and </a:t>
            </a:r>
            <a:r>
              <a:rPr lang="en-US" dirty="0" smtClean="0"/>
              <a:t>handling </a:t>
            </a:r>
            <a:r>
              <a:rPr lang="en-US" dirty="0"/>
              <a:t>in hardware</a:t>
            </a:r>
          </a:p>
        </p:txBody>
      </p:sp>
      <p:sp>
        <p:nvSpPr>
          <p:cNvPr id="1025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68759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788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347449" y="1143000"/>
            <a:ext cx="8564315" cy="5181600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</a:pPr>
            <a:r>
              <a:rPr lang="en-US" b="1" dirty="0" smtClean="0">
                <a:latin typeface="+mj-lt"/>
              </a:rPr>
              <a:t> </a:t>
            </a:r>
            <a:r>
              <a:rPr lang="en-US" sz="2400" b="1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(initialization; condition; loop operation)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endParaRPr lang="en-US" sz="2400" b="1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initialization:</a:t>
            </a:r>
            <a:r>
              <a:rPr lang="en-US" sz="2400" dirty="0" smtClean="0"/>
              <a:t> </a:t>
            </a:r>
            <a:r>
              <a:rPr lang="en-US" sz="2400" dirty="0"/>
              <a:t>executes before the loop begins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condition:</a:t>
            </a:r>
            <a:r>
              <a:rPr lang="en-US" sz="2400" dirty="0"/>
              <a:t> is tested at the beginning of each iteration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loop operation:</a:t>
            </a:r>
            <a:r>
              <a:rPr lang="en-US" sz="2400" dirty="0"/>
              <a:t> executes at the end of each iteration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statement:</a:t>
            </a:r>
            <a:r>
              <a:rPr lang="en-US" sz="2400" dirty="0" smtClean="0"/>
              <a:t> </a:t>
            </a:r>
            <a:r>
              <a:rPr lang="en-US" sz="2400" dirty="0"/>
              <a:t>executes each time 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061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for Loops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4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4260" y="1143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adds numbers from 1-9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=i+1)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sum = sum +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;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0860" y="1143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for Loops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38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4260" y="1143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adds numbers from 1-9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=i+1)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sum = sum +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;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0860" y="1143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; R0 =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, R1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MOV	R0, #1		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=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MOV	R1, #0		;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CMP R0, #10		; R0-10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BEQ DONE		; if (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==10) 				; exit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ADD R1, R1, R0	; sum=sum +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ADD R0, R0, #1	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+ 1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B   FOR		; repeat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DONE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for Loops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6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25495" y="1014365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/>
              <a:t>In ARM, decremented loop variables are more efficient</a:t>
            </a:r>
          </a:p>
          <a:p>
            <a:pPr lvl="2"/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for Loops: Decremented Loops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5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8545" y="161911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adds numbers from 1-9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=9;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!=0;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=i-1)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sum = sum +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;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05145" y="161911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; R0 =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, R1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MOV	R0, #9		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=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MOV	R1, #0		;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ADD  R1, R1, R0	; sum=sum +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SUBS R0, R0, #1	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–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			; and set flags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BNE  FOR</a:t>
            </a:r>
            <a:r>
              <a:rPr lang="en-US" sz="1600" dirty="0">
                <a:latin typeface="Courier New" pitchFamily="49" charset="0"/>
                <a:cs typeface="Arial" charset="0"/>
              </a:rPr>
              <a:t>		; if (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!=0) </a:t>
            </a:r>
            <a:r>
              <a:rPr lang="en-US" sz="1600" dirty="0">
                <a:latin typeface="Courier New" pitchFamily="49" charset="0"/>
                <a:cs typeface="Arial" charset="0"/>
              </a:rPr>
              <a:t>				;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repeat </a:t>
            </a:r>
            <a:r>
              <a:rPr lang="en-US" sz="1600" dirty="0">
                <a:latin typeface="Courier New" pitchFamily="49" charset="0"/>
                <a:cs typeface="Arial" charset="0"/>
              </a:rPr>
              <a:t>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5495" y="1014365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/>
              <a:t>In ARM, decremented loop variables are more efficient</a:t>
            </a:r>
          </a:p>
          <a:p>
            <a:pPr lvl="2"/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for Loops: Decremented Loops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16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8545" y="161911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adds numbers from 1-9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=9;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!=0;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=i-1)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sum = sum +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;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05145" y="161911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; R0 =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, R1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MOV	R0, #9		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=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MOV	R1, #0		; sum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ADD  R1, R1, R0	; sum=sum +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SUBS R0, R0, #1	;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–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			; and set flags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BNE  FOR</a:t>
            </a:r>
            <a:r>
              <a:rPr lang="en-US" sz="1600" dirty="0">
                <a:latin typeface="Courier New" pitchFamily="49" charset="0"/>
                <a:cs typeface="Arial" charset="0"/>
              </a:rPr>
              <a:t>		; if (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!=0) </a:t>
            </a:r>
            <a:r>
              <a:rPr lang="en-US" sz="1600" dirty="0">
                <a:latin typeface="Courier New" pitchFamily="49" charset="0"/>
                <a:cs typeface="Arial" charset="0"/>
              </a:rPr>
              <a:t>				;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repeat </a:t>
            </a:r>
            <a:r>
              <a:rPr lang="en-US" sz="1600" dirty="0">
                <a:latin typeface="Courier New" pitchFamily="49" charset="0"/>
                <a:cs typeface="Arial" charset="0"/>
              </a:rPr>
              <a:t>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5495" y="1014365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/>
              <a:t>In ARM, decremented loop variables are more efficient</a:t>
            </a:r>
          </a:p>
          <a:p>
            <a:pPr lvl="2"/>
            <a:endParaRPr lang="en-US" sz="2600" dirty="0"/>
          </a:p>
        </p:txBody>
      </p:sp>
      <p:sp>
        <p:nvSpPr>
          <p:cNvPr id="9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5855" y="4627316"/>
            <a:ext cx="8681945" cy="1451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Saves 2 instructions per iteration: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600" dirty="0" smtClean="0">
                <a:solidFill>
                  <a:srgbClr val="0070C0"/>
                </a:solidFill>
              </a:rPr>
              <a:t>Decrement loop variable &amp; compare: </a:t>
            </a:r>
            <a:r>
              <a:rPr lang="en-US" sz="2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 R0, R0, #1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600" dirty="0" smtClean="0">
                <a:solidFill>
                  <a:srgbClr val="0070C0"/>
                </a:solidFill>
              </a:rPr>
              <a:t>Only 1 branch – instead of 2</a:t>
            </a:r>
          </a:p>
          <a:p>
            <a:pPr lvl="2"/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for Loops: Decremented Loops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16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Programming Building Blocks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1143000"/>
            <a:ext cx="82247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Data-processing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Conditional Execution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Branches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High-level Constructs: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i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f/else statements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or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while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arrays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function calls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14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260" y="1204585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Access large </a:t>
            </a:r>
            <a:r>
              <a:rPr lang="en-US" sz="3200" dirty="0">
                <a:latin typeface="+mj-lt"/>
                <a:cs typeface="Arial" charset="0"/>
              </a:rPr>
              <a:t>amounts of similar data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Index:</a:t>
            </a:r>
            <a:r>
              <a:rPr lang="en-US" sz="3200" dirty="0" smtClean="0">
                <a:latin typeface="+mj-lt"/>
                <a:cs typeface="Arial" charset="0"/>
              </a:rPr>
              <a:t> access to each element</a:t>
            </a:r>
            <a:endParaRPr lang="en-US" sz="3200" dirty="0">
              <a:latin typeface="+mj-lt"/>
              <a:cs typeface="Arial" charset="0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Size:</a:t>
            </a:r>
            <a:r>
              <a:rPr lang="en-US" sz="3200" dirty="0" smtClean="0">
                <a:latin typeface="+mj-lt"/>
                <a:cs typeface="Arial" charset="0"/>
              </a:rPr>
              <a:t> number </a:t>
            </a:r>
            <a:r>
              <a:rPr lang="en-US" sz="3200" dirty="0">
                <a:latin typeface="+mj-lt"/>
                <a:cs typeface="Arial" charset="0"/>
              </a:rPr>
              <a:t>of </a:t>
            </a:r>
            <a:r>
              <a:rPr lang="en-US" sz="3200" dirty="0" smtClean="0">
                <a:latin typeface="+mj-lt"/>
                <a:cs typeface="Arial" charset="0"/>
              </a:rPr>
              <a:t>elements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Arrays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18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1376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71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2110" y="1047890"/>
            <a:ext cx="835089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5-element array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Base address</a:t>
            </a:r>
            <a:r>
              <a:rPr lang="en-US" sz="2800" dirty="0">
                <a:latin typeface="+mj-lt"/>
                <a:cs typeface="Arial" charset="0"/>
              </a:rPr>
              <a:t> = </a:t>
            </a:r>
            <a:r>
              <a:rPr lang="en-US" sz="2800" dirty="0" smtClean="0">
                <a:latin typeface="+mj-lt"/>
                <a:cs typeface="Arial" charset="0"/>
              </a:rPr>
              <a:t>0x14000000 </a:t>
            </a:r>
            <a:r>
              <a:rPr lang="en-US" sz="2800" dirty="0">
                <a:latin typeface="+mj-lt"/>
                <a:cs typeface="Arial" charset="0"/>
              </a:rPr>
              <a:t>(address of </a:t>
            </a:r>
            <a:r>
              <a:rPr lang="en-US" sz="2800" dirty="0" smtClean="0">
                <a:latin typeface="+mj-lt"/>
                <a:cs typeface="Arial" charset="0"/>
              </a:rPr>
              <a:t>first element</a:t>
            </a:r>
            <a:r>
              <a:rPr lang="en-US" sz="2800" dirty="0">
                <a:latin typeface="+mj-lt"/>
                <a:cs typeface="Arial" charset="0"/>
              </a:rPr>
              <a:t>, </a:t>
            </a:r>
            <a:r>
              <a:rPr lang="en-US" sz="2800" dirty="0" smtClean="0">
                <a:latin typeface="+mj-lt"/>
                <a:cs typeface="Arial" charset="0"/>
              </a:rPr>
              <a:t>scores[0</a:t>
            </a:r>
            <a:r>
              <a:rPr lang="en-US" sz="2800" dirty="0">
                <a:latin typeface="+mj-lt"/>
                <a:cs typeface="Arial" charset="0"/>
              </a:rPr>
              <a:t>])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  <a:cs typeface="Arial" charset="0"/>
              </a:rPr>
              <a:t>Array elements accessed relative to base address</a:t>
            </a:r>
            <a:endParaRPr lang="en-US" sz="28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Arrays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946" y="3083355"/>
            <a:ext cx="2816107" cy="276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140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424260" y="974155"/>
            <a:ext cx="8915400" cy="5181600"/>
          </a:xfrm>
          <a:ln>
            <a:noFill/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C Code</a:t>
            </a:r>
            <a:endParaRPr lang="en-US" b="1" dirty="0">
              <a:solidFill>
                <a:srgbClr val="0070C0"/>
              </a:solidFill>
              <a:latin typeface="+mj-lt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array[0] = array[0] 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array[1] = array[1] 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sz="10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ARM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ssembly Code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anose="02070309020205020404" pitchFamily="49" charset="0"/>
              </a:rPr>
              <a:t>; R0 = array base address</a:t>
            </a: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Accessing Arrays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8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97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5855" y="1219200"/>
            <a:ext cx="814793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More complex code </a:t>
            </a:r>
            <a:r>
              <a:rPr lang="en-US" sz="3200" dirty="0" smtClean="0">
                <a:latin typeface="+mj-lt"/>
                <a:cs typeface="Arial" charset="0"/>
              </a:rPr>
              <a:t>handled </a:t>
            </a:r>
            <a:r>
              <a:rPr lang="en-US" sz="3200" dirty="0">
                <a:latin typeface="+mj-lt"/>
                <a:cs typeface="Arial" charset="0"/>
              </a:rPr>
              <a:t>by multiple </a:t>
            </a:r>
            <a:r>
              <a:rPr lang="en-US" sz="3200" dirty="0" smtClean="0">
                <a:latin typeface="+mj-lt"/>
                <a:cs typeface="Arial" charset="0"/>
              </a:rPr>
              <a:t>ARM instructions</a:t>
            </a: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97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a = b + c - d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;</a:t>
            </a: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10997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95925" y="2438400"/>
            <a:ext cx="464700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ADD t</a:t>
            </a:r>
            <a:r>
              <a:rPr lang="en-US" sz="2400" dirty="0">
                <a:latin typeface="Courier New" pitchFamily="49" charset="0"/>
                <a:cs typeface="Arial" charset="0"/>
              </a:rPr>
              <a:t>, b, c 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; </a:t>
            </a:r>
            <a:r>
              <a:rPr lang="en-US" sz="2400" dirty="0">
                <a:latin typeface="Courier New" pitchFamily="49" charset="0"/>
                <a:cs typeface="Arial" charset="0"/>
              </a:rPr>
              <a:t>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SUB a</a:t>
            </a:r>
            <a:r>
              <a:rPr lang="en-US" sz="2400" dirty="0">
                <a:latin typeface="Courier New" pitchFamily="49" charset="0"/>
                <a:cs typeface="Arial" charset="0"/>
              </a:rPr>
              <a:t>, t, d 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; </a:t>
            </a:r>
            <a:r>
              <a:rPr lang="en-US" sz="2400" dirty="0">
                <a:latin typeface="Courier New" pitchFamily="49" charset="0"/>
                <a:cs typeface="Arial" charset="0"/>
              </a:rPr>
              <a:t>a = t -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035" y="68759"/>
            <a:ext cx="875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15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424260" y="974155"/>
            <a:ext cx="8915400" cy="5181600"/>
          </a:xfrm>
          <a:ln>
            <a:noFill/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C Code</a:t>
            </a:r>
            <a:endParaRPr lang="en-US" b="1" dirty="0">
              <a:solidFill>
                <a:srgbClr val="0070C0"/>
              </a:solidFill>
              <a:latin typeface="+mj-lt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array[0] = array[0] 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array[1] = array[1] 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sz="10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ARM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ssembly Code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anose="02070309020205020404" pitchFamily="49" charset="0"/>
              </a:rPr>
              <a:t>; R0 = array base address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anose="02070309020205020404" pitchFamily="49" charset="0"/>
              </a:rPr>
              <a:t>  MOV R0, #0x60000000        	; R0 = 0x60000000</a:t>
            </a:r>
          </a:p>
          <a:p>
            <a:pPr>
              <a:buFontTx/>
              <a:buNone/>
            </a:pPr>
            <a:endParaRPr lang="en-US" sz="500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anose="02070309020205020404" pitchFamily="49" charset="0"/>
              </a:rPr>
              <a:t>  LDR R1, [R0]			; R1 = array[0]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anose="02070309020205020404" pitchFamily="49" charset="0"/>
              </a:rPr>
              <a:t>  LSL R1, R1, 3		; R1 = R1 &lt;&lt; 3 = R1*8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anose="02070309020205020404" pitchFamily="49" charset="0"/>
              </a:rPr>
              <a:t>  STR R1, [R0]			; array[0] = R1</a:t>
            </a:r>
          </a:p>
          <a:p>
            <a:pPr>
              <a:buFontTx/>
              <a:buNone/>
            </a:pPr>
            <a:endParaRPr lang="en-US" sz="500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anose="02070309020205020404" pitchFamily="49" charset="0"/>
              </a:rPr>
              <a:t>  LDR R1, [R0, #4]		; R1 = array[1]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anose="02070309020205020404" pitchFamily="49" charset="0"/>
              </a:rPr>
              <a:t>  LSL R1, R1, 3		; R1 = R1 &lt;&lt; 3 = R1*8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anose="02070309020205020404" pitchFamily="49" charset="0"/>
              </a:rPr>
              <a:t>  STR R1, [R0, #4]		; array[1] = R1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Accessing Arrays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3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48685" y="855865"/>
            <a:ext cx="7848600" cy="5181600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C Code</a:t>
            </a:r>
            <a:endParaRPr lang="en-US" b="1" dirty="0">
              <a:solidFill>
                <a:srgbClr val="0070C0"/>
              </a:solidFill>
              <a:latin typeface="+mj-lt"/>
            </a:endParaRP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</a:rPr>
              <a:t>array[200</a:t>
            </a:r>
            <a:r>
              <a:rPr lang="en-US" sz="15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5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	for (</a:t>
            </a:r>
            <a:r>
              <a:rPr lang="en-US" sz="1500" dirty="0" err="1" smtClean="0">
                <a:latin typeface="Courier New" pitchFamily="49" charset="0"/>
              </a:rPr>
              <a:t>i</a:t>
            </a:r>
            <a:r>
              <a:rPr lang="en-US" sz="1500" dirty="0" smtClean="0">
                <a:latin typeface="Courier New" pitchFamily="49" charset="0"/>
              </a:rPr>
              <a:t>=199;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</a:rPr>
              <a:t>&gt;= 0;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=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</a:rPr>
              <a:t>- </a:t>
            </a:r>
            <a:r>
              <a:rPr lang="en-US" sz="1500" dirty="0">
                <a:latin typeface="Courier New" pitchFamily="49" charset="0"/>
              </a:rPr>
              <a:t>1)</a:t>
            </a: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  		array[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] = array[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ARM Assembly Code</a:t>
            </a:r>
            <a:endParaRPr lang="en-US" b="1" dirty="0">
              <a:solidFill>
                <a:srgbClr val="0070C0"/>
              </a:solidFill>
              <a:latin typeface="+mj-lt"/>
            </a:endParaRPr>
          </a:p>
          <a:p>
            <a:pPr>
              <a:buFontTx/>
              <a:buNone/>
            </a:pPr>
            <a:r>
              <a:rPr lang="en-US" sz="1500" dirty="0" smtClean="0">
                <a:latin typeface="Courier New" pitchFamily="49" charset="0"/>
              </a:rPr>
              <a:t>; R0 </a:t>
            </a:r>
            <a:r>
              <a:rPr lang="en-US" sz="1500" dirty="0">
                <a:latin typeface="Courier New" pitchFamily="49" charset="0"/>
              </a:rPr>
              <a:t>= array base address, R</a:t>
            </a:r>
            <a:r>
              <a:rPr lang="en-US" sz="1500" dirty="0" smtClean="0">
                <a:latin typeface="Courier New" pitchFamily="49" charset="0"/>
              </a:rPr>
              <a:t>1 </a:t>
            </a:r>
            <a:r>
              <a:rPr lang="en-US" sz="1500" dirty="0">
                <a:latin typeface="Courier New" pitchFamily="49" charset="0"/>
              </a:rPr>
              <a:t>= </a:t>
            </a:r>
            <a:r>
              <a:rPr lang="en-US" sz="1500" dirty="0" err="1">
                <a:latin typeface="Courier New" pitchFamily="49" charset="0"/>
              </a:rPr>
              <a:t>i</a:t>
            </a:r>
            <a:endParaRPr lang="en-US" sz="15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500" dirty="0" smtClean="0">
              <a:latin typeface="Courier New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500" dirty="0">
              <a:latin typeface="Courier New" pitchFamily="49" charset="0"/>
            </a:endParaRPr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Arrays using for Loops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95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48685" y="855865"/>
            <a:ext cx="7848600" cy="5181600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C Code</a:t>
            </a:r>
            <a:endParaRPr lang="en-US" b="1" dirty="0">
              <a:solidFill>
                <a:srgbClr val="0070C0"/>
              </a:solidFill>
              <a:latin typeface="+mj-lt"/>
            </a:endParaRP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</a:rPr>
              <a:t>array[200</a:t>
            </a:r>
            <a:r>
              <a:rPr lang="en-US" sz="15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5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	for (</a:t>
            </a:r>
            <a:r>
              <a:rPr lang="en-US" sz="1500" dirty="0" err="1" smtClean="0">
                <a:latin typeface="Courier New" pitchFamily="49" charset="0"/>
              </a:rPr>
              <a:t>i</a:t>
            </a:r>
            <a:r>
              <a:rPr lang="en-US" sz="1500" dirty="0" smtClean="0">
                <a:latin typeface="Courier New" pitchFamily="49" charset="0"/>
              </a:rPr>
              <a:t>=199;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</a:rPr>
              <a:t>&gt;= 0;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=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</a:rPr>
              <a:t>- </a:t>
            </a:r>
            <a:r>
              <a:rPr lang="en-US" sz="1500" dirty="0">
                <a:latin typeface="Courier New" pitchFamily="49" charset="0"/>
              </a:rPr>
              <a:t>1)</a:t>
            </a:r>
          </a:p>
          <a:p>
            <a:pPr>
              <a:buFontTx/>
              <a:buNone/>
            </a:pPr>
            <a:r>
              <a:rPr lang="en-US" sz="1500" dirty="0">
                <a:latin typeface="Courier New" pitchFamily="49" charset="0"/>
              </a:rPr>
              <a:t>  		array[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] = array[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ARM Assembly Code</a:t>
            </a:r>
            <a:endParaRPr lang="en-US" b="1" dirty="0">
              <a:solidFill>
                <a:srgbClr val="0070C0"/>
              </a:solidFill>
              <a:latin typeface="+mj-lt"/>
            </a:endParaRPr>
          </a:p>
          <a:p>
            <a:pPr>
              <a:buFontTx/>
              <a:buNone/>
            </a:pPr>
            <a:r>
              <a:rPr lang="en-US" sz="1500" dirty="0" smtClean="0">
                <a:latin typeface="Courier New" pitchFamily="49" charset="0"/>
              </a:rPr>
              <a:t>; R0 </a:t>
            </a:r>
            <a:r>
              <a:rPr lang="en-US" sz="1500" dirty="0">
                <a:latin typeface="Courier New" pitchFamily="49" charset="0"/>
              </a:rPr>
              <a:t>= array base address, R</a:t>
            </a:r>
            <a:r>
              <a:rPr lang="en-US" sz="1500" dirty="0" smtClean="0">
                <a:latin typeface="Courier New" pitchFamily="49" charset="0"/>
              </a:rPr>
              <a:t>1 </a:t>
            </a:r>
            <a:r>
              <a:rPr lang="en-US" sz="1500" dirty="0">
                <a:latin typeface="Courier New" pitchFamily="49" charset="0"/>
              </a:rPr>
              <a:t>= </a:t>
            </a:r>
            <a:r>
              <a:rPr lang="en-US" sz="1500" dirty="0" err="1">
                <a:latin typeface="Courier New" pitchFamily="49" charset="0"/>
              </a:rPr>
              <a:t>i</a:t>
            </a:r>
            <a:endParaRPr lang="en-US" sz="15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500" dirty="0" smtClean="0">
                <a:latin typeface="Courier New" pitchFamily="49" charset="0"/>
              </a:rPr>
              <a:t>  MOV R0, 0x60000000</a:t>
            </a:r>
          </a:p>
          <a:p>
            <a:pPr>
              <a:buFontTx/>
              <a:buNone/>
            </a:pPr>
            <a:r>
              <a:rPr lang="en-US" sz="1500" dirty="0" smtClean="0">
                <a:latin typeface="Courier New" pitchFamily="49" charset="0"/>
              </a:rPr>
              <a:t>  MOV R1, #199</a:t>
            </a:r>
          </a:p>
          <a:p>
            <a:pPr marL="0" indent="0">
              <a:lnSpc>
                <a:spcPct val="90000"/>
              </a:lnSpc>
              <a:buNone/>
            </a:pPr>
            <a:endParaRPr lang="en-US" sz="500" dirty="0" smtClean="0">
              <a:latin typeface="Courier New" pitchFamily="49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 smtClean="0">
                <a:latin typeface="Courier New" pitchFamily="49" charset="0"/>
                <a:cs typeface="Arial" charset="0"/>
              </a:rPr>
              <a:t>FOR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LDR  R2, [R0, R1, LSL #2]	; R2 = array(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 smtClean="0">
                <a:latin typeface="Courier New" pitchFamily="49" charset="0"/>
                <a:cs typeface="Arial" charset="0"/>
              </a:rPr>
              <a:t>  LSL  R2, R2, #3		; R2 = R2&lt;&lt;3 = R3*8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 smtClean="0">
                <a:latin typeface="Courier New" pitchFamily="49" charset="0"/>
                <a:cs typeface="Arial" charset="0"/>
              </a:rPr>
              <a:t>  STR  R2, [R0, R1, LSL #2]	; array(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) = R2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latin typeface="Courier New" pitchFamily="49" charset="0"/>
                <a:cs typeface="Arial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SUBS </a:t>
            </a:r>
            <a:r>
              <a:rPr lang="en-US" sz="1500" dirty="0">
                <a:latin typeface="Courier New" pitchFamily="49" charset="0"/>
                <a:cs typeface="Arial" charset="0"/>
              </a:rPr>
              <a:t>R0, R0, #1	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	;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500" dirty="0">
                <a:latin typeface="Courier New" pitchFamily="49" charset="0"/>
                <a:cs typeface="Arial" charset="0"/>
              </a:rPr>
              <a:t> =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500" dirty="0">
                <a:latin typeface="Courier New" pitchFamily="49" charset="0"/>
                <a:cs typeface="Arial" charset="0"/>
              </a:rPr>
              <a:t> –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latin typeface="Courier New" pitchFamily="49" charset="0"/>
                <a:cs typeface="Arial" charset="0"/>
              </a:rPr>
              <a:t>				; and set flags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BPL  </a:t>
            </a:r>
            <a:r>
              <a:rPr lang="en-US" sz="1500" dirty="0">
                <a:latin typeface="Courier New" pitchFamily="49" charset="0"/>
                <a:cs typeface="Arial" charset="0"/>
              </a:rPr>
              <a:t>FOR		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	; </a:t>
            </a:r>
            <a:r>
              <a:rPr lang="en-US" sz="1500" dirty="0">
                <a:latin typeface="Courier New" pitchFamily="49" charset="0"/>
                <a:cs typeface="Arial" charset="0"/>
              </a:rPr>
              <a:t>if (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&gt;=0</a:t>
            </a:r>
            <a:r>
              <a:rPr lang="en-US" sz="1500" dirty="0">
                <a:latin typeface="Courier New" pitchFamily="49" charset="0"/>
                <a:cs typeface="Arial" charset="0"/>
              </a:rPr>
              <a:t>)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repeat </a:t>
            </a:r>
            <a:r>
              <a:rPr lang="en-US" sz="1500" dirty="0">
                <a:latin typeface="Courier New" pitchFamily="49" charset="0"/>
                <a:cs typeface="Arial" charset="0"/>
              </a:rPr>
              <a:t>loop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500" dirty="0">
              <a:latin typeface="Courier New" pitchFamily="49" charset="0"/>
            </a:endParaRPr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Arrays using for Loops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47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24260" y="1143000"/>
            <a:ext cx="76200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American Standard Code for Information Interchange</a:t>
            </a:r>
          </a:p>
          <a:p>
            <a:r>
              <a:rPr lang="en-US" dirty="0" smtClean="0"/>
              <a:t>Each </a:t>
            </a:r>
            <a:r>
              <a:rPr lang="en-US" dirty="0"/>
              <a:t>text character </a:t>
            </a:r>
            <a:r>
              <a:rPr lang="en-US" dirty="0" smtClean="0"/>
              <a:t>has </a:t>
            </a:r>
            <a:r>
              <a:rPr lang="en-US" dirty="0"/>
              <a:t>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</a:t>
            </a:r>
            <a:r>
              <a:rPr lang="en-US" dirty="0" smtClean="0"/>
              <a:t>differ </a:t>
            </a:r>
            <a:r>
              <a:rPr lang="en-US" dirty="0"/>
              <a:t>by 0x20 (32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76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ASCII Code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7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Cast of Characters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60" y="971080"/>
            <a:ext cx="5124955" cy="518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4331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Programming Building Blocks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1143000"/>
            <a:ext cx="82247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Data-processing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Conditional Execution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Branches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High-level Constructs: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i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f/else statements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or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while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arrays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  <a:latin typeface="+mj-lt"/>
                <a:cs typeface="Arial" charset="0"/>
              </a:rPr>
              <a:t>function calls</a:t>
            </a:r>
            <a:endParaRPr lang="en-US" sz="2600" b="1" dirty="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75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24260" y="1143000"/>
            <a:ext cx="80772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Caller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 calling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Callee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 called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)</a:t>
            </a:r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6965" y="235366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Function Calls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94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2426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Caller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 smtClean="0"/>
              <a:t>callee</a:t>
            </a:r>
            <a:endParaRPr lang="en-US" sz="2600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Function Conventions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66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2426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Caller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r>
              <a:rPr lang="en-US" b="1" dirty="0" err="1">
                <a:solidFill>
                  <a:srgbClr val="0070C0"/>
                </a:solidFill>
              </a:rPr>
              <a:t>Callee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</a:t>
            </a:r>
            <a:r>
              <a:rPr lang="en-US" sz="2600" dirty="0" smtClean="0"/>
              <a:t>unction</a:t>
            </a:r>
            <a:endParaRPr lang="en-US" sz="2600" dirty="0"/>
          </a:p>
          <a:p>
            <a:pPr lvl="1"/>
            <a:r>
              <a:rPr lang="en-US" sz="2600" b="1" dirty="0"/>
              <a:t>returns </a:t>
            </a:r>
            <a:r>
              <a:rPr lang="en-US" sz="2600" dirty="0" smtClean="0"/>
              <a:t>result </a:t>
            </a:r>
            <a:r>
              <a:rPr lang="en-US" sz="2600" dirty="0"/>
              <a:t>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</a:t>
            </a:r>
            <a:r>
              <a:rPr lang="en-US" sz="2600" dirty="0" smtClean="0"/>
              <a:t>point </a:t>
            </a:r>
            <a:r>
              <a:rPr lang="en-US" sz="2600" dirty="0"/>
              <a:t>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</a:t>
            </a:r>
            <a:r>
              <a:rPr lang="en-US" sz="2600" dirty="0" smtClean="0"/>
              <a:t>caller</a:t>
            </a: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Function Conventions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7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1211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Call Function: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branch </a:t>
            </a:r>
            <a:r>
              <a:rPr lang="en-US" dirty="0"/>
              <a:t>and link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</a:rPr>
              <a:t>			BL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dirty="0"/>
              <a:t> from f</a:t>
            </a:r>
            <a:r>
              <a:rPr lang="en-US" dirty="0" smtClean="0"/>
              <a:t>unction: move the link register to PC: 	         	</a:t>
            </a:r>
            <a:r>
              <a:rPr lang="en-US" dirty="0" smtClean="0">
                <a:latin typeface="Courier New" pitchFamily="49" charset="0"/>
              </a:rPr>
              <a:t>MOV PC, LR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Arguments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   	</a:t>
            </a:r>
            <a:r>
              <a:rPr lang="en-US" dirty="0" smtClean="0">
                <a:latin typeface="Courier10 BT" pitchFamily="49" charset="0"/>
              </a:rPr>
              <a:t>R0-R3</a:t>
            </a:r>
            <a:endParaRPr lang="en-US" dirty="0">
              <a:latin typeface="Courier10 BT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Return value: </a:t>
            </a: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latin typeface="Courier10 BT" pitchFamily="49" charset="0"/>
              </a:rPr>
              <a:t>R0</a:t>
            </a:r>
            <a:endParaRPr lang="en-US" dirty="0">
              <a:latin typeface="Courier10 BT" pitchFamily="49" charset="0"/>
            </a:endParaRP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ARM Function Conventions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65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334079" y="1076946"/>
            <a:ext cx="8654495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Make the common case fast</a:t>
            </a:r>
          </a:p>
          <a:p>
            <a:r>
              <a:rPr lang="en-US" sz="2800" dirty="0" smtClean="0"/>
              <a:t>ARM includes </a:t>
            </a:r>
            <a:r>
              <a:rPr lang="en-US" sz="2800" dirty="0"/>
              <a:t>only simple, commonly used </a:t>
            </a:r>
            <a:r>
              <a:rPr lang="en-US" sz="2800" dirty="0" smtClean="0"/>
              <a:t>instructions</a:t>
            </a:r>
            <a:endParaRPr lang="en-US" sz="2800" dirty="0"/>
          </a:p>
          <a:p>
            <a:r>
              <a:rPr lang="en-US" sz="2800" dirty="0"/>
              <a:t>Hardware to decode and execute </a:t>
            </a:r>
            <a:r>
              <a:rPr lang="en-US" sz="2800" dirty="0" smtClean="0"/>
              <a:t>instructions kept simple</a:t>
            </a:r>
            <a:r>
              <a:rPr lang="en-US" sz="2800" dirty="0"/>
              <a:t>, small, and </a:t>
            </a:r>
            <a:r>
              <a:rPr lang="en-US" sz="2800" dirty="0" smtClean="0"/>
              <a:t>fast</a:t>
            </a:r>
            <a:endParaRPr lang="en-US" sz="2800" dirty="0"/>
          </a:p>
          <a:p>
            <a:r>
              <a:rPr lang="en-US" sz="2800" dirty="0"/>
              <a:t>More complex instructions (that are less common) </a:t>
            </a:r>
            <a:r>
              <a:rPr lang="en-US" sz="2800" dirty="0" smtClean="0"/>
              <a:t>performed </a:t>
            </a:r>
            <a:r>
              <a:rPr lang="en-US" sz="2800" dirty="0"/>
              <a:t>using multiple simple </a:t>
            </a:r>
            <a:r>
              <a:rPr lang="en-US" sz="2800" dirty="0" smtClean="0"/>
              <a:t>instructions</a:t>
            </a:r>
            <a:endParaRPr lang="en-US" sz="2800" dirty="0"/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08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40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7090" y="1119845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82690" y="1119845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 smtClean="0">
                <a:latin typeface="Courier New" pitchFamily="49" charset="0"/>
                <a:cs typeface="Arial" charset="0"/>
              </a:rPr>
              <a:t>0x00000200</a:t>
            </a:r>
            <a:r>
              <a:rPr lang="en-US" sz="1700" dirty="0" smtClean="0">
                <a:latin typeface="Courier New" pitchFamily="49" charset="0"/>
                <a:cs typeface="Arial" charset="0"/>
              </a:rPr>
              <a:t> MAIN    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BL  SIMPLE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</a:t>
            </a:r>
            <a:endParaRPr lang="en-US" sz="1700" dirty="0">
              <a:solidFill>
                <a:srgbClr val="0070C0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 smtClean="0">
                <a:latin typeface="Courier New" pitchFamily="49" charset="0"/>
                <a:cs typeface="Arial" charset="0"/>
              </a:rPr>
              <a:t>0x00000204</a:t>
            </a:r>
            <a:r>
              <a:rPr lang="en-US" sz="1700" dirty="0" smtClean="0">
                <a:latin typeface="Courier New" pitchFamily="49" charset="0"/>
                <a:cs typeface="Arial" charset="0"/>
              </a:rPr>
              <a:t>          ADD R4, R5, R6</a:t>
            </a: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Arial" charset="0"/>
              </a:rPr>
              <a:t>SIMPLE  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MOV PC, LR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Function Calls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7090" y="1119845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82690" y="1119845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 smtClean="0">
                <a:latin typeface="Courier New" pitchFamily="49" charset="0"/>
                <a:cs typeface="Arial" charset="0"/>
              </a:rPr>
              <a:t>0x00000200</a:t>
            </a:r>
            <a:r>
              <a:rPr lang="en-US" sz="1700" dirty="0" smtClean="0">
                <a:latin typeface="Courier New" pitchFamily="49" charset="0"/>
                <a:cs typeface="Arial" charset="0"/>
              </a:rPr>
              <a:t> MAIN    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BL  SIMPLE</a:t>
            </a:r>
            <a:r>
              <a:rPr lang="en-US" sz="1700" dirty="0" smtClean="0">
                <a:latin typeface="Courier New" pitchFamily="49" charset="0"/>
                <a:cs typeface="Arial" charset="0"/>
              </a:rPr>
              <a:t> </a:t>
            </a: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 smtClean="0">
                <a:latin typeface="Courier New" pitchFamily="49" charset="0"/>
                <a:cs typeface="Arial" charset="0"/>
              </a:rPr>
              <a:t>0x00000204</a:t>
            </a:r>
            <a:r>
              <a:rPr lang="en-US" sz="1700" dirty="0" smtClean="0">
                <a:latin typeface="Courier New" pitchFamily="49" charset="0"/>
                <a:cs typeface="Arial" charset="0"/>
              </a:rPr>
              <a:t>          ADD R4, R5, R6</a:t>
            </a: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Arial" charset="0"/>
              </a:rPr>
              <a:t>SIMPLE  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MOV PC, LR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Function Calls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rgbClr val="0070C0"/>
                </a:solidFill>
              </a:rPr>
              <a:t> means that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rgbClr val="0070C0"/>
                </a:solidFill>
              </a:rPr>
              <a:t> doesn’t return a </a:t>
            </a:r>
            <a:r>
              <a:rPr lang="en-US" sz="2000" b="1" dirty="0" smtClean="0">
                <a:solidFill>
                  <a:srgbClr val="0070C0"/>
                </a:solidFill>
              </a:rPr>
              <a:t>value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58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7090" y="1119845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84385" y="4273910"/>
            <a:ext cx="702811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BL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 	</a:t>
            </a:r>
            <a:r>
              <a:rPr lang="en-US" sz="2000" dirty="0" smtClean="0">
                <a:latin typeface="+mj-lt"/>
              </a:rPr>
              <a:t>branches </a:t>
            </a:r>
            <a:r>
              <a:rPr lang="en-US" sz="2000" dirty="0">
                <a:latin typeface="+mj-lt"/>
              </a:rPr>
              <a:t>to </a:t>
            </a:r>
            <a:r>
              <a:rPr lang="en-US" sz="2000" dirty="0" smtClean="0">
                <a:latin typeface="Courier New" pitchFamily="49" charset="0"/>
              </a:rPr>
              <a:t>SIMPLE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smtClean="0">
                <a:latin typeface="Times New Roman" pitchFamily="18" charset="0"/>
              </a:rPr>
              <a:t>		</a:t>
            </a:r>
            <a:r>
              <a:rPr lang="en-US" sz="2000" dirty="0" smtClean="0">
                <a:latin typeface="Courier New" pitchFamily="49" charset="0"/>
              </a:rPr>
              <a:t>LR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+mj-lt"/>
              </a:rPr>
              <a:t>+ 4 = 0x00000204</a:t>
            </a:r>
            <a:endParaRPr lang="en-US" sz="2000" dirty="0">
              <a:latin typeface="+mj-lt"/>
            </a:endParaRP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MOV PC, LR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 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</a:rPr>
              <a:t>	</a:t>
            </a:r>
            <a:r>
              <a:rPr lang="en-US" sz="2000" dirty="0" smtClean="0">
                <a:latin typeface="+mj-lt"/>
              </a:rPr>
              <a:t>makes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en-US" sz="2000" dirty="0" smtClean="0">
                <a:latin typeface="+mj-lt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(the next instruction executed is at 0x00000200) </a:t>
            </a:r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82690" y="1119845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 smtClean="0">
                <a:latin typeface="Courier New" pitchFamily="49" charset="0"/>
                <a:cs typeface="Arial" charset="0"/>
              </a:rPr>
              <a:t>0x00000200</a:t>
            </a:r>
            <a:r>
              <a:rPr lang="en-US" sz="1700" dirty="0" smtClean="0">
                <a:latin typeface="Courier New" pitchFamily="49" charset="0"/>
                <a:cs typeface="Arial" charset="0"/>
              </a:rPr>
              <a:t> MAIN    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BL  SIMPLE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</a:t>
            </a:r>
            <a:endParaRPr lang="en-US" sz="1700" dirty="0">
              <a:solidFill>
                <a:srgbClr val="0070C0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 smtClean="0">
                <a:latin typeface="Courier New" pitchFamily="49" charset="0"/>
                <a:cs typeface="Arial" charset="0"/>
              </a:rPr>
              <a:t>0x00000204</a:t>
            </a:r>
            <a:r>
              <a:rPr lang="en-US" sz="1700" dirty="0" smtClean="0">
                <a:latin typeface="Courier New" pitchFamily="49" charset="0"/>
                <a:cs typeface="Arial" charset="0"/>
              </a:rPr>
              <a:t>          ADD R4, R5, R6</a:t>
            </a: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Arial" charset="0"/>
              </a:rPr>
              <a:t>SIMPLE  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MOV PC, LR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Function Calls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58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26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R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0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- </a:t>
            </a:r>
            <a:r>
              <a:rPr lang="en-US" sz="2600" dirty="0">
                <a:latin typeface="Courier New" pitchFamily="49" charset="0"/>
                <a:cs typeface="Arial" charset="0"/>
              </a:rPr>
              <a:t>R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3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Return value: </a:t>
            </a:r>
            <a:r>
              <a:rPr lang="en-US" sz="2600" dirty="0">
                <a:latin typeface="Courier New" pitchFamily="49" charset="0"/>
                <a:cs typeface="Arial" charset="0"/>
              </a:rPr>
              <a:t>R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0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Input Arguments and Return Value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070" y="932675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Input Arguments and Return Value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57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9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90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690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4790" y="990600"/>
            <a:ext cx="7162800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ARM Assembly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C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ode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1700" dirty="0" smtClean="0">
                <a:latin typeface="Courier New" pitchFamily="49" charset="0"/>
              </a:rPr>
              <a:t>; R4 </a:t>
            </a:r>
            <a:r>
              <a:rPr lang="en-US" sz="1700" dirty="0">
                <a:latin typeface="Courier New" pitchFamily="49" charset="0"/>
              </a:rPr>
              <a:t>= y</a:t>
            </a:r>
          </a:p>
          <a:p>
            <a:endParaRPr lang="en-US" sz="200" dirty="0">
              <a:latin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</a:rPr>
              <a:t>MAIN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MOV R0, #2    	; </a:t>
            </a:r>
            <a:r>
              <a:rPr lang="en-US" sz="1700" dirty="0">
                <a:latin typeface="Courier New" pitchFamily="49" charset="0"/>
              </a:rPr>
              <a:t>argument 0 = 2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MOV R1, #3    	; </a:t>
            </a:r>
            <a:r>
              <a:rPr lang="en-US" sz="1700" dirty="0">
                <a:latin typeface="Courier New" pitchFamily="49" charset="0"/>
              </a:rPr>
              <a:t>argument 1 = 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MOV R2, #4    	; </a:t>
            </a:r>
            <a:r>
              <a:rPr lang="en-US" sz="1700" dirty="0">
                <a:latin typeface="Courier New" pitchFamily="49" charset="0"/>
              </a:rPr>
              <a:t>argument 2 = 4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MOV R3, #5    	; </a:t>
            </a:r>
            <a:r>
              <a:rPr lang="en-US" sz="1700" dirty="0">
                <a:latin typeface="Courier New" pitchFamily="49" charset="0"/>
              </a:rPr>
              <a:t>argument 3 = 5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BL DIFFOFSUMS    	; </a:t>
            </a:r>
            <a:r>
              <a:rPr lang="en-US" sz="1700" dirty="0">
                <a:latin typeface="Courier New" pitchFamily="49" charset="0"/>
              </a:rPr>
              <a:t>call f</a:t>
            </a:r>
            <a:r>
              <a:rPr lang="en-US" sz="1700" dirty="0" smtClean="0">
                <a:latin typeface="Courier New" pitchFamily="49" charset="0"/>
              </a:rPr>
              <a:t>unction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MOV R4, R0  		; </a:t>
            </a:r>
            <a:r>
              <a:rPr lang="en-US" sz="1700" dirty="0">
                <a:latin typeface="Courier New" pitchFamily="49" charset="0"/>
              </a:rPr>
              <a:t>y = returned value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endParaRPr lang="en-US" sz="2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;</a:t>
            </a:r>
            <a:r>
              <a:rPr lang="en-US" sz="1700" dirty="0" smtClean="0">
                <a:latin typeface="Courier New" pitchFamily="49" charset="0"/>
              </a:rPr>
              <a:t> R4 </a:t>
            </a:r>
            <a:r>
              <a:rPr lang="en-US" sz="1700" dirty="0">
                <a:latin typeface="Courier New" pitchFamily="49" charset="0"/>
              </a:rPr>
              <a:t>= result</a:t>
            </a:r>
          </a:p>
          <a:p>
            <a:r>
              <a:rPr lang="en-US" sz="1700" dirty="0" smtClean="0">
                <a:latin typeface="Courier New" pitchFamily="49" charset="0"/>
              </a:rPr>
              <a:t>DIFFOFSUMS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ADD R8, R0, R1  	; R8 = </a:t>
            </a:r>
            <a:r>
              <a:rPr lang="en-US" sz="1700" dirty="0">
                <a:latin typeface="Courier New" pitchFamily="49" charset="0"/>
              </a:rPr>
              <a:t>f + g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ADD R9, R2, R3  	; R9 </a:t>
            </a:r>
            <a:r>
              <a:rPr lang="en-US" sz="1700" dirty="0">
                <a:latin typeface="Courier New" pitchFamily="49" charset="0"/>
              </a:rPr>
              <a:t>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SUB R4, R8, R9  </a:t>
            </a:r>
            <a:r>
              <a:rPr lang="en-US" sz="1700" dirty="0">
                <a:latin typeface="Courier New" pitchFamily="49" charset="0"/>
              </a:rPr>
              <a:t>	</a:t>
            </a:r>
            <a:r>
              <a:rPr lang="en-US" sz="1700" dirty="0" smtClean="0">
                <a:latin typeface="Courier New" pitchFamily="49" charset="0"/>
              </a:rPr>
              <a:t>; </a:t>
            </a:r>
            <a:r>
              <a:rPr lang="en-US" sz="1700" dirty="0">
                <a:latin typeface="Courier New" pitchFamily="49" charset="0"/>
              </a:rPr>
              <a:t>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MOV R0, R4   </a:t>
            </a:r>
            <a:r>
              <a:rPr lang="en-US" sz="1700" dirty="0">
                <a:latin typeface="Courier New" pitchFamily="49" charset="0"/>
              </a:rPr>
              <a:t>	</a:t>
            </a:r>
            <a:r>
              <a:rPr lang="en-US" sz="1700" dirty="0" smtClean="0">
                <a:latin typeface="Courier New" pitchFamily="49" charset="0"/>
              </a:rPr>
              <a:t>; </a:t>
            </a:r>
            <a:r>
              <a:rPr lang="en-US" sz="1700" dirty="0">
                <a:latin typeface="Courier New" pitchFamily="49" charset="0"/>
              </a:rPr>
              <a:t>put return value in R</a:t>
            </a:r>
            <a:r>
              <a:rPr lang="en-US" sz="1700" dirty="0" smtClean="0">
                <a:latin typeface="Courier New" pitchFamily="49" charset="0"/>
              </a:rPr>
              <a:t>0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MOV PC, LR         ; </a:t>
            </a:r>
            <a:r>
              <a:rPr lang="en-US" sz="1700" dirty="0">
                <a:latin typeface="Courier New" pitchFamily="49" charset="0"/>
              </a:rPr>
              <a:t>return to caller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Input Arguments and Return Value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3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07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0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407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1600" y="1136065"/>
            <a:ext cx="716280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1700" dirty="0">
                <a:latin typeface="Courier New" pitchFamily="49" charset="0"/>
              </a:rPr>
              <a:t>; </a:t>
            </a:r>
            <a:r>
              <a:rPr lang="en-US" sz="1700" dirty="0" smtClean="0">
                <a:latin typeface="Courier New" pitchFamily="49" charset="0"/>
              </a:rPr>
              <a:t>R4 </a:t>
            </a:r>
            <a:r>
              <a:rPr lang="en-US" sz="1700" dirty="0">
                <a:latin typeface="Courier New" pitchFamily="49" charset="0"/>
              </a:rPr>
              <a:t>= result</a:t>
            </a:r>
          </a:p>
          <a:p>
            <a:r>
              <a:rPr lang="en-US" sz="1700" dirty="0">
                <a:latin typeface="Courier New" pitchFamily="49" charset="0"/>
              </a:rPr>
              <a:t>DIFFOFSUMS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R8</a:t>
            </a:r>
            <a:r>
              <a:rPr lang="en-US" sz="1700" dirty="0" smtClean="0">
                <a:latin typeface="Courier New" pitchFamily="49" charset="0"/>
              </a:rPr>
              <a:t>, </a:t>
            </a:r>
            <a:r>
              <a:rPr lang="en-US" sz="1700" dirty="0">
                <a:latin typeface="Courier New" pitchFamily="49" charset="0"/>
              </a:rPr>
              <a:t>R0, R1  	; </a:t>
            </a:r>
            <a:r>
              <a:rPr lang="en-US" sz="1700" dirty="0" smtClean="0">
                <a:latin typeface="Courier New" pitchFamily="49" charset="0"/>
              </a:rPr>
              <a:t>R8 </a:t>
            </a:r>
            <a:r>
              <a:rPr lang="en-US" sz="1700" dirty="0">
                <a:latin typeface="Courier New" pitchFamily="49" charset="0"/>
              </a:rPr>
              <a:t>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R9</a:t>
            </a:r>
            <a:r>
              <a:rPr lang="en-US" sz="1700" dirty="0" smtClean="0">
                <a:latin typeface="Courier New" pitchFamily="49" charset="0"/>
              </a:rPr>
              <a:t>, </a:t>
            </a:r>
            <a:r>
              <a:rPr lang="en-US" sz="1700" dirty="0">
                <a:latin typeface="Courier New" pitchFamily="49" charset="0"/>
              </a:rPr>
              <a:t>R2, R3  	; </a:t>
            </a:r>
            <a:r>
              <a:rPr lang="en-US" sz="1700" dirty="0" smtClean="0">
                <a:latin typeface="Courier New" pitchFamily="49" charset="0"/>
              </a:rPr>
              <a:t>R9 </a:t>
            </a:r>
            <a:r>
              <a:rPr lang="en-US" sz="1700" dirty="0">
                <a:latin typeface="Courier New" pitchFamily="49" charset="0"/>
              </a:rPr>
              <a:t>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R4</a:t>
            </a:r>
            <a:r>
              <a:rPr lang="en-US" sz="1700" dirty="0" smtClean="0">
                <a:latin typeface="Courier New" pitchFamily="49" charset="0"/>
              </a:rPr>
              <a:t>, R8, R9  </a:t>
            </a:r>
            <a:r>
              <a:rPr lang="en-US" sz="1700" dirty="0">
                <a:latin typeface="Courier New" pitchFamily="49" charset="0"/>
              </a:rPr>
              <a:t>	;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MOV R0, </a:t>
            </a:r>
            <a:r>
              <a:rPr lang="en-US" sz="1700" dirty="0" smtClean="0">
                <a:latin typeface="Courier New" pitchFamily="49" charset="0"/>
              </a:rPr>
              <a:t>R4   </a:t>
            </a:r>
            <a:r>
              <a:rPr lang="en-US" sz="1700" dirty="0">
                <a:latin typeface="Courier New" pitchFamily="49" charset="0"/>
              </a:rPr>
              <a:t>	; put return value in R0</a:t>
            </a:r>
          </a:p>
          <a:p>
            <a:r>
              <a:rPr lang="en-US" sz="1700" dirty="0">
                <a:latin typeface="Courier New" pitchFamily="49" charset="0"/>
              </a:rPr>
              <a:t>  MOV PC, LR         ; return to caller</a:t>
            </a:r>
          </a:p>
        </p:txBody>
      </p:sp>
      <p:sp>
        <p:nvSpPr>
          <p:cNvPr id="114074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Courier New" pitchFamily="49" charset="0"/>
              </a:rPr>
              <a:t>diffofsums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smtClean="0">
                <a:latin typeface="+mj-lt"/>
              </a:rPr>
              <a:t>overwrote </a:t>
            </a:r>
            <a:r>
              <a:rPr lang="en-US" sz="2600" dirty="0">
                <a:latin typeface="+mj-lt"/>
              </a:rPr>
              <a:t>3 registers:</a:t>
            </a:r>
            <a:r>
              <a:rPr lang="en-US" sz="2600" dirty="0"/>
              <a:t> </a:t>
            </a:r>
            <a:r>
              <a:rPr lang="en-US" sz="2600" dirty="0" smtClean="0">
                <a:latin typeface="Courier New" pitchFamily="49" charset="0"/>
              </a:rPr>
              <a:t>R4</a:t>
            </a:r>
            <a:r>
              <a:rPr lang="en-US" sz="2600" dirty="0" smtClean="0">
                <a:latin typeface="+mj-lt"/>
              </a:rPr>
              <a:t>,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urier New" pitchFamily="49" charset="0"/>
              </a:rPr>
              <a:t>R8</a:t>
            </a:r>
            <a:r>
              <a:rPr lang="en-US" sz="2600" dirty="0" smtClean="0">
                <a:latin typeface="+mj-lt"/>
              </a:rPr>
              <a:t>,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urier New" pitchFamily="49" charset="0"/>
              </a:rPr>
              <a:t>R9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+mj-lt"/>
              </a:rPr>
              <a:t>can use </a:t>
            </a:r>
            <a:r>
              <a:rPr lang="en-US" sz="2600" i="1" dirty="0" smtClean="0">
                <a:latin typeface="+mj-lt"/>
              </a:rPr>
              <a:t>stack </a:t>
            </a:r>
            <a:r>
              <a:rPr lang="en-US" sz="2600" dirty="0">
                <a:latin typeface="+mj-lt"/>
              </a:rPr>
              <a:t>to temporarily store registers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Input Arguments and Return Value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30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828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2664" y="1143000"/>
            <a:ext cx="564553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Like </a:t>
            </a:r>
            <a:r>
              <a:rPr lang="en-US" sz="3200" dirty="0" smtClean="0">
                <a:latin typeface="+mj-lt"/>
                <a:cs typeface="Arial" charset="0"/>
              </a:rPr>
              <a:t>stack </a:t>
            </a:r>
            <a:r>
              <a:rPr lang="en-US" sz="3200" dirty="0">
                <a:latin typeface="+mj-lt"/>
                <a:cs typeface="Arial" charset="0"/>
              </a:rPr>
              <a:t>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Expands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uses more memory when more space </a:t>
            </a:r>
            <a:r>
              <a:rPr lang="en-US" sz="3200" dirty="0" smtClean="0">
                <a:latin typeface="+mj-lt"/>
                <a:cs typeface="Arial" charset="0"/>
              </a:rPr>
              <a:t>needed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Contracts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3200" b="1" dirty="0"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uses less memory when the </a:t>
            </a:r>
            <a:r>
              <a:rPr lang="en-US" sz="3200" dirty="0" smtClean="0">
                <a:latin typeface="+mj-lt"/>
                <a:cs typeface="Arial" charset="0"/>
              </a:rPr>
              <a:t>space </a:t>
            </a:r>
            <a:r>
              <a:rPr lang="en-US" sz="3200" dirty="0">
                <a:latin typeface="+mj-lt"/>
                <a:cs typeface="Arial" charset="0"/>
              </a:rPr>
              <a:t>no longer needed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The Stack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39446" name="Picture 18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05" y="1072040"/>
            <a:ext cx="2487334" cy="47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49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471" name="Picture 18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" b="52536"/>
          <a:stretch/>
        </p:blipFill>
        <p:spPr bwMode="auto">
          <a:xfrm>
            <a:off x="1038740" y="2660900"/>
            <a:ext cx="3640294" cy="284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8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60" b="-2926"/>
          <a:stretch/>
        </p:blipFill>
        <p:spPr bwMode="auto">
          <a:xfrm>
            <a:off x="4956050" y="2660900"/>
            <a:ext cx="3640294" cy="298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48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48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48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515" y="97108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Stack pointer: 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SP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points to top of the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The Stack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1930" y="5349250"/>
            <a:ext cx="537670" cy="297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2430" y="5243356"/>
            <a:ext cx="537670" cy="297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28560" y="5349250"/>
            <a:ext cx="33041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Stack expands by 2 words</a:t>
            </a:r>
            <a:endParaRPr lang="en-US" sz="2200" b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13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7930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9304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515" y="120151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Called f</a:t>
            </a:r>
            <a:r>
              <a:rPr lang="en-US" sz="3200" dirty="0" smtClean="0">
                <a:latin typeface="+mj-lt"/>
                <a:cs typeface="Arial" charset="0"/>
              </a:rPr>
              <a:t>unctions </a:t>
            </a:r>
            <a:r>
              <a:rPr lang="en-US" sz="3200" dirty="0">
                <a:latin typeface="+mj-lt"/>
                <a:cs typeface="Arial" charset="0"/>
              </a:rPr>
              <a:t>must have no </a:t>
            </a:r>
            <a:r>
              <a:rPr lang="en-US" sz="3200" dirty="0" smtClean="0">
                <a:latin typeface="+mj-lt"/>
                <a:cs typeface="Arial" charset="0"/>
              </a:rPr>
              <a:t>unintended </a:t>
            </a:r>
            <a:r>
              <a:rPr lang="en-US" sz="3200" dirty="0">
                <a:latin typeface="+mj-lt"/>
                <a:cs typeface="Arial" charset="0"/>
              </a:rPr>
              <a:t>side </a:t>
            </a:r>
            <a:r>
              <a:rPr lang="en-US" sz="3200" dirty="0" smtClean="0">
                <a:latin typeface="+mj-lt"/>
                <a:cs typeface="Arial" charset="0"/>
              </a:rPr>
              <a:t>effects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But</a:t>
            </a:r>
            <a:r>
              <a:rPr lang="en-US" sz="3000" dirty="0">
                <a:latin typeface="Times New Roman" pitchFamily="18" charset="0"/>
                <a:cs typeface="Arial" charset="0"/>
              </a:rPr>
              <a:t>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0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overwrites 3 registers: </a:t>
            </a:r>
            <a:r>
              <a:rPr lang="en-US" sz="3000" dirty="0" smtClean="0">
                <a:latin typeface="Courier New" pitchFamily="49" charset="0"/>
                <a:cs typeface="Arial" charset="0"/>
              </a:rPr>
              <a:t>R4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 smtClean="0">
                <a:latin typeface="Courier New" pitchFamily="49" charset="0"/>
                <a:cs typeface="Arial" charset="0"/>
              </a:rPr>
              <a:t>R8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 smtClean="0">
                <a:latin typeface="Courier New" pitchFamily="49" charset="0"/>
                <a:cs typeface="Arial" charset="0"/>
              </a:rPr>
              <a:t>R9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71600" y="3355659"/>
            <a:ext cx="716280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1700" dirty="0">
                <a:latin typeface="Courier New" pitchFamily="49" charset="0"/>
              </a:rPr>
              <a:t>; </a:t>
            </a:r>
            <a:r>
              <a:rPr lang="en-US" sz="1700" dirty="0" smtClean="0">
                <a:latin typeface="Courier New" pitchFamily="49" charset="0"/>
              </a:rPr>
              <a:t>R4 </a:t>
            </a:r>
            <a:r>
              <a:rPr lang="en-US" sz="1700" dirty="0">
                <a:latin typeface="Courier New" pitchFamily="49" charset="0"/>
              </a:rPr>
              <a:t>= result</a:t>
            </a:r>
          </a:p>
          <a:p>
            <a:r>
              <a:rPr lang="en-US" sz="1700" dirty="0">
                <a:latin typeface="Courier New" pitchFamily="49" charset="0"/>
              </a:rPr>
              <a:t>DIFFOFSUMS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R8</a:t>
            </a:r>
            <a:r>
              <a:rPr lang="en-US" sz="1700" dirty="0" smtClean="0">
                <a:latin typeface="Courier New" pitchFamily="49" charset="0"/>
              </a:rPr>
              <a:t>, </a:t>
            </a:r>
            <a:r>
              <a:rPr lang="en-US" sz="1700" dirty="0">
                <a:latin typeface="Courier New" pitchFamily="49" charset="0"/>
              </a:rPr>
              <a:t>R0, R1  	; </a:t>
            </a:r>
            <a:r>
              <a:rPr lang="en-US" sz="1700" dirty="0" smtClean="0">
                <a:latin typeface="Courier New" pitchFamily="49" charset="0"/>
              </a:rPr>
              <a:t>R8 </a:t>
            </a:r>
            <a:r>
              <a:rPr lang="en-US" sz="1700" dirty="0">
                <a:latin typeface="Courier New" pitchFamily="49" charset="0"/>
              </a:rPr>
              <a:t>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R9</a:t>
            </a:r>
            <a:r>
              <a:rPr lang="en-US" sz="1700" dirty="0" smtClean="0">
                <a:latin typeface="Courier New" pitchFamily="49" charset="0"/>
              </a:rPr>
              <a:t>, </a:t>
            </a:r>
            <a:r>
              <a:rPr lang="en-US" sz="1700" dirty="0">
                <a:latin typeface="Courier New" pitchFamily="49" charset="0"/>
              </a:rPr>
              <a:t>R2, R3  	; </a:t>
            </a:r>
            <a:r>
              <a:rPr lang="en-US" sz="1700" dirty="0" smtClean="0">
                <a:latin typeface="Courier New" pitchFamily="49" charset="0"/>
              </a:rPr>
              <a:t>R9 </a:t>
            </a:r>
            <a:r>
              <a:rPr lang="en-US" sz="1700" dirty="0">
                <a:latin typeface="Courier New" pitchFamily="49" charset="0"/>
              </a:rPr>
              <a:t>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R4</a:t>
            </a:r>
            <a:r>
              <a:rPr lang="en-US" sz="1700" dirty="0" smtClean="0">
                <a:latin typeface="Courier New" pitchFamily="49" charset="0"/>
              </a:rPr>
              <a:t>, R8, R9  </a:t>
            </a:r>
            <a:r>
              <a:rPr lang="en-US" sz="1700" dirty="0">
                <a:latin typeface="Courier New" pitchFamily="49" charset="0"/>
              </a:rPr>
              <a:t>	;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MOV R0, </a:t>
            </a:r>
            <a:r>
              <a:rPr lang="en-US" sz="1700" dirty="0" smtClean="0">
                <a:latin typeface="Courier New" pitchFamily="49" charset="0"/>
              </a:rPr>
              <a:t>R4   </a:t>
            </a:r>
            <a:r>
              <a:rPr lang="en-US" sz="1700" dirty="0">
                <a:latin typeface="Courier New" pitchFamily="49" charset="0"/>
              </a:rPr>
              <a:t>	; put return value in R0</a:t>
            </a:r>
          </a:p>
          <a:p>
            <a:r>
              <a:rPr lang="en-US" sz="1700" dirty="0">
                <a:latin typeface="Courier New" pitchFamily="49" charset="0"/>
              </a:rPr>
              <a:t>  MOV PC, LR         ; return to caller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How Functions use the Stack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94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334080" y="1076946"/>
            <a:ext cx="80772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Make the common case fast</a:t>
            </a:r>
          </a:p>
          <a:p>
            <a:r>
              <a:rPr lang="en-US" sz="2800" dirty="0" smtClean="0"/>
              <a:t>ARM </a:t>
            </a:r>
            <a:r>
              <a:rPr lang="en-US" sz="2800" dirty="0"/>
              <a:t>is a </a:t>
            </a:r>
            <a:r>
              <a:rPr lang="en-US" sz="2800" b="1" dirty="0">
                <a:solidFill>
                  <a:srgbClr val="0070C0"/>
                </a:solidFill>
              </a:rPr>
              <a:t>R</a:t>
            </a:r>
            <a:r>
              <a:rPr lang="en-US" sz="2800" b="1" dirty="0" smtClean="0">
                <a:solidFill>
                  <a:srgbClr val="0070C0"/>
                </a:solidFill>
              </a:rPr>
              <a:t>educed </a:t>
            </a:r>
            <a:r>
              <a:rPr lang="en-US" sz="2800" b="1" dirty="0">
                <a:solidFill>
                  <a:srgbClr val="0070C0"/>
                </a:solidFill>
              </a:rPr>
              <a:t>I</a:t>
            </a:r>
            <a:r>
              <a:rPr lang="en-US" sz="2800" b="1" dirty="0" smtClean="0">
                <a:solidFill>
                  <a:srgbClr val="0070C0"/>
                </a:solidFill>
              </a:rPr>
              <a:t>nstruction </a:t>
            </a:r>
            <a:r>
              <a:rPr lang="en-US" sz="2800" b="1" dirty="0">
                <a:solidFill>
                  <a:srgbClr val="0070C0"/>
                </a:solidFill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</a:rPr>
              <a:t>et </a:t>
            </a:r>
            <a:r>
              <a:rPr lang="en-US" sz="2800" b="1" dirty="0">
                <a:solidFill>
                  <a:srgbClr val="0070C0"/>
                </a:solidFill>
              </a:rPr>
              <a:t>C</a:t>
            </a:r>
            <a:r>
              <a:rPr lang="en-US" sz="2800" b="1" dirty="0" smtClean="0">
                <a:solidFill>
                  <a:srgbClr val="0070C0"/>
                </a:solidFill>
              </a:rPr>
              <a:t>omputer</a:t>
            </a:r>
            <a:r>
              <a:rPr lang="en-US" sz="2800" b="1" i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(RISC)</a:t>
            </a:r>
            <a:r>
              <a:rPr lang="en-US" sz="2800" dirty="0"/>
              <a:t>, with a small number of simple </a:t>
            </a:r>
            <a:r>
              <a:rPr lang="en-US" sz="2800" dirty="0" smtClean="0"/>
              <a:t>instructions</a:t>
            </a:r>
            <a:endParaRPr lang="en-US" sz="2800" dirty="0"/>
          </a:p>
          <a:p>
            <a:r>
              <a:rPr lang="en-US" sz="2800" dirty="0"/>
              <a:t>Other architectures, such as Intel’s </a:t>
            </a:r>
            <a:r>
              <a:rPr lang="en-US" sz="2800" dirty="0" smtClean="0"/>
              <a:t>x86, </a:t>
            </a:r>
            <a:r>
              <a:rPr lang="en-US" sz="2800" dirty="0"/>
              <a:t>are </a:t>
            </a:r>
            <a:r>
              <a:rPr lang="en-US" sz="2800" b="1" dirty="0">
                <a:solidFill>
                  <a:srgbClr val="0070C0"/>
                </a:solidFill>
              </a:rPr>
              <a:t>C</a:t>
            </a:r>
            <a:r>
              <a:rPr lang="en-US" sz="2800" b="1" dirty="0" smtClean="0">
                <a:solidFill>
                  <a:srgbClr val="0070C0"/>
                </a:solidFill>
              </a:rPr>
              <a:t>omplex </a:t>
            </a:r>
            <a:r>
              <a:rPr lang="en-US" sz="2800" b="1" dirty="0">
                <a:solidFill>
                  <a:srgbClr val="0070C0"/>
                </a:solidFill>
              </a:rPr>
              <a:t>I</a:t>
            </a:r>
            <a:r>
              <a:rPr lang="en-US" sz="2800" b="1" dirty="0" smtClean="0">
                <a:solidFill>
                  <a:srgbClr val="0070C0"/>
                </a:solidFill>
              </a:rPr>
              <a:t>nstruction </a:t>
            </a:r>
            <a:r>
              <a:rPr lang="en-US" sz="2800" b="1" dirty="0">
                <a:solidFill>
                  <a:srgbClr val="0070C0"/>
                </a:solidFill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</a:rPr>
              <a:t>et </a:t>
            </a:r>
            <a:r>
              <a:rPr lang="en-US" sz="2800" b="1" dirty="0">
                <a:solidFill>
                  <a:srgbClr val="0070C0"/>
                </a:solidFill>
              </a:rPr>
              <a:t>C</a:t>
            </a:r>
            <a:r>
              <a:rPr lang="en-US" sz="2800" b="1" dirty="0" smtClean="0">
                <a:solidFill>
                  <a:srgbClr val="0070C0"/>
                </a:solidFill>
              </a:rPr>
              <a:t>omputers </a:t>
            </a:r>
            <a:r>
              <a:rPr lang="en-US" sz="2800" b="1" dirty="0">
                <a:solidFill>
                  <a:srgbClr val="0070C0"/>
                </a:solidFill>
              </a:rPr>
              <a:t>(CISC</a:t>
            </a:r>
            <a:r>
              <a:rPr lang="en-US" sz="2800" b="1" dirty="0" smtClean="0">
                <a:solidFill>
                  <a:srgbClr val="0070C0"/>
                </a:solidFill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08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3696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03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03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500" y="990600"/>
            <a:ext cx="8001000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ssembly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1700" dirty="0">
                <a:latin typeface="Courier New" pitchFamily="49" charset="0"/>
              </a:rPr>
              <a:t>; R2 = result</a:t>
            </a:r>
          </a:p>
          <a:p>
            <a:r>
              <a:rPr lang="en-US" sz="1700" dirty="0">
                <a:latin typeface="Courier New" pitchFamily="49" charset="0"/>
              </a:rPr>
              <a:t>DIFFOFSUMS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SUB SP, SP, #12	; make space on stack for 3 registers</a:t>
            </a:r>
          </a:p>
          <a:p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  STR R4, [SP, #-8]	; save R4 on stack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 STR R8, [SP, #-4]	; save R8 on stack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 STR R9, [SP]		; save R9 on stack</a:t>
            </a:r>
          </a:p>
          <a:p>
            <a:r>
              <a:rPr lang="en-US" sz="1700" dirty="0" smtClean="0">
                <a:latin typeface="Courier New" pitchFamily="49" charset="0"/>
              </a:rPr>
              <a:t>  ADD R8, </a:t>
            </a:r>
            <a:r>
              <a:rPr lang="en-US" sz="1700" dirty="0">
                <a:latin typeface="Courier New" pitchFamily="49" charset="0"/>
              </a:rPr>
              <a:t>R0, R1  	; </a:t>
            </a:r>
            <a:r>
              <a:rPr lang="en-US" sz="1700" dirty="0" smtClean="0">
                <a:latin typeface="Courier New" pitchFamily="49" charset="0"/>
              </a:rPr>
              <a:t>R8 </a:t>
            </a:r>
            <a:r>
              <a:rPr lang="en-US" sz="1700" dirty="0">
                <a:latin typeface="Courier New" pitchFamily="49" charset="0"/>
              </a:rPr>
              <a:t>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dirty="0" smtClean="0">
                <a:latin typeface="Courier New" pitchFamily="49" charset="0"/>
              </a:rPr>
              <a:t>R9, </a:t>
            </a:r>
            <a:r>
              <a:rPr lang="en-US" sz="1700" dirty="0">
                <a:latin typeface="Courier New" pitchFamily="49" charset="0"/>
              </a:rPr>
              <a:t>R2, R3  	; </a:t>
            </a:r>
            <a:r>
              <a:rPr lang="en-US" sz="1700" dirty="0" smtClean="0">
                <a:latin typeface="Courier New" pitchFamily="49" charset="0"/>
              </a:rPr>
              <a:t>R9 </a:t>
            </a:r>
            <a:r>
              <a:rPr lang="en-US" sz="1700" dirty="0">
                <a:latin typeface="Courier New" pitchFamily="49" charset="0"/>
              </a:rPr>
              <a:t>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dirty="0" smtClean="0">
                <a:latin typeface="Courier New" pitchFamily="49" charset="0"/>
              </a:rPr>
              <a:t>R4, R8, R9  </a:t>
            </a:r>
            <a:r>
              <a:rPr lang="en-US" sz="1700" dirty="0">
                <a:latin typeface="Courier New" pitchFamily="49" charset="0"/>
              </a:rPr>
              <a:t>	;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MOV R0, </a:t>
            </a:r>
            <a:r>
              <a:rPr lang="en-US" sz="1700" dirty="0" smtClean="0">
                <a:latin typeface="Courier New" pitchFamily="49" charset="0"/>
              </a:rPr>
              <a:t>R4   </a:t>
            </a:r>
            <a:r>
              <a:rPr lang="en-US" sz="1700" dirty="0">
                <a:latin typeface="Courier New" pitchFamily="49" charset="0"/>
              </a:rPr>
              <a:t>	; put return value in </a:t>
            </a:r>
            <a:r>
              <a:rPr lang="en-US" sz="1700" dirty="0" smtClean="0">
                <a:latin typeface="Courier New" pitchFamily="49" charset="0"/>
              </a:rPr>
              <a:t>R0</a:t>
            </a:r>
          </a:p>
          <a:p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LDR R9, [SP]		; restore R9 from stack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 LDR R8, [SP, #-4]	; restore R8 from stack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 LDR R4, [SP, #-8]	; restore R4 from stack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 ADD SP, SP, #12	;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</a:rPr>
              <a:t>deallocate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 stack space</a:t>
            </a:r>
          </a:p>
          <a:p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</a:rPr>
              <a:t> MOV PC, LR		; return to caller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Storing Register Values on the Stack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03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134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3470" y="4542745"/>
            <a:ext cx="1306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Before call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8817" y="4542745"/>
            <a:ext cx="1313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During call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5855" y="4504340"/>
            <a:ext cx="1143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After call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The Stack during </a:t>
            </a:r>
            <a:r>
              <a:rPr lang="en-US" sz="4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diffofsums</a:t>
            </a:r>
            <a:r>
              <a:rPr lang="en-US" sz="4400" dirty="0" smtClean="0">
                <a:solidFill>
                  <a:schemeClr val="bg1"/>
                </a:solidFill>
              </a:rPr>
              <a:t> Call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41496" name="Picture 18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90" y="1585560"/>
            <a:ext cx="8915400" cy="284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64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2399" name="Group 3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0770822"/>
              </p:ext>
            </p:extLst>
          </p:nvPr>
        </p:nvGraphicFramePr>
        <p:xfrm>
          <a:off x="923525" y="1163105"/>
          <a:ext cx="7162800" cy="4126992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Callee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Nonpreserved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R4-R11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R12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R14 (LR)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R0-R3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R13 (SP)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CPSR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stack above SP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stack below SP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23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Registers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9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500" y="1296239"/>
            <a:ext cx="8001000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1700" dirty="0">
                <a:latin typeface="Courier New" pitchFamily="49" charset="0"/>
              </a:rPr>
              <a:t>; R2 = result</a:t>
            </a:r>
          </a:p>
          <a:p>
            <a:r>
              <a:rPr lang="en-US" sz="1700" dirty="0">
                <a:latin typeface="Courier New" pitchFamily="49" charset="0"/>
              </a:rPr>
              <a:t>DIFFOFSUMS</a:t>
            </a:r>
          </a:p>
          <a:p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  STR R4, [SP, #-4]!	; save R4 on stack</a:t>
            </a:r>
          </a:p>
          <a:p>
            <a:r>
              <a:rPr lang="en-US" sz="1700" dirty="0" smtClean="0">
                <a:latin typeface="Courier New" pitchFamily="49" charset="0"/>
              </a:rPr>
              <a:t>  ADD R8, </a:t>
            </a:r>
            <a:r>
              <a:rPr lang="en-US" sz="1700" dirty="0">
                <a:latin typeface="Courier New" pitchFamily="49" charset="0"/>
              </a:rPr>
              <a:t>R0, R1  	; </a:t>
            </a:r>
            <a:r>
              <a:rPr lang="en-US" sz="1700" dirty="0" smtClean="0">
                <a:latin typeface="Courier New" pitchFamily="49" charset="0"/>
              </a:rPr>
              <a:t>R8 </a:t>
            </a:r>
            <a:r>
              <a:rPr lang="en-US" sz="1700" dirty="0">
                <a:latin typeface="Courier New" pitchFamily="49" charset="0"/>
              </a:rPr>
              <a:t>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dirty="0" smtClean="0">
                <a:latin typeface="Courier New" pitchFamily="49" charset="0"/>
              </a:rPr>
              <a:t>R9, </a:t>
            </a:r>
            <a:r>
              <a:rPr lang="en-US" sz="1700" dirty="0">
                <a:latin typeface="Courier New" pitchFamily="49" charset="0"/>
              </a:rPr>
              <a:t>R2, R3  	; </a:t>
            </a:r>
            <a:r>
              <a:rPr lang="en-US" sz="1700" dirty="0" smtClean="0">
                <a:latin typeface="Courier New" pitchFamily="49" charset="0"/>
              </a:rPr>
              <a:t>R9 </a:t>
            </a:r>
            <a:r>
              <a:rPr lang="en-US" sz="1700" dirty="0">
                <a:latin typeface="Courier New" pitchFamily="49" charset="0"/>
              </a:rPr>
              <a:t>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dirty="0" smtClean="0">
                <a:latin typeface="Courier New" pitchFamily="49" charset="0"/>
              </a:rPr>
              <a:t>R4, R8, R9  </a:t>
            </a:r>
            <a:r>
              <a:rPr lang="en-US" sz="1700" dirty="0">
                <a:latin typeface="Courier New" pitchFamily="49" charset="0"/>
              </a:rPr>
              <a:t>	;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MOV R0, </a:t>
            </a:r>
            <a:r>
              <a:rPr lang="en-US" sz="1700" dirty="0" smtClean="0">
                <a:latin typeface="Courier New" pitchFamily="49" charset="0"/>
              </a:rPr>
              <a:t>R4   </a:t>
            </a:r>
            <a:r>
              <a:rPr lang="en-US" sz="1700" dirty="0">
                <a:latin typeface="Courier New" pitchFamily="49" charset="0"/>
              </a:rPr>
              <a:t>	; put return value in </a:t>
            </a:r>
            <a:r>
              <a:rPr lang="en-US" sz="1700" dirty="0" smtClean="0">
                <a:latin typeface="Courier New" pitchFamily="49" charset="0"/>
              </a:rPr>
              <a:t>R0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 LDR R4, [SP], #4	; restore R4 from stack</a:t>
            </a:r>
          </a:p>
          <a:p>
            <a:r>
              <a:rPr lang="en-US" sz="1700" dirty="0" smtClean="0">
                <a:latin typeface="Courier New" pitchFamily="49" charset="0"/>
              </a:rPr>
              <a:t>  MOV PC, LR		; return to caller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Storing Saved Registers only on Stack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500" y="1296239"/>
            <a:ext cx="8001000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1700" dirty="0">
                <a:latin typeface="Courier New" pitchFamily="49" charset="0"/>
              </a:rPr>
              <a:t>; R2 = result</a:t>
            </a:r>
          </a:p>
          <a:p>
            <a:r>
              <a:rPr lang="en-US" sz="1700" dirty="0">
                <a:latin typeface="Courier New" pitchFamily="49" charset="0"/>
              </a:rPr>
              <a:t>DIFFOFSUMS</a:t>
            </a:r>
          </a:p>
          <a:p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  STR R4, [SP, #-4]!	; save R4 on stack</a:t>
            </a:r>
          </a:p>
          <a:p>
            <a:r>
              <a:rPr lang="en-US" sz="1700" dirty="0" smtClean="0">
                <a:latin typeface="Courier New" pitchFamily="49" charset="0"/>
              </a:rPr>
              <a:t>  ADD R8, </a:t>
            </a:r>
            <a:r>
              <a:rPr lang="en-US" sz="1700" dirty="0">
                <a:latin typeface="Courier New" pitchFamily="49" charset="0"/>
              </a:rPr>
              <a:t>R0, R1  	; </a:t>
            </a:r>
            <a:r>
              <a:rPr lang="en-US" sz="1700" dirty="0" smtClean="0">
                <a:latin typeface="Courier New" pitchFamily="49" charset="0"/>
              </a:rPr>
              <a:t>R8 </a:t>
            </a:r>
            <a:r>
              <a:rPr lang="en-US" sz="1700" dirty="0">
                <a:latin typeface="Courier New" pitchFamily="49" charset="0"/>
              </a:rPr>
              <a:t>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dirty="0" smtClean="0">
                <a:latin typeface="Courier New" pitchFamily="49" charset="0"/>
              </a:rPr>
              <a:t>R9, </a:t>
            </a:r>
            <a:r>
              <a:rPr lang="en-US" sz="1700" dirty="0">
                <a:latin typeface="Courier New" pitchFamily="49" charset="0"/>
              </a:rPr>
              <a:t>R2, R3  	; </a:t>
            </a:r>
            <a:r>
              <a:rPr lang="en-US" sz="1700" dirty="0" smtClean="0">
                <a:latin typeface="Courier New" pitchFamily="49" charset="0"/>
              </a:rPr>
              <a:t>R9 </a:t>
            </a:r>
            <a:r>
              <a:rPr lang="en-US" sz="1700" dirty="0">
                <a:latin typeface="Courier New" pitchFamily="49" charset="0"/>
              </a:rPr>
              <a:t>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dirty="0" smtClean="0">
                <a:latin typeface="Courier New" pitchFamily="49" charset="0"/>
              </a:rPr>
              <a:t>R4, R8, R9  </a:t>
            </a:r>
            <a:r>
              <a:rPr lang="en-US" sz="1700" dirty="0">
                <a:latin typeface="Courier New" pitchFamily="49" charset="0"/>
              </a:rPr>
              <a:t>	;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MOV R0, </a:t>
            </a:r>
            <a:r>
              <a:rPr lang="en-US" sz="1700" dirty="0" smtClean="0">
                <a:latin typeface="Courier New" pitchFamily="49" charset="0"/>
              </a:rPr>
              <a:t>R4   </a:t>
            </a:r>
            <a:r>
              <a:rPr lang="en-US" sz="1700" dirty="0">
                <a:latin typeface="Courier New" pitchFamily="49" charset="0"/>
              </a:rPr>
              <a:t>	; put return value in </a:t>
            </a:r>
            <a:r>
              <a:rPr lang="en-US" sz="1700" dirty="0" smtClean="0">
                <a:latin typeface="Courier New" pitchFamily="49" charset="0"/>
              </a:rPr>
              <a:t>R0</a:t>
            </a:r>
          </a:p>
          <a:p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LDR R4, [SP], #4	; restore R4 from stack</a:t>
            </a:r>
          </a:p>
          <a:p>
            <a:r>
              <a:rPr lang="en-US" sz="1700" dirty="0" smtClean="0">
                <a:latin typeface="Courier New" pitchFamily="49" charset="0"/>
              </a:rPr>
              <a:t>  MOV PC, LR		; return to caller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0640" y="4621768"/>
            <a:ext cx="8742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Notice code optimization for expanding/contracting stack</a:t>
            </a:r>
            <a:endParaRPr lang="en-US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Storing Saved Registers only on Stack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68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8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ARM A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ssembly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ode</a:t>
            </a:r>
            <a:endParaRPr lang="en-US" b="1" dirty="0">
              <a:solidFill>
                <a:srgbClr val="0070C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STR LR, [SP, #-4]!	; store LR on stack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</a:rPr>
              <a:t>BL  PROC2			; call another function</a:t>
            </a:r>
            <a:r>
              <a:rPr lang="en-US" sz="2000" dirty="0">
                <a:latin typeface="Courier New" pitchFamily="49" charset="0"/>
              </a:rPr>
              <a:t>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LDR LR, [SP], #4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;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restore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LR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from stack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jr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 </a:t>
            </a:r>
            <a:r>
              <a:rPr lang="en-US" sz="2000" dirty="0" smtClean="0">
                <a:latin typeface="Courier New" pitchFamily="49" charset="0"/>
              </a:rPr>
              <a:t>	; </a:t>
            </a:r>
            <a:r>
              <a:rPr lang="en-US" sz="2000" dirty="0">
                <a:latin typeface="Courier New" pitchFamily="49" charset="0"/>
              </a:rPr>
              <a:t>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833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339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33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Nonleaf</a:t>
            </a:r>
            <a:r>
              <a:rPr lang="en-US" sz="4400" dirty="0" smtClean="0">
                <a:solidFill>
                  <a:schemeClr val="bg1"/>
                </a:solidFill>
              </a:rPr>
              <a:t> Function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01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858940"/>
            <a:ext cx="387890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endParaRPr lang="en-US" sz="5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endParaRPr lang="pt-BR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(a + b)*(a − b);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x + f2(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p + 5;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 + p;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Nonleaf</a:t>
            </a:r>
            <a:r>
              <a:rPr lang="en-US" sz="4400" dirty="0" smtClean="0">
                <a:solidFill>
                  <a:schemeClr val="bg1"/>
                </a:solidFill>
              </a:rPr>
              <a:t> Function Example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2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858940"/>
            <a:ext cx="387890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endParaRPr lang="pt-BR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(a + b)*(a − b);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x + f2(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p + 5;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 + p;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Nonleaf</a:t>
            </a:r>
            <a:r>
              <a:rPr lang="en-US" sz="4400" dirty="0" smtClean="0">
                <a:solidFill>
                  <a:schemeClr val="bg1"/>
                </a:solidFill>
              </a:rPr>
              <a:t> Function Example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95925" y="817460"/>
            <a:ext cx="387890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R0=a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R1=b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R4=i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R5=x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PUSH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{R4,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   R5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R0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SUB   R12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R0,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MUL   R5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R5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R12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  R4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#0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CMP   R4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BGE   RETURN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PUSH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{R0, R1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   R0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R1,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R4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BL    F2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   R5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R5,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POP  {R0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R1}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   R4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R4, #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     FOR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  R0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POP  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R4, R5, LR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  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91515" y="1396610"/>
            <a:ext cx="387890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R0=p, R4=r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PUSH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{R4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   R4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R0,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   R0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R4,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POP  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R4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  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1400" dirty="0"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93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Nonleaf</a:t>
            </a:r>
            <a:r>
              <a:rPr lang="en-US" sz="4400" dirty="0" smtClean="0">
                <a:solidFill>
                  <a:schemeClr val="bg1"/>
                </a:solidFill>
              </a:rPr>
              <a:t> Function Example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817460"/>
            <a:ext cx="407093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R0=a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R1=b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R4=i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R5=x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PUSH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{R4,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; save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   R5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R0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  ; x = (a+b)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SUB   R12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R0,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  ; temp = (a-b)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MUL   R5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R5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R12 ; x = x*temp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  R4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#0      ; i = 0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CMP   R4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      ; i &lt; a?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BGE   RETURN       ; no: exit loop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PUSH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{R0, R1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; save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   R0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R1,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R4   ; arg is b+i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BL    F2           ; call f2(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b+i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   R5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R5,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  ; x = x+f2(b+i)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POP  {R0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R1}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; restore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   R4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R4, #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; i++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     FOR          ; repeat loop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  R0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R5       ; return 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POP  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R4, R5, LR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; restore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  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       ; return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17645" y="1396610"/>
            <a:ext cx="387890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R0=p, R4=r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PUSH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{R4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; save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   R4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R0,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; r = p+5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   R0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R4,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 ; return r+p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POP  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R4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; restore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  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      ; return</a:t>
            </a:r>
            <a:endParaRPr lang="en-US" sz="1400" dirty="0"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14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Stack during </a:t>
            </a:r>
            <a:r>
              <a:rPr lang="en-US" sz="4400" dirty="0" err="1" smtClean="0">
                <a:solidFill>
                  <a:schemeClr val="bg1"/>
                </a:solidFill>
              </a:rPr>
              <a:t>Nonleaf</a:t>
            </a:r>
            <a:r>
              <a:rPr lang="en-US" sz="4400" dirty="0" smtClean="0">
                <a:solidFill>
                  <a:schemeClr val="bg1"/>
                </a:solidFill>
              </a:rPr>
              <a:t> Function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257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1374318"/>
            <a:ext cx="9218987" cy="351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260" y="4987545"/>
            <a:ext cx="217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At beginning of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9850" y="4987545"/>
            <a:ext cx="245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Just before calling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29920" y="4987545"/>
            <a:ext cx="1831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After calling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4247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26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P</a:t>
            </a:r>
            <a:r>
              <a:rPr lang="en-US" sz="3200" b="1" dirty="0" smtClean="0">
                <a:latin typeface="+mj-lt"/>
                <a:cs typeface="Arial" charset="0"/>
              </a:rPr>
              <a:t>hysical </a:t>
            </a:r>
            <a:r>
              <a:rPr lang="en-US" sz="3200" b="1" dirty="0">
                <a:latin typeface="+mj-lt"/>
                <a:cs typeface="Arial" charset="0"/>
              </a:rPr>
              <a:t>location </a:t>
            </a:r>
            <a:r>
              <a:rPr lang="en-US" sz="3200" b="1" dirty="0" smtClean="0">
                <a:latin typeface="+mj-lt"/>
                <a:cs typeface="Arial" charset="0"/>
              </a:rPr>
              <a:t>in computer</a:t>
            </a:r>
            <a:endParaRPr lang="en-US" sz="3200" b="1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+mj-lt"/>
                <a:cs typeface="Arial" charset="0"/>
              </a:rPr>
              <a:t>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Constants (also called </a:t>
            </a:r>
            <a:r>
              <a:rPr lang="en-US" sz="3200" i="1" dirty="0" err="1">
                <a:latin typeface="+mj-lt"/>
                <a:cs typeface="Arial" charset="0"/>
              </a:rPr>
              <a:t>immediates</a:t>
            </a:r>
            <a:r>
              <a:rPr lang="en-US" sz="3200" dirty="0" smtClean="0">
                <a:latin typeface="+mj-lt"/>
                <a:cs typeface="Arial" charset="0"/>
              </a:rPr>
              <a:t>)</a:t>
            </a:r>
            <a:endParaRPr lang="en-US" sz="32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+mj-lt"/>
                <a:cs typeface="Arial" charset="0"/>
              </a:rPr>
              <a:t>Memory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08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 Location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18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0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515" y="1127775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Recursive Function Call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68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9905" y="1143000"/>
            <a:ext cx="80010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ssembly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</a:endParaRP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0x94</a:t>
            </a:r>
            <a:r>
              <a:rPr lang="en-US" sz="1600" dirty="0" smtClean="0">
                <a:latin typeface="Courier New" pitchFamily="49" charset="0"/>
              </a:rPr>
              <a:t> FACTORIAL  STR R0, [SP, #-4]! 	;store R0 on stack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STR LR, [SP, #-4]! 	;store LR on stack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CMP R0, #2		;set flags with R0-2   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BHS ELSE		;if (r0&gt;=2) branch to else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MOV R0, #1		; otherwise return 1 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ADD SP, SP, #8	; restore SP </a:t>
            </a:r>
            <a:r>
              <a:rPr lang="en-US" sz="1600" dirty="0">
                <a:latin typeface="Courier New" pitchFamily="49" charset="0"/>
              </a:rPr>
              <a:t>1</a:t>
            </a:r>
          </a:p>
          <a:p>
            <a:r>
              <a:rPr lang="en-US" sz="1600" b="1" dirty="0">
                <a:latin typeface="Courier New" pitchFamily="49" charset="0"/>
              </a:rPr>
              <a:t>0xAC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MOV PC, LR		; return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0xB0</a:t>
            </a:r>
            <a:r>
              <a:rPr lang="en-US" sz="1600" dirty="0" smtClean="0">
                <a:latin typeface="Courier New" pitchFamily="49" charset="0"/>
              </a:rPr>
              <a:t> ELSE       SUB R0, R0, #1	; n = n - 1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0xB4		 </a:t>
            </a:r>
            <a:r>
              <a:rPr lang="en-US" sz="1600" dirty="0" smtClean="0">
                <a:latin typeface="Courier New" pitchFamily="49" charset="0"/>
              </a:rPr>
              <a:t>BL  FACTORIAL      	; recursive call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LDR LR, [SP], #4	; restore LR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LDR R1, [SP], #4	; restore R0 (n) into R1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MUL R0, R1, R0	; R0 = n*factorial(n-1)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</a:rPr>
              <a:t>MOV PC, LR		; return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Recursive Function Call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9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44025" y="1143000"/>
            <a:ext cx="80010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ssembly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</a:endParaRP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0x94</a:t>
            </a:r>
            <a:r>
              <a:rPr lang="en-US" sz="1600" dirty="0" smtClean="0">
                <a:latin typeface="Courier New" pitchFamily="49" charset="0"/>
              </a:rPr>
              <a:t> FACTORIAL  STR R0, [SP, #-4]! 	</a:t>
            </a:r>
          </a:p>
          <a:p>
            <a:r>
              <a:rPr lang="en-US" sz="1600" b="1" dirty="0" smtClean="0">
                <a:latin typeface="Courier New" pitchFamily="49" charset="0"/>
              </a:rPr>
              <a:t>0x98 </a:t>
            </a:r>
            <a:r>
              <a:rPr lang="en-US" sz="1600" dirty="0" smtClean="0">
                <a:latin typeface="Courier New" pitchFamily="49" charset="0"/>
              </a:rPr>
              <a:t>           STR LR, [SP, #-4]! 	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CMP R0, #2		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BHS ELSE		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MOV R0, #1		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ADD SP, SP, #8	</a:t>
            </a:r>
          </a:p>
          <a:p>
            <a:r>
              <a:rPr lang="en-US" sz="1600" b="1" dirty="0" smtClean="0">
                <a:latin typeface="Courier New" pitchFamily="49" charset="0"/>
              </a:rPr>
              <a:t>0xAC </a:t>
            </a:r>
            <a:r>
              <a:rPr lang="en-US" sz="1600" dirty="0" smtClean="0">
                <a:latin typeface="Courier New" pitchFamily="49" charset="0"/>
              </a:rPr>
              <a:t>           MOV PC, LR		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0xB0</a:t>
            </a:r>
            <a:r>
              <a:rPr lang="en-US" sz="1600" dirty="0" smtClean="0">
                <a:latin typeface="Courier New" pitchFamily="49" charset="0"/>
              </a:rPr>
              <a:t> ELSE       SUB R0, R0, #1	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0xB4		 </a:t>
            </a:r>
            <a:r>
              <a:rPr lang="en-US" sz="1600" dirty="0" smtClean="0">
                <a:latin typeface="Courier New" pitchFamily="49" charset="0"/>
              </a:rPr>
              <a:t>BL  FACTORIAL      	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LDR LR, [SP], #4	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LDR R1, [SP], #4	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</a:rPr>
              <a:t>MUL R0, R1, R0	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</a:rPr>
              <a:t>MOV PC, LR		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Recursive Function Call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9045" y="11247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endParaRPr lang="en-US" sz="1600" dirty="0" smtClean="0">
              <a:latin typeface="Courier New" pitchFamily="49" charset="0"/>
              <a:cs typeface="Arial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factorial(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n) {</a:t>
            </a:r>
          </a:p>
          <a:p>
            <a:endParaRPr lang="en-US" sz="1600" dirty="0" smtClean="0">
              <a:latin typeface="Courier New" pitchFamily="49" charset="0"/>
              <a:cs typeface="Arial" charset="0"/>
            </a:endParaRPr>
          </a:p>
          <a:p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dirty="0">
                <a:latin typeface="Courier New" pitchFamily="49" charset="0"/>
                <a:cs typeface="Arial" charset="0"/>
              </a:rPr>
              <a:t>if (n &lt;= 1)</a:t>
            </a:r>
          </a:p>
          <a:p>
            <a:r>
              <a:rPr lang="en-US" sz="1600" dirty="0">
                <a:latin typeface="Courier New" pitchFamily="49" charset="0"/>
                <a:cs typeface="Arial" charset="0"/>
              </a:rPr>
              <a:t>    return 1;</a:t>
            </a:r>
          </a:p>
          <a:p>
            <a:endParaRPr lang="en-US" sz="1600" dirty="0" smtClean="0">
              <a:latin typeface="Courier New" pitchFamily="49" charset="0"/>
              <a:cs typeface="Arial" charset="0"/>
            </a:endParaRPr>
          </a:p>
          <a:p>
            <a:endParaRPr lang="en-US" sz="1600" dirty="0" smtClean="0">
              <a:latin typeface="Courier New" pitchFamily="49" charset="0"/>
              <a:cs typeface="Arial" charset="0"/>
            </a:endParaRPr>
          </a:p>
          <a:p>
            <a:endParaRPr lang="en-US" sz="1600" dirty="0">
              <a:latin typeface="Courier New" pitchFamily="49" charset="0"/>
              <a:cs typeface="Arial" charset="0"/>
            </a:endParaRPr>
          </a:p>
          <a:p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dirty="0">
                <a:latin typeface="Courier New" pitchFamily="49" charset="0"/>
                <a:cs typeface="Arial" charset="0"/>
              </a:rPr>
              <a:t>else</a:t>
            </a:r>
          </a:p>
          <a:p>
            <a:r>
              <a:rPr lang="en-US" sz="16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0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3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632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1930" y="4926795"/>
            <a:ext cx="1238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Before call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0280" y="490310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During call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53845" y="4926795"/>
            <a:ext cx="1110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After call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Stack during Recursive Call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42505" name="Picture 16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" y="1530080"/>
            <a:ext cx="9067800" cy="331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521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385854" y="938502"/>
            <a:ext cx="8487505" cy="452596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Caller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Puts </a:t>
            </a:r>
            <a:r>
              <a:rPr lang="en-US" sz="2400" dirty="0"/>
              <a:t>arguments in </a:t>
            </a:r>
            <a:r>
              <a:rPr lang="en-US" sz="2400" dirty="0" smtClean="0">
                <a:latin typeface="Courier10 BT" pitchFamily="49" charset="0"/>
              </a:rPr>
              <a:t>R0-R3</a:t>
            </a:r>
            <a:endParaRPr lang="en-US" sz="2400" dirty="0">
              <a:latin typeface="Courier10 BT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400" dirty="0" smtClean="0"/>
              <a:t>Saves </a:t>
            </a:r>
            <a:r>
              <a:rPr lang="en-US" sz="2400" dirty="0"/>
              <a:t>any </a:t>
            </a:r>
            <a:r>
              <a:rPr lang="en-US" sz="2400" dirty="0" smtClean="0"/>
              <a:t>needed registers (</a:t>
            </a:r>
            <a:r>
              <a:rPr lang="en-US" sz="2400" dirty="0" smtClean="0">
                <a:latin typeface="Courier10 BT" pitchFamily="49" charset="0"/>
              </a:rPr>
              <a:t>LR</a:t>
            </a:r>
            <a:r>
              <a:rPr lang="en-US" sz="2400" dirty="0" smtClean="0"/>
              <a:t>, </a:t>
            </a:r>
            <a:r>
              <a:rPr lang="en-US" sz="2400" dirty="0"/>
              <a:t>maybe </a:t>
            </a:r>
            <a:r>
              <a:rPr lang="en-US" sz="2400" dirty="0" smtClean="0">
                <a:latin typeface="Courier10 BT" pitchFamily="49" charset="0"/>
              </a:rPr>
              <a:t>R0-R3, R8-R12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Calls function: </a:t>
            </a:r>
            <a:r>
              <a:rPr lang="en-US" sz="2400" dirty="0" smtClean="0">
                <a:latin typeface="Courier10 BT" pitchFamily="49" charset="0"/>
              </a:rPr>
              <a:t>BL CALLEE</a:t>
            </a:r>
            <a:endParaRPr lang="en-US" sz="2400" dirty="0">
              <a:latin typeface="Courier10 BT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400" dirty="0" smtClean="0"/>
              <a:t>Restores </a:t>
            </a:r>
            <a:r>
              <a:rPr lang="en-US" sz="2400" dirty="0"/>
              <a:t>registers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Looks </a:t>
            </a:r>
            <a:r>
              <a:rPr lang="en-US" sz="2400" dirty="0"/>
              <a:t>for result in </a:t>
            </a:r>
            <a:r>
              <a:rPr lang="en-US" sz="2400" dirty="0" smtClean="0">
                <a:latin typeface="Courier10 BT" pitchFamily="49" charset="0"/>
              </a:rPr>
              <a:t>R0</a:t>
            </a:r>
            <a:endParaRPr lang="en-US" sz="2400" dirty="0">
              <a:latin typeface="Courier10 BT" pitchFamily="49" charset="0"/>
            </a:endParaRPr>
          </a:p>
          <a:p>
            <a:r>
              <a:rPr lang="en-US" sz="3000" b="1" dirty="0" err="1">
                <a:solidFill>
                  <a:srgbClr val="0070C0"/>
                </a:solidFill>
              </a:rPr>
              <a:t>Callee</a:t>
            </a:r>
            <a:endParaRPr lang="en-US" sz="30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smtClean="0"/>
              <a:t>Saves </a:t>
            </a:r>
            <a:r>
              <a:rPr lang="en-US" sz="2400" dirty="0"/>
              <a:t>registers that might be disturbed </a:t>
            </a:r>
            <a:r>
              <a:rPr lang="en-US" sz="2400" dirty="0" smtClean="0">
                <a:latin typeface="Courier10 BT" pitchFamily="49" charset="0"/>
              </a:rPr>
              <a:t>(R4-R7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Performs </a:t>
            </a:r>
            <a:r>
              <a:rPr lang="en-US" sz="2400" dirty="0"/>
              <a:t>f</a:t>
            </a:r>
            <a:r>
              <a:rPr lang="en-US" sz="2400" dirty="0" smtClean="0"/>
              <a:t>unction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Puts </a:t>
            </a:r>
            <a:r>
              <a:rPr lang="en-US" sz="2400" dirty="0"/>
              <a:t>result in </a:t>
            </a:r>
            <a:r>
              <a:rPr lang="en-US" sz="2400" dirty="0">
                <a:latin typeface="Courier10 BT" pitchFamily="49" charset="0"/>
              </a:rPr>
              <a:t>R</a:t>
            </a:r>
            <a:r>
              <a:rPr lang="en-US" sz="2400" dirty="0" smtClean="0">
                <a:latin typeface="Courier10 BT" pitchFamily="49" charset="0"/>
              </a:rPr>
              <a:t>0</a:t>
            </a:r>
            <a:endParaRPr lang="en-US" sz="2400" dirty="0">
              <a:latin typeface="Courier10 BT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400" dirty="0" smtClean="0"/>
              <a:t>Restores </a:t>
            </a:r>
            <a:r>
              <a:rPr lang="en-US" sz="2400" dirty="0"/>
              <a:t>registers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Returns: </a:t>
            </a:r>
            <a:r>
              <a:rPr lang="en-US" sz="2400" dirty="0" smtClean="0">
                <a:latin typeface="Courier10 BT" pitchFamily="49" charset="0"/>
              </a:rPr>
              <a:t>MOV PC, LR</a:t>
            </a:r>
            <a:endParaRPr lang="en-US" sz="2400" dirty="0">
              <a:latin typeface="Courier10 BT" pitchFamily="49" charset="0"/>
            </a:endParaRPr>
          </a:p>
          <a:p>
            <a:pPr lvl="1">
              <a:spcBef>
                <a:spcPts val="0"/>
              </a:spcBef>
            </a:pPr>
            <a:endParaRPr lang="en-US" sz="3200" dirty="0">
              <a:latin typeface="Courier10 BT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Function Call Summary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477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How to Encode Instructions?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24260" y="11430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3716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How to Encode Instructions?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24260" y="11430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Design Principle 1: Regularity supports design simplicity</a:t>
            </a:r>
          </a:p>
          <a:p>
            <a:pPr lvl="1"/>
            <a:r>
              <a:rPr lang="en-US" dirty="0" smtClean="0"/>
              <a:t>32-bit data, 32-bit instructions</a:t>
            </a:r>
          </a:p>
          <a:p>
            <a:pPr lvl="1"/>
            <a:r>
              <a:rPr lang="en-US" dirty="0" smtClean="0"/>
              <a:t>For design simplicity, would prefer a single instruction format but…</a:t>
            </a:r>
          </a:p>
          <a:p>
            <a:pPr>
              <a:buFontTx/>
              <a:buNone/>
            </a:pPr>
            <a:endParaRPr lang="en-US" sz="1800" dirty="0" smtClean="0"/>
          </a:p>
          <a:p>
            <a:endParaRPr lang="en-US" sz="2400" dirty="0" smtClean="0"/>
          </a:p>
          <a:p>
            <a:pPr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9948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How to Encode Instructions?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24260" y="11430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Design Principle 1: Regularity supports design simplicity</a:t>
            </a:r>
          </a:p>
          <a:p>
            <a:pPr lvl="1"/>
            <a:r>
              <a:rPr lang="en-US" dirty="0" smtClean="0"/>
              <a:t>32-bit data, 32-bit instructions</a:t>
            </a:r>
          </a:p>
          <a:p>
            <a:pPr lvl="1"/>
            <a:r>
              <a:rPr lang="en-US" dirty="0" smtClean="0"/>
              <a:t>For design simplicity, would prefer a single instruction format but…</a:t>
            </a:r>
          </a:p>
          <a:p>
            <a:pPr lvl="1"/>
            <a:r>
              <a:rPr lang="en-US" dirty="0" smtClean="0"/>
              <a:t>Instructions have different needs</a:t>
            </a:r>
          </a:p>
          <a:p>
            <a:pPr>
              <a:buFontTx/>
              <a:buNone/>
            </a:pPr>
            <a:endParaRPr lang="en-US" sz="1800" dirty="0" smtClean="0"/>
          </a:p>
          <a:p>
            <a:endParaRPr lang="en-US" sz="2400" dirty="0" smtClean="0"/>
          </a:p>
          <a:p>
            <a:pPr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7357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2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2426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 smtClean="0">
                <a:latin typeface="Courier New" pitchFamily="49" charset="0"/>
              </a:rPr>
              <a:t>ADD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urier New" pitchFamily="49" charset="0"/>
              </a:rPr>
              <a:t>SUB</a:t>
            </a:r>
            <a:r>
              <a:rPr lang="en-US" sz="2600" dirty="0" smtClean="0"/>
              <a:t>:  use </a:t>
            </a:r>
            <a:r>
              <a:rPr lang="en-US" sz="2600" dirty="0"/>
              <a:t>3 register operands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L</a:t>
            </a:r>
            <a:r>
              <a:rPr lang="en-US" sz="2600" dirty="0" smtClean="0">
                <a:latin typeface="Courier New" pitchFamily="49" charset="0"/>
              </a:rPr>
              <a:t>DR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urier New" pitchFamily="49" charset="0"/>
              </a:rPr>
              <a:t>STR</a:t>
            </a:r>
            <a:r>
              <a:rPr lang="en-US" sz="2600" dirty="0" smtClean="0"/>
              <a:t>:  use </a:t>
            </a:r>
            <a:r>
              <a:rPr lang="en-US" sz="2600" dirty="0"/>
              <a:t>2 register operands and a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70C0"/>
                </a:solidFill>
              </a:rPr>
              <a:t>regularity supports design simplicity </a:t>
            </a:r>
            <a:r>
              <a:rPr lang="en-US" sz="3200" dirty="0" smtClean="0"/>
              <a:t>and </a:t>
            </a:r>
            <a:r>
              <a:rPr lang="en-US" sz="3200" dirty="0">
                <a:solidFill>
                  <a:srgbClr val="0070C0"/>
                </a:solidFill>
              </a:rPr>
              <a:t>smaller is faster</a:t>
            </a:r>
            <a:r>
              <a:rPr lang="en-US" sz="3200" dirty="0" smtClean="0"/>
              <a:t>)</a:t>
            </a:r>
            <a:endParaRPr lang="en-US" sz="32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332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Design Principle 4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57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08449" y="1009485"/>
            <a:ext cx="8196075" cy="5181600"/>
          </a:xfrm>
        </p:spPr>
        <p:txBody>
          <a:bodyPr>
            <a:noAutofit/>
          </a:bodyPr>
          <a:lstStyle/>
          <a:p>
            <a:r>
              <a:rPr lang="en-US" b="1" dirty="0"/>
              <a:t>Binary representation of instructions</a:t>
            </a:r>
          </a:p>
          <a:p>
            <a:r>
              <a:rPr lang="en-US" dirty="0" smtClean="0"/>
              <a:t>Computers </a:t>
            </a:r>
            <a:r>
              <a:rPr lang="en-US" dirty="0"/>
              <a:t>only understand </a:t>
            </a:r>
            <a:r>
              <a:rPr lang="en-US" b="1" dirty="0"/>
              <a:t>1’s and 0’s</a:t>
            </a:r>
          </a:p>
          <a:p>
            <a:r>
              <a:rPr lang="en-US" b="1" dirty="0" smtClean="0"/>
              <a:t>32-bit </a:t>
            </a:r>
            <a:r>
              <a:rPr lang="en-US" b="1" dirty="0"/>
              <a:t>instructions 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implicity </a:t>
            </a:r>
            <a:r>
              <a:rPr lang="en-US" sz="2600" dirty="0"/>
              <a:t>favors regularity: 32-bit data </a:t>
            </a:r>
            <a:r>
              <a:rPr lang="en-US" sz="2600" dirty="0" smtClean="0"/>
              <a:t>&amp; instructions</a:t>
            </a:r>
            <a:endParaRPr lang="en-US" sz="2600" dirty="0"/>
          </a:p>
          <a:p>
            <a:r>
              <a:rPr lang="en-US" b="1" dirty="0"/>
              <a:t>3</a:t>
            </a:r>
            <a:r>
              <a:rPr lang="en-US" b="1" dirty="0" smtClean="0"/>
              <a:t> instruction </a:t>
            </a:r>
            <a:r>
              <a:rPr lang="en-US" b="1" dirty="0"/>
              <a:t>formats:</a:t>
            </a:r>
          </a:p>
          <a:p>
            <a:pPr lvl="1"/>
            <a:r>
              <a:rPr lang="en-US" sz="2600" dirty="0" smtClean="0"/>
              <a:t>Data-processing</a:t>
            </a:r>
          </a:p>
          <a:p>
            <a:pPr lvl="1"/>
            <a:r>
              <a:rPr lang="en-US" sz="2600" dirty="0" smtClean="0"/>
              <a:t>Memory</a:t>
            </a:r>
            <a:endParaRPr lang="en-US" sz="2600" dirty="0"/>
          </a:p>
          <a:p>
            <a:pPr lvl="1"/>
            <a:r>
              <a:rPr lang="en-US" sz="2600" dirty="0" smtClean="0"/>
              <a:t>Branch</a:t>
            </a:r>
            <a:endParaRPr lang="en-US" sz="2600" dirty="0"/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Machine Language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16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26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ARM has 16 registers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Registers are faster than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Each register is 32 bits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ARM is called a “32-bit architecture” </a:t>
            </a:r>
            <a:r>
              <a:rPr lang="en-US" sz="3200" dirty="0">
                <a:latin typeface="+mj-lt"/>
                <a:cs typeface="Arial" charset="0"/>
              </a:rPr>
              <a:t>because it operates on 32-bit </a:t>
            </a:r>
            <a:r>
              <a:rPr lang="en-US" sz="3200" dirty="0" smtClean="0">
                <a:latin typeface="+mj-lt"/>
                <a:cs typeface="Arial" charset="0"/>
              </a:rPr>
              <a:t>data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45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618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08449" y="1009485"/>
            <a:ext cx="8196075" cy="51816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Data-processing</a:t>
            </a:r>
          </a:p>
          <a:p>
            <a:r>
              <a:rPr lang="en-US" dirty="0" smtClean="0"/>
              <a:t>Memory</a:t>
            </a:r>
            <a:endParaRPr lang="en-US" dirty="0"/>
          </a:p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Instruction Formats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09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5" y="4235505"/>
            <a:ext cx="7771275" cy="14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29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9295" y="971080"/>
            <a:ext cx="846247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Operands</a:t>
            </a:r>
            <a:r>
              <a:rPr lang="en-US" sz="3200" b="1" dirty="0">
                <a:latin typeface="+mj-lt"/>
                <a:cs typeface="Arial" charset="0"/>
              </a:rPr>
              <a:t>:</a:t>
            </a:r>
          </a:p>
          <a:p>
            <a:pPr marL="838200" lvl="1" indent="-381000">
              <a:buFontTx/>
              <a:buChar char="–"/>
            </a:pPr>
            <a:r>
              <a:rPr lang="en-US" sz="2400" b="1" i="1" dirty="0">
                <a:latin typeface="+mj-lt"/>
                <a:cs typeface="Arial" charset="0"/>
              </a:rPr>
              <a:t>R</a:t>
            </a:r>
            <a:r>
              <a:rPr lang="en-US" sz="2400" b="1" i="1" dirty="0" smtClean="0">
                <a:latin typeface="+mj-lt"/>
                <a:cs typeface="Arial" charset="0"/>
              </a:rPr>
              <a:t>n</a:t>
            </a:r>
            <a:r>
              <a:rPr lang="en-US" sz="2400" b="1" dirty="0" smtClean="0">
                <a:latin typeface="+mj-lt"/>
                <a:cs typeface="Arial" charset="0"/>
              </a:rPr>
              <a:t>:</a:t>
            </a:r>
            <a:r>
              <a:rPr lang="en-US" sz="2400" dirty="0" smtClean="0">
                <a:latin typeface="+mj-lt"/>
                <a:cs typeface="Arial" charset="0"/>
              </a:rPr>
              <a:t> 	first source register</a:t>
            </a:r>
          </a:p>
          <a:p>
            <a:pPr marL="838200" lvl="1" indent="-381000">
              <a:buFontTx/>
              <a:buChar char="–"/>
            </a:pPr>
            <a:r>
              <a:rPr lang="en-US" sz="2400" b="1" i="1" dirty="0">
                <a:latin typeface="+mj-lt"/>
                <a:cs typeface="Arial" charset="0"/>
              </a:rPr>
              <a:t>S</a:t>
            </a:r>
            <a:r>
              <a:rPr lang="en-US" sz="2400" b="1" i="1" dirty="0" smtClean="0">
                <a:latin typeface="+mj-lt"/>
                <a:cs typeface="Arial" charset="0"/>
              </a:rPr>
              <a:t>rc2</a:t>
            </a:r>
            <a:r>
              <a:rPr lang="en-US" sz="2400" b="1" dirty="0" smtClean="0">
                <a:latin typeface="+mj-lt"/>
                <a:cs typeface="Arial" charset="0"/>
              </a:rPr>
              <a:t>:</a:t>
            </a:r>
            <a:r>
              <a:rPr lang="en-US" sz="2400" dirty="0" smtClean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	</a:t>
            </a:r>
            <a:r>
              <a:rPr lang="en-US" sz="2400" dirty="0" smtClean="0">
                <a:latin typeface="+mj-lt"/>
                <a:cs typeface="Arial" charset="0"/>
              </a:rPr>
              <a:t>second source – register or immediate</a:t>
            </a:r>
            <a:endParaRPr lang="en-US" sz="2400" dirty="0">
              <a:latin typeface="+mj-lt"/>
              <a:cs typeface="Arial" charset="0"/>
            </a:endParaRPr>
          </a:p>
          <a:p>
            <a:pPr marL="838200" lvl="1" indent="-381000">
              <a:buFontTx/>
              <a:buChar char="–"/>
            </a:pPr>
            <a:r>
              <a:rPr lang="en-US" sz="2400" b="1" i="1" dirty="0">
                <a:latin typeface="+mj-lt"/>
                <a:cs typeface="Arial" charset="0"/>
              </a:rPr>
              <a:t>R</a:t>
            </a:r>
            <a:r>
              <a:rPr lang="en-US" sz="2400" b="1" i="1" dirty="0" smtClean="0">
                <a:latin typeface="+mj-lt"/>
                <a:cs typeface="Arial" charset="0"/>
              </a:rPr>
              <a:t>d</a:t>
            </a:r>
            <a:r>
              <a:rPr lang="en-US" sz="2400" b="1" dirty="0">
                <a:latin typeface="+mj-lt"/>
                <a:cs typeface="Arial" charset="0"/>
              </a:rPr>
              <a:t>:</a:t>
            </a:r>
            <a:r>
              <a:rPr lang="en-US" sz="2400" dirty="0">
                <a:latin typeface="+mj-lt"/>
                <a:cs typeface="Arial" charset="0"/>
              </a:rPr>
              <a:t>	</a:t>
            </a:r>
            <a:r>
              <a:rPr lang="en-US" sz="2400" dirty="0" smtClean="0">
                <a:latin typeface="+mj-lt"/>
                <a:cs typeface="Arial" charset="0"/>
              </a:rPr>
              <a:t>destination </a:t>
            </a:r>
            <a:r>
              <a:rPr lang="en-US" sz="2400" dirty="0">
                <a:latin typeface="+mj-lt"/>
                <a:cs typeface="Arial" charset="0"/>
              </a:rPr>
              <a:t>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Control </a:t>
            </a:r>
            <a:r>
              <a:rPr lang="en-US" sz="3200" b="1" dirty="0">
                <a:latin typeface="+mj-lt"/>
                <a:cs typeface="Arial" charset="0"/>
              </a:rPr>
              <a:t>fields:</a:t>
            </a:r>
          </a:p>
          <a:p>
            <a:pPr marL="838200" lvl="1" indent="-381000">
              <a:buFontTx/>
              <a:buChar char="–"/>
            </a:pPr>
            <a:r>
              <a:rPr lang="en-US" sz="2400" b="1" i="1" dirty="0" err="1">
                <a:latin typeface="+mj-lt"/>
                <a:cs typeface="Arial" charset="0"/>
              </a:rPr>
              <a:t>cond</a:t>
            </a:r>
            <a:r>
              <a:rPr lang="en-US" sz="2400" b="1" dirty="0">
                <a:latin typeface="+mj-lt"/>
                <a:cs typeface="Arial" charset="0"/>
              </a:rPr>
              <a:t>:</a:t>
            </a:r>
            <a:r>
              <a:rPr lang="en-US" sz="2400" dirty="0">
                <a:latin typeface="+mj-lt"/>
                <a:cs typeface="Arial" charset="0"/>
              </a:rPr>
              <a:t> 	</a:t>
            </a:r>
            <a:r>
              <a:rPr lang="en-US" sz="2400" dirty="0" smtClean="0">
                <a:latin typeface="+mj-lt"/>
                <a:cs typeface="Arial" charset="0"/>
              </a:rPr>
              <a:t>specifies conditional execution</a:t>
            </a:r>
            <a:endParaRPr lang="en-US" sz="2400" dirty="0">
              <a:latin typeface="+mj-lt"/>
              <a:cs typeface="Arial" charset="0"/>
            </a:endParaRPr>
          </a:p>
          <a:p>
            <a:pPr marL="838200" lvl="1" indent="-381000">
              <a:buFontTx/>
              <a:buChar char="–"/>
            </a:pPr>
            <a:r>
              <a:rPr lang="en-US" sz="2400" b="1" i="1" dirty="0" smtClean="0">
                <a:latin typeface="+mj-lt"/>
                <a:cs typeface="Arial" charset="0"/>
              </a:rPr>
              <a:t>op</a:t>
            </a:r>
            <a:r>
              <a:rPr lang="en-US" sz="2400" b="1" dirty="0">
                <a:latin typeface="+mj-lt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	the </a:t>
            </a:r>
            <a:r>
              <a:rPr lang="en-US" sz="2400" i="1" dirty="0">
                <a:latin typeface="+mj-lt"/>
                <a:cs typeface="Arial" charset="0"/>
              </a:rPr>
              <a:t>operation code</a:t>
            </a:r>
            <a:r>
              <a:rPr lang="en-US" sz="2400" dirty="0">
                <a:latin typeface="+mj-lt"/>
                <a:cs typeface="Arial" charset="0"/>
              </a:rPr>
              <a:t> or </a:t>
            </a:r>
            <a:r>
              <a:rPr lang="en-US" sz="2400" i="1" dirty="0" err="1" smtClean="0">
                <a:latin typeface="+mj-lt"/>
                <a:cs typeface="Arial" charset="0"/>
              </a:rPr>
              <a:t>opcode</a:t>
            </a:r>
            <a:endParaRPr lang="en-US" sz="2400" dirty="0">
              <a:latin typeface="+mj-lt"/>
              <a:cs typeface="Arial" charset="0"/>
            </a:endParaRPr>
          </a:p>
          <a:p>
            <a:pPr marL="838200" lvl="1" indent="-381000">
              <a:buFontTx/>
              <a:buChar char="–"/>
            </a:pPr>
            <a:r>
              <a:rPr lang="en-US" sz="2400" b="1" i="1" dirty="0" err="1">
                <a:latin typeface="+mj-lt"/>
                <a:cs typeface="Arial" charset="0"/>
              </a:rPr>
              <a:t>funct</a:t>
            </a:r>
            <a:r>
              <a:rPr lang="en-US" sz="2400" b="1" dirty="0">
                <a:latin typeface="+mj-lt"/>
                <a:cs typeface="Arial" charset="0"/>
              </a:rPr>
              <a:t>:</a:t>
            </a:r>
            <a:r>
              <a:rPr lang="en-US" sz="2400" dirty="0">
                <a:latin typeface="+mj-lt"/>
                <a:cs typeface="Arial" charset="0"/>
              </a:rPr>
              <a:t> 	the </a:t>
            </a:r>
            <a:r>
              <a:rPr lang="en-US" sz="2400" i="1" dirty="0" smtClean="0">
                <a:latin typeface="+mj-lt"/>
                <a:cs typeface="Arial" charset="0"/>
              </a:rPr>
              <a:t>function/</a:t>
            </a:r>
            <a:r>
              <a:rPr lang="en-US" sz="2400" dirty="0" smtClean="0">
                <a:latin typeface="+mj-lt"/>
                <a:cs typeface="Arial" charset="0"/>
              </a:rPr>
              <a:t>operation </a:t>
            </a:r>
            <a:r>
              <a:rPr lang="en-US" sz="2400" dirty="0">
                <a:latin typeface="+mj-lt"/>
                <a:cs typeface="Arial" charset="0"/>
              </a:rPr>
              <a:t>to perform</a:t>
            </a:r>
          </a:p>
          <a:p>
            <a:pPr marL="457200" indent="-457200"/>
            <a:endParaRPr lang="en-US" sz="2800" dirty="0">
              <a:latin typeface="+mj-lt"/>
              <a:cs typeface="Arial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Data-processing Instruction Format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6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260" y="971080"/>
            <a:ext cx="833874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op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= 00</a:t>
            </a:r>
            <a:r>
              <a:rPr lang="en-US" sz="3200" b="1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for data-processing (DP) instructions</a:t>
            </a:r>
            <a:endParaRPr lang="en-US" sz="3200" dirty="0" smtClean="0">
              <a:latin typeface="+mj-lt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 err="1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is composed of </a:t>
            </a:r>
            <a:r>
              <a:rPr lang="en-US" sz="3200" b="1" i="1" dirty="0" err="1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-bit, and </a:t>
            </a: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S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-bit</a:t>
            </a:r>
            <a:endParaRPr lang="en-US" sz="3200" dirty="0">
              <a:latin typeface="+mj-lt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Data-processing Control Fields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203842" name="Picture 6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" t="18491" r="61988"/>
          <a:stretch/>
        </p:blipFill>
        <p:spPr bwMode="auto">
          <a:xfrm>
            <a:off x="5148075" y="2929735"/>
            <a:ext cx="3230003" cy="143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087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260" y="971080"/>
            <a:ext cx="833874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op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= 00</a:t>
            </a:r>
            <a:r>
              <a:rPr lang="en-US" sz="3200" b="1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for data-processing (DP) instructions</a:t>
            </a:r>
            <a:endParaRPr lang="en-US" sz="3200" dirty="0" smtClean="0">
              <a:latin typeface="+mj-lt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 err="1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is composed of </a:t>
            </a:r>
            <a:r>
              <a:rPr lang="en-US" sz="3200" b="1" i="1" dirty="0" err="1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-bit, and </a:t>
            </a: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S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-bit</a:t>
            </a:r>
            <a:endParaRPr lang="en-US" sz="3200" dirty="0">
              <a:latin typeface="+mj-lt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i="1" dirty="0" err="1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400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: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specifies the specific data-processing instruction. For example,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b="1" i="1" dirty="0" err="1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= 0100</a:t>
            </a:r>
            <a:r>
              <a:rPr lang="en-US" sz="24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b="1" i="1" dirty="0" err="1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= 0010</a:t>
            </a:r>
            <a:r>
              <a:rPr lang="en-US" sz="24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+mj-lt"/>
                <a:cs typeface="Arial" charset="0"/>
              </a:rPr>
              <a:t>-bit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+mj-lt"/>
                <a:cs typeface="Arial" charset="0"/>
              </a:rPr>
              <a:t>= 0: </a:t>
            </a:r>
            <a:r>
              <a:rPr lang="en-US" sz="2400" i="1" dirty="0" smtClean="0">
                <a:latin typeface="+mj-lt"/>
                <a:cs typeface="Arial" charset="0"/>
              </a:rPr>
              <a:t>Src2</a:t>
            </a:r>
            <a:r>
              <a:rPr lang="en-US" sz="2400" dirty="0" smtClean="0">
                <a:latin typeface="+mj-lt"/>
                <a:cs typeface="Arial" charset="0"/>
              </a:rPr>
              <a:t> is a register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+mj-lt"/>
                <a:cs typeface="Arial" charset="0"/>
              </a:rPr>
              <a:t>= 1: </a:t>
            </a:r>
            <a:r>
              <a:rPr lang="en-US" sz="2400" i="1" dirty="0" smtClean="0">
                <a:latin typeface="+mj-lt"/>
                <a:cs typeface="Arial" charset="0"/>
              </a:rPr>
              <a:t>Src2</a:t>
            </a:r>
            <a:r>
              <a:rPr lang="en-US" sz="2400" dirty="0" smtClean="0">
                <a:latin typeface="+mj-lt"/>
                <a:cs typeface="Arial" charset="0"/>
              </a:rPr>
              <a:t> is an immediate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S</a:t>
            </a:r>
            <a:r>
              <a:rPr lang="en-US" sz="2400" dirty="0" smtClean="0">
                <a:latin typeface="+mj-lt"/>
                <a:cs typeface="Arial" charset="0"/>
              </a:rPr>
              <a:t>-bit: 1 if sets condition flags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70C0"/>
                </a:solidFill>
                <a:cs typeface="Courier New" panose="02070309020205020404" pitchFamily="49" charset="0"/>
              </a:rPr>
              <a:t>S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Arial" charset="0"/>
              </a:rPr>
              <a:t>= 0</a:t>
            </a:r>
            <a:r>
              <a:rPr lang="en-US" sz="2400" dirty="0" smtClean="0">
                <a:cs typeface="Arial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R0, R5, R7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70C0"/>
                </a:solidFill>
                <a:cs typeface="Courier New" panose="02070309020205020404" pitchFamily="49" charset="0"/>
              </a:rPr>
              <a:t>S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Arial" charset="0"/>
              </a:rPr>
              <a:t>= 1</a:t>
            </a:r>
            <a:r>
              <a:rPr lang="en-US" sz="2400" dirty="0" smtClean="0">
                <a:cs typeface="Arial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ADDS R8, R2, R4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 or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R3, #10</a:t>
            </a:r>
            <a:endParaRPr lang="en-US" sz="2400" dirty="0">
              <a:cs typeface="Arial" charset="0"/>
            </a:endParaRPr>
          </a:p>
          <a:p>
            <a:pPr lvl="1"/>
            <a:endParaRPr lang="en-US" sz="2400" dirty="0" smtClean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Data-processing Control Fields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203842" name="Picture 6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" t="18491" r="61988"/>
          <a:stretch/>
        </p:blipFill>
        <p:spPr bwMode="auto">
          <a:xfrm>
            <a:off x="5148075" y="2929735"/>
            <a:ext cx="3230003" cy="143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82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5" name="Picture 6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0" y="2995421"/>
            <a:ext cx="8492817" cy="281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9295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3200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can be: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Immediate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Register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Register-shifted register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Data-processing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r>
              <a:rPr lang="en-US" sz="4400" dirty="0" smtClean="0">
                <a:solidFill>
                  <a:schemeClr val="bg1"/>
                </a:solidFill>
              </a:rPr>
              <a:t> Variations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5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9045" y="3044950"/>
            <a:ext cx="8643540" cy="2818630"/>
            <a:chOff x="309045" y="3044950"/>
            <a:chExt cx="8643540" cy="2818630"/>
          </a:xfrm>
        </p:grpSpPr>
        <p:pic>
          <p:nvPicPr>
            <p:cNvPr id="8" name="Picture 6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45" y="3044950"/>
              <a:ext cx="8492817" cy="2818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5992985" y="4051554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0100" y="4596215"/>
              <a:ext cx="1766630" cy="1228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9295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3200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can be: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Immediate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Register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Register-shifted register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Data-processing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r>
              <a:rPr lang="en-US" sz="4400" dirty="0" smtClean="0">
                <a:solidFill>
                  <a:schemeClr val="bg1"/>
                </a:solidFill>
              </a:rPr>
              <a:t> Variations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4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5855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Immediate encoded as: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: 8-bit unsigned immediate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: 4-bit rotation value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32-bit constant is:  </a:t>
            </a:r>
            <a:r>
              <a:rPr lang="en-US" sz="2800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ROR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800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+mj-lt"/>
              </a:rPr>
              <a:t>× 2)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	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Immediate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9045" y="3044950"/>
            <a:ext cx="8643540" cy="2818630"/>
            <a:chOff x="309045" y="3044950"/>
            <a:chExt cx="8643540" cy="2818630"/>
          </a:xfrm>
        </p:grpSpPr>
        <p:pic>
          <p:nvPicPr>
            <p:cNvPr id="7" name="Picture 6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45" y="3044950"/>
              <a:ext cx="8492817" cy="2818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92985" y="4051554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0100" y="4596215"/>
              <a:ext cx="1766630" cy="1228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787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5855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Immediate encoded as: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: 8-bit unsigned immediate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: 4-bit rotation value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32-bit constant is:  </a:t>
            </a:r>
            <a:r>
              <a:rPr lang="en-US" sz="2800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ROR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800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+mj-lt"/>
              </a:rPr>
              <a:t>× 2)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cs typeface="Times New Roman" panose="02020603050405020304" pitchFamily="18" charset="0"/>
              </a:rPr>
              <a:t>Example: </a:t>
            </a:r>
            <a:r>
              <a:rPr lang="en-US" sz="32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cs typeface="Courier New" panose="02070309020205020404" pitchFamily="49" charset="0"/>
              </a:rPr>
              <a:t>imm8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= </a:t>
            </a:r>
            <a:r>
              <a:rPr lang="en-US" sz="2800" dirty="0" err="1" smtClean="0">
                <a:cs typeface="Times New Roman" panose="02020603050405020304" pitchFamily="18" charset="0"/>
              </a:rPr>
              <a:t>abcdefgh</a:t>
            </a:r>
            <a:endParaRPr lang="en-US" sz="2800" dirty="0"/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Times New Roman" panose="02020603050405020304" pitchFamily="18" charset="0"/>
              </a:rPr>
              <a:t>	</a:t>
            </a:r>
            <a:endParaRPr lang="en-US" sz="2800" dirty="0" smtClean="0">
              <a:latin typeface="+mj-lt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	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Immediate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4614"/>
              </p:ext>
            </p:extLst>
          </p:nvPr>
        </p:nvGraphicFramePr>
        <p:xfrm>
          <a:off x="1538005" y="3789285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4686300"/>
              </a:tblGrid>
              <a:tr h="322602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+mj-lt"/>
                          <a:cs typeface="Courier New" panose="02070309020205020404" pitchFamily="49" charset="0"/>
                        </a:rPr>
                        <a:t>rot</a:t>
                      </a:r>
                      <a:endParaRPr lang="en-US" i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32-bit constant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226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0000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0000 0000 0000 0000 0000 0000 </a:t>
                      </a:r>
                      <a:r>
                        <a:rPr lang="en-US" dirty="0" err="1" smtClean="0">
                          <a:latin typeface="+mj-lt"/>
                        </a:rPr>
                        <a:t>abcd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efgh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6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0001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gh00 0000 0000 0000 0000 0000 00ab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cdef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6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…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…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6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1111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0000 0000 0000 0000 0000 00ab </a:t>
                      </a:r>
                      <a:r>
                        <a:rPr lang="en-US" dirty="0" err="1" smtClean="0">
                          <a:latin typeface="+mj-lt"/>
                        </a:rPr>
                        <a:t>cdef</a:t>
                      </a:r>
                      <a:r>
                        <a:rPr lang="en-US" dirty="0" smtClean="0">
                          <a:latin typeface="+mj-lt"/>
                        </a:rPr>
                        <a:t> gh00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35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5855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Immediate encoded as: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: 8-bit unsigned immediate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: 4-bit rotation value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32-bit constant is:  </a:t>
            </a:r>
            <a:r>
              <a:rPr lang="en-US" sz="2800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ROR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800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+mj-lt"/>
              </a:rPr>
              <a:t>× 2)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cs typeface="Times New Roman" panose="02020603050405020304" pitchFamily="18" charset="0"/>
              </a:rPr>
              <a:t>Example: </a:t>
            </a:r>
            <a:r>
              <a:rPr lang="en-US" sz="32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cs typeface="Courier New" panose="02070309020205020404" pitchFamily="49" charset="0"/>
              </a:rPr>
              <a:t>imm8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= </a:t>
            </a:r>
            <a:r>
              <a:rPr lang="en-US" sz="2800" dirty="0" err="1" smtClean="0">
                <a:cs typeface="Times New Roman" panose="02020603050405020304" pitchFamily="18" charset="0"/>
              </a:rPr>
              <a:t>abcdefgh</a:t>
            </a:r>
            <a:endParaRPr lang="en-US" sz="2800" dirty="0"/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Times New Roman" panose="02020603050405020304" pitchFamily="18" charset="0"/>
              </a:rPr>
              <a:t>	</a:t>
            </a:r>
            <a:endParaRPr lang="en-US" sz="2800" dirty="0" smtClean="0">
              <a:latin typeface="+mj-lt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	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Immediate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83717"/>
              </p:ext>
            </p:extLst>
          </p:nvPr>
        </p:nvGraphicFramePr>
        <p:xfrm>
          <a:off x="1538005" y="3789285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4686300"/>
              </a:tblGrid>
              <a:tr h="322602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+mj-lt"/>
                          <a:cs typeface="Courier New" panose="02070309020205020404" pitchFamily="49" charset="0"/>
                        </a:rPr>
                        <a:t>rot</a:t>
                      </a:r>
                      <a:endParaRPr lang="en-US" i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32-bit constant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226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0000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0000 0000 0000 0000 0000 0000 </a:t>
                      </a:r>
                      <a:r>
                        <a:rPr lang="en-US" dirty="0" err="1" smtClean="0">
                          <a:latin typeface="+mj-lt"/>
                        </a:rPr>
                        <a:t>abcd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efgh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6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0001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gh00 0000 0000 0000 0000 0000 00ab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cdef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6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…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…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6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1111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0000 0000 0000 0000 0000 00ab </a:t>
                      </a:r>
                      <a:r>
                        <a:rPr lang="en-US" dirty="0" err="1" smtClean="0">
                          <a:latin typeface="+mj-lt"/>
                        </a:rPr>
                        <a:t>cdef</a:t>
                      </a:r>
                      <a:r>
                        <a:rPr lang="en-US" dirty="0" smtClean="0">
                          <a:latin typeface="+mj-lt"/>
                        </a:rPr>
                        <a:t> gh00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570530" y="1561068"/>
            <a:ext cx="349727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cs typeface="Times New Roman" panose="02020603050405020304" pitchFamily="18" charset="0"/>
              </a:rPr>
              <a:t>ROR by </a:t>
            </a:r>
            <a:r>
              <a:rPr lang="en-US" sz="2400" b="1" dirty="0">
                <a:cs typeface="Times New Roman" panose="02020603050405020304" pitchFamily="18" charset="0"/>
              </a:rPr>
              <a:t>X</a:t>
            </a:r>
            <a:r>
              <a:rPr lang="en-US" sz="2400" b="1" dirty="0" smtClean="0">
                <a:cs typeface="Times New Roman" panose="02020603050405020304" pitchFamily="18" charset="0"/>
              </a:rPr>
              <a:t> =  ROL by (32-X)</a:t>
            </a:r>
          </a:p>
          <a:p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Ex: </a:t>
            </a:r>
            <a:r>
              <a:rPr lang="en-US" sz="2400" dirty="0" smtClean="0">
                <a:cs typeface="Times New Roman" panose="02020603050405020304" pitchFamily="18" charset="0"/>
              </a:rPr>
              <a:t>ROR by 30 = ROL by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349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210" y="1009485"/>
            <a:ext cx="7467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ADD R0, R1, #42</a:t>
            </a:r>
          </a:p>
          <a:p>
            <a:pPr lvl="1"/>
            <a:endParaRPr lang="en-US" sz="5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0100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(4) for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ADD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an immediate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i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 1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42,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/>
            <a:endParaRPr lang="en-US" sz="1000" b="1" dirty="0" smtClean="0">
              <a:solidFill>
                <a:schemeClr val="accent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Immediate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37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8892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Smaller is Faster</a:t>
            </a:r>
          </a:p>
          <a:p>
            <a:r>
              <a:rPr lang="en-US" dirty="0" smtClean="0"/>
              <a:t>ARM includes </a:t>
            </a:r>
            <a:r>
              <a:rPr lang="en-US" dirty="0"/>
              <a:t>only a small number of registers</a:t>
            </a: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291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13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210" y="1009485"/>
            <a:ext cx="7467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ADD R0, R1, #42</a:t>
            </a:r>
          </a:p>
          <a:p>
            <a:pPr lvl="1"/>
            <a:endParaRPr lang="en-US" sz="5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0100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(4) for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ADD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an immediate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i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 1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42,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/>
            <a:endParaRPr lang="en-US" sz="1000" b="1" dirty="0" smtClean="0">
              <a:solidFill>
                <a:schemeClr val="accent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Immediate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07575" y="3339235"/>
            <a:ext cx="6530411" cy="2024464"/>
            <a:chOff x="1307575" y="3339235"/>
            <a:chExt cx="6530411" cy="2024464"/>
          </a:xfrm>
        </p:grpSpPr>
        <p:pic>
          <p:nvPicPr>
            <p:cNvPr id="10" name="Picture 4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04" t="64750"/>
            <a:stretch/>
          </p:blipFill>
          <p:spPr bwMode="auto">
            <a:xfrm>
              <a:off x="1307576" y="4927215"/>
              <a:ext cx="6530410" cy="43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757" name="Picture 4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5" r="42170"/>
            <a:stretch/>
          </p:blipFill>
          <p:spPr bwMode="auto">
            <a:xfrm>
              <a:off x="1307575" y="3339235"/>
              <a:ext cx="6513115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758" name="Picture 4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376" y="4577485"/>
              <a:ext cx="64008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4233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210" y="1009485"/>
            <a:ext cx="7467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ADD R0, R1, #42</a:t>
            </a:r>
          </a:p>
          <a:p>
            <a:pPr lvl="1"/>
            <a:endParaRPr lang="en-US" sz="5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0100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(4) for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ADD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an immediate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i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 1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42,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/>
            <a:endParaRPr lang="en-US" sz="1000" b="1" dirty="0" smtClean="0">
              <a:solidFill>
                <a:schemeClr val="accent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Immediate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07575" y="3339235"/>
            <a:ext cx="6530411" cy="2024464"/>
            <a:chOff x="1307575" y="3339235"/>
            <a:chExt cx="6530411" cy="2024464"/>
          </a:xfrm>
        </p:grpSpPr>
        <p:pic>
          <p:nvPicPr>
            <p:cNvPr id="10" name="Picture 4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04" t="64750"/>
            <a:stretch/>
          </p:blipFill>
          <p:spPr bwMode="auto">
            <a:xfrm>
              <a:off x="1307576" y="4927215"/>
              <a:ext cx="6530410" cy="43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757" name="Picture 4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5" r="42170"/>
            <a:stretch/>
          </p:blipFill>
          <p:spPr bwMode="auto">
            <a:xfrm>
              <a:off x="1307575" y="3339235"/>
              <a:ext cx="6513115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758" name="Picture 4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376" y="4577485"/>
              <a:ext cx="64008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419850" y="5387655"/>
            <a:ext cx="261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0xE281002A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31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97108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R2, R3, #0xFF0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0010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(2) for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SUB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an immediate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2,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0xFF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imm8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must be rotated right by 28 to produce 0xFF0,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14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Immediate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2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97108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R2, R3, #0xFF0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0010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(2) for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SUB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an immediate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2,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0xFF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imm8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must be rotated right by 28 to produce 0xFF0,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14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Immediate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7770" y="2084825"/>
            <a:ext cx="2740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ROR by 28 = </a:t>
            </a:r>
          </a:p>
          <a:p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ROL by (32-28) = 4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09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97108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R2, R3, #0xFF0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0010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(2) for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SUB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an immediate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2,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0xFF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imm8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must be rotated right by 28 to produce 0xFF0,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14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Immediate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45980" y="3478590"/>
            <a:ext cx="7650594" cy="2024280"/>
            <a:chOff x="1345980" y="3478590"/>
            <a:chExt cx="7650594" cy="2024280"/>
          </a:xfrm>
        </p:grpSpPr>
        <p:pic>
          <p:nvPicPr>
            <p:cNvPr id="207937" name="Picture 6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65" r="42299"/>
            <a:stretch/>
          </p:blipFill>
          <p:spPr bwMode="auto">
            <a:xfrm>
              <a:off x="1407055" y="4296935"/>
              <a:ext cx="6441440" cy="67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9" r="-6863" b="32469"/>
            <a:stretch/>
          </p:blipFill>
          <p:spPr bwMode="auto">
            <a:xfrm>
              <a:off x="1407055" y="5044030"/>
              <a:ext cx="7589519" cy="458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5" r="42170" b="34084"/>
            <a:stretch/>
          </p:blipFill>
          <p:spPr bwMode="auto">
            <a:xfrm>
              <a:off x="1345980" y="3478590"/>
              <a:ext cx="6513115" cy="816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5877770" y="2084825"/>
            <a:ext cx="2740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ROR by 28 = </a:t>
            </a:r>
          </a:p>
          <a:p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ROL by (32-28) = 4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93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97108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R2, R3, #0xFF0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0010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(2) for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SUB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an immediate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2,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0xFF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imm8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must be rotated right by 28 to produce 0xFF0,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14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Immediate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pic>
        <p:nvPicPr>
          <p:cNvPr id="207937" name="Picture 6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5" r="42299"/>
          <a:stretch/>
        </p:blipFill>
        <p:spPr bwMode="auto">
          <a:xfrm>
            <a:off x="1407055" y="4296935"/>
            <a:ext cx="644144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9" r="-6863" b="32469"/>
          <a:stretch/>
        </p:blipFill>
        <p:spPr bwMode="auto">
          <a:xfrm>
            <a:off x="1407055" y="5044030"/>
            <a:ext cx="7589519" cy="45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r="42170" b="34084"/>
          <a:stretch/>
        </p:blipFill>
        <p:spPr bwMode="auto">
          <a:xfrm>
            <a:off x="1345980" y="3478590"/>
            <a:ext cx="6513115" cy="81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65495" y="5387655"/>
            <a:ext cx="261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0xE2432EFF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77770" y="2084825"/>
            <a:ext cx="2740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ROR by 28 = </a:t>
            </a:r>
          </a:p>
          <a:p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ROL by (32-28) = 4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93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Register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9045" y="2315255"/>
            <a:ext cx="8727817" cy="3548325"/>
            <a:chOff x="309045" y="2315255"/>
            <a:chExt cx="8727817" cy="3548325"/>
          </a:xfrm>
        </p:grpSpPr>
        <p:grpSp>
          <p:nvGrpSpPr>
            <p:cNvPr id="3" name="Group 2"/>
            <p:cNvGrpSpPr/>
            <p:nvPr/>
          </p:nvGrpSpPr>
          <p:grpSpPr>
            <a:xfrm>
              <a:off x="309045" y="3044950"/>
              <a:ext cx="8727817" cy="2818630"/>
              <a:chOff x="309045" y="3044950"/>
              <a:chExt cx="8727817" cy="2818630"/>
            </a:xfrm>
          </p:grpSpPr>
          <p:pic>
            <p:nvPicPr>
              <p:cNvPr id="7" name="Picture 6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045" y="3044950"/>
                <a:ext cx="8492817" cy="2818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5892171" y="4611428"/>
                <a:ext cx="3144691" cy="12440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71266" y="3298720"/>
                <a:ext cx="1478592" cy="898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453845" y="4477125"/>
                <a:ext cx="230431" cy="898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0960" y="4611428"/>
                <a:ext cx="182423" cy="161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5992985" y="2315255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9295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3200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can be: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Immediate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Register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Register-shifted register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6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5" y="3044950"/>
            <a:ext cx="8492817" cy="281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Register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92985" y="2315255"/>
            <a:ext cx="2959600" cy="1731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10562" y="4604490"/>
            <a:ext cx="3062797" cy="124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9294" y="1143000"/>
            <a:ext cx="857768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i="1" dirty="0">
                <a:cs typeface="Courier New" panose="02070309020205020404" pitchFamily="49" charset="0"/>
              </a:rPr>
              <a:t>Rm</a:t>
            </a:r>
            <a:r>
              <a:rPr lang="en-US" sz="2800" b="1" dirty="0">
                <a:cs typeface="Times New Roman" panose="02020603050405020304" pitchFamily="18" charset="0"/>
              </a:rPr>
              <a:t>:</a:t>
            </a:r>
            <a:r>
              <a:rPr lang="en-US" sz="2800" dirty="0"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sz="2800" dirty="0">
                <a:cs typeface="Times New Roman" panose="02020603050405020304" pitchFamily="18" charset="0"/>
              </a:rPr>
              <a:t>second source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i="1" dirty="0">
                <a:cs typeface="Courier New" panose="02070309020205020404" pitchFamily="49" charset="0"/>
              </a:rPr>
              <a:t>shamt5</a:t>
            </a:r>
            <a:r>
              <a:rPr lang="en-US" sz="2800" b="1" dirty="0">
                <a:cs typeface="Times New Roman" panose="02020603050405020304" pitchFamily="18" charset="0"/>
              </a:rPr>
              <a:t>:</a:t>
            </a:r>
            <a:r>
              <a:rPr lang="en-US" sz="2800" dirty="0"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sz="2800" dirty="0">
                <a:cs typeface="Times New Roman" panose="02020603050405020304" pitchFamily="18" charset="0"/>
              </a:rPr>
              <a:t>amount </a:t>
            </a:r>
            <a:r>
              <a:rPr lang="en-US" sz="2800" dirty="0">
                <a:cs typeface="Courier New" panose="02070309020205020404" pitchFamily="49" charset="0"/>
              </a:rPr>
              <a:t>R</a:t>
            </a:r>
            <a:r>
              <a:rPr lang="en-US" sz="2800" dirty="0" smtClean="0">
                <a:cs typeface="Courier New" panose="02070309020205020404" pitchFamily="49" charset="0"/>
              </a:rPr>
              <a:t>m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is shifted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i="1" dirty="0" err="1">
                <a:cs typeface="Courier New" panose="02070309020205020404" pitchFamily="49" charset="0"/>
              </a:rPr>
              <a:t>sh</a:t>
            </a:r>
            <a:r>
              <a:rPr lang="en-US" sz="2800" b="1" dirty="0">
                <a:cs typeface="Times New Roman" panose="02020603050405020304" pitchFamily="18" charset="0"/>
              </a:rPr>
              <a:t>:</a:t>
            </a:r>
            <a:r>
              <a:rPr lang="en-US" sz="2800" dirty="0">
                <a:cs typeface="Times New Roman" panose="02020603050405020304" pitchFamily="18" charset="0"/>
              </a:rPr>
              <a:t>		</a:t>
            </a:r>
            <a:r>
              <a:rPr 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sz="2800" dirty="0">
                <a:cs typeface="Times New Roman" panose="02020603050405020304" pitchFamily="18" charset="0"/>
              </a:rPr>
              <a:t>type of shift (i.e., &gt;&gt;, &lt;&lt;, &gt;&gt;&gt;, </a:t>
            </a:r>
            <a:r>
              <a:rPr lang="en-US" sz="2800" dirty="0" smtClean="0">
                <a:cs typeface="Times New Roman" panose="02020603050405020304" pitchFamily="18" charset="0"/>
              </a:rPr>
              <a:t>ROR)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1266" y="3298720"/>
            <a:ext cx="1478592" cy="898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53845" y="4477125"/>
            <a:ext cx="230431" cy="898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0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5" y="3044950"/>
            <a:ext cx="8492817" cy="281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Register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92985" y="2315255"/>
            <a:ext cx="2959600" cy="1731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10562" y="4604490"/>
            <a:ext cx="3062797" cy="124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9295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i="1" dirty="0">
                <a:cs typeface="Courier New" panose="02070309020205020404" pitchFamily="49" charset="0"/>
              </a:rPr>
              <a:t>Rm</a:t>
            </a:r>
            <a:r>
              <a:rPr lang="en-US" sz="2800" b="1" dirty="0">
                <a:cs typeface="Times New Roman" panose="02020603050405020304" pitchFamily="18" charset="0"/>
              </a:rPr>
              <a:t>:</a:t>
            </a:r>
            <a:r>
              <a:rPr lang="en-US" sz="2800" dirty="0"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sz="2800" dirty="0">
                <a:cs typeface="Times New Roman" panose="02020603050405020304" pitchFamily="18" charset="0"/>
              </a:rPr>
              <a:t>second source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i="1" dirty="0">
                <a:cs typeface="Courier New" panose="02070309020205020404" pitchFamily="49" charset="0"/>
              </a:rPr>
              <a:t>shamt5</a:t>
            </a:r>
            <a:r>
              <a:rPr lang="en-US" sz="2800" b="1" dirty="0">
                <a:cs typeface="Times New Roman" panose="02020603050405020304" pitchFamily="18" charset="0"/>
              </a:rPr>
              <a:t>:</a:t>
            </a:r>
            <a:r>
              <a:rPr lang="en-US" sz="2800" dirty="0"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sz="2800" dirty="0">
                <a:cs typeface="Times New Roman" panose="02020603050405020304" pitchFamily="18" charset="0"/>
              </a:rPr>
              <a:t>amount </a:t>
            </a:r>
            <a:r>
              <a:rPr lang="en-US" sz="2800" dirty="0" err="1">
                <a:cs typeface="Courier New" panose="02070309020205020404" pitchFamily="49" charset="0"/>
              </a:rPr>
              <a:t>rm</a:t>
            </a:r>
            <a:r>
              <a:rPr lang="en-US" sz="2800" dirty="0">
                <a:cs typeface="Times New Roman" panose="02020603050405020304" pitchFamily="18" charset="0"/>
              </a:rPr>
              <a:t> is shifted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i="1" dirty="0" err="1">
                <a:cs typeface="Courier New" panose="02070309020205020404" pitchFamily="49" charset="0"/>
              </a:rPr>
              <a:t>sh</a:t>
            </a:r>
            <a:r>
              <a:rPr lang="en-US" sz="2800" b="1" dirty="0">
                <a:cs typeface="Times New Roman" panose="02020603050405020304" pitchFamily="18" charset="0"/>
              </a:rPr>
              <a:t>:</a:t>
            </a:r>
            <a:r>
              <a:rPr lang="en-US" sz="2800" dirty="0">
                <a:cs typeface="Times New Roman" panose="02020603050405020304" pitchFamily="18" charset="0"/>
              </a:rPr>
              <a:t>		the type of shift (i.e., &gt;&gt;, &lt;&lt;, &gt;&gt;&gt;, </a:t>
            </a:r>
            <a:r>
              <a:rPr lang="en-US" sz="2800" dirty="0" smtClean="0">
                <a:cs typeface="Times New Roman" panose="02020603050405020304" pitchFamily="18" charset="0"/>
              </a:rPr>
              <a:t>ROR)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   First, consider </a:t>
            </a:r>
            <a:r>
              <a:rPr lang="en-US" sz="2400" b="1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unshifted</a:t>
            </a:r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versions of </a:t>
            </a:r>
            <a:r>
              <a:rPr lang="en-US" sz="2400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Rm</a:t>
            </a:r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(</a:t>
            </a:r>
            <a:r>
              <a:rPr lang="en-US" sz="2400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shamt5</a:t>
            </a:r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=0, </a:t>
            </a:r>
            <a:r>
              <a:rPr lang="en-US" sz="2400" b="1" i="1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sh</a:t>
            </a:r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=0)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1266" y="3298720"/>
            <a:ext cx="1478592" cy="898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53845" y="4477125"/>
            <a:ext cx="230431" cy="898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15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97108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R5, R6, R7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0100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(4) for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 register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Rm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7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shamt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0, </a:t>
            </a:r>
            <a:r>
              <a:rPr lang="en-US" sz="2000" b="1" i="1" dirty="0" err="1" smtClean="0">
                <a:latin typeface="+mj-lt"/>
                <a:cs typeface="Times New Roman" panose="02020603050405020304" pitchFamily="18" charset="0"/>
              </a:rPr>
              <a:t>sh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Register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06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222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525292"/>
              </p:ext>
            </p:extLst>
          </p:nvPr>
        </p:nvGraphicFramePr>
        <p:xfrm>
          <a:off x="904665" y="1371600"/>
          <a:ext cx="7239000" cy="3819524"/>
        </p:xfrm>
        <a:graphic>
          <a:graphicData uri="http://schemas.openxmlformats.org/drawingml/2006/table">
            <a:tbl>
              <a:tblPr/>
              <a:tblGrid>
                <a:gridCol w="1371600"/>
                <a:gridCol w="5867400"/>
              </a:tblGrid>
              <a:tr h="600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762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Argument / return value / temporary variable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R1-R3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Argument / temporary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R4-R11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variables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Temporary variable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R13 (SP)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Stack Pointer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R14 (LR)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Link Register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R15 (PC)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Program Counter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745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ARM Register Set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34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97108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R5, R6, R7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0100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(4) for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 register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Rm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7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shamt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0, </a:t>
            </a:r>
            <a:r>
              <a:rPr lang="en-US" sz="2000" b="1" i="1" dirty="0" err="1" smtClean="0">
                <a:latin typeface="+mj-lt"/>
                <a:cs typeface="Times New Roman" panose="02020603050405020304" pitchFamily="18" charset="0"/>
              </a:rPr>
              <a:t>sh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Register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304925" y="3429000"/>
            <a:ext cx="6534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8515"/>
          <a:stretch/>
        </p:blipFill>
        <p:spPr bwMode="auto">
          <a:xfrm>
            <a:off x="1304925" y="4829865"/>
            <a:ext cx="6534150" cy="44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76" y="4494385"/>
            <a:ext cx="6400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067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97108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R5, R6, R7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0100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(4) for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 register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Rm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7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shamt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0, </a:t>
            </a:r>
            <a:r>
              <a:rPr lang="en-US" sz="2000" b="1" i="1" dirty="0" err="1" smtClean="0">
                <a:latin typeface="+mj-lt"/>
                <a:cs typeface="Times New Roman" panose="02020603050405020304" pitchFamily="18" charset="0"/>
              </a:rPr>
              <a:t>sh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Register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5495" y="5387655"/>
            <a:ext cx="261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0xE0865007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304925" y="3429000"/>
            <a:ext cx="6534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8515"/>
          <a:stretch/>
        </p:blipFill>
        <p:spPr bwMode="auto">
          <a:xfrm>
            <a:off x="1304925" y="4829865"/>
            <a:ext cx="6534150" cy="44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76" y="4494385"/>
            <a:ext cx="6400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067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5" y="3068290"/>
            <a:ext cx="8492817" cy="281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Register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92985" y="2315255"/>
            <a:ext cx="2959600" cy="1731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48968" y="4627830"/>
            <a:ext cx="3062797" cy="124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9295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i="1" dirty="0">
                <a:cs typeface="Courier New" panose="02070309020205020404" pitchFamily="49" charset="0"/>
              </a:rPr>
              <a:t>Rm</a:t>
            </a:r>
            <a:r>
              <a:rPr lang="en-US" sz="2800" b="1" dirty="0">
                <a:cs typeface="Times New Roman" panose="02020603050405020304" pitchFamily="18" charset="0"/>
              </a:rPr>
              <a:t>:</a:t>
            </a:r>
            <a:r>
              <a:rPr lang="en-US" sz="2800" dirty="0"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sz="2800" dirty="0">
                <a:cs typeface="Times New Roman" panose="02020603050405020304" pitchFamily="18" charset="0"/>
              </a:rPr>
              <a:t>second source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i="1" dirty="0">
                <a:cs typeface="Courier New" panose="02070309020205020404" pitchFamily="49" charset="0"/>
              </a:rPr>
              <a:t>shamt5</a:t>
            </a:r>
            <a:r>
              <a:rPr lang="en-US" sz="2800" b="1" dirty="0">
                <a:cs typeface="Times New Roman" panose="02020603050405020304" pitchFamily="18" charset="0"/>
              </a:rPr>
              <a:t>:</a:t>
            </a:r>
            <a:r>
              <a:rPr lang="en-US" sz="2800" dirty="0"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sz="2800" dirty="0">
                <a:cs typeface="Times New Roman" panose="02020603050405020304" pitchFamily="18" charset="0"/>
              </a:rPr>
              <a:t>amount </a:t>
            </a:r>
            <a:r>
              <a:rPr lang="en-US" sz="2800" dirty="0">
                <a:cs typeface="Courier New" panose="02070309020205020404" pitchFamily="49" charset="0"/>
              </a:rPr>
              <a:t>R</a:t>
            </a:r>
            <a:r>
              <a:rPr lang="en-US" sz="2800" dirty="0" smtClean="0">
                <a:cs typeface="Courier New" panose="02070309020205020404" pitchFamily="49" charset="0"/>
              </a:rPr>
              <a:t>m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is shifted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i="1" dirty="0" err="1">
                <a:cs typeface="Courier New" panose="02070309020205020404" pitchFamily="49" charset="0"/>
              </a:rPr>
              <a:t>sh</a:t>
            </a:r>
            <a:r>
              <a:rPr lang="en-US" sz="2800" b="1" dirty="0">
                <a:cs typeface="Times New Roman" panose="02020603050405020304" pitchFamily="18" charset="0"/>
              </a:rPr>
              <a:t>:</a:t>
            </a:r>
            <a:r>
              <a:rPr lang="en-US" sz="2800" dirty="0">
                <a:cs typeface="Times New Roman" panose="02020603050405020304" pitchFamily="18" charset="0"/>
              </a:rPr>
              <a:t>		the type of </a:t>
            </a:r>
            <a:r>
              <a:rPr lang="en-US" sz="2800" dirty="0" smtClean="0">
                <a:cs typeface="Times New Roman" panose="02020603050405020304" pitchFamily="18" charset="0"/>
              </a:rPr>
              <a:t>shift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1266" y="3322060"/>
            <a:ext cx="1478592" cy="898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53845" y="4500465"/>
            <a:ext cx="230431" cy="898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10562" y="4627830"/>
            <a:ext cx="105613" cy="91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32613"/>
              </p:ext>
            </p:extLst>
          </p:nvPr>
        </p:nvGraphicFramePr>
        <p:xfrm>
          <a:off x="6761085" y="1470345"/>
          <a:ext cx="1792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354"/>
                <a:gridCol w="614480"/>
              </a:tblGrid>
              <a:tr h="265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Shift</a:t>
                      </a:r>
                      <a:r>
                        <a:rPr lang="en-US" baseline="0" dirty="0" smtClean="0">
                          <a:latin typeface="+mj-lt"/>
                        </a:rPr>
                        <a:t> Type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latin typeface="+mj-lt"/>
                          <a:cs typeface="Courier New" panose="02070309020205020404" pitchFamily="49" charset="0"/>
                        </a:rPr>
                        <a:t>sh</a:t>
                      </a:r>
                      <a:endParaRPr lang="en-US" i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65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LSL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00</a:t>
                      </a:r>
                      <a:r>
                        <a:rPr lang="en-US" baseline="-25000" dirty="0" smtClean="0">
                          <a:latin typeface="+mj-lt"/>
                        </a:rPr>
                        <a:t>2</a:t>
                      </a:r>
                      <a:endParaRPr lang="en-US" baseline="-25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LSR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01</a:t>
                      </a:r>
                      <a:r>
                        <a:rPr lang="en-US" baseline="-25000" dirty="0" smtClean="0"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ASR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10</a:t>
                      </a:r>
                      <a:r>
                        <a:rPr lang="en-US" baseline="-25000" dirty="0" smtClean="0"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ROR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11</a:t>
                      </a:r>
                      <a:r>
                        <a:rPr lang="en-US" baseline="-25000" dirty="0" smtClean="0"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39091" y="3015243"/>
            <a:ext cx="415389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Now, consider shifted versions.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8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Instruction with Register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045" y="2315255"/>
            <a:ext cx="8643540" cy="3571665"/>
            <a:chOff x="309045" y="2315255"/>
            <a:chExt cx="8643540" cy="3571665"/>
          </a:xfrm>
        </p:grpSpPr>
        <p:grpSp>
          <p:nvGrpSpPr>
            <p:cNvPr id="4" name="Group 3"/>
            <p:cNvGrpSpPr/>
            <p:nvPr/>
          </p:nvGrpSpPr>
          <p:grpSpPr>
            <a:xfrm>
              <a:off x="309045" y="3068290"/>
              <a:ext cx="8602720" cy="2818630"/>
              <a:chOff x="309045" y="3068290"/>
              <a:chExt cx="8602720" cy="2818630"/>
            </a:xfrm>
          </p:grpSpPr>
          <p:pic>
            <p:nvPicPr>
              <p:cNvPr id="10" name="Picture 6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045" y="3068290"/>
                <a:ext cx="8492817" cy="2818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5848968" y="4627830"/>
                <a:ext cx="3062797" cy="12440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071266" y="3322060"/>
                <a:ext cx="1478592" cy="898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453845" y="4500465"/>
                <a:ext cx="230431" cy="898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10562" y="4627830"/>
                <a:ext cx="105613" cy="91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5992985" y="2315255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895515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ORR R9, R5, R3,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LSR #2</a:t>
            </a:r>
            <a:endParaRPr lang="en-US" sz="2000" b="1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cs typeface="Courier New" panose="02070309020205020404" pitchFamily="49" charset="0"/>
              </a:rPr>
              <a:t>O</a:t>
            </a: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peration: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R9 = R5 OR (R3 &gt;&gt; 2)</a:t>
            </a:r>
            <a:endParaRPr lang="en-US" sz="2000" b="1" dirty="0" smtClean="0">
              <a:latin typeface="+mj-lt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100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(12) for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 register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9,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5,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Rm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3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shamt5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 err="1" smtClean="0">
                <a:latin typeface="+mj-lt"/>
                <a:cs typeface="Times New Roman" panose="02020603050405020304" pitchFamily="18" charset="0"/>
              </a:rPr>
              <a:t>sh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01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cs typeface="Times New Roman" panose="02020603050405020304" pitchFamily="18" charset="0"/>
              </a:rPr>
              <a:t>(LSR)</a:t>
            </a:r>
          </a:p>
          <a:p>
            <a:pPr lvl="1"/>
            <a:endParaRPr lang="en-US" sz="2000" dirty="0">
              <a:cs typeface="Times New Roman" panose="02020603050405020304" pitchFamily="18" charset="0"/>
            </a:endParaRPr>
          </a:p>
          <a:p>
            <a:pPr lvl="1"/>
            <a:endParaRPr lang="en-US" sz="2000" dirty="0">
              <a:cs typeface="Times New Roman" panose="02020603050405020304" pitchFamily="18" charset="0"/>
            </a:endParaRPr>
          </a:p>
          <a:p>
            <a:pPr lvl="1"/>
            <a:endParaRPr lang="en-US" sz="2000" baseline="-25000" dirty="0" smtClean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13410" y="4944103"/>
            <a:ext cx="58977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>
                <a:cs typeface="Times New Roman" panose="02020603050405020304" pitchFamily="18" charset="0"/>
              </a:rPr>
              <a:t>1110  </a:t>
            </a:r>
            <a:r>
              <a:rPr lang="en-US" sz="2000" dirty="0" smtClean="0">
                <a:cs typeface="Times New Roman" panose="02020603050405020304" pitchFamily="18" charset="0"/>
              </a:rPr>
              <a:t> 00  </a:t>
            </a:r>
            <a:r>
              <a:rPr lang="en-US" sz="2000" dirty="0">
                <a:cs typeface="Times New Roman" panose="02020603050405020304" pitchFamily="18" charset="0"/>
              </a:rPr>
              <a:t>0 1100 0  0101  1001  </a:t>
            </a:r>
            <a:r>
              <a:rPr lang="en-US" sz="2000" dirty="0" smtClean="0">
                <a:cs typeface="Times New Roman" panose="02020603050405020304" pitchFamily="18" charset="0"/>
              </a:rPr>
              <a:t>  00010 </a:t>
            </a:r>
            <a:r>
              <a:rPr lang="en-US" sz="2000" dirty="0">
                <a:cs typeface="Times New Roman" panose="02020603050405020304" pitchFamily="18" charset="0"/>
              </a:rPr>
              <a:t>01 0  0011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0xE1859123</a:t>
            </a:r>
            <a:endParaRPr lang="en-US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9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with Register-shifted Reg.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045" y="2315255"/>
            <a:ext cx="8717935" cy="3548325"/>
            <a:chOff x="309045" y="2315255"/>
            <a:chExt cx="8717935" cy="3548325"/>
          </a:xfrm>
        </p:grpSpPr>
        <p:pic>
          <p:nvPicPr>
            <p:cNvPr id="7" name="Picture 6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45" y="3044950"/>
              <a:ext cx="8492817" cy="2818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92985" y="2315255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64183" y="3352190"/>
              <a:ext cx="3062797" cy="124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1266" y="3298720"/>
              <a:ext cx="1478592" cy="898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53845" y="4235505"/>
              <a:ext cx="230431" cy="898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185010" y="4493150"/>
              <a:ext cx="307240" cy="472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9295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3200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can be: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Immediate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Register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Register-shifted register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91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DP with Register-shifted Reg.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9045" y="2315255"/>
            <a:ext cx="8717935" cy="3548325"/>
            <a:chOff x="309045" y="2315255"/>
            <a:chExt cx="8717935" cy="3548325"/>
          </a:xfrm>
        </p:grpSpPr>
        <p:pic>
          <p:nvPicPr>
            <p:cNvPr id="10" name="Picture 6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45" y="3044950"/>
              <a:ext cx="8492817" cy="2818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964183" y="3352190"/>
              <a:ext cx="3062797" cy="124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71266" y="3298720"/>
              <a:ext cx="1478592" cy="898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53845" y="4235505"/>
              <a:ext cx="230431" cy="898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85010" y="4493150"/>
              <a:ext cx="307240" cy="472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92985" y="2315255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895515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EOR R8, R9, R10, ROR R12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Operation: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R8 = R9 XOR (R10 ROR R12)</a:t>
            </a:r>
            <a:endParaRPr lang="en-US" sz="2000" b="1" dirty="0" smtClean="0">
              <a:latin typeface="+mj-lt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0001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(1) for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 register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8,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9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Rm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10, </a:t>
            </a:r>
            <a:r>
              <a:rPr lang="en-US" sz="2000" b="1" i="1" dirty="0" err="1" smtClean="0">
                <a:cs typeface="Times New Roman" panose="02020603050405020304" pitchFamily="18" charset="0"/>
              </a:rPr>
              <a:t>Rs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cs typeface="Times New Roman" panose="02020603050405020304" pitchFamily="18" charset="0"/>
              </a:rPr>
              <a:t>12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Times New Roman" panose="02020603050405020304" pitchFamily="18" charset="0"/>
              </a:rPr>
              <a:t>sh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11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(ROR)</a:t>
            </a: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13410" y="4944103"/>
            <a:ext cx="595547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>
                <a:cs typeface="Times New Roman" panose="02020603050405020304" pitchFamily="18" charset="0"/>
              </a:rPr>
              <a:t>1110  </a:t>
            </a:r>
            <a:r>
              <a:rPr lang="en-US" sz="2000" dirty="0" smtClean="0">
                <a:cs typeface="Times New Roman" panose="02020603050405020304" pitchFamily="18" charset="0"/>
              </a:rPr>
              <a:t> 00  </a:t>
            </a:r>
            <a:r>
              <a:rPr lang="en-US" sz="2000" dirty="0">
                <a:cs typeface="Times New Roman" panose="02020603050405020304" pitchFamily="18" charset="0"/>
              </a:rPr>
              <a:t>0 </a:t>
            </a:r>
            <a:r>
              <a:rPr lang="en-US" sz="2000" dirty="0" smtClean="0">
                <a:cs typeface="Times New Roman" panose="02020603050405020304" pitchFamily="18" charset="0"/>
              </a:rPr>
              <a:t>0001 </a:t>
            </a:r>
            <a:r>
              <a:rPr lang="en-US" sz="2000" dirty="0">
                <a:cs typeface="Times New Roman" panose="02020603050405020304" pitchFamily="18" charset="0"/>
              </a:rPr>
              <a:t>0  </a:t>
            </a:r>
            <a:r>
              <a:rPr lang="en-US" sz="2000" dirty="0" smtClean="0">
                <a:cs typeface="Times New Roman" panose="02020603050405020304" pitchFamily="18" charset="0"/>
              </a:rPr>
              <a:t>1001  1000    1100 0 11 1  1010</a:t>
            </a:r>
            <a:endParaRPr lang="en-US" sz="2000" dirty="0"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0xE0298C7A</a:t>
            </a:r>
            <a:endParaRPr lang="en-US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4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062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		</a:t>
            </a: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Shift Instructions Encoding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82876"/>
              </p:ext>
            </p:extLst>
          </p:nvPr>
        </p:nvGraphicFramePr>
        <p:xfrm>
          <a:off x="2306105" y="1431940"/>
          <a:ext cx="368688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110"/>
                <a:gridCol w="1305770"/>
              </a:tblGrid>
              <a:tr h="56839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+mj-lt"/>
                        </a:rPr>
                        <a:t>Shift</a:t>
                      </a:r>
                      <a:r>
                        <a:rPr lang="en-US" sz="3200" baseline="0" dirty="0" smtClean="0">
                          <a:latin typeface="+mj-lt"/>
                        </a:rPr>
                        <a:t> Type</a:t>
                      </a:r>
                      <a:endParaRPr lang="en-US" sz="3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i="1" dirty="0" err="1" smtClean="0">
                          <a:latin typeface="+mj-lt"/>
                          <a:cs typeface="Courier New" panose="02070309020205020404" pitchFamily="49" charset="0"/>
                        </a:rPr>
                        <a:t>sh</a:t>
                      </a:r>
                      <a:endParaRPr lang="en-US" sz="3200" i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6839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+mj-lt"/>
                        </a:rPr>
                        <a:t>LSL</a:t>
                      </a:r>
                      <a:endParaRPr lang="en-US" sz="3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+mj-lt"/>
                        </a:rPr>
                        <a:t>00</a:t>
                      </a:r>
                      <a:r>
                        <a:rPr lang="en-US" sz="3200" baseline="-25000" dirty="0" smtClean="0">
                          <a:latin typeface="+mj-lt"/>
                        </a:rPr>
                        <a:t>2</a:t>
                      </a:r>
                      <a:endParaRPr lang="en-US" sz="3200" baseline="-25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9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+mj-lt"/>
                        </a:rPr>
                        <a:t>LSR</a:t>
                      </a:r>
                      <a:endParaRPr lang="en-US" sz="3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+mj-lt"/>
                        </a:rPr>
                        <a:t>01</a:t>
                      </a:r>
                      <a:r>
                        <a:rPr lang="en-US" sz="3200" baseline="-25000" dirty="0" smtClean="0"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9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+mj-lt"/>
                        </a:rPr>
                        <a:t>ASR</a:t>
                      </a:r>
                      <a:endParaRPr lang="en-US" sz="3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+mj-lt"/>
                        </a:rPr>
                        <a:t>10</a:t>
                      </a:r>
                      <a:r>
                        <a:rPr lang="en-US" sz="3200" baseline="-25000" dirty="0" smtClean="0"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9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+mj-lt"/>
                        </a:rPr>
                        <a:t>ROR</a:t>
                      </a:r>
                      <a:endParaRPr lang="en-US" sz="3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+mj-lt"/>
                        </a:rPr>
                        <a:t>11</a:t>
                      </a:r>
                      <a:r>
                        <a:rPr lang="en-US" sz="3200" baseline="-25000" dirty="0" smtClean="0"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79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Shift Instructions: Immediate </a:t>
            </a:r>
            <a:r>
              <a:rPr lang="en-US" sz="4400" dirty="0" err="1" smtClean="0">
                <a:solidFill>
                  <a:schemeClr val="bg1"/>
                </a:solidFill>
              </a:rPr>
              <a:t>shamt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0640" y="2161635"/>
            <a:ext cx="8643540" cy="3724065"/>
            <a:chOff x="461445" y="2315255"/>
            <a:chExt cx="8643540" cy="3724065"/>
          </a:xfrm>
        </p:grpSpPr>
        <p:sp>
          <p:nvSpPr>
            <p:cNvPr id="14" name="Rectangle 13"/>
            <p:cNvSpPr/>
            <p:nvPr/>
          </p:nvSpPr>
          <p:spPr>
            <a:xfrm>
              <a:off x="5992985" y="2315255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6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45" y="3220690"/>
              <a:ext cx="8492817" cy="2818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001368" y="4780230"/>
              <a:ext cx="3062797" cy="124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23666" y="3474460"/>
              <a:ext cx="1478592" cy="898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06245" y="4652865"/>
              <a:ext cx="230431" cy="898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962" y="4780230"/>
              <a:ext cx="105613" cy="91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5385" y="2467655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895515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ROR R1, R2, #23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Operation: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R1 = R2 ROR 23</a:t>
            </a:r>
            <a:endParaRPr lang="en-US" sz="2000" b="1" baseline="-25000" dirty="0" smtClean="0">
              <a:latin typeface="+mj-lt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1101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(13) for all shifts (LSL, LSR, ASR, and ROR)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an immediate-shifted register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Rm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2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shamt5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23, </a:t>
            </a:r>
            <a:r>
              <a:rPr lang="en-US" sz="2000" b="1" i="1" dirty="0" err="1" smtClean="0">
                <a:latin typeface="+mj-lt"/>
                <a:cs typeface="Times New Roman" panose="02020603050405020304" pitchFamily="18" charset="0"/>
              </a:rPr>
              <a:t>sh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11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cs typeface="Times New Roman" panose="02020603050405020304" pitchFamily="18" charset="0"/>
              </a:rPr>
              <a:t> (ROR)</a:t>
            </a: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13410" y="5017250"/>
            <a:ext cx="58977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>
                <a:cs typeface="Times New Roman" panose="02020603050405020304" pitchFamily="18" charset="0"/>
              </a:rPr>
              <a:t>1110  </a:t>
            </a:r>
            <a:r>
              <a:rPr lang="en-US" sz="2000" dirty="0" smtClean="0">
                <a:cs typeface="Times New Roman" panose="02020603050405020304" pitchFamily="18" charset="0"/>
              </a:rPr>
              <a:t> 00  </a:t>
            </a:r>
            <a:r>
              <a:rPr lang="en-US" sz="2000" dirty="0">
                <a:cs typeface="Times New Roman" panose="02020603050405020304" pitchFamily="18" charset="0"/>
              </a:rPr>
              <a:t>0 </a:t>
            </a:r>
            <a:r>
              <a:rPr lang="en-US" sz="2000" dirty="0" smtClean="0">
                <a:cs typeface="Times New Roman" panose="02020603050405020304" pitchFamily="18" charset="0"/>
              </a:rPr>
              <a:t>1101 </a:t>
            </a:r>
            <a:r>
              <a:rPr lang="en-US" sz="2000" dirty="0">
                <a:cs typeface="Times New Roman" panose="02020603050405020304" pitchFamily="18" charset="0"/>
              </a:rPr>
              <a:t>0  </a:t>
            </a:r>
            <a:r>
              <a:rPr lang="en-US" sz="2000" dirty="0" smtClean="0">
                <a:cs typeface="Times New Roman" panose="02020603050405020304" pitchFamily="18" charset="0"/>
              </a:rPr>
              <a:t>0000  0001    10111 11 0  </a:t>
            </a:r>
            <a:r>
              <a:rPr lang="en-US" sz="2000" dirty="0"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cs typeface="Times New Roman" panose="02020603050405020304" pitchFamily="18" charset="0"/>
              </a:rPr>
              <a:t>010</a:t>
            </a:r>
            <a:endParaRPr lang="en-US" sz="2000" dirty="0"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0xE1A01BE2</a:t>
            </a:r>
            <a:endParaRPr lang="en-US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50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70640" y="2161635"/>
            <a:ext cx="8643540" cy="3724065"/>
            <a:chOff x="461445" y="2315255"/>
            <a:chExt cx="8643540" cy="3724065"/>
          </a:xfrm>
        </p:grpSpPr>
        <p:sp>
          <p:nvSpPr>
            <p:cNvPr id="23" name="Rectangle 22"/>
            <p:cNvSpPr/>
            <p:nvPr/>
          </p:nvSpPr>
          <p:spPr>
            <a:xfrm>
              <a:off x="5992985" y="2315255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6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45" y="3220690"/>
              <a:ext cx="8492817" cy="2818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6001368" y="4780230"/>
              <a:ext cx="3062797" cy="124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23666" y="3474460"/>
              <a:ext cx="1478592" cy="898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06245" y="4652865"/>
              <a:ext cx="230431" cy="898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62962" y="4780230"/>
              <a:ext cx="105613" cy="91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45385" y="2467655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062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Shift Instructions: Immediate </a:t>
            </a:r>
            <a:r>
              <a:rPr lang="en-US" sz="4400" dirty="0" err="1" smtClean="0">
                <a:solidFill>
                  <a:schemeClr val="bg1"/>
                </a:solidFill>
              </a:rPr>
              <a:t>shamt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895515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ROR R1, R2, #23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Operation: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R1 = R2 ROR 23</a:t>
            </a:r>
            <a:endParaRPr lang="en-US" sz="2000" b="1" baseline="-25000" dirty="0" smtClean="0">
              <a:latin typeface="+mj-lt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1101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(13) for all shifts (LSL, LSR, ASR, and ROR)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an immediate-shifted register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Rm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2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shamt5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23, </a:t>
            </a:r>
            <a:r>
              <a:rPr lang="en-US" sz="2000" b="1" i="1" dirty="0" err="1" smtClean="0">
                <a:latin typeface="+mj-lt"/>
                <a:cs typeface="Times New Roman" panose="02020603050405020304" pitchFamily="18" charset="0"/>
              </a:rPr>
              <a:t>sh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11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cs typeface="Times New Roman" panose="02020603050405020304" pitchFamily="18" charset="0"/>
              </a:rPr>
              <a:t> (ROR)</a:t>
            </a: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31390" y="2929735"/>
            <a:ext cx="2573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Uses (immediate-shifted) register </a:t>
            </a:r>
            <a:r>
              <a:rPr lang="en-US" sz="2400" b="1" i="1" dirty="0" smtClean="0">
                <a:solidFill>
                  <a:srgbClr val="0070C0"/>
                </a:solidFill>
              </a:rPr>
              <a:t>Src2</a:t>
            </a:r>
            <a:r>
              <a:rPr lang="en-US" sz="2400" b="1" dirty="0" smtClean="0">
                <a:solidFill>
                  <a:srgbClr val="0070C0"/>
                </a:solidFill>
              </a:rPr>
              <a:t> encoding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13410" y="5017250"/>
            <a:ext cx="58977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>
                <a:cs typeface="Times New Roman" panose="02020603050405020304" pitchFamily="18" charset="0"/>
              </a:rPr>
              <a:t>1110  </a:t>
            </a:r>
            <a:r>
              <a:rPr lang="en-US" sz="2000" dirty="0" smtClean="0">
                <a:cs typeface="Times New Roman" panose="02020603050405020304" pitchFamily="18" charset="0"/>
              </a:rPr>
              <a:t> 00  </a:t>
            </a:r>
            <a:r>
              <a:rPr lang="en-US" sz="2000" dirty="0">
                <a:cs typeface="Times New Roman" panose="02020603050405020304" pitchFamily="18" charset="0"/>
              </a:rPr>
              <a:t>0 </a:t>
            </a:r>
            <a:r>
              <a:rPr lang="en-US" sz="2000" dirty="0" smtClean="0">
                <a:cs typeface="Times New Roman" panose="02020603050405020304" pitchFamily="18" charset="0"/>
              </a:rPr>
              <a:t>1101 </a:t>
            </a:r>
            <a:r>
              <a:rPr lang="en-US" sz="2000" dirty="0">
                <a:cs typeface="Times New Roman" panose="02020603050405020304" pitchFamily="18" charset="0"/>
              </a:rPr>
              <a:t>0  </a:t>
            </a:r>
            <a:r>
              <a:rPr lang="en-US" sz="2000" dirty="0" smtClean="0">
                <a:cs typeface="Times New Roman" panose="02020603050405020304" pitchFamily="18" charset="0"/>
              </a:rPr>
              <a:t>0000  0001    10111 11 0  </a:t>
            </a:r>
            <a:r>
              <a:rPr lang="en-US" sz="2000" dirty="0"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cs typeface="Times New Roman" panose="02020603050405020304" pitchFamily="18" charset="0"/>
              </a:rPr>
              <a:t>010</a:t>
            </a:r>
            <a:endParaRPr lang="en-US" sz="2000" dirty="0"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0xE1A01BE2</a:t>
            </a:r>
            <a:endParaRPr lang="en-US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7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Shift Instructions: Register </a:t>
            </a:r>
            <a:r>
              <a:rPr lang="en-US" sz="4400" dirty="0" err="1" smtClean="0">
                <a:solidFill>
                  <a:schemeClr val="bg1"/>
                </a:solidFill>
              </a:rPr>
              <a:t>shamt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9045" y="2315255"/>
            <a:ext cx="8717935" cy="3548325"/>
            <a:chOff x="309045" y="2315255"/>
            <a:chExt cx="8717935" cy="3548325"/>
          </a:xfrm>
        </p:grpSpPr>
        <p:sp>
          <p:nvSpPr>
            <p:cNvPr id="1050629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479925" y="3170238"/>
              <a:ext cx="1841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pic>
          <p:nvPicPr>
            <p:cNvPr id="9" name="Picture 6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45" y="3044950"/>
              <a:ext cx="8492817" cy="2818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5964183" y="3352190"/>
              <a:ext cx="3062797" cy="124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1266" y="3298720"/>
              <a:ext cx="1478592" cy="898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53845" y="4235505"/>
              <a:ext cx="230431" cy="898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85010" y="4493150"/>
              <a:ext cx="307240" cy="472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92985" y="2315255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895515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ASR R5, R6, R10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Operation: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R5 = R6 &gt;&gt;&gt; R10</a:t>
            </a:r>
            <a:r>
              <a:rPr lang="en-US" sz="2000" baseline="-25000" dirty="0" smtClean="0">
                <a:latin typeface="+mj-lt"/>
                <a:cs typeface="Courier New" panose="02070309020205020404" pitchFamily="49" charset="0"/>
              </a:rPr>
              <a:t>7:0</a:t>
            </a:r>
            <a:endParaRPr lang="en-US" sz="2000" b="1" baseline="-25000" dirty="0" smtClean="0">
              <a:latin typeface="+mj-lt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1101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(13) for all shifts (LSL, LSR, ASR, and ROR)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 register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5,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Rm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 err="1" smtClean="0">
                <a:cs typeface="Times New Roman" panose="02020603050405020304" pitchFamily="18" charset="0"/>
              </a:rPr>
              <a:t>Rs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cs typeface="Times New Roman" panose="02020603050405020304" pitchFamily="18" charset="0"/>
              </a:rPr>
              <a:t>10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Times New Roman" panose="02020603050405020304" pitchFamily="18" charset="0"/>
              </a:rPr>
              <a:t>sh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10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cs typeface="Times New Roman" panose="02020603050405020304" pitchFamily="18" charset="0"/>
              </a:rPr>
              <a:t> (ASR)</a:t>
            </a: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13410" y="5017250"/>
            <a:ext cx="58977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>
                <a:cs typeface="Times New Roman" panose="02020603050405020304" pitchFamily="18" charset="0"/>
              </a:rPr>
              <a:t>1110  </a:t>
            </a:r>
            <a:r>
              <a:rPr lang="en-US" sz="2000" dirty="0" smtClean="0">
                <a:cs typeface="Times New Roman" panose="02020603050405020304" pitchFamily="18" charset="0"/>
              </a:rPr>
              <a:t> 00  0 1101 </a:t>
            </a:r>
            <a:r>
              <a:rPr lang="en-US" sz="2000" dirty="0">
                <a:cs typeface="Times New Roman" panose="02020603050405020304" pitchFamily="18" charset="0"/>
              </a:rPr>
              <a:t>0  </a:t>
            </a:r>
            <a:r>
              <a:rPr lang="en-US" sz="2000" dirty="0" smtClean="0">
                <a:cs typeface="Times New Roman" panose="02020603050405020304" pitchFamily="18" charset="0"/>
              </a:rPr>
              <a:t>0000  0101    1010 0 10 1 0110</a:t>
            </a:r>
            <a:endParaRPr lang="en-US" sz="2000" dirty="0"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0xE1A05A56</a:t>
            </a:r>
            <a:endParaRPr lang="en-US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7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7450" y="1241160"/>
            <a:ext cx="82631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R</a:t>
            </a:r>
            <a:r>
              <a:rPr lang="en-US" sz="2800" dirty="0" smtClean="0">
                <a:latin typeface="+mj-lt"/>
                <a:cs typeface="Arial" charset="0"/>
              </a:rPr>
              <a:t> before number, all capitals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+mj-lt"/>
                <a:cs typeface="Arial" charset="0"/>
              </a:rPr>
              <a:t>Example: “R0” or “register </a:t>
            </a:r>
            <a:r>
              <a:rPr lang="en-US" sz="2800" dirty="0">
                <a:latin typeface="+mj-lt"/>
                <a:cs typeface="Arial" charset="0"/>
              </a:rPr>
              <a:t>zero</a:t>
            </a:r>
            <a:r>
              <a:rPr lang="en-US" sz="2800" dirty="0" smtClean="0">
                <a:latin typeface="+mj-lt"/>
                <a:cs typeface="Arial" charset="0"/>
              </a:rPr>
              <a:t>” or “register R0”</a:t>
            </a:r>
            <a:endParaRPr lang="en-US" sz="28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08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598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Shift Instructions: Register </a:t>
            </a:r>
            <a:r>
              <a:rPr lang="en-US" sz="4400" dirty="0" err="1" smtClean="0">
                <a:solidFill>
                  <a:schemeClr val="bg1"/>
                </a:solidFill>
              </a:rPr>
              <a:t>shamt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9045" y="2315255"/>
            <a:ext cx="8717935" cy="3548325"/>
            <a:chOff x="309045" y="2315255"/>
            <a:chExt cx="8717935" cy="3548325"/>
          </a:xfrm>
        </p:grpSpPr>
        <p:sp>
          <p:nvSpPr>
            <p:cNvPr id="1050629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479925" y="3170238"/>
              <a:ext cx="1841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pic>
          <p:nvPicPr>
            <p:cNvPr id="9" name="Picture 6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45" y="3044950"/>
              <a:ext cx="8492817" cy="2818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5964183" y="3352190"/>
              <a:ext cx="3062797" cy="124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1266" y="3298720"/>
              <a:ext cx="1478592" cy="898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53845" y="4235505"/>
              <a:ext cx="230431" cy="898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85010" y="4493150"/>
              <a:ext cx="307240" cy="472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92985" y="2315255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895515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ASR R5, R6, R10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Operation: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R5 = R6 &gt;&gt;&gt; R10</a:t>
            </a:r>
            <a:r>
              <a:rPr lang="en-US" sz="2000" baseline="-25000" dirty="0" smtClean="0">
                <a:latin typeface="+mj-lt"/>
                <a:cs typeface="Courier New" panose="02070309020205020404" pitchFamily="49" charset="0"/>
              </a:rPr>
              <a:t>7:0</a:t>
            </a:r>
            <a:endParaRPr lang="en-US" sz="2000" b="1" baseline="-25000" dirty="0" smtClean="0">
              <a:latin typeface="+mj-lt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(0) for data-processing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1101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(13) for all shifts (LSL, LSR, ASR, and ROR)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is a register so 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5,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Rm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 err="1" smtClean="0">
                <a:cs typeface="Times New Roman" panose="02020603050405020304" pitchFamily="18" charset="0"/>
              </a:rPr>
              <a:t>Rs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cs typeface="Times New Roman" panose="02020603050405020304" pitchFamily="18" charset="0"/>
              </a:rPr>
              <a:t>10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Times New Roman" panose="02020603050405020304" pitchFamily="18" charset="0"/>
              </a:rPr>
              <a:t>sh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10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cs typeface="Times New Roman" panose="02020603050405020304" pitchFamily="18" charset="0"/>
              </a:rPr>
              <a:t> (ASR)</a:t>
            </a: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13410" y="5017250"/>
            <a:ext cx="58977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>
                <a:cs typeface="Times New Roman" panose="02020603050405020304" pitchFamily="18" charset="0"/>
              </a:rPr>
              <a:t>1110  </a:t>
            </a:r>
            <a:r>
              <a:rPr lang="en-US" sz="2000" dirty="0" smtClean="0">
                <a:cs typeface="Times New Roman" panose="02020603050405020304" pitchFamily="18" charset="0"/>
              </a:rPr>
              <a:t> 00  0 1101 </a:t>
            </a:r>
            <a:r>
              <a:rPr lang="en-US" sz="2000" dirty="0">
                <a:cs typeface="Times New Roman" panose="02020603050405020304" pitchFamily="18" charset="0"/>
              </a:rPr>
              <a:t>0  </a:t>
            </a:r>
            <a:r>
              <a:rPr lang="en-US" sz="2000" dirty="0" smtClean="0">
                <a:cs typeface="Times New Roman" panose="02020603050405020304" pitchFamily="18" charset="0"/>
              </a:rPr>
              <a:t>0000  0101    1010 0 10 1 0110</a:t>
            </a:r>
            <a:endParaRPr lang="en-US" sz="2000" dirty="0"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0xE1A05A56</a:t>
            </a:r>
            <a:endParaRPr lang="en-US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31390" y="2929735"/>
            <a:ext cx="2573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Uses register-shifted register </a:t>
            </a:r>
            <a:r>
              <a:rPr lang="en-US" sz="2400" b="1" i="1" dirty="0" smtClean="0">
                <a:solidFill>
                  <a:srgbClr val="0070C0"/>
                </a:solidFill>
              </a:rPr>
              <a:t>Src2</a:t>
            </a:r>
            <a:r>
              <a:rPr lang="en-US" sz="2400" b="1" dirty="0" smtClean="0">
                <a:solidFill>
                  <a:srgbClr val="0070C0"/>
                </a:solidFill>
              </a:rPr>
              <a:t> encoding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41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5" name="Picture 6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0" y="2995421"/>
            <a:ext cx="8492817" cy="281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9295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3200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can be: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Immediate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Register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Register-shifted register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Review: Data-processing Format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62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08449" y="1009485"/>
            <a:ext cx="8196075" cy="5181600"/>
          </a:xfrm>
        </p:spPr>
        <p:txBody>
          <a:bodyPr>
            <a:noAutofit/>
          </a:bodyPr>
          <a:lstStyle/>
          <a:p>
            <a:r>
              <a:rPr lang="en-US" dirty="0" smtClean="0"/>
              <a:t>Data-processing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Memory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Instruction Formats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02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040" name="Picture 7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65" y="3794228"/>
            <a:ext cx="12582510" cy="209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260" y="1164350"/>
            <a:ext cx="864354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Courier New" panose="02070309020205020404" pitchFamily="49" charset="0"/>
              </a:rPr>
              <a:t>Encodes: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LDRB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STRB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op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= 	01</a:t>
            </a:r>
            <a:r>
              <a:rPr lang="en-US" sz="24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Rn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base register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Rd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destination (load), source (store)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Src2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offset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err="1" smtClean="0"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6 control bits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Memory Instruction Format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5995" y="3485985"/>
            <a:ext cx="5491915" cy="1171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63000" y="3352190"/>
            <a:ext cx="4488530" cy="2533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90780" y="5228825"/>
            <a:ext cx="5491915" cy="504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65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465" y="1202755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Recall: Address = Base </a:t>
            </a:r>
            <a:r>
              <a:rPr lang="en-US" sz="3200" b="1" dirty="0">
                <a:latin typeface="+mj-lt"/>
                <a:cs typeface="Arial" charset="0"/>
              </a:rPr>
              <a:t>A</a:t>
            </a:r>
            <a:r>
              <a:rPr lang="en-US" sz="3200" b="1" dirty="0" smtClean="0">
                <a:latin typeface="+mj-lt"/>
                <a:cs typeface="Arial" charset="0"/>
              </a:rPr>
              <a:t>ddress + </a:t>
            </a:r>
            <a:r>
              <a:rPr lang="en-US" sz="3200" b="1" dirty="0">
                <a:latin typeface="+mj-lt"/>
                <a:cs typeface="Arial" charset="0"/>
              </a:rPr>
              <a:t>O</a:t>
            </a:r>
            <a:r>
              <a:rPr lang="en-US" sz="3200" b="1" dirty="0" smtClean="0">
                <a:latin typeface="+mj-lt"/>
                <a:cs typeface="Arial" charset="0"/>
              </a:rPr>
              <a:t>ffset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800" dirty="0" smtClean="0">
                <a:latin typeface="+mj-lt"/>
                <a:cs typeface="Arial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 R1, [R2, #4]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+mj-lt"/>
                <a:cs typeface="Arial" charset="0"/>
              </a:rPr>
              <a:t>	</a:t>
            </a:r>
            <a:r>
              <a:rPr lang="en-US" sz="2800" dirty="0" smtClean="0">
                <a:latin typeface="+mj-lt"/>
                <a:cs typeface="Arial" charset="0"/>
              </a:rPr>
              <a:t>Base Address = R2, Offset = 4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+mj-lt"/>
                <a:cs typeface="Arial" charset="0"/>
              </a:rPr>
              <a:t>	</a:t>
            </a:r>
            <a:r>
              <a:rPr lang="en-US" sz="2800" dirty="0" smtClean="0">
                <a:latin typeface="+mj-lt"/>
                <a:cs typeface="Arial" charset="0"/>
              </a:rPr>
              <a:t>Address = (R2 + 4)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Base address always in a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The offset can be: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  <a:cs typeface="Arial" charset="0"/>
              </a:rPr>
              <a:t>an immediate</a:t>
            </a:r>
            <a:endParaRPr lang="en-US" sz="2800" dirty="0">
              <a:latin typeface="+mj-lt"/>
              <a:cs typeface="Arial" charset="0"/>
            </a:endParaRP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  <a:cs typeface="Arial" charset="0"/>
              </a:rPr>
              <a:t>a register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  <a:cs typeface="Arial" charset="0"/>
              </a:rPr>
              <a:t>or a scaled (shifted) register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Offset Options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95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08172"/>
              </p:ext>
            </p:extLst>
          </p:nvPr>
        </p:nvGraphicFramePr>
        <p:xfrm>
          <a:off x="462665" y="1238715"/>
          <a:ext cx="82954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865"/>
                <a:gridCol w="31876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ARM</a:t>
                      </a:r>
                      <a:r>
                        <a:rPr lang="en-US" sz="3200" baseline="0" dirty="0" smtClean="0"/>
                        <a:t> Assembly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Memory</a:t>
                      </a:r>
                      <a:r>
                        <a:rPr lang="en-US" sz="3200" baseline="0" dirty="0" smtClean="0"/>
                        <a:t> Address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 R0, [R3, #4]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R3 + 4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 R0, [R5, #-16]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R5 – 16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 R1,</a:t>
                      </a:r>
                      <a:r>
                        <a:rPr lang="en-US" sz="2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[R6, R7]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R6 + R7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 R2, [R8, -R9]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R8 </a:t>
                      </a:r>
                      <a:r>
                        <a:rPr lang="en-US" sz="2800" baseline="0" dirty="0" smtClean="0"/>
                        <a:t>–</a:t>
                      </a:r>
                      <a:r>
                        <a:rPr lang="en-US" sz="2800" dirty="0" smtClean="0"/>
                        <a:t> R9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 R3, [R10</a:t>
                      </a:r>
                      <a:r>
                        <a:rPr lang="en-US" sz="2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R11, LSL #2]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R10 + (R11 &lt;&lt; 2)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 R4, [R1,</a:t>
                      </a:r>
                      <a:r>
                        <a:rPr lang="en-US" sz="2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-R12, ASR #4]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R1 </a:t>
                      </a:r>
                      <a:r>
                        <a:rPr lang="en-US" sz="2800" baseline="0" dirty="0" smtClean="0"/>
                        <a:t>– (R12 &gt;&gt;&gt; 4)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 R0, [R9]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Offset Examples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42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830" y="1164350"/>
            <a:ext cx="894836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Courier New" panose="02070309020205020404" pitchFamily="49" charset="0"/>
              </a:rPr>
              <a:t>Encodes: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LDRB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STRB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op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= 	01</a:t>
            </a:r>
            <a:r>
              <a:rPr lang="en-US" sz="24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Rn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base register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Rd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destination (load), source (store)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Src2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offset: register (optionally shifted) or immediate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err="1" smtClean="0"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6 control bits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Memory Instruction Format</a:t>
            </a:r>
            <a:endParaRPr lang="en-US" sz="4400" i="1" dirty="0">
              <a:solidFill>
                <a:schemeClr val="bg1"/>
              </a:solidFill>
            </a:endParaRPr>
          </a:p>
        </p:txBody>
      </p:sp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643665"/>
            <a:ext cx="8582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593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52971"/>
              </p:ext>
            </p:extLst>
          </p:nvPr>
        </p:nvGraphicFramePr>
        <p:xfrm>
          <a:off x="193830" y="1047890"/>
          <a:ext cx="8672380" cy="2150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693"/>
                <a:gridCol w="3353530"/>
                <a:gridCol w="3669157"/>
              </a:tblGrid>
              <a:tr h="52364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Mode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Address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Base Reg.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Update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23646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Offset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Base</a:t>
                      </a:r>
                      <a:r>
                        <a:rPr lang="en-US" sz="2800" baseline="0" dirty="0" smtClean="0"/>
                        <a:t> register </a:t>
                      </a:r>
                      <a:r>
                        <a:rPr lang="en-US" sz="2800" dirty="0" smtClean="0"/>
                        <a:t>±</a:t>
                      </a:r>
                      <a:r>
                        <a:rPr lang="en-US" sz="2800" baseline="0" dirty="0" smtClean="0"/>
                        <a:t> Offset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</a:t>
                      </a:r>
                      <a:r>
                        <a:rPr lang="en-US" sz="2800" baseline="0" dirty="0" smtClean="0"/>
                        <a:t> change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646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Preindex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Base register ± Offset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Base register ± Offset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646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Postindex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Base register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Base register</a:t>
                      </a:r>
                      <a:r>
                        <a:rPr lang="en-US" sz="2800" baseline="0" dirty="0" smtClean="0"/>
                        <a:t> ± Offset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0640" y="3275380"/>
            <a:ext cx="88407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Examples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800" b="1" dirty="0" smtClean="0">
                <a:latin typeface="+mj-lt"/>
                <a:cs typeface="Arial" charset="0"/>
              </a:rPr>
              <a:t>Offset:</a:t>
            </a:r>
            <a:r>
              <a:rPr lang="en-US" sz="2000" dirty="0" smtClean="0">
                <a:latin typeface="+mj-lt"/>
                <a:cs typeface="Arial" charset="0"/>
              </a:rPr>
              <a:t>		</a:t>
            </a:r>
            <a:r>
              <a:rPr lang="en-US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 R1, [R2, #4]</a:t>
            </a:r>
            <a:r>
              <a:rPr lang="en-US" sz="2000" spc="-100" dirty="0" smtClean="0">
                <a:latin typeface="Courier New" panose="02070309020205020404" pitchFamily="49" charset="0"/>
                <a:cs typeface="Arial" charset="0"/>
              </a:rPr>
              <a:t> 	; R1 = mem[R2+4]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endParaRPr lang="en-US" sz="500" spc="-100" dirty="0" smtClean="0">
              <a:latin typeface="Courier New" panose="02070309020205020404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800" b="1" dirty="0" err="1" smtClean="0">
                <a:latin typeface="+mj-lt"/>
                <a:cs typeface="Arial" charset="0"/>
              </a:rPr>
              <a:t>Preindex</a:t>
            </a:r>
            <a:r>
              <a:rPr lang="en-US" sz="2800" b="1" dirty="0" smtClean="0">
                <a:latin typeface="+mj-lt"/>
                <a:cs typeface="Arial" charset="0"/>
              </a:rPr>
              <a:t>:</a:t>
            </a:r>
            <a:r>
              <a:rPr lang="en-US" sz="2000" dirty="0" smtClean="0">
                <a:latin typeface="+mj-lt"/>
                <a:cs typeface="Arial" charset="0"/>
              </a:rPr>
              <a:t>	</a:t>
            </a:r>
            <a:r>
              <a:rPr lang="en-US" sz="2000" spc="-100" dirty="0" smtClean="0">
                <a:latin typeface="Courier New" panose="02070309020205020404" pitchFamily="49" charset="0"/>
                <a:cs typeface="Arial" charset="0"/>
              </a:rPr>
              <a:t>LDR R3, [R5, #16]!	; R3 = mem[R5+16] </a:t>
            </a:r>
          </a:p>
          <a:p>
            <a:pPr>
              <a:lnSpc>
                <a:spcPct val="90000"/>
              </a:lnSpc>
            </a:pPr>
            <a:r>
              <a:rPr lang="en-US" sz="2000" spc="-100" dirty="0">
                <a:latin typeface="Courier New" panose="02070309020205020404" pitchFamily="49" charset="0"/>
                <a:cs typeface="Arial" charset="0"/>
              </a:rPr>
              <a:t>	</a:t>
            </a:r>
            <a:r>
              <a:rPr lang="en-US" sz="2000" spc="-100" dirty="0" smtClean="0">
                <a:latin typeface="Courier New" panose="02070309020205020404" pitchFamily="49" charset="0"/>
                <a:cs typeface="Arial" charset="0"/>
              </a:rPr>
              <a:t>					; R5 = R5 + 16</a:t>
            </a:r>
          </a:p>
          <a:p>
            <a:pPr>
              <a:lnSpc>
                <a:spcPct val="90000"/>
              </a:lnSpc>
            </a:pPr>
            <a:endParaRPr lang="en-US" sz="500" spc="-100" dirty="0" smtClean="0">
              <a:latin typeface="Courier New" panose="02070309020205020404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800" b="1" dirty="0" err="1" smtClean="0">
                <a:latin typeface="+mj-lt"/>
                <a:cs typeface="Arial" charset="0"/>
              </a:rPr>
              <a:t>Postindex</a:t>
            </a:r>
            <a:r>
              <a:rPr lang="en-US" sz="2800" b="1" dirty="0" smtClean="0">
                <a:latin typeface="+mj-lt"/>
                <a:cs typeface="Arial" charset="0"/>
              </a:rPr>
              <a:t>:</a:t>
            </a:r>
            <a:r>
              <a:rPr lang="en-US" sz="2000" dirty="0" smtClean="0">
                <a:latin typeface="+mj-lt"/>
                <a:cs typeface="Arial" charset="0"/>
              </a:rPr>
              <a:t>	</a:t>
            </a:r>
            <a:r>
              <a:rPr lang="en-US" sz="2000" spc="-100" dirty="0" smtClean="0">
                <a:latin typeface="Courier New" panose="02070309020205020404" pitchFamily="49" charset="0"/>
                <a:cs typeface="Arial" charset="0"/>
              </a:rPr>
              <a:t>LDR R8, [R1], #8 	; R8 = mem[R1]</a:t>
            </a:r>
          </a:p>
          <a:p>
            <a:pPr lvl="2">
              <a:lnSpc>
                <a:spcPct val="90000"/>
              </a:lnSpc>
            </a:pPr>
            <a:r>
              <a:rPr lang="en-US" sz="2000" spc="-100" dirty="0">
                <a:latin typeface="Courier New" panose="02070309020205020404" pitchFamily="49" charset="0"/>
                <a:cs typeface="Arial" charset="0"/>
              </a:rPr>
              <a:t>	</a:t>
            </a:r>
            <a:r>
              <a:rPr lang="en-US" sz="2000" spc="-100" dirty="0" smtClean="0">
                <a:latin typeface="Courier New" panose="02070309020205020404" pitchFamily="49" charset="0"/>
                <a:cs typeface="Arial" charset="0"/>
              </a:rPr>
              <a:t>				; R1 = R1 + 8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spc="-100" dirty="0" smtClean="0">
              <a:latin typeface="Courier New" panose="02070309020205020404" pitchFamily="49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spc="-100" dirty="0" smtClean="0">
                <a:latin typeface="Courier New" panose="02070309020205020404" pitchFamily="49" charset="0"/>
                <a:cs typeface="Arial" charset="0"/>
              </a:rPr>
              <a:t>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Indexing Modes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03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260" y="1009485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 err="1" smtClean="0"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:</a:t>
            </a:r>
            <a:endParaRPr lang="en-US" sz="3200" dirty="0">
              <a:latin typeface="+mj-lt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+mj-lt"/>
                <a:cs typeface="Arial" charset="0"/>
              </a:rPr>
              <a:t>:</a:t>
            </a:r>
            <a:r>
              <a:rPr lang="en-US" sz="2400" dirty="0" smtClean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dirty="0" smtClean="0">
                <a:latin typeface="+mj-lt"/>
                <a:cs typeface="Arial" charset="0"/>
              </a:rPr>
              <a:t>	Immediate bar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P</a:t>
            </a:r>
            <a:r>
              <a:rPr lang="en-US" sz="2400" b="1" dirty="0" smtClean="0">
                <a:latin typeface="+mj-lt"/>
                <a:cs typeface="Arial" charset="0"/>
              </a:rPr>
              <a:t>:</a:t>
            </a:r>
            <a:r>
              <a:rPr lang="en-US" sz="2400" dirty="0" smtClean="0">
                <a:latin typeface="+mj-lt"/>
                <a:cs typeface="Arial" charset="0"/>
              </a:rPr>
              <a:t>  	</a:t>
            </a:r>
            <a:r>
              <a:rPr lang="en-US" sz="2400" dirty="0" err="1" smtClean="0">
                <a:latin typeface="+mj-lt"/>
                <a:cs typeface="Arial" charset="0"/>
              </a:rPr>
              <a:t>Preindex</a:t>
            </a:r>
            <a:endParaRPr lang="en-US" sz="2400" dirty="0" smtClean="0">
              <a:latin typeface="+mj-lt"/>
              <a:cs typeface="Arial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U</a:t>
            </a:r>
            <a:r>
              <a:rPr lang="en-US" sz="2400" b="1" dirty="0" smtClean="0">
                <a:latin typeface="+mj-lt"/>
                <a:cs typeface="Arial" charset="0"/>
              </a:rPr>
              <a:t>:</a:t>
            </a:r>
            <a:r>
              <a:rPr lang="en-US" sz="2400" dirty="0" smtClean="0">
                <a:latin typeface="+mj-lt"/>
                <a:cs typeface="Arial" charset="0"/>
              </a:rPr>
              <a:t> 	Add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+mj-lt"/>
                <a:cs typeface="Arial" charset="0"/>
              </a:rPr>
              <a:t>:</a:t>
            </a:r>
            <a:r>
              <a:rPr lang="en-US" sz="2400" dirty="0" smtClean="0">
                <a:latin typeface="+mj-lt"/>
                <a:cs typeface="Arial" charset="0"/>
              </a:rPr>
              <a:t> 	Byte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+mj-lt"/>
                <a:cs typeface="Arial" charset="0"/>
              </a:rPr>
              <a:t>:</a:t>
            </a:r>
            <a:r>
              <a:rPr lang="en-US" sz="2400" dirty="0" smtClean="0">
                <a:latin typeface="+mj-lt"/>
                <a:cs typeface="Arial" charset="0"/>
              </a:rPr>
              <a:t> 	</a:t>
            </a:r>
            <a:r>
              <a:rPr lang="en-US" sz="2400" dirty="0" err="1" smtClean="0">
                <a:latin typeface="+mj-lt"/>
                <a:cs typeface="Arial" charset="0"/>
              </a:rPr>
              <a:t>Writeback</a:t>
            </a:r>
            <a:endParaRPr lang="en-US" sz="2400" dirty="0" smtClean="0">
              <a:latin typeface="+mj-lt"/>
              <a:cs typeface="Arial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+mj-lt"/>
                <a:cs typeface="Arial" charset="0"/>
              </a:rPr>
              <a:t>:</a:t>
            </a:r>
            <a:r>
              <a:rPr lang="en-US" sz="2400" dirty="0" smtClean="0">
                <a:latin typeface="+mj-lt"/>
                <a:cs typeface="Arial" charset="0"/>
              </a:rPr>
              <a:t> 	Load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24010" y="1547155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Memory Instruction Format</a:t>
            </a:r>
            <a:endParaRPr lang="en-US" sz="4400" i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2665" y="3352190"/>
            <a:ext cx="12788865" cy="2534730"/>
            <a:chOff x="462665" y="3352190"/>
            <a:chExt cx="12788865" cy="2534730"/>
          </a:xfrm>
        </p:grpSpPr>
        <p:pic>
          <p:nvPicPr>
            <p:cNvPr id="212040" name="Picture 7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65" y="3794228"/>
              <a:ext cx="12582510" cy="2092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7605995" y="3485985"/>
              <a:ext cx="5491915" cy="1171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763000" y="3352190"/>
              <a:ext cx="4488530" cy="2533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90780" y="5228825"/>
              <a:ext cx="5491915" cy="504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595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Memory Format </a:t>
            </a:r>
            <a:r>
              <a:rPr lang="en-US" sz="4400" i="1" dirty="0" err="1" smtClean="0">
                <a:solidFill>
                  <a:schemeClr val="bg1"/>
                </a:solidFill>
              </a:rPr>
              <a:t>funct</a:t>
            </a:r>
            <a:r>
              <a:rPr lang="en-US" sz="4400" dirty="0" smtClean="0">
                <a:solidFill>
                  <a:schemeClr val="bg1"/>
                </a:solidFill>
              </a:rPr>
              <a:t> Encodings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070" y="1126839"/>
            <a:ext cx="325602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cs typeface="Arial" charset="0"/>
              </a:rPr>
              <a:t>Type of Operation</a:t>
            </a:r>
            <a:endParaRPr lang="en-US" sz="3200" b="1" dirty="0">
              <a:cs typeface="Arial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422658"/>
              </p:ext>
            </p:extLst>
          </p:nvPr>
        </p:nvGraphicFramePr>
        <p:xfrm>
          <a:off x="539475" y="1631334"/>
          <a:ext cx="2667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1905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L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170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7450" y="1241160"/>
            <a:ext cx="82631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Registers </a:t>
            </a:r>
            <a:r>
              <a:rPr lang="en-US" sz="3200" b="1" dirty="0">
                <a:latin typeface="+mj-lt"/>
                <a:cs typeface="Arial" charset="0"/>
              </a:rPr>
              <a:t>used for specific purposes: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b="1" dirty="0">
                <a:latin typeface="+mj-lt"/>
                <a:cs typeface="Arial" charset="0"/>
              </a:rPr>
              <a:t>S</a:t>
            </a:r>
            <a:r>
              <a:rPr lang="en-US" sz="3200" b="1" dirty="0" smtClean="0">
                <a:latin typeface="+mj-lt"/>
                <a:cs typeface="Arial" charset="0"/>
              </a:rPr>
              <a:t>aved </a:t>
            </a:r>
            <a:r>
              <a:rPr lang="en-US" sz="3200" b="1" dirty="0" smtClean="0">
                <a:latin typeface="+mj-lt"/>
                <a:cs typeface="Times New Roman" pitchFamily="18" charset="0"/>
              </a:rPr>
              <a:t>registers</a:t>
            </a:r>
            <a:r>
              <a:rPr lang="en-US" sz="3200" b="1" dirty="0">
                <a:latin typeface="+mj-lt"/>
                <a:cs typeface="Times New Roman" pitchFamily="18" charset="0"/>
              </a:rPr>
              <a:t>: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R4-R11 </a:t>
            </a:r>
            <a:r>
              <a:rPr lang="en-US" sz="3200" dirty="0">
                <a:latin typeface="+mj-lt"/>
                <a:cs typeface="Arial" charset="0"/>
              </a:rPr>
              <a:t>hold </a:t>
            </a:r>
            <a:r>
              <a:rPr lang="en-US" sz="3200" dirty="0" smtClean="0">
                <a:latin typeface="+mj-lt"/>
                <a:cs typeface="Arial" charset="0"/>
              </a:rPr>
              <a:t>variables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b="1" dirty="0">
                <a:latin typeface="+mj-lt"/>
                <a:cs typeface="Arial" charset="0"/>
              </a:rPr>
              <a:t>T</a:t>
            </a:r>
            <a:r>
              <a:rPr lang="en-US" sz="3200" b="1" dirty="0" smtClean="0">
                <a:latin typeface="+mj-lt"/>
                <a:cs typeface="Arial" charset="0"/>
              </a:rPr>
              <a:t>emporary </a:t>
            </a:r>
            <a:r>
              <a:rPr lang="en-US" sz="3200" b="1" dirty="0" smtClean="0">
                <a:latin typeface="+mj-lt"/>
                <a:cs typeface="Times New Roman" pitchFamily="18" charset="0"/>
              </a:rPr>
              <a:t>registers</a:t>
            </a:r>
            <a:r>
              <a:rPr lang="en-US" sz="3200" b="1" dirty="0">
                <a:latin typeface="+mj-lt"/>
                <a:cs typeface="Times New Roman" pitchFamily="18" charset="0"/>
              </a:rPr>
              <a:t>: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R0-R3 and R12, h</a:t>
            </a:r>
            <a:r>
              <a:rPr lang="en-US" sz="3200" dirty="0" smtClean="0">
                <a:latin typeface="+mj-lt"/>
                <a:cs typeface="Arial" charset="0"/>
              </a:rPr>
              <a:t>old </a:t>
            </a:r>
            <a:r>
              <a:rPr lang="en-US" sz="3200" dirty="0">
                <a:latin typeface="+mj-lt"/>
                <a:cs typeface="Arial" charset="0"/>
              </a:rPr>
              <a:t>intermediate </a:t>
            </a:r>
            <a:r>
              <a:rPr lang="en-US" sz="3200" dirty="0" smtClean="0">
                <a:latin typeface="+mj-lt"/>
                <a:cs typeface="Arial" charset="0"/>
              </a:rPr>
              <a:t>values</a:t>
            </a:r>
            <a:endParaRPr lang="en-US" sz="32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+mj-lt"/>
                <a:cs typeface="Arial" charset="0"/>
              </a:rPr>
              <a:t>Discuss others later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08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3252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07843"/>
              </p:ext>
            </p:extLst>
          </p:nvPr>
        </p:nvGraphicFramePr>
        <p:xfrm>
          <a:off x="5202075" y="1613205"/>
          <a:ext cx="2666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1904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Indexing  Mode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supported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Memory Format </a:t>
            </a:r>
            <a:r>
              <a:rPr lang="en-US" sz="4400" i="1" dirty="0" err="1" smtClean="0">
                <a:solidFill>
                  <a:schemeClr val="bg1"/>
                </a:solidFill>
              </a:rPr>
              <a:t>funct</a:t>
            </a:r>
            <a:r>
              <a:rPr lang="en-US" sz="4400" dirty="0" smtClean="0">
                <a:solidFill>
                  <a:schemeClr val="bg1"/>
                </a:solidFill>
              </a:rPr>
              <a:t> Encodings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070" y="1126839"/>
            <a:ext cx="325602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cs typeface="Arial" charset="0"/>
              </a:rPr>
              <a:t>Type of Operation</a:t>
            </a:r>
            <a:endParaRPr lang="en-US" sz="3200" b="1" dirty="0"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38182" y="1115897"/>
            <a:ext cx="273664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cs typeface="Arial" charset="0"/>
              </a:rPr>
              <a:t>Indexing Mode</a:t>
            </a:r>
            <a:endParaRPr lang="en-US" sz="3200" b="1" dirty="0">
              <a:cs typeface="Arial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72019"/>
              </p:ext>
            </p:extLst>
          </p:nvPr>
        </p:nvGraphicFramePr>
        <p:xfrm>
          <a:off x="539475" y="1631334"/>
          <a:ext cx="2667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1905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L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688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07843"/>
              </p:ext>
            </p:extLst>
          </p:nvPr>
        </p:nvGraphicFramePr>
        <p:xfrm>
          <a:off x="5202075" y="1613205"/>
          <a:ext cx="2666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1904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Indexing  Mode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supported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Memory Format </a:t>
            </a:r>
            <a:r>
              <a:rPr lang="en-US" sz="4400" i="1" dirty="0" err="1" smtClean="0">
                <a:solidFill>
                  <a:schemeClr val="bg1"/>
                </a:solidFill>
              </a:rPr>
              <a:t>funct</a:t>
            </a:r>
            <a:r>
              <a:rPr lang="en-US" sz="4400" dirty="0" smtClean="0">
                <a:solidFill>
                  <a:schemeClr val="bg1"/>
                </a:solidFill>
              </a:rPr>
              <a:t> Encodings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070" y="1126839"/>
            <a:ext cx="325602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cs typeface="Arial" charset="0"/>
              </a:rPr>
              <a:t>Type of Operation</a:t>
            </a:r>
            <a:endParaRPr lang="en-US" sz="3200" b="1" dirty="0"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96179"/>
              </p:ext>
            </p:extLst>
          </p:nvPr>
        </p:nvGraphicFramePr>
        <p:xfrm>
          <a:off x="539475" y="4198325"/>
          <a:ext cx="78346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065"/>
                <a:gridCol w="3317802"/>
                <a:gridCol w="3547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I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U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offset in </a:t>
                      </a:r>
                      <a:r>
                        <a:rPr lang="en-US" i="1" dirty="0" smtClean="0"/>
                        <a:t>Src2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Subtract</a:t>
                      </a:r>
                      <a:r>
                        <a:rPr lang="en-US" dirty="0" smtClean="0"/>
                        <a:t> offset from base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Register</a:t>
                      </a:r>
                      <a:r>
                        <a:rPr lang="en-US" dirty="0" smtClean="0"/>
                        <a:t> offset in </a:t>
                      </a:r>
                      <a:r>
                        <a:rPr lang="en-US" i="1" dirty="0" smtClean="0"/>
                        <a:t>Src2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</a:t>
                      </a:r>
                      <a:r>
                        <a:rPr lang="en-US" dirty="0" smtClean="0"/>
                        <a:t> offset to base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577630" y="4273910"/>
            <a:ext cx="152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3025" y="3699974"/>
            <a:ext cx="710297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cs typeface="Arial" charset="0"/>
              </a:rPr>
              <a:t>Add/Subtract Immediate/Register Offset</a:t>
            </a:r>
            <a:endParaRPr lang="en-US" sz="3200" b="1" dirty="0"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38182" y="1115897"/>
            <a:ext cx="273664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cs typeface="Arial" charset="0"/>
              </a:rPr>
              <a:t>Indexing Mode</a:t>
            </a:r>
            <a:endParaRPr lang="en-US" sz="3200" b="1" dirty="0">
              <a:cs typeface="Arial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86486"/>
              </p:ext>
            </p:extLst>
          </p:nvPr>
        </p:nvGraphicFramePr>
        <p:xfrm>
          <a:off x="539475" y="1631334"/>
          <a:ext cx="2667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1905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L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688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830" y="1164350"/>
            <a:ext cx="894836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Courier New" panose="02070309020205020404" pitchFamily="49" charset="0"/>
              </a:rPr>
              <a:t>Encodes: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LDRB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STRB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op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= 	01</a:t>
            </a:r>
            <a:r>
              <a:rPr lang="en-US" sz="24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Rn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base register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Rd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destination (load), source (store)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Src2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offset: immediate or register (optionally shifted)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err="1" smtClean="0"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(immediate bar), 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preindex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), 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(add),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		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(byte), 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writeback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), 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(load)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Memory Instruction Format</a:t>
            </a:r>
            <a:endParaRPr lang="en-US" sz="4400" i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075675" y="296814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0" y="3928265"/>
            <a:ext cx="8582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440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84870" y="2545685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Memory Instr. with Immediate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895515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 R11, [R5], #-26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Operation: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mem[R5] &lt;= R11; R5 = R5 - 26</a:t>
            </a:r>
            <a:endParaRPr lang="en-US" sz="2000" b="1" dirty="0" smtClean="0">
              <a:latin typeface="+mj-lt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01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(1) for memory instruction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0000000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cs typeface="Times New Roman" panose="02020603050405020304" pitchFamily="18" charset="0"/>
              </a:rPr>
              <a:t>(0) 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(immediate offset),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</a:t>
            </a:r>
            <a:r>
              <a:rPr lang="en-US" sz="2000" dirty="0" err="1" smtClean="0">
                <a:latin typeface="+mj-lt"/>
                <a:cs typeface="Times New Roman" panose="02020603050405020304" pitchFamily="18" charset="0"/>
              </a:rPr>
              <a:t>postindex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), 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(subtract),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(store word),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</a:t>
            </a:r>
            <a:r>
              <a:rPr lang="en-US" sz="2000" dirty="0" err="1" smtClean="0">
                <a:latin typeface="+mj-lt"/>
                <a:cs typeface="Times New Roman" panose="02020603050405020304" pitchFamily="18" charset="0"/>
              </a:rPr>
              <a:t>postindex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), 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(store)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11,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5,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imm12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26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77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84870" y="2545685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Memory Instr. with Immediate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pic>
        <p:nvPicPr>
          <p:cNvPr id="214088" name="Picture 7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0"/>
          <a:stretch/>
        </p:blipFill>
        <p:spPr bwMode="auto">
          <a:xfrm>
            <a:off x="1425016" y="3671325"/>
            <a:ext cx="6257789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895515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 R11, [R5], #-26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Operation: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mem[R5] &lt;= R11; R5 = R5 - 26</a:t>
            </a:r>
            <a:endParaRPr lang="en-US" sz="2000" b="1" dirty="0" smtClean="0">
              <a:latin typeface="+mj-lt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01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(1) for memory instruction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0000000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cs typeface="Times New Roman" panose="02020603050405020304" pitchFamily="18" charset="0"/>
              </a:rPr>
              <a:t>(0) 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(immediate offset),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</a:t>
            </a:r>
            <a:r>
              <a:rPr lang="en-US" sz="2000" dirty="0" err="1" smtClean="0">
                <a:latin typeface="+mj-lt"/>
                <a:cs typeface="Times New Roman" panose="02020603050405020304" pitchFamily="18" charset="0"/>
              </a:rPr>
              <a:t>postindex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), 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(subtract),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(store word),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</a:t>
            </a:r>
            <a:r>
              <a:rPr lang="en-US" sz="2000" dirty="0" err="1" smtClean="0">
                <a:latin typeface="+mj-lt"/>
                <a:cs typeface="Times New Roman" panose="02020603050405020304" pitchFamily="18" charset="0"/>
              </a:rPr>
              <a:t>postindex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), 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(store)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11,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5,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imm12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26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12" name="Picture 7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5261" b="4057"/>
          <a:stretch/>
        </p:blipFill>
        <p:spPr bwMode="auto">
          <a:xfrm>
            <a:off x="1431230" y="5152425"/>
            <a:ext cx="6251575" cy="75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3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84870" y="2545685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Memory Instr. with Register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895515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 R3, [R4, R5]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Operation: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R3 &lt;= mem[R4 + R5]</a:t>
            </a:r>
            <a:endParaRPr lang="en-US" sz="2000" b="1" dirty="0" smtClean="0">
              <a:latin typeface="+mj-lt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01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(1) for memory instruction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111001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cs typeface="Times New Roman" panose="02020603050405020304" pitchFamily="18" charset="0"/>
              </a:rPr>
              <a:t>(57) 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 (register offset),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 (offset indexing), 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 (add),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(load 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word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),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(offset indexing), 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(load)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Rm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5 (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shamt5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0, </a:t>
            </a:r>
            <a:r>
              <a:rPr lang="en-US" sz="2000" b="1" i="1" dirty="0" err="1" smtClean="0">
                <a:latin typeface="+mj-lt"/>
                <a:cs typeface="Times New Roman" panose="02020603050405020304" pitchFamily="18" charset="0"/>
              </a:rPr>
              <a:t>sh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500" dirty="0" smtClean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1110  01  111001  0100  0011  00000 00 0  0101  = 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0xE7943005</a:t>
            </a:r>
            <a:endParaRPr lang="en-US" sz="2200" b="1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9" y="4219740"/>
            <a:ext cx="8582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303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538005" y="2545685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Memory Instr. with Scaled Reg. </a:t>
            </a:r>
            <a:r>
              <a:rPr lang="en-US" sz="4400" i="1" dirty="0" smtClean="0">
                <a:solidFill>
                  <a:schemeClr val="bg1"/>
                </a:solidFill>
              </a:rPr>
              <a:t>Src2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75" y="895515"/>
            <a:ext cx="844909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R9, [R1, R3, LSL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Operation: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mem[R1 + (R3 &lt;&lt; 2)] &lt;= R9</a:t>
            </a:r>
            <a:endParaRPr lang="en-US" sz="2000" b="1" dirty="0" smtClean="0">
              <a:latin typeface="+mj-lt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cond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= 1110</a:t>
            </a:r>
            <a:r>
              <a:rPr lang="en-US" sz="2000" baseline="-25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(14) for unconditional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01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(1) for memory instruction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111000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cs typeface="Times New Roman" panose="02020603050405020304" pitchFamily="18" charset="0"/>
              </a:rPr>
              <a:t>(0) 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 (register offset),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 (offset indexing), 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1 (add),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(store 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word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),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(offset indexing), 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0 (store)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Rd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9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000" b="1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latin typeface="+mj-lt"/>
                <a:cs typeface="Times New Roman" panose="02020603050405020304" pitchFamily="18" charset="0"/>
              </a:rPr>
              <a:t>Rm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= 3, </a:t>
            </a:r>
            <a:r>
              <a:rPr lang="en-US" sz="2000" b="1" i="1" dirty="0" err="1">
                <a:cs typeface="Times New Roman" panose="02020603050405020304" pitchFamily="18" charset="0"/>
              </a:rPr>
              <a:t>shamt</a:t>
            </a:r>
            <a:r>
              <a:rPr lang="en-US" sz="2000" i="1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cs typeface="Times New Roman" panose="02020603050405020304" pitchFamily="18" charset="0"/>
              </a:rPr>
              <a:t>2, </a:t>
            </a:r>
            <a:r>
              <a:rPr lang="en-US" sz="2000" b="1" i="1" dirty="0" err="1" smtClean="0">
                <a:latin typeface="+mj-lt"/>
                <a:cs typeface="Times New Roman" panose="02020603050405020304" pitchFamily="18" charset="0"/>
              </a:rPr>
              <a:t>sh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= 00</a:t>
            </a:r>
            <a:r>
              <a:rPr lang="en-US" sz="20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(LSL)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6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cs typeface="Times New Roman" panose="02020603050405020304" pitchFamily="18" charset="0"/>
              </a:rPr>
              <a:t>1110  01  111000  0001  1001  00010 00 0  0011  = </a:t>
            </a:r>
            <a:r>
              <a:rPr lang="en-US" sz="2400" b="1" dirty="0" smtClean="0">
                <a:cs typeface="Times New Roman" panose="02020603050405020304" pitchFamily="18" charset="0"/>
              </a:rPr>
              <a:t>0xE7819103</a:t>
            </a:r>
            <a:endParaRPr lang="en-US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4219740"/>
            <a:ext cx="8582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303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830" y="1164350"/>
            <a:ext cx="894836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Courier New" panose="02070309020205020404" pitchFamily="49" charset="0"/>
              </a:rPr>
              <a:t>Encodes: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LDRB</a:t>
            </a:r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STRB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op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= 	01</a:t>
            </a:r>
            <a:r>
              <a:rPr lang="en-US" sz="2400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Rn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base register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Rd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destination (load), source (store)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Src2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offset: register (optionally shifted) or immediate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400" b="1" i="1" dirty="0" err="1" smtClean="0"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= 	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(immediate bar), 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preindex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), 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(add),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		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(byte), 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writeback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), 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(load)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Review: Memory Instruction Format</a:t>
            </a:r>
            <a:endParaRPr lang="en-US" sz="4400" i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075675" y="296814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66670"/>
            <a:ext cx="8582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221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08449" y="1009485"/>
            <a:ext cx="8196075" cy="5181600"/>
          </a:xfrm>
        </p:spPr>
        <p:txBody>
          <a:bodyPr>
            <a:noAutofit/>
          </a:bodyPr>
          <a:lstStyle/>
          <a:p>
            <a:r>
              <a:rPr lang="en-US" dirty="0" smtClean="0"/>
              <a:t>Data-processing</a:t>
            </a:r>
          </a:p>
          <a:p>
            <a:r>
              <a:rPr lang="en-US" dirty="0" smtClean="0"/>
              <a:t>Memory</a:t>
            </a:r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Branch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Instruction Formats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73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9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426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cs typeface="Arial" charset="0"/>
              </a:rPr>
              <a:t>Encodes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3200" dirty="0" smtClean="0">
                <a:latin typeface="+mj-lt"/>
                <a:cs typeface="Arial" charset="0"/>
              </a:rPr>
              <a:t> = 10</a:t>
            </a:r>
            <a:r>
              <a:rPr lang="en-US" sz="3200" baseline="-25000" dirty="0" smtClean="0">
                <a:latin typeface="+mj-lt"/>
                <a:cs typeface="Arial" charset="0"/>
              </a:rPr>
              <a:t>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cs typeface="Arial" charset="0"/>
              </a:rPr>
              <a:t>imm24</a:t>
            </a:r>
            <a:r>
              <a:rPr lang="en-US" sz="3200" b="1" dirty="0">
                <a:cs typeface="Arial" charset="0"/>
              </a:rPr>
              <a:t>:</a:t>
            </a:r>
            <a:r>
              <a:rPr lang="en-US" sz="3200" i="1" dirty="0">
                <a:cs typeface="Arial" charset="0"/>
              </a:rPr>
              <a:t> </a:t>
            </a:r>
            <a:r>
              <a:rPr lang="en-US" sz="3200" dirty="0">
                <a:cs typeface="Arial" charset="0"/>
              </a:rPr>
              <a:t>24-bit </a:t>
            </a:r>
            <a:r>
              <a:rPr lang="en-US" sz="3200" dirty="0" smtClean="0">
                <a:cs typeface="Arial" charset="0"/>
              </a:rPr>
              <a:t>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 err="1" smtClean="0">
                <a:cs typeface="Courier New" panose="02070309020205020404" pitchFamily="49" charset="0"/>
              </a:rPr>
              <a:t>funct</a:t>
            </a:r>
            <a:r>
              <a:rPr lang="en-US" sz="3200" dirty="0" smtClean="0">
                <a:cs typeface="Arial" charset="0"/>
              </a:rPr>
              <a:t> </a:t>
            </a:r>
            <a:r>
              <a:rPr lang="en-US" sz="3200" dirty="0">
                <a:cs typeface="Arial" charset="0"/>
              </a:rPr>
              <a:t>= </a:t>
            </a:r>
            <a:r>
              <a:rPr lang="en-US" sz="3200" dirty="0" smtClean="0">
                <a:cs typeface="Arial" charset="0"/>
              </a:rPr>
              <a:t>1L</a:t>
            </a:r>
            <a:r>
              <a:rPr lang="en-US" sz="3200" baseline="-25000" dirty="0" smtClean="0">
                <a:cs typeface="Arial" charset="0"/>
              </a:rPr>
              <a:t>2</a:t>
            </a:r>
            <a:r>
              <a:rPr lang="en-US" sz="3200" dirty="0" smtClean="0">
                <a:cs typeface="Arial" charset="0"/>
              </a:rPr>
              <a:t>: </a:t>
            </a:r>
            <a:r>
              <a:rPr lang="en-US" sz="3200" b="1" i="1" dirty="0" smtClean="0">
                <a:cs typeface="Arial" charset="0"/>
              </a:rPr>
              <a:t>L</a:t>
            </a:r>
            <a:r>
              <a:rPr lang="en-US" sz="3200" dirty="0" smtClean="0">
                <a:cs typeface="Arial" charset="0"/>
              </a:rPr>
              <a:t> = 1 for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3200" dirty="0" smtClean="0">
                <a:cs typeface="Arial" charset="0"/>
              </a:rPr>
              <a:t>, </a:t>
            </a:r>
            <a:r>
              <a:rPr lang="en-US" sz="3200" b="1" i="1" dirty="0" smtClean="0">
                <a:cs typeface="Arial" charset="0"/>
              </a:rPr>
              <a:t>L</a:t>
            </a:r>
            <a:r>
              <a:rPr lang="en-US" sz="3200" dirty="0" smtClean="0">
                <a:cs typeface="Arial" charset="0"/>
              </a:rPr>
              <a:t> = 0 for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2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baseline="-25000" dirty="0">
              <a:latin typeface="+mj-lt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Branch Instruction Format</a:t>
            </a:r>
            <a:endParaRPr lang="en-US" sz="4400" i="1" dirty="0">
              <a:solidFill>
                <a:schemeClr val="bg1"/>
              </a:solidFill>
            </a:endParaRPr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0" y="3485666"/>
            <a:ext cx="8412500" cy="178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328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41437"/>
            <a:ext cx="594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Assembly Language</a:t>
            </a:r>
          </a:p>
          <a:p>
            <a:r>
              <a:rPr lang="en-US" b="1" dirty="0" smtClean="0"/>
              <a:t>Machine Language</a:t>
            </a:r>
          </a:p>
          <a:p>
            <a:r>
              <a:rPr lang="en-US" b="1" dirty="0" smtClean="0"/>
              <a:t>Programming</a:t>
            </a:r>
          </a:p>
          <a:p>
            <a:r>
              <a:rPr lang="en-US" b="1" dirty="0" smtClean="0"/>
              <a:t>Addressing Modes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97" y="1036637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60475" y="1219200"/>
            <a:ext cx="57375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Revisit 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3200" b="1" dirty="0" smtClean="0">
                <a:latin typeface="+mj-lt"/>
                <a:cs typeface="Arial" charset="0"/>
              </a:rPr>
              <a:t> instruction</a:t>
            </a:r>
            <a:endParaRPr lang="en-US" sz="3200" b="1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a 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03900" y="2286000"/>
            <a:ext cx="48067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; </a:t>
            </a:r>
            <a:r>
              <a:rPr lang="en-US" sz="2400" dirty="0">
                <a:latin typeface="Courier New" pitchFamily="49" charset="0"/>
                <a:cs typeface="Arial" charset="0"/>
              </a:rPr>
              <a:t>R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0 </a:t>
            </a:r>
            <a:r>
              <a:rPr lang="en-US" sz="2400" dirty="0">
                <a:latin typeface="Courier New" pitchFamily="49" charset="0"/>
                <a:cs typeface="Arial" charset="0"/>
              </a:rPr>
              <a:t>= a, R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1 </a:t>
            </a:r>
            <a:r>
              <a:rPr lang="en-US" sz="2400" dirty="0">
                <a:latin typeface="Courier New" pitchFamily="49" charset="0"/>
                <a:cs typeface="Arial" charset="0"/>
              </a:rPr>
              <a:t>= b, R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2 </a:t>
            </a:r>
            <a:r>
              <a:rPr lang="en-US" sz="2400" dirty="0">
                <a:latin typeface="Courier New" pitchFamily="49" charset="0"/>
                <a:cs typeface="Arial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ADD R0, R1, R2</a:t>
            </a: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855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 with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12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51735" y="120151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latin typeface="+mj-lt"/>
                <a:cs typeface="Courier New" panose="02070309020205020404" pitchFamily="49" charset="0"/>
              </a:rPr>
              <a:t>Branch Target Address 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(BTA)</a:t>
            </a:r>
            <a:r>
              <a:rPr lang="en-US" b="1" i="1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Next PC when branch taken</a:t>
            </a:r>
          </a:p>
          <a:p>
            <a:r>
              <a:rPr lang="en-US" dirty="0" smtClean="0">
                <a:latin typeface="+mj-lt"/>
              </a:rPr>
              <a:t>BTA </a:t>
            </a:r>
            <a:r>
              <a:rPr lang="en-US" dirty="0">
                <a:latin typeface="+mj-lt"/>
              </a:rPr>
              <a:t>is relative to current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PC + 8</a:t>
            </a:r>
          </a:p>
          <a:p>
            <a:r>
              <a:rPr lang="en-US" i="1" dirty="0" smtClean="0">
                <a:latin typeface="+mj-lt"/>
                <a:cs typeface="Courier New" panose="02070309020205020404" pitchFamily="49" charset="0"/>
              </a:rPr>
              <a:t>imm24</a:t>
            </a:r>
            <a:r>
              <a:rPr lang="en-US" dirty="0" smtClean="0">
                <a:latin typeface="+mj-lt"/>
              </a:rPr>
              <a:t> encodes BTA</a:t>
            </a:r>
          </a:p>
          <a:p>
            <a:r>
              <a:rPr lang="en-US" b="1" i="1" dirty="0" smtClean="0">
                <a:latin typeface="+mj-lt"/>
              </a:rPr>
              <a:t>imm24</a:t>
            </a:r>
            <a:r>
              <a:rPr lang="en-US" dirty="0" smtClean="0">
                <a:latin typeface="+mj-lt"/>
              </a:rPr>
              <a:t> = # of words BTA is away from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dirty="0" smtClean="0">
                <a:latin typeface="+mj-lt"/>
              </a:rPr>
              <a:t>+8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Encoding Branch Target Address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73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7660" y="894270"/>
            <a:ext cx="8001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assembly code</a:t>
            </a:r>
          </a:p>
          <a:p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0xA0 </a:t>
            </a:r>
            <a:r>
              <a:rPr lang="en-US" sz="2000" dirty="0" smtClean="0">
                <a:latin typeface="Courier New" pitchFamily="49" charset="0"/>
              </a:rPr>
              <a:t>     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BLT THERE</a:t>
            </a:r>
          </a:p>
          <a:p>
            <a:r>
              <a:rPr lang="en-US" sz="2000" b="1" dirty="0" smtClean="0">
                <a:latin typeface="Courier New" pitchFamily="49" charset="0"/>
              </a:rPr>
              <a:t>0xA4</a:t>
            </a: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	ADD R0, R1, R2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0xA8 </a:t>
            </a:r>
            <a:r>
              <a:rPr lang="en-US" sz="2000" dirty="0" smtClean="0">
                <a:latin typeface="Courier New" pitchFamily="49" charset="0"/>
              </a:rPr>
              <a:t>      	SUB R0, R0, R9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0xAC </a:t>
            </a:r>
            <a:r>
              <a:rPr lang="en-US" sz="2000" dirty="0" smtClean="0">
                <a:latin typeface="Courier New" pitchFamily="49" charset="0"/>
              </a:rPr>
              <a:t>      	ADD SP, SP, #8</a:t>
            </a:r>
          </a:p>
          <a:p>
            <a:r>
              <a:rPr lang="en-US" sz="2000" b="1" dirty="0" smtClean="0">
                <a:latin typeface="Courier New" pitchFamily="49" charset="0"/>
              </a:rPr>
              <a:t>0xB0 </a:t>
            </a:r>
            <a:r>
              <a:rPr lang="en-US" sz="2000" dirty="0" smtClean="0">
                <a:latin typeface="Courier New" pitchFamily="49" charset="0"/>
              </a:rPr>
              <a:t>      	MOV PC, LR</a:t>
            </a:r>
          </a:p>
          <a:p>
            <a:r>
              <a:rPr lang="en-US" sz="2000" b="1" dirty="0" smtClean="0">
                <a:latin typeface="Courier New" pitchFamily="49" charset="0"/>
              </a:rPr>
              <a:t>0xB4</a:t>
            </a:r>
            <a:r>
              <a:rPr lang="en-US" sz="2000" dirty="0" smtClean="0">
                <a:latin typeface="Courier New" pitchFamily="49" charset="0"/>
              </a:rPr>
              <a:t> THERE 	SUB R0, R0, #1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0xB8	</a:t>
            </a: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BL  TEST</a:t>
            </a:r>
            <a:endParaRPr lang="en-US" sz="2000" dirty="0">
              <a:latin typeface="Courier New" pitchFamily="49" charset="0"/>
            </a:endParaRP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79575" y="1662370"/>
            <a:ext cx="2840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= 0xA0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+ 8 = 0xA8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en-US" sz="2400" dirty="0" smtClean="0">
                <a:latin typeface="+mj-lt"/>
              </a:rPr>
              <a:t> label is 3 instructions past 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+8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So, 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imm24</a:t>
            </a:r>
            <a:r>
              <a:rPr lang="en-US" sz="2400" dirty="0" smtClean="0">
                <a:latin typeface="+mj-lt"/>
              </a:rPr>
              <a:t> = 3 </a:t>
            </a:r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3769" y="1661565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endParaRPr lang="en-US" sz="2400" b="1" dirty="0">
              <a:solidFill>
                <a:srgbClr val="0070C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2640" y="2228940"/>
            <a:ext cx="821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+8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614675" y="1854395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612210" y="2468875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61017" y="3197765"/>
            <a:ext cx="665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BTA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630587" y="3429000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Branch Instruction: Example 1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82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2235" y="3429000"/>
            <a:ext cx="6880380" cy="2419515"/>
            <a:chOff x="232235" y="3429000"/>
            <a:chExt cx="6880380" cy="2419515"/>
          </a:xfrm>
        </p:grpSpPr>
        <p:pic>
          <p:nvPicPr>
            <p:cNvPr id="264194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93095" y="3828965"/>
              <a:ext cx="6388100" cy="154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32235" y="3610776"/>
              <a:ext cx="1152150" cy="73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54" t="48290" b="20830"/>
            <a:stretch/>
          </p:blipFill>
          <p:spPr bwMode="auto">
            <a:xfrm>
              <a:off x="731500" y="5372014"/>
              <a:ext cx="6381115" cy="476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4630587" y="3429000"/>
              <a:ext cx="266700" cy="0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749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113410" y="11456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7660" y="894270"/>
            <a:ext cx="8001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assembly code</a:t>
            </a:r>
          </a:p>
          <a:p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0xA0 </a:t>
            </a:r>
            <a:r>
              <a:rPr lang="en-US" sz="2000" dirty="0" smtClean="0">
                <a:latin typeface="Courier New" pitchFamily="49" charset="0"/>
              </a:rPr>
              <a:t>      	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BLT THERE</a:t>
            </a:r>
          </a:p>
          <a:p>
            <a:r>
              <a:rPr lang="en-US" sz="2000" b="1" dirty="0" smtClean="0">
                <a:latin typeface="Courier New" pitchFamily="49" charset="0"/>
              </a:rPr>
              <a:t>0xA4</a:t>
            </a: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	ADD R0, R1, R2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0xA8 </a:t>
            </a:r>
            <a:r>
              <a:rPr lang="en-US" sz="2000" dirty="0" smtClean="0">
                <a:latin typeface="Courier New" pitchFamily="49" charset="0"/>
              </a:rPr>
              <a:t>      	SUB R0, R0, R9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0xAC </a:t>
            </a:r>
            <a:r>
              <a:rPr lang="en-US" sz="2000" dirty="0" smtClean="0">
                <a:latin typeface="Courier New" pitchFamily="49" charset="0"/>
              </a:rPr>
              <a:t>      	ADD SP, SP, #8</a:t>
            </a:r>
          </a:p>
          <a:p>
            <a:r>
              <a:rPr lang="en-US" sz="2000" b="1" dirty="0" smtClean="0">
                <a:latin typeface="Courier New" pitchFamily="49" charset="0"/>
              </a:rPr>
              <a:t>0xB0 </a:t>
            </a:r>
            <a:r>
              <a:rPr lang="en-US" sz="2000" dirty="0" smtClean="0">
                <a:latin typeface="Courier New" pitchFamily="49" charset="0"/>
              </a:rPr>
              <a:t>      	MOV PC, LR</a:t>
            </a:r>
          </a:p>
          <a:p>
            <a:r>
              <a:rPr lang="en-US" sz="2000" b="1" dirty="0" smtClean="0">
                <a:latin typeface="Courier New" pitchFamily="49" charset="0"/>
              </a:rPr>
              <a:t>0xB4</a:t>
            </a:r>
            <a:r>
              <a:rPr lang="en-US" sz="2000" dirty="0" smtClean="0">
                <a:latin typeface="Courier New" pitchFamily="49" charset="0"/>
              </a:rPr>
              <a:t> THERE 	SUB R0, R0, #1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0xB8	</a:t>
            </a: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BL  TEST</a:t>
            </a:r>
            <a:endParaRPr lang="en-US" sz="2000" dirty="0">
              <a:latin typeface="Courier New" pitchFamily="49" charset="0"/>
            </a:endParaRP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79575" y="1662370"/>
            <a:ext cx="3124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= 0xA0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+ 8 = 0xA8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en-US" sz="2400" dirty="0" smtClean="0">
                <a:latin typeface="+mj-lt"/>
              </a:rPr>
              <a:t> label is 3 instructions past 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+8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So, 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imm24</a:t>
            </a:r>
            <a:r>
              <a:rPr lang="en-US" sz="2400" dirty="0" smtClean="0">
                <a:latin typeface="+mj-lt"/>
              </a:rPr>
              <a:t> = 3 </a:t>
            </a:r>
            <a:endParaRPr lang="en-US" sz="2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53769" y="1661565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endParaRPr lang="en-US" sz="2400" b="1" dirty="0">
              <a:solidFill>
                <a:srgbClr val="0070C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2640" y="2228940"/>
            <a:ext cx="821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+8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614675" y="1854395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612210" y="2468875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61017" y="3197765"/>
            <a:ext cx="665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BTA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Branch Instruction: Example 1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829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2235" y="3429000"/>
            <a:ext cx="6880380" cy="2419515"/>
            <a:chOff x="232235" y="3429000"/>
            <a:chExt cx="6880380" cy="2419515"/>
          </a:xfrm>
        </p:grpSpPr>
        <p:pic>
          <p:nvPicPr>
            <p:cNvPr id="264194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93095" y="3828965"/>
              <a:ext cx="6388100" cy="154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32235" y="3610776"/>
              <a:ext cx="1152150" cy="73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54" t="48290" b="20830"/>
            <a:stretch/>
          </p:blipFill>
          <p:spPr bwMode="auto">
            <a:xfrm>
              <a:off x="731500" y="5372014"/>
              <a:ext cx="6381115" cy="476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4630587" y="3429000"/>
              <a:ext cx="266700" cy="0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749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113410" y="11456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7660" y="894270"/>
            <a:ext cx="8001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assembly code</a:t>
            </a:r>
          </a:p>
          <a:p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0xA0 </a:t>
            </a:r>
            <a:r>
              <a:rPr lang="en-US" sz="2000" dirty="0" smtClean="0">
                <a:latin typeface="Courier New" pitchFamily="49" charset="0"/>
              </a:rPr>
              <a:t>      	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BLT THERE</a:t>
            </a:r>
          </a:p>
          <a:p>
            <a:r>
              <a:rPr lang="en-US" sz="2000" b="1" dirty="0" smtClean="0">
                <a:latin typeface="Courier New" pitchFamily="49" charset="0"/>
              </a:rPr>
              <a:t>0xA4</a:t>
            </a: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	ADD R0, R1, R2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0xA8 </a:t>
            </a:r>
            <a:r>
              <a:rPr lang="en-US" sz="2000" dirty="0" smtClean="0">
                <a:latin typeface="Courier New" pitchFamily="49" charset="0"/>
              </a:rPr>
              <a:t>      	SUB R0, R0, R9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0xAC </a:t>
            </a:r>
            <a:r>
              <a:rPr lang="en-US" sz="2000" dirty="0" smtClean="0">
                <a:latin typeface="Courier New" pitchFamily="49" charset="0"/>
              </a:rPr>
              <a:t>      	ADD SP, SP, #8</a:t>
            </a:r>
          </a:p>
          <a:p>
            <a:r>
              <a:rPr lang="en-US" sz="2000" b="1" dirty="0" smtClean="0">
                <a:latin typeface="Courier New" pitchFamily="49" charset="0"/>
              </a:rPr>
              <a:t>0xB0 </a:t>
            </a:r>
            <a:r>
              <a:rPr lang="en-US" sz="2000" dirty="0" smtClean="0">
                <a:latin typeface="Courier New" pitchFamily="49" charset="0"/>
              </a:rPr>
              <a:t>      	MOV PC, LR</a:t>
            </a:r>
          </a:p>
          <a:p>
            <a:r>
              <a:rPr lang="en-US" sz="2000" b="1" dirty="0" smtClean="0">
                <a:latin typeface="Courier New" pitchFamily="49" charset="0"/>
              </a:rPr>
              <a:t>0xB4</a:t>
            </a:r>
            <a:r>
              <a:rPr lang="en-US" sz="2000" dirty="0" smtClean="0">
                <a:latin typeface="Courier New" pitchFamily="49" charset="0"/>
              </a:rPr>
              <a:t> THERE 	SUB R0, R0, #1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0xB8	</a:t>
            </a: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BL  TEST</a:t>
            </a:r>
            <a:endParaRPr lang="en-US" sz="2000" dirty="0">
              <a:latin typeface="Courier New" pitchFamily="49" charset="0"/>
            </a:endParaRP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79575" y="1662370"/>
            <a:ext cx="3124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= 0xA0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+ 8 = 0xA8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en-US" sz="2400" dirty="0" smtClean="0">
                <a:latin typeface="+mj-lt"/>
              </a:rPr>
              <a:t> label is 3 instructions past 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+8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So, 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imm24</a:t>
            </a:r>
            <a:r>
              <a:rPr lang="en-US" sz="2400" dirty="0" smtClean="0">
                <a:latin typeface="+mj-lt"/>
              </a:rPr>
              <a:t> = 3 </a:t>
            </a:r>
            <a:endParaRPr lang="en-US" sz="2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53769" y="1661565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endParaRPr lang="en-US" sz="2400" b="1" dirty="0">
              <a:solidFill>
                <a:srgbClr val="0070C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2640" y="2228940"/>
            <a:ext cx="821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+8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614675" y="1854395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612210" y="2468875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61017" y="3197765"/>
            <a:ext cx="665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BTA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Branch Instruction: Example 1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1725" y="5349250"/>
            <a:ext cx="203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0xBA000003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5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113410" y="11456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7660" y="894270"/>
            <a:ext cx="8001000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assembly code</a:t>
            </a:r>
          </a:p>
          <a:p>
            <a:endParaRPr lang="en-US" sz="500" b="1" dirty="0">
              <a:latin typeface="Courier New" pitchFamily="49" charset="0"/>
            </a:endParaRP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0x8040 TEST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LDRB 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R5, [R0, R3]</a:t>
            </a: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0x8044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STRB 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R5, [R1, R3]</a:t>
            </a: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0x8048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ADD  R3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R3, #1</a:t>
            </a:r>
          </a:p>
          <a:p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0x8044 </a:t>
            </a:r>
            <a:r>
              <a:rPr lang="en-US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MOV  PC</a:t>
            </a: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LR</a:t>
            </a:r>
          </a:p>
          <a:p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0x8050 </a:t>
            </a:r>
            <a:r>
              <a:rPr lang="en-US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BL   TEST</a:t>
            </a:r>
            <a:endParaRPr lang="en-US" sz="20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0x8054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LDR  R3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[R1], #4</a:t>
            </a: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0x8058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SUB  R4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R3, #9</a:t>
            </a:r>
            <a:endParaRPr lang="en-US" sz="1600" spc="-100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79575" y="1662370"/>
            <a:ext cx="3124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= 0x8050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+ 8 = 0x8058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 smtClean="0">
                <a:latin typeface="+mj-lt"/>
              </a:rPr>
              <a:t> label is 6 instructions before 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+8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So, 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imm24</a:t>
            </a:r>
            <a:r>
              <a:rPr lang="en-US" sz="2400" dirty="0" smtClean="0">
                <a:latin typeface="+mj-lt"/>
              </a:rPr>
              <a:t> = -6 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Branch Instruction: Example 2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2625" y="2660900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endParaRPr lang="en-US" sz="2400" b="1" dirty="0">
              <a:solidFill>
                <a:srgbClr val="0070C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41496" y="3236975"/>
            <a:ext cx="821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+8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13531" y="1662370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11066" y="2891330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59873" y="1431940"/>
            <a:ext cx="665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BTA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725620" y="3467405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679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601362"/>
            <a:ext cx="7183540" cy="2167733"/>
            <a:chOff x="0" y="3601362"/>
            <a:chExt cx="7183540" cy="2167733"/>
          </a:xfrm>
        </p:grpSpPr>
        <p:pic>
          <p:nvPicPr>
            <p:cNvPr id="267266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117020" y="3815816"/>
              <a:ext cx="7066520" cy="1610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6486" b="31757"/>
            <a:stretch/>
          </p:blipFill>
          <p:spPr bwMode="auto">
            <a:xfrm>
              <a:off x="78615" y="5254954"/>
              <a:ext cx="7104925" cy="514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0" y="3601362"/>
              <a:ext cx="462665" cy="480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749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113410" y="11456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7660" y="894270"/>
            <a:ext cx="8001000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assembly code</a:t>
            </a:r>
          </a:p>
          <a:p>
            <a:endParaRPr lang="en-US" sz="500" b="1" dirty="0">
              <a:latin typeface="Courier New" pitchFamily="49" charset="0"/>
            </a:endParaRP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0x8040 TEST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LDRB 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R5, [R0, R3]</a:t>
            </a: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0x8044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STRB 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R5, [R1, R3]</a:t>
            </a: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0x8048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ADD  R3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R3, #1</a:t>
            </a:r>
          </a:p>
          <a:p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0x8044 </a:t>
            </a:r>
            <a:r>
              <a:rPr lang="en-US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MOV  PC</a:t>
            </a: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LR</a:t>
            </a:r>
          </a:p>
          <a:p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0x8050 </a:t>
            </a:r>
            <a:r>
              <a:rPr lang="en-US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BL   TEST</a:t>
            </a:r>
            <a:endParaRPr lang="en-US" sz="20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0x8054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LDR  R3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[R1], #4</a:t>
            </a: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0x8058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SUB  R4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R3, #9</a:t>
            </a:r>
            <a:endParaRPr lang="en-US" sz="1600" spc="-100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79575" y="1662370"/>
            <a:ext cx="3124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= 0x8050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+ 8 = 0x8058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 smtClean="0">
                <a:latin typeface="+mj-lt"/>
              </a:rPr>
              <a:t> label is 6 instructions before 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+8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So, 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imm24</a:t>
            </a:r>
            <a:r>
              <a:rPr lang="en-US" sz="2400" dirty="0" smtClean="0">
                <a:latin typeface="+mj-lt"/>
              </a:rPr>
              <a:t> = -6 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Branch Instruction: Example 2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2625" y="2660900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endParaRPr lang="en-US" sz="2400" b="1" dirty="0">
              <a:solidFill>
                <a:srgbClr val="0070C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41496" y="3236975"/>
            <a:ext cx="821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+8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13531" y="1662370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11066" y="2891330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59873" y="1431940"/>
            <a:ext cx="665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BTA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725620" y="3467405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05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601362"/>
            <a:ext cx="7183540" cy="2167733"/>
            <a:chOff x="0" y="3601362"/>
            <a:chExt cx="7183540" cy="2167733"/>
          </a:xfrm>
        </p:grpSpPr>
        <p:pic>
          <p:nvPicPr>
            <p:cNvPr id="267266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117020" y="3815816"/>
              <a:ext cx="7066520" cy="1610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6486" b="31757"/>
            <a:stretch/>
          </p:blipFill>
          <p:spPr bwMode="auto">
            <a:xfrm>
              <a:off x="78615" y="5254954"/>
              <a:ext cx="7104925" cy="514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0" y="3601362"/>
              <a:ext cx="462665" cy="480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749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113410" y="11456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7660" y="894270"/>
            <a:ext cx="8001000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assembly code</a:t>
            </a:r>
          </a:p>
          <a:p>
            <a:endParaRPr lang="en-US" sz="500" b="1" dirty="0">
              <a:latin typeface="Courier New" pitchFamily="49" charset="0"/>
            </a:endParaRP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0x8040 TEST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LDRB 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R5, [R0, R3]</a:t>
            </a: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0x8044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STRB 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R5, [R1, R3]</a:t>
            </a: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0x8048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ADD  R3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R3, #1</a:t>
            </a:r>
          </a:p>
          <a:p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0x8044 </a:t>
            </a:r>
            <a:r>
              <a:rPr lang="en-US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MOV  PC</a:t>
            </a: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LR</a:t>
            </a:r>
          </a:p>
          <a:p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0x8050 </a:t>
            </a:r>
            <a:r>
              <a:rPr lang="en-US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BL   TEST</a:t>
            </a:r>
            <a:endParaRPr lang="en-US" sz="20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0x8054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LDR  R3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[R1], #4</a:t>
            </a:r>
          </a:p>
          <a:p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0x8058 </a:t>
            </a:r>
            <a:r>
              <a:rPr lang="pt-BR" sz="20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SUB  R4</a:t>
            </a:r>
            <a:r>
              <a:rPr lang="pt-BR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R3, #9</a:t>
            </a:r>
            <a:endParaRPr lang="en-US" sz="1600" spc="-100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79575" y="1662370"/>
            <a:ext cx="3124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= 0x8050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+ 8 = 0x8058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 smtClean="0">
                <a:latin typeface="+mj-lt"/>
              </a:rPr>
              <a:t> label is 6 instructions before 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+8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So, 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imm24</a:t>
            </a:r>
            <a:r>
              <a:rPr lang="en-US" sz="2400" dirty="0" smtClean="0">
                <a:latin typeface="+mj-lt"/>
              </a:rPr>
              <a:t> = -6 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Branch Instruction: Example 2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2625" y="2660900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endParaRPr lang="en-US" sz="2400" b="1" dirty="0">
              <a:solidFill>
                <a:srgbClr val="0070C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41496" y="3236975"/>
            <a:ext cx="821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+8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13531" y="1662370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11066" y="2891330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59873" y="1431940"/>
            <a:ext cx="665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BTA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725620" y="3467405"/>
            <a:ext cx="2667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6940" y="5310845"/>
            <a:ext cx="203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0xEBFFFFFA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4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5" name="Picture 6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"/>
          <a:stretch/>
        </p:blipFill>
        <p:spPr bwMode="auto">
          <a:xfrm>
            <a:off x="539475" y="971080"/>
            <a:ext cx="8065050" cy="255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Review: Instruction Formats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5" y="4712679"/>
            <a:ext cx="5338295" cy="113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39" y="3467405"/>
            <a:ext cx="8116296" cy="154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/>
          <p:nvPr>
            <p:extLst>
              <p:ext uri="{D42A27DB-BD31-4B8C-83A1-F6EECF244321}">
                <p14:modId xmlns:p14="http://schemas.microsoft.com/office/powerpoint/2010/main" val="208918416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805370" y="4770974"/>
            <a:ext cx="729695" cy="3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94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2664" y="1143000"/>
            <a:ext cx="833388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Encode in </a:t>
            </a:r>
            <a:r>
              <a:rPr lang="en-US" sz="3200" b="1" i="1" dirty="0" err="1" smtClean="0">
                <a:latin typeface="+mj-lt"/>
                <a:cs typeface="Arial" charset="0"/>
              </a:rPr>
              <a:t>cond</a:t>
            </a:r>
            <a:r>
              <a:rPr lang="en-US" sz="3200" b="1" dirty="0" smtClean="0">
                <a:latin typeface="+mj-lt"/>
                <a:cs typeface="Arial" charset="0"/>
              </a:rPr>
              <a:t> bits of machine instruction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smtClean="0">
                <a:latin typeface="+mj-lt"/>
                <a:cs typeface="Arial" charset="0"/>
              </a:rPr>
              <a:t>	For example,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ANDEQ R1, R2, R3</a:t>
            </a:r>
            <a:r>
              <a:rPr lang="en-US" sz="2400" dirty="0" smtClean="0">
                <a:latin typeface="+mj-lt"/>
                <a:cs typeface="Arial" charset="0"/>
              </a:rPr>
              <a:t> 	(</a:t>
            </a:r>
            <a:r>
              <a:rPr lang="en-US" sz="2400" b="1" i="1" dirty="0" err="1" smtClean="0">
                <a:latin typeface="+mj-lt"/>
                <a:cs typeface="Arial" charset="0"/>
              </a:rPr>
              <a:t>cond</a:t>
            </a:r>
            <a:r>
              <a:rPr lang="en-US" sz="2400" dirty="0" smtClean="0">
                <a:latin typeface="+mj-lt"/>
                <a:cs typeface="Arial" charset="0"/>
              </a:rPr>
              <a:t> = 0000)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cs typeface="Arial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ORRMI R4, R5, #0xF</a:t>
            </a:r>
            <a:r>
              <a:rPr lang="en-US" sz="2400" dirty="0" smtClean="0">
                <a:cs typeface="Arial" charset="0"/>
              </a:rPr>
              <a:t> 	(</a:t>
            </a:r>
            <a:r>
              <a:rPr lang="en-US" sz="2400" b="1" i="1" dirty="0" err="1">
                <a:cs typeface="Arial" charset="0"/>
              </a:rPr>
              <a:t>cond</a:t>
            </a:r>
            <a:r>
              <a:rPr lang="en-US" sz="2400" dirty="0">
                <a:cs typeface="Arial" charset="0"/>
              </a:rPr>
              <a:t> = </a:t>
            </a:r>
            <a:r>
              <a:rPr lang="en-US" sz="2400" dirty="0" smtClean="0">
                <a:cs typeface="Arial" charset="0"/>
              </a:rPr>
              <a:t>0100</a:t>
            </a:r>
            <a:r>
              <a:rPr lang="en-US" sz="2400" dirty="0">
                <a:cs typeface="Arial" charset="0"/>
              </a:rPr>
              <a:t>)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cs typeface="Arial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SUBLT R9, R3, R8</a:t>
            </a:r>
            <a:r>
              <a:rPr lang="en-US" sz="2400" dirty="0" smtClean="0">
                <a:cs typeface="Arial" charset="0"/>
              </a:rPr>
              <a:t> 	(</a:t>
            </a:r>
            <a:r>
              <a:rPr lang="en-US" sz="2400" b="1" i="1" dirty="0" err="1">
                <a:cs typeface="Arial" charset="0"/>
              </a:rPr>
              <a:t>cond</a:t>
            </a:r>
            <a:r>
              <a:rPr lang="en-US" sz="2400" dirty="0">
                <a:cs typeface="Arial" charset="0"/>
              </a:rPr>
              <a:t> = </a:t>
            </a:r>
            <a:r>
              <a:rPr lang="en-US" sz="2400" dirty="0" smtClean="0">
                <a:cs typeface="Arial" charset="0"/>
              </a:rPr>
              <a:t>1011) </a:t>
            </a:r>
            <a:endParaRPr lang="en-US" sz="2400" dirty="0"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 smtClean="0">
              <a:latin typeface="+mj-lt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Conditional Execution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28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026566"/>
                  </p:ext>
                </p:extLst>
              </p:nvPr>
            </p:nvGraphicFramePr>
            <p:xfrm>
              <a:off x="844301" y="779055"/>
              <a:ext cx="7568199" cy="539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482"/>
                    <a:gridCol w="1569048"/>
                    <a:gridCol w="3316824"/>
                    <a:gridCol w="1881845"/>
                  </a:tblGrid>
                  <a:tr h="298019">
                    <a:tc>
                      <a:txBody>
                        <a:bodyPr/>
                        <a:lstStyle/>
                        <a:p>
                          <a:r>
                            <a:rPr lang="en-US" i="1" dirty="0" err="1" smtClean="0">
                              <a:latin typeface="+mj-lt"/>
                              <a:cs typeface="Courier New" panose="02070309020205020404" pitchFamily="49" charset="0"/>
                            </a:rPr>
                            <a:t>cond</a:t>
                          </a:r>
                          <a:endParaRPr lang="en-US" i="1" dirty="0">
                            <a:latin typeface="+mj-lt"/>
                            <a:cs typeface="Courier New" panose="020703090202050204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Mnemonic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CondEx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24872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EQ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Not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𝑍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CS /</a:t>
                          </a:r>
                          <a:r>
                            <a:rPr lang="en-US" sz="1600" baseline="0" dirty="0" smtClean="0"/>
                            <a:t> HS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Carry set / Unsigned higher or same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0011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CC /</a:t>
                          </a:r>
                          <a:r>
                            <a:rPr lang="en-US" sz="1600" baseline="0" dirty="0" smtClean="0"/>
                            <a:t> LO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Carry clear / Unsigned</a:t>
                          </a:r>
                          <a:r>
                            <a:rPr lang="en-US" sz="1600" baseline="0" dirty="0" smtClean="0"/>
                            <a:t> lower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MI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Minus / Negative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Plus / Positive of zero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VS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Overflow / Overflow set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0111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VC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No</a:t>
                          </a:r>
                          <a:r>
                            <a:rPr lang="en-US" sz="1600" baseline="0" dirty="0" smtClean="0"/>
                            <a:t> overflow / Overflow clear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HI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 higher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𝑍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</a:t>
                          </a:r>
                          <a:r>
                            <a:rPr lang="en-US" sz="1600" baseline="0" dirty="0" smtClean="0"/>
                            <a:t> lower or same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𝑂𝑅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GE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</a:t>
                          </a:r>
                          <a:r>
                            <a:rPr lang="en-US" sz="1600" baseline="0" dirty="0" smtClean="0"/>
                            <a:t> greater than or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𝑁</m:t>
                                    </m:r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𝑉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1011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LT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 less than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𝑁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⊕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GT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 greater than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𝑍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(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𝑁</m:t>
                                    </m:r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𝑉</m:t>
                                    </m:r>
                                  </m:e>
                                </m:ba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 less than or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𝑂𝑅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(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𝑁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⊕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𝑉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12742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AL (or none)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Always / unconditional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231F2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ignored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026566"/>
                  </p:ext>
                </p:extLst>
              </p:nvPr>
            </p:nvGraphicFramePr>
            <p:xfrm>
              <a:off x="844301" y="779055"/>
              <a:ext cx="7568199" cy="539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482"/>
                    <a:gridCol w="1569048"/>
                    <a:gridCol w="3316824"/>
                    <a:gridCol w="188184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i="1" dirty="0" err="1" smtClean="0">
                              <a:latin typeface="+mj-lt"/>
                              <a:cs typeface="Courier New" panose="02070309020205020404" pitchFamily="49" charset="0"/>
                            </a:rPr>
                            <a:t>cond</a:t>
                          </a:r>
                          <a:endParaRPr lang="en-US" i="1" dirty="0">
                            <a:latin typeface="+mj-lt"/>
                            <a:cs typeface="Courier New" panose="020703090202050204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Mnemonic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CondEx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EQ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118182" r="-324" b="-14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Not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218182" r="-324" b="-13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CS /</a:t>
                          </a:r>
                          <a:r>
                            <a:rPr lang="en-US" sz="1600" baseline="0" dirty="0" smtClean="0"/>
                            <a:t> HS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Carry set / Unsigned higher or same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318182" r="-324" b="-12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0011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CC /</a:t>
                          </a:r>
                          <a:r>
                            <a:rPr lang="en-US" sz="1600" baseline="0" dirty="0" smtClean="0"/>
                            <a:t> LO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Carry clear / Unsigned</a:t>
                          </a:r>
                          <a:r>
                            <a:rPr lang="en-US" sz="1600" baseline="0" dirty="0" smtClean="0"/>
                            <a:t> lower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418182" r="-324" b="-11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MI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Minus / Negative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518182" r="-324" b="-10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Plus / Positive of zero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618182" r="-324" b="-9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VS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Overflow / Overflow set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718182" r="-324" b="-8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0111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VC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No</a:t>
                          </a:r>
                          <a:r>
                            <a:rPr lang="en-US" sz="1600" baseline="0" dirty="0" smtClean="0"/>
                            <a:t> overflow / Overflow clear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818182" r="-324" b="-7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HI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 higher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918182" r="-324" b="-6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</a:t>
                          </a:r>
                          <a:r>
                            <a:rPr lang="en-US" sz="1600" baseline="0" dirty="0" smtClean="0"/>
                            <a:t> lower or same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1018182" r="-324" b="-5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GE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</a:t>
                          </a:r>
                          <a:r>
                            <a:rPr lang="en-US" sz="1600" baseline="0" dirty="0" smtClean="0"/>
                            <a:t> greater than or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1118182" r="-324" b="-4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1011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LT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 less than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1218182" r="-324" b="-3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GT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 greater than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1318182" r="-324" b="-2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 less than or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1418182" r="-324" b="-1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AL (or none)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Always / unconditional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231F2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ignored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Condition Mnemonics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7951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3095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Many instructions can use constants </a:t>
            </a:r>
            <a:r>
              <a:rPr lang="en-US" sz="3200" dirty="0">
                <a:latin typeface="+mj-lt"/>
                <a:cs typeface="Arial" charset="0"/>
              </a:rPr>
              <a:t>or </a:t>
            </a:r>
            <a:r>
              <a:rPr lang="en-US" sz="3200" i="1" dirty="0" smtClean="0">
                <a:latin typeface="+mj-lt"/>
                <a:cs typeface="Arial" charset="0"/>
              </a:rPr>
              <a:t>immediate </a:t>
            </a:r>
            <a:r>
              <a:rPr lang="en-US" sz="3200" dirty="0" smtClean="0">
                <a:latin typeface="+mj-lt"/>
                <a:cs typeface="Arial" charset="0"/>
              </a:rPr>
              <a:t>operands</a:t>
            </a:r>
            <a:endParaRPr lang="en-US" sz="3200" i="1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For example: </a:t>
            </a:r>
            <a:r>
              <a:rPr lang="en-US" sz="3200" dirty="0">
                <a:latin typeface="+mj-lt"/>
                <a:cs typeface="Arial" charset="0"/>
              </a:rPr>
              <a:t>ADD and SUB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value is </a:t>
            </a:r>
            <a:r>
              <a:rPr lang="en-US" sz="3200" i="1" dirty="0" smtClean="0">
                <a:latin typeface="+mj-lt"/>
                <a:cs typeface="Arial" charset="0"/>
              </a:rPr>
              <a:t>immediate</a:t>
            </a:r>
            <a:r>
              <a:rPr lang="en-US" sz="3200" dirty="0" smtClean="0">
                <a:latin typeface="+mj-lt"/>
                <a:cs typeface="Arial" charset="0"/>
              </a:rPr>
              <a:t>ly </a:t>
            </a:r>
            <a:r>
              <a:rPr lang="en-US" sz="3200" dirty="0">
                <a:latin typeface="+mj-lt"/>
                <a:cs typeface="Arial" charset="0"/>
              </a:rPr>
              <a:t>available from </a:t>
            </a:r>
            <a:r>
              <a:rPr lang="en-US" sz="3200" dirty="0" smtClean="0">
                <a:latin typeface="+mj-lt"/>
                <a:cs typeface="Arial" charset="0"/>
              </a:rPr>
              <a:t>instruction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390511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6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6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80710" y="3905110"/>
            <a:ext cx="488229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6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6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6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6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; R0 </a:t>
            </a:r>
            <a:r>
              <a:rPr lang="en-US" sz="2400" dirty="0">
                <a:latin typeface="Courier New" pitchFamily="49" charset="0"/>
                <a:cs typeface="Arial" charset="0"/>
              </a:rPr>
              <a:t>= a,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R1 </a:t>
            </a:r>
            <a:r>
              <a:rPr lang="en-US" sz="2400" dirty="0">
                <a:latin typeface="Courier New" pitchFamily="49" charset="0"/>
                <a:cs typeface="Arial" charset="0"/>
              </a:rPr>
              <a:t>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ADD R0</a:t>
            </a:r>
            <a:r>
              <a:rPr lang="en-US" sz="2400" dirty="0">
                <a:latin typeface="Courier New" pitchFamily="49" charset="0"/>
                <a:cs typeface="Arial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R0</a:t>
            </a:r>
            <a:r>
              <a:rPr lang="en-US" sz="2400" dirty="0">
                <a:latin typeface="Courier New" pitchFamily="49" charset="0"/>
                <a:cs typeface="Arial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#4</a:t>
            </a:r>
            <a:endParaRPr lang="en-US" sz="24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SUB R1</a:t>
            </a:r>
            <a:r>
              <a:rPr lang="en-US" sz="2400" dirty="0">
                <a:latin typeface="Courier New" pitchFamily="49" charset="0"/>
                <a:cs typeface="Arial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R0</a:t>
            </a:r>
            <a:r>
              <a:rPr lang="en-US" sz="2400" dirty="0">
                <a:latin typeface="Courier New" pitchFamily="49" charset="0"/>
                <a:cs typeface="Arial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#12</a:t>
            </a: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855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Constants\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422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96" y="1023633"/>
            <a:ext cx="7720829" cy="478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Conditional Execution: Machine Code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8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2665" y="972325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Start with </a:t>
            </a:r>
            <a:r>
              <a:rPr lang="en-US" sz="32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3200" b="1" dirty="0" smtClean="0">
                <a:latin typeface="+mj-lt"/>
                <a:cs typeface="Arial" charset="0"/>
              </a:rPr>
              <a:t>: </a:t>
            </a:r>
            <a:r>
              <a:rPr lang="en-US" sz="3200" dirty="0" smtClean="0">
                <a:latin typeface="+mj-lt"/>
                <a:cs typeface="Arial" charset="0"/>
              </a:rPr>
              <a:t>tells </a:t>
            </a:r>
            <a:r>
              <a:rPr lang="en-US" sz="3200" dirty="0">
                <a:latin typeface="+mj-lt"/>
                <a:cs typeface="Arial" charset="0"/>
              </a:rPr>
              <a:t>how to parse </a:t>
            </a:r>
            <a:r>
              <a:rPr lang="en-US" sz="3200" dirty="0" smtClean="0">
                <a:latin typeface="+mj-lt"/>
                <a:cs typeface="Arial" charset="0"/>
              </a:rPr>
              <a:t>rest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400" b="1" i="1" dirty="0" smtClean="0">
                <a:latin typeface="+mj-lt"/>
                <a:cs typeface="Arial" charset="0"/>
              </a:rPr>
              <a:t>op</a:t>
            </a:r>
            <a:r>
              <a:rPr lang="en-US" sz="2400" dirty="0" smtClean="0">
                <a:latin typeface="+mj-lt"/>
                <a:cs typeface="Arial" charset="0"/>
              </a:rPr>
              <a:t> = 00 (Data-processing)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400" b="1" i="1" dirty="0" smtClean="0">
                <a:latin typeface="+mj-lt"/>
                <a:cs typeface="Arial" charset="0"/>
              </a:rPr>
              <a:t>op</a:t>
            </a:r>
            <a:r>
              <a:rPr lang="en-US" sz="2400" dirty="0" smtClean="0">
                <a:latin typeface="+mj-lt"/>
                <a:cs typeface="Arial" charset="0"/>
              </a:rPr>
              <a:t> = 01 (Memory)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400" b="1" i="1" dirty="0" smtClean="0">
                <a:latin typeface="+mj-lt"/>
                <a:cs typeface="Arial" charset="0"/>
              </a:rPr>
              <a:t>op</a:t>
            </a:r>
            <a:r>
              <a:rPr lang="en-US" sz="2400" dirty="0" smtClean="0">
                <a:latin typeface="+mj-lt"/>
                <a:cs typeface="Arial" charset="0"/>
              </a:rPr>
              <a:t> = 10 (Branch)</a:t>
            </a: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3200" b="1" dirty="0" smtClean="0">
                <a:latin typeface="+mj-lt"/>
                <a:cs typeface="Arial" charset="0"/>
              </a:rPr>
              <a:t>-bit:</a:t>
            </a:r>
            <a:r>
              <a:rPr lang="en-US" sz="3200" dirty="0" smtClean="0">
                <a:latin typeface="+mj-lt"/>
                <a:cs typeface="Arial" charset="0"/>
              </a:rPr>
              <a:t> tells how to parse </a:t>
            </a:r>
            <a:r>
              <a:rPr lang="en-US" sz="3200" b="1" i="1" dirty="0">
                <a:latin typeface="+mj-lt"/>
                <a:cs typeface="Arial" charset="0"/>
              </a:rPr>
              <a:t>S</a:t>
            </a:r>
            <a:r>
              <a:rPr lang="en-US" sz="3200" b="1" i="1" dirty="0" smtClean="0">
                <a:latin typeface="+mj-lt"/>
                <a:cs typeface="Arial" charset="0"/>
              </a:rPr>
              <a:t>rc2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Data-processing instructions:</a:t>
            </a:r>
            <a:r>
              <a:rPr lang="en-US" sz="3200" dirty="0" smtClean="0">
                <a:latin typeface="+mj-lt"/>
                <a:cs typeface="Arial" charset="0"/>
              </a:rPr>
              <a:t> 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I</a:t>
            </a:r>
            <a:r>
              <a:rPr lang="en-US" sz="2400" dirty="0" smtClean="0">
                <a:latin typeface="+mj-lt"/>
                <a:cs typeface="Arial" charset="0"/>
              </a:rPr>
              <a:t>f </a:t>
            </a: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+mj-lt"/>
                <a:cs typeface="Arial" charset="0"/>
              </a:rPr>
              <a:t>-bit is 0, bit 4 determines if </a:t>
            </a:r>
            <a:r>
              <a:rPr lang="en-US" sz="2400" b="1" i="1" dirty="0" smtClean="0">
                <a:latin typeface="+mj-lt"/>
                <a:cs typeface="Arial" charset="0"/>
              </a:rPr>
              <a:t>Src2</a:t>
            </a:r>
            <a:r>
              <a:rPr lang="en-US" sz="2400" dirty="0" smtClean="0">
                <a:latin typeface="+mj-lt"/>
                <a:cs typeface="Arial" charset="0"/>
              </a:rPr>
              <a:t> is a register (bit 4 = 0) or a register-shifted register (bit 4 = 1)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Memory instructions: </a:t>
            </a:r>
            <a:endParaRPr lang="en-US" sz="3200" dirty="0">
              <a:latin typeface="+mj-lt"/>
              <a:cs typeface="Arial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  <a:cs typeface="Arial" charset="0"/>
              </a:rPr>
              <a:t>Examine </a:t>
            </a:r>
            <a:r>
              <a:rPr lang="en-US" sz="2400" b="1" i="1" dirty="0" err="1" smtClean="0"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2400" dirty="0" smtClean="0">
                <a:latin typeface="+mj-lt"/>
                <a:cs typeface="Arial" charset="0"/>
              </a:rPr>
              <a:t> bits for indexing mode, instruction, and add or subtract offset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Interpreting Machine Code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35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0639" y="1143000"/>
            <a:ext cx="833388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0xE0475001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830" y="49360"/>
            <a:ext cx="8948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Interpreting Machine Code: Example 1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05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0639" y="1143000"/>
            <a:ext cx="833388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0xE0475001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Arial" charset="0"/>
              </a:rPr>
              <a:t>Start </a:t>
            </a:r>
            <a:r>
              <a:rPr lang="en-US" sz="2400" b="1" dirty="0">
                <a:latin typeface="+mj-lt"/>
                <a:cs typeface="Arial" charset="0"/>
              </a:rPr>
              <a:t>with </a:t>
            </a: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400" b="1" dirty="0" smtClean="0">
                <a:latin typeface="+mj-lt"/>
                <a:cs typeface="Arial" charset="0"/>
              </a:rPr>
              <a:t>: </a:t>
            </a:r>
            <a:r>
              <a:rPr lang="en-US" sz="2400" dirty="0" smtClean="0">
                <a:latin typeface="+mj-lt"/>
                <a:cs typeface="Arial" charset="0"/>
              </a:rPr>
              <a:t>00</a:t>
            </a:r>
            <a:r>
              <a:rPr lang="en-US" sz="2400" baseline="-25000" dirty="0" smtClean="0">
                <a:latin typeface="+mj-lt"/>
                <a:cs typeface="Arial" charset="0"/>
              </a:rPr>
              <a:t>2</a:t>
            </a:r>
            <a:r>
              <a:rPr lang="en-US" sz="2400" dirty="0" smtClean="0">
                <a:latin typeface="+mj-lt"/>
                <a:cs typeface="Arial" charset="0"/>
              </a:rPr>
              <a:t>, so data-processing instruction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830" y="49360"/>
            <a:ext cx="8948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Interpreting Machine Code: Example 1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50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0639" y="1143000"/>
            <a:ext cx="833388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0xE0475001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Arial" charset="0"/>
              </a:rPr>
              <a:t>Start </a:t>
            </a:r>
            <a:r>
              <a:rPr lang="en-US" sz="2400" b="1" dirty="0">
                <a:latin typeface="+mj-lt"/>
                <a:cs typeface="Arial" charset="0"/>
              </a:rPr>
              <a:t>with </a:t>
            </a: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400" b="1" dirty="0" smtClean="0">
                <a:latin typeface="+mj-lt"/>
                <a:cs typeface="Arial" charset="0"/>
              </a:rPr>
              <a:t>: </a:t>
            </a:r>
            <a:r>
              <a:rPr lang="en-US" sz="2400" dirty="0" smtClean="0">
                <a:latin typeface="+mj-lt"/>
                <a:cs typeface="Arial" charset="0"/>
              </a:rPr>
              <a:t>00</a:t>
            </a:r>
            <a:r>
              <a:rPr lang="en-US" sz="2400" baseline="-25000" dirty="0" smtClean="0">
                <a:latin typeface="+mj-lt"/>
                <a:cs typeface="Arial" charset="0"/>
              </a:rPr>
              <a:t>2</a:t>
            </a:r>
            <a:r>
              <a:rPr lang="en-US" sz="2400" dirty="0" smtClean="0">
                <a:latin typeface="+mj-lt"/>
                <a:cs typeface="Arial" charset="0"/>
              </a:rPr>
              <a:t>, so data-processing instruction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+mj-lt"/>
                <a:cs typeface="Arial" charset="0"/>
              </a:rPr>
              <a:t>-bit:</a:t>
            </a:r>
            <a:r>
              <a:rPr lang="en-US" sz="2400" dirty="0" smtClean="0">
                <a:latin typeface="+mj-lt"/>
                <a:cs typeface="Arial" charset="0"/>
              </a:rPr>
              <a:t> 0, so </a:t>
            </a:r>
            <a:r>
              <a:rPr lang="en-US" sz="2400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400" dirty="0" smtClean="0">
                <a:latin typeface="+mj-lt"/>
                <a:cs typeface="Arial" charset="0"/>
              </a:rPr>
              <a:t> is a register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Arial" charset="0"/>
              </a:rPr>
              <a:t>bit 4: </a:t>
            </a:r>
            <a:r>
              <a:rPr lang="en-US" sz="2400" dirty="0" smtClean="0">
                <a:latin typeface="+mj-lt"/>
                <a:cs typeface="Arial" charset="0"/>
              </a:rPr>
              <a:t>0, so </a:t>
            </a:r>
            <a:r>
              <a:rPr lang="en-US" sz="2400" i="1" dirty="0" smtClean="0">
                <a:latin typeface="+mj-lt"/>
                <a:cs typeface="Arial" charset="0"/>
              </a:rPr>
              <a:t>Src2</a:t>
            </a:r>
            <a:r>
              <a:rPr lang="en-US" sz="2400" dirty="0" smtClean="0">
                <a:latin typeface="+mj-lt"/>
                <a:cs typeface="Arial" charset="0"/>
              </a:rPr>
              <a:t> is a register (optionally shifted by </a:t>
            </a:r>
            <a:r>
              <a:rPr lang="en-US" sz="2400" i="1" dirty="0" smtClean="0">
                <a:latin typeface="+mj-lt"/>
                <a:cs typeface="Arial" charset="0"/>
              </a:rPr>
              <a:t>shamt5</a:t>
            </a:r>
            <a:r>
              <a:rPr lang="en-US" sz="2400" dirty="0" smtClean="0">
                <a:latin typeface="+mj-lt"/>
                <a:cs typeface="Arial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830" y="49360"/>
            <a:ext cx="8948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Interpreting Machine Code: Example 1</a:t>
            </a:r>
            <a:endParaRPr lang="en-US" sz="4400" i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0" y="4244893"/>
            <a:ext cx="8794745" cy="114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050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0639" y="1143000"/>
            <a:ext cx="833388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0xE0475001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Arial" charset="0"/>
              </a:rPr>
              <a:t>Start </a:t>
            </a:r>
            <a:r>
              <a:rPr lang="en-US" sz="2400" b="1" dirty="0">
                <a:latin typeface="+mj-lt"/>
                <a:cs typeface="Arial" charset="0"/>
              </a:rPr>
              <a:t>with </a:t>
            </a: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400" b="1" dirty="0" smtClean="0">
                <a:latin typeface="+mj-lt"/>
                <a:cs typeface="Arial" charset="0"/>
              </a:rPr>
              <a:t>: </a:t>
            </a:r>
            <a:r>
              <a:rPr lang="en-US" sz="2400" dirty="0" smtClean="0">
                <a:latin typeface="+mj-lt"/>
                <a:cs typeface="Arial" charset="0"/>
              </a:rPr>
              <a:t>00</a:t>
            </a:r>
            <a:r>
              <a:rPr lang="en-US" sz="2400" baseline="-25000" dirty="0" smtClean="0">
                <a:latin typeface="+mj-lt"/>
                <a:cs typeface="Arial" charset="0"/>
              </a:rPr>
              <a:t>2</a:t>
            </a:r>
            <a:r>
              <a:rPr lang="en-US" sz="2400" dirty="0" smtClean="0">
                <a:latin typeface="+mj-lt"/>
                <a:cs typeface="Arial" charset="0"/>
              </a:rPr>
              <a:t>, so data-processing instruction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+mj-lt"/>
                <a:cs typeface="Arial" charset="0"/>
              </a:rPr>
              <a:t>-bit:</a:t>
            </a:r>
            <a:r>
              <a:rPr lang="en-US" sz="2400" dirty="0" smtClean="0">
                <a:latin typeface="+mj-lt"/>
                <a:cs typeface="Arial" charset="0"/>
              </a:rPr>
              <a:t> 0, so </a:t>
            </a:r>
            <a:r>
              <a:rPr lang="en-US" sz="2400" i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rc2</a:t>
            </a:r>
            <a:r>
              <a:rPr lang="en-US" sz="2400" dirty="0" smtClean="0">
                <a:latin typeface="+mj-lt"/>
                <a:cs typeface="Arial" charset="0"/>
              </a:rPr>
              <a:t> is a register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Arial" charset="0"/>
              </a:rPr>
              <a:t>bit 4: </a:t>
            </a:r>
            <a:r>
              <a:rPr lang="en-US" sz="2400" dirty="0" smtClean="0">
                <a:latin typeface="+mj-lt"/>
                <a:cs typeface="Arial" charset="0"/>
              </a:rPr>
              <a:t>0, so </a:t>
            </a:r>
            <a:r>
              <a:rPr lang="en-US" sz="2400" i="1" dirty="0" smtClean="0">
                <a:latin typeface="+mj-lt"/>
                <a:cs typeface="Arial" charset="0"/>
              </a:rPr>
              <a:t>Src2</a:t>
            </a:r>
            <a:r>
              <a:rPr lang="en-US" sz="2400" dirty="0" smtClean="0">
                <a:latin typeface="+mj-lt"/>
                <a:cs typeface="Arial" charset="0"/>
              </a:rPr>
              <a:t> is a register (optionally shifted by </a:t>
            </a:r>
            <a:r>
              <a:rPr lang="en-US" sz="2400" i="1" dirty="0" smtClean="0">
                <a:latin typeface="+mj-lt"/>
                <a:cs typeface="Arial" charset="0"/>
              </a:rPr>
              <a:t>shamt5</a:t>
            </a:r>
            <a:r>
              <a:rPr lang="en-US" sz="2400" dirty="0" smtClean="0">
                <a:latin typeface="+mj-lt"/>
                <a:cs typeface="Arial" charset="0"/>
              </a:rPr>
              <a:t>)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 err="1">
                <a:cs typeface="Courier New" panose="02070309020205020404" pitchFamily="49" charset="0"/>
              </a:rPr>
              <a:t>cmd</a:t>
            </a:r>
            <a:r>
              <a:rPr lang="en-US" sz="2400" b="1" dirty="0">
                <a:cs typeface="Arial" charset="0"/>
              </a:rPr>
              <a:t>: </a:t>
            </a:r>
            <a:r>
              <a:rPr lang="en-US" sz="2400" dirty="0">
                <a:cs typeface="Arial" charset="0"/>
              </a:rPr>
              <a:t>0010</a:t>
            </a:r>
            <a:r>
              <a:rPr lang="en-US" sz="2400" baseline="-25000" dirty="0">
                <a:cs typeface="Arial" charset="0"/>
              </a:rPr>
              <a:t>2</a:t>
            </a:r>
            <a:r>
              <a:rPr lang="en-US" sz="2400" dirty="0">
                <a:cs typeface="Arial" charset="0"/>
              </a:rPr>
              <a:t> (2), so SUB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Rn</a:t>
            </a:r>
            <a:r>
              <a:rPr lang="en-US" sz="2400" dirty="0" smtClean="0">
                <a:latin typeface="+mj-lt"/>
                <a:cs typeface="Arial" charset="0"/>
              </a:rPr>
              <a:t>=7, 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R</a:t>
            </a: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+mj-lt"/>
                <a:cs typeface="Arial" charset="0"/>
              </a:rPr>
              <a:t>=5, </a:t>
            </a: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Rm</a:t>
            </a:r>
            <a:r>
              <a:rPr lang="en-US" sz="2400" dirty="0" smtClean="0">
                <a:latin typeface="+mj-lt"/>
                <a:cs typeface="Arial" charset="0"/>
              </a:rPr>
              <a:t>=1, </a:t>
            </a:r>
            <a:r>
              <a:rPr lang="en-US" sz="2400" b="1" i="1" dirty="0" smtClean="0">
                <a:latin typeface="+mj-lt"/>
                <a:cs typeface="Arial" charset="0"/>
              </a:rPr>
              <a:t>shamt5</a:t>
            </a:r>
            <a:r>
              <a:rPr lang="en-US" sz="2400" dirty="0" smtClean="0">
                <a:latin typeface="+mj-lt"/>
                <a:cs typeface="Arial" charset="0"/>
              </a:rPr>
              <a:t> = 0, </a:t>
            </a:r>
            <a:r>
              <a:rPr lang="en-US" sz="2400" b="1" i="1" dirty="0" err="1" smtClean="0">
                <a:latin typeface="+mj-lt"/>
                <a:cs typeface="Arial" charset="0"/>
              </a:rPr>
              <a:t>sh</a:t>
            </a:r>
            <a:r>
              <a:rPr lang="en-US" sz="2400" dirty="0" smtClean="0">
                <a:latin typeface="+mj-lt"/>
                <a:cs typeface="Arial" charset="0"/>
              </a:rPr>
              <a:t> = 0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So, instruction is: </a:t>
            </a:r>
            <a:r>
              <a:rPr lang="en-US" sz="2400" b="1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R5,R7,R1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830" y="49360"/>
            <a:ext cx="8948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Interpreting Machine Code: Example 1</a:t>
            </a:r>
            <a:endParaRPr lang="en-US" sz="4400" i="1" dirty="0">
              <a:solidFill>
                <a:schemeClr val="bg1"/>
              </a:solidFill>
            </a:endParaRPr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0" y="4244893"/>
            <a:ext cx="8794745" cy="114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204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0639" y="1143000"/>
            <a:ext cx="833388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0xE5949010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830" y="49360"/>
            <a:ext cx="8948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Interpreting Machine Code: Example 2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34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0639" y="1143000"/>
            <a:ext cx="833388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0xE5949010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Arial" charset="0"/>
              </a:rPr>
              <a:t>Start </a:t>
            </a:r>
            <a:r>
              <a:rPr lang="en-US" sz="2400" b="1" dirty="0">
                <a:latin typeface="+mj-lt"/>
                <a:cs typeface="Arial" charset="0"/>
              </a:rPr>
              <a:t>with </a:t>
            </a:r>
            <a:r>
              <a:rPr lang="en-US" sz="2400" b="1" i="1" dirty="0" smtClean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2400" b="1" dirty="0" smtClean="0">
                <a:latin typeface="+mj-lt"/>
                <a:cs typeface="Arial" charset="0"/>
              </a:rPr>
              <a:t>: </a:t>
            </a:r>
            <a:r>
              <a:rPr lang="en-US" sz="2400" dirty="0" smtClean="0">
                <a:latin typeface="+mj-lt"/>
                <a:cs typeface="Arial" charset="0"/>
              </a:rPr>
              <a:t>01</a:t>
            </a:r>
            <a:r>
              <a:rPr lang="en-US" sz="2400" baseline="-25000" dirty="0" smtClean="0">
                <a:latin typeface="+mj-lt"/>
                <a:cs typeface="Arial" charset="0"/>
              </a:rPr>
              <a:t>2</a:t>
            </a:r>
            <a:r>
              <a:rPr lang="en-US" sz="2400" dirty="0" smtClean="0">
                <a:latin typeface="+mj-lt"/>
                <a:cs typeface="Arial" charset="0"/>
              </a:rPr>
              <a:t>, so memory instruction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 err="1" smtClean="0"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2400" b="1" dirty="0" smtClean="0">
                <a:latin typeface="+mj-lt"/>
                <a:cs typeface="Arial" charset="0"/>
              </a:rPr>
              <a:t>:</a:t>
            </a:r>
            <a:r>
              <a:rPr lang="en-US" sz="2400" dirty="0" smtClean="0">
                <a:latin typeface="+mj-lt"/>
                <a:cs typeface="Arial" charset="0"/>
              </a:rPr>
              <a:t> </a:t>
            </a:r>
            <a:r>
              <a:rPr lang="en-US" sz="2400" i="1" dirty="0" smtClean="0">
                <a:latin typeface="+mj-lt"/>
                <a:cs typeface="Arial" charset="0"/>
              </a:rPr>
              <a:t>B</a:t>
            </a:r>
            <a:r>
              <a:rPr lang="en-US" sz="2400" dirty="0" smtClean="0">
                <a:latin typeface="+mj-lt"/>
                <a:cs typeface="Arial" charset="0"/>
              </a:rPr>
              <a:t>=0, </a:t>
            </a:r>
            <a:r>
              <a:rPr lang="en-US" sz="2400" i="1" dirty="0" smtClean="0">
                <a:latin typeface="+mj-lt"/>
                <a:cs typeface="Arial" charset="0"/>
              </a:rPr>
              <a:t>L</a:t>
            </a:r>
            <a:r>
              <a:rPr lang="en-US" sz="2400" dirty="0" smtClean="0">
                <a:latin typeface="+mj-lt"/>
                <a:cs typeface="Arial" charset="0"/>
              </a:rPr>
              <a:t>=1, so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400" dirty="0" smtClean="0">
                <a:latin typeface="+mj-lt"/>
                <a:cs typeface="Arial" charset="0"/>
              </a:rPr>
              <a:t>; </a:t>
            </a:r>
            <a:r>
              <a:rPr lang="en-US" sz="2400" i="1" dirty="0" smtClean="0">
                <a:latin typeface="+mj-lt"/>
                <a:cs typeface="Arial" charset="0"/>
              </a:rPr>
              <a:t>P</a:t>
            </a:r>
            <a:r>
              <a:rPr lang="en-US" sz="2400" dirty="0" smtClean="0">
                <a:latin typeface="+mj-lt"/>
                <a:cs typeface="Arial" charset="0"/>
              </a:rPr>
              <a:t>=1, </a:t>
            </a:r>
            <a:r>
              <a:rPr lang="en-US" sz="2400" i="1" dirty="0" smtClean="0">
                <a:latin typeface="+mj-lt"/>
                <a:cs typeface="Arial" charset="0"/>
              </a:rPr>
              <a:t>W</a:t>
            </a:r>
            <a:r>
              <a:rPr lang="en-US" sz="2400" dirty="0" smtClean="0">
                <a:latin typeface="+mj-lt"/>
                <a:cs typeface="Arial" charset="0"/>
              </a:rPr>
              <a:t>=0, so offset indexing;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i="1" dirty="0">
                <a:latin typeface="+mj-lt"/>
                <a:cs typeface="Arial" charset="0"/>
              </a:rPr>
              <a:t>	</a:t>
            </a:r>
            <a:r>
              <a:rPr lang="en-US" sz="2400" i="1" dirty="0" smtClean="0">
                <a:latin typeface="+mj-lt"/>
                <a:cs typeface="Arial" charset="0"/>
              </a:rPr>
              <a:t>I</a:t>
            </a:r>
            <a:r>
              <a:rPr lang="en-US" sz="2400" dirty="0" smtClean="0">
                <a:latin typeface="+mj-lt"/>
                <a:cs typeface="Arial" charset="0"/>
              </a:rPr>
              <a:t>=0, so immediate offset, </a:t>
            </a:r>
            <a:r>
              <a:rPr lang="en-US" sz="2400" i="1" dirty="0" smtClean="0">
                <a:latin typeface="+mj-lt"/>
                <a:cs typeface="Arial" charset="0"/>
              </a:rPr>
              <a:t>U</a:t>
            </a:r>
            <a:r>
              <a:rPr lang="en-US" sz="2400" dirty="0" smtClean="0">
                <a:latin typeface="+mj-lt"/>
                <a:cs typeface="Arial" charset="0"/>
              </a:rPr>
              <a:t>=1, so add offset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Rn</a:t>
            </a:r>
            <a:r>
              <a:rPr lang="en-US" sz="2400" dirty="0" smtClean="0">
                <a:latin typeface="+mj-lt"/>
                <a:cs typeface="Arial" charset="0"/>
              </a:rPr>
              <a:t>=4, </a:t>
            </a: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Rd</a:t>
            </a:r>
            <a:r>
              <a:rPr lang="en-US" sz="2400" dirty="0" smtClean="0">
                <a:latin typeface="+mj-lt"/>
                <a:cs typeface="Arial" charset="0"/>
              </a:rPr>
              <a:t>=9, </a:t>
            </a:r>
            <a:r>
              <a:rPr lang="en-US" sz="2400" b="1" i="1" dirty="0" smtClean="0">
                <a:latin typeface="+mj-lt"/>
                <a:cs typeface="Arial" charset="0"/>
              </a:rPr>
              <a:t>imm12</a:t>
            </a:r>
            <a:r>
              <a:rPr lang="en-US" sz="2400" dirty="0" smtClean="0">
                <a:latin typeface="+mj-lt"/>
                <a:cs typeface="Arial" charset="0"/>
              </a:rPr>
              <a:t> = 16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So, instruction is: </a:t>
            </a:r>
            <a:r>
              <a:rPr lang="en-US" sz="2400" b="1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LDR R9,[R4,#16]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830" y="49360"/>
            <a:ext cx="8948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Interpreting Machine Code: Example 2</a:t>
            </a:r>
            <a:endParaRPr lang="en-US" sz="4400" i="1" dirty="0">
              <a:solidFill>
                <a:schemeClr val="bg1"/>
              </a:solidFill>
            </a:endParaRPr>
          </a:p>
        </p:txBody>
      </p:sp>
      <p:pic>
        <p:nvPicPr>
          <p:cNvPr id="269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0" y="4526522"/>
            <a:ext cx="8850820" cy="86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55"/>
          <a:stretch/>
        </p:blipFill>
        <p:spPr bwMode="auto">
          <a:xfrm>
            <a:off x="193830" y="4244893"/>
            <a:ext cx="8794745" cy="28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677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13330" y="1086295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rgbClr val="0070C0"/>
                </a:solidFill>
              </a:rPr>
              <a:t>How do we address </a:t>
            </a:r>
            <a:r>
              <a:rPr lang="en-US" sz="3200" b="1" dirty="0" smtClean="0">
                <a:solidFill>
                  <a:srgbClr val="0070C0"/>
                </a:solidFill>
              </a:rPr>
              <a:t>operands?</a:t>
            </a:r>
          </a:p>
          <a:p>
            <a:r>
              <a:rPr lang="en-US" sz="2600" dirty="0" smtClean="0"/>
              <a:t>Register</a:t>
            </a:r>
          </a:p>
          <a:p>
            <a:r>
              <a:rPr lang="en-US" sz="2600" dirty="0" smtClean="0"/>
              <a:t>Immediate</a:t>
            </a:r>
          </a:p>
          <a:p>
            <a:r>
              <a:rPr lang="en-US" sz="2600" dirty="0" smtClean="0"/>
              <a:t>Base</a:t>
            </a:r>
          </a:p>
          <a:p>
            <a:r>
              <a:rPr lang="en-US" sz="2600" dirty="0" smtClean="0"/>
              <a:t>PC-Relative</a:t>
            </a:r>
            <a:endParaRPr lang="en-US" sz="2600" dirty="0"/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Addressing Modes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51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13330" y="1086295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rgbClr val="0070C0"/>
                </a:solidFill>
              </a:rPr>
              <a:t>How do we address </a:t>
            </a:r>
            <a:r>
              <a:rPr lang="en-US" sz="3200" b="1" dirty="0" smtClean="0">
                <a:solidFill>
                  <a:srgbClr val="0070C0"/>
                </a:solidFill>
              </a:rPr>
              <a:t>operands?</a:t>
            </a:r>
          </a:p>
          <a:p>
            <a:r>
              <a:rPr lang="en-US" sz="2600" b="1" dirty="0" smtClean="0"/>
              <a:t>Register Only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Immediate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PC-Relative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Addressing Modes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1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7450" y="120151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Generating small constants using move (</a:t>
            </a:r>
            <a:r>
              <a:rPr lang="en-US" sz="3200" b="1" dirty="0" smtClean="0">
                <a:latin typeface="Courier New" pitchFamily="49" charset="0"/>
                <a:cs typeface="Arial" charset="0"/>
              </a:rPr>
              <a:t>MOV</a:t>
            </a:r>
            <a:r>
              <a:rPr lang="en-US" sz="3200" b="1" dirty="0" smtClean="0">
                <a:latin typeface="+mj-lt"/>
                <a:cs typeface="Arial" charset="0"/>
              </a:rPr>
              <a:t>):</a:t>
            </a:r>
            <a:endParaRPr lang="en-US" sz="3200" b="1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	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3830" y="1981810"/>
            <a:ext cx="5722346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//</a:t>
            </a:r>
            <a:r>
              <a:rPr lang="en-US" sz="24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: 32-bit </a:t>
            </a:r>
            <a:r>
              <a:rPr lang="en-US" sz="2400" dirty="0">
                <a:latin typeface="Courier New" pitchFamily="49" charset="0"/>
                <a:cs typeface="Arial" charset="0"/>
              </a:rPr>
              <a:t>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2400" dirty="0">
                <a:latin typeface="Courier New" pitchFamily="49" charset="0"/>
                <a:cs typeface="Arial" charset="0"/>
              </a:rPr>
              <a:t> a =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23;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b = 0x45;</a:t>
            </a: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79795" y="198181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; R0 = a, R1 = b</a:t>
            </a:r>
            <a:endParaRPr lang="en-US" sz="24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MOV R0, #23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MOV R1, #0x45</a:t>
            </a: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Generating Constants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629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385855" y="1015312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Source and destination operands </a:t>
            </a:r>
            <a:r>
              <a:rPr lang="en-US" dirty="0"/>
              <a:t>found in </a:t>
            </a:r>
            <a:r>
              <a:rPr lang="en-US" dirty="0" smtClean="0"/>
              <a:t>registers</a:t>
            </a:r>
          </a:p>
          <a:p>
            <a:r>
              <a:rPr lang="en-US" dirty="0" smtClean="0"/>
              <a:t>Used by data-processing instructions</a:t>
            </a:r>
          </a:p>
          <a:p>
            <a:r>
              <a:rPr lang="en-US" b="1" dirty="0" smtClean="0"/>
              <a:t>Three </a:t>
            </a:r>
            <a:r>
              <a:rPr lang="en-US" b="1" dirty="0" err="1" smtClean="0"/>
              <a:t>submodes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sz="3200" dirty="0" smtClean="0"/>
              <a:t>Register-only</a:t>
            </a:r>
          </a:p>
          <a:p>
            <a:pPr lvl="1"/>
            <a:r>
              <a:rPr lang="en-US" sz="3200" dirty="0" smtClean="0"/>
              <a:t>Immediate-shifted register</a:t>
            </a:r>
          </a:p>
          <a:p>
            <a:pPr lvl="1"/>
            <a:r>
              <a:rPr lang="en-US" sz="3200" dirty="0" smtClean="0"/>
              <a:t>Register-shifted register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</a:t>
            </a:r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Register Addressing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84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62665" y="976907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Register-only</a:t>
            </a:r>
          </a:p>
          <a:p>
            <a:pPr marL="457200" lvl="1" indent="0">
              <a:buNone/>
            </a:pPr>
            <a:r>
              <a:rPr lang="en-US" sz="2600" dirty="0" smtClean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Example: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latin typeface="Courier New" pitchFamily="49" charset="0"/>
              </a:rPr>
              <a:t>ADD R0, R2, R7</a:t>
            </a:r>
            <a:endParaRPr lang="en-US" sz="2200" dirty="0" smtClean="0">
              <a:latin typeface="+mj-lt"/>
            </a:endParaRPr>
          </a:p>
          <a:p>
            <a:r>
              <a:rPr lang="en-US" sz="3000" b="1" dirty="0" smtClean="0"/>
              <a:t>Immediate-shifted register</a:t>
            </a:r>
            <a:endParaRPr lang="en-US" sz="3000" b="1" dirty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Example:</a:t>
            </a:r>
            <a:r>
              <a:rPr lang="en-US" sz="2400" dirty="0" smtClean="0"/>
              <a:t> </a:t>
            </a:r>
            <a:r>
              <a:rPr lang="en-US" sz="2200" dirty="0" smtClean="0">
                <a:latin typeface="Courier New" pitchFamily="49" charset="0"/>
              </a:rPr>
              <a:t>ORR R5, R1, R3, LSL #1</a:t>
            </a:r>
            <a:endParaRPr lang="en-US" sz="2200" dirty="0">
              <a:latin typeface="+mj-lt"/>
            </a:endParaRPr>
          </a:p>
          <a:p>
            <a:r>
              <a:rPr lang="en-US" sz="3000" b="1" dirty="0" smtClean="0"/>
              <a:t>Register-shifted register</a:t>
            </a:r>
            <a:endParaRPr lang="en-US" sz="3000" b="1" dirty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Example:</a:t>
            </a:r>
            <a:r>
              <a:rPr lang="en-US" sz="2400" dirty="0" smtClean="0"/>
              <a:t> </a:t>
            </a:r>
            <a:r>
              <a:rPr lang="en-US" sz="2200" dirty="0" smtClean="0">
                <a:latin typeface="Courier New" pitchFamily="49" charset="0"/>
              </a:rPr>
              <a:t>SUB R12, R9, R0, ASR R1</a:t>
            </a:r>
            <a:endParaRPr lang="en-US" sz="22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Register Addressing Examples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85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13330" y="1086295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rgbClr val="0070C0"/>
                </a:solidFill>
              </a:rPr>
              <a:t>How do we address </a:t>
            </a:r>
            <a:r>
              <a:rPr lang="en-US" sz="3200" b="1" dirty="0" smtClean="0">
                <a:solidFill>
                  <a:srgbClr val="0070C0"/>
                </a:solidFill>
              </a:rPr>
              <a:t>operands?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Register Only</a:t>
            </a:r>
          </a:p>
          <a:p>
            <a:r>
              <a:rPr lang="en-US" sz="2600" b="1" dirty="0" smtClean="0"/>
              <a:t>Immediate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PC-Relative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Addressing Modes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38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2426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dirty="0" smtClean="0"/>
              <a:t>Operands found in registers </a:t>
            </a:r>
            <a:r>
              <a:rPr lang="en-US" sz="3000" b="1" dirty="0" smtClean="0"/>
              <a:t>and</a:t>
            </a:r>
            <a:r>
              <a:rPr lang="en-US" sz="3000" dirty="0" smtClean="0"/>
              <a:t> </a:t>
            </a:r>
            <a:r>
              <a:rPr lang="en-US" sz="3000" dirty="0" err="1" smtClean="0"/>
              <a:t>immediates</a:t>
            </a:r>
            <a:endParaRPr lang="en-US" sz="3000" dirty="0" smtClean="0"/>
          </a:p>
          <a:p>
            <a:pPr marL="457200" lvl="1" indent="0">
              <a:buNone/>
            </a:pPr>
            <a:r>
              <a:rPr lang="en-US" sz="2600" dirty="0" smtClean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Example:</a:t>
            </a:r>
            <a:r>
              <a:rPr lang="en-US" sz="2200" dirty="0" smtClean="0"/>
              <a:t>  </a:t>
            </a:r>
            <a:r>
              <a:rPr lang="en-US" sz="2200" dirty="0" smtClean="0">
                <a:latin typeface="Courier New" pitchFamily="49" charset="0"/>
              </a:rPr>
              <a:t>ADD R9, R1, #14</a:t>
            </a:r>
            <a:endParaRPr lang="en-US" sz="2200" dirty="0" smtClean="0"/>
          </a:p>
          <a:p>
            <a:r>
              <a:rPr lang="en-US" sz="3000" dirty="0" smtClean="0"/>
              <a:t>Uses data-processing format with </a:t>
            </a:r>
            <a:r>
              <a:rPr lang="en-US" sz="3000" i="1" dirty="0" smtClean="0"/>
              <a:t>I</a:t>
            </a:r>
            <a:r>
              <a:rPr lang="en-US" sz="3000" dirty="0" smtClean="0"/>
              <a:t>=1</a:t>
            </a:r>
          </a:p>
          <a:p>
            <a:pPr lvl="1"/>
            <a:r>
              <a:rPr lang="en-US" sz="2600" dirty="0" smtClean="0"/>
              <a:t>Immediate is encoded as </a:t>
            </a:r>
          </a:p>
          <a:p>
            <a:pPr lvl="2"/>
            <a:r>
              <a:rPr lang="en-US" sz="2200" dirty="0" smtClean="0"/>
              <a:t>8-bit immediat</a:t>
            </a:r>
            <a:r>
              <a:rPr lang="en-US" sz="2200" dirty="0" smtClean="0">
                <a:latin typeface="+mj-lt"/>
              </a:rPr>
              <a:t>e (</a:t>
            </a:r>
            <a:r>
              <a:rPr lang="en-US" sz="2200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200" dirty="0" smtClean="0">
                <a:latin typeface="+mj-lt"/>
              </a:rPr>
              <a:t>)</a:t>
            </a:r>
          </a:p>
          <a:p>
            <a:pPr lvl="2"/>
            <a:r>
              <a:rPr lang="en-US" sz="2200" dirty="0" smtClean="0">
                <a:latin typeface="+mj-lt"/>
              </a:rPr>
              <a:t>4-bit rotation (</a:t>
            </a:r>
            <a:r>
              <a:rPr lang="en-US" sz="2200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200" dirty="0" smtClean="0">
                <a:latin typeface="+mj-lt"/>
              </a:rPr>
              <a:t>)</a:t>
            </a:r>
          </a:p>
          <a:p>
            <a:pPr lvl="1"/>
            <a:r>
              <a:rPr lang="en-US" sz="2600" dirty="0" smtClean="0">
                <a:latin typeface="+mj-lt"/>
              </a:rPr>
              <a:t>32-bit immediate = </a:t>
            </a:r>
            <a:r>
              <a:rPr lang="en-US" sz="2600" i="1" dirty="0" smtClean="0">
                <a:latin typeface="+mj-lt"/>
                <a:cs typeface="Courier New" panose="02070309020205020404" pitchFamily="49" charset="0"/>
              </a:rPr>
              <a:t>imm8</a:t>
            </a:r>
            <a:r>
              <a:rPr lang="en-US" sz="2600" dirty="0" smtClean="0">
                <a:latin typeface="+mj-lt"/>
              </a:rPr>
              <a:t> ROR (</a:t>
            </a:r>
            <a:r>
              <a:rPr lang="en-US" sz="2600" i="1" dirty="0" smtClean="0">
                <a:latin typeface="+mj-lt"/>
                <a:cs typeface="Courier New" panose="02070309020205020404" pitchFamily="49" charset="0"/>
              </a:rPr>
              <a:t>rot</a:t>
            </a:r>
            <a:r>
              <a:rPr lang="en-US" sz="2600" dirty="0" smtClean="0">
                <a:latin typeface="+mj-lt"/>
              </a:rPr>
              <a:t> x 2)</a:t>
            </a:r>
            <a:endParaRPr lang="en-US" sz="2600" dirty="0">
              <a:latin typeface="+mj-lt"/>
            </a:endParaRPr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Immediate Addressing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7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13330" y="1086295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rgbClr val="0070C0"/>
                </a:solidFill>
              </a:rPr>
              <a:t>How do we address </a:t>
            </a:r>
            <a:r>
              <a:rPr lang="en-US" sz="3200" b="1" dirty="0" smtClean="0">
                <a:solidFill>
                  <a:srgbClr val="0070C0"/>
                </a:solidFill>
              </a:rPr>
              <a:t>operands?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Register Only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Immediate</a:t>
            </a:r>
          </a:p>
          <a:p>
            <a:r>
              <a:rPr lang="en-US" sz="2600" b="1" dirty="0" smtClean="0"/>
              <a:t>Base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PC-Relative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Addressing Modes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15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24260" y="11247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Address of operand is: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base register + offset</a:t>
            </a:r>
          </a:p>
          <a:p>
            <a:r>
              <a:rPr lang="en-US" dirty="0" smtClean="0"/>
              <a:t>Offset can be a:</a:t>
            </a:r>
          </a:p>
          <a:p>
            <a:pPr lvl="1"/>
            <a:r>
              <a:rPr lang="en-US" sz="3200" dirty="0" smtClean="0"/>
              <a:t>12-bit Immediate</a:t>
            </a:r>
          </a:p>
          <a:p>
            <a:pPr lvl="1"/>
            <a:r>
              <a:rPr lang="en-US" sz="3200" dirty="0" smtClean="0"/>
              <a:t>Register</a:t>
            </a:r>
          </a:p>
          <a:p>
            <a:pPr lvl="1"/>
            <a:r>
              <a:rPr lang="en-US" sz="3200" dirty="0" smtClean="0"/>
              <a:t>Immediate-shifted </a:t>
            </a:r>
            <a:r>
              <a:rPr lang="en-US" sz="3200" dirty="0"/>
              <a:t>R</a:t>
            </a:r>
            <a:r>
              <a:rPr lang="en-US" sz="3200" dirty="0" smtClean="0"/>
              <a:t>egister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3200" dirty="0" smtClean="0"/>
              <a:t>	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Base Addressing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2426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Immediate offset</a:t>
            </a:r>
          </a:p>
          <a:p>
            <a:pPr marL="457200" lvl="1" indent="0">
              <a:buNone/>
            </a:pPr>
            <a:r>
              <a:rPr lang="en-US" sz="2600" dirty="0" smtClean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Example: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ourier New" pitchFamily="49" charset="0"/>
              </a:rPr>
              <a:t>LDR R0, [R8, #-11]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cs typeface="Times New Roman" panose="02020603050405020304" pitchFamily="18" charset="0"/>
              </a:rPr>
              <a:t> (</a:t>
            </a:r>
            <a:r>
              <a:rPr lang="en-US" sz="2200" dirty="0" smtClean="0"/>
              <a:t>R0 </a:t>
            </a:r>
            <a:r>
              <a:rPr lang="en-US" sz="2200" dirty="0"/>
              <a:t>= </a:t>
            </a:r>
            <a:r>
              <a:rPr lang="en-US" sz="2200" dirty="0" smtClean="0"/>
              <a:t>mem[R8 - 11]</a:t>
            </a:r>
            <a:r>
              <a:rPr lang="en-US" sz="2200" dirty="0" smtClean="0">
                <a:cs typeface="Times New Roman" panose="02020603050405020304" pitchFamily="18" charset="0"/>
              </a:rPr>
              <a:t> </a:t>
            </a:r>
            <a:r>
              <a:rPr lang="en-US" sz="2200" dirty="0">
                <a:cs typeface="Times New Roman" panose="02020603050405020304" pitchFamily="18" charset="0"/>
              </a:rPr>
              <a:t>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 smtClean="0"/>
              <a:t>Register offset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Example:</a:t>
            </a:r>
            <a:r>
              <a:rPr lang="en-US" sz="2400" dirty="0" smtClean="0"/>
              <a:t> </a:t>
            </a:r>
            <a:r>
              <a:rPr lang="en-US" sz="2200" dirty="0" smtClean="0">
                <a:latin typeface="Courier New" pitchFamily="49" charset="0"/>
              </a:rPr>
              <a:t>LDR R1, [R7, R9]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>
                <a:cs typeface="Times New Roman" panose="02020603050405020304" pitchFamily="18" charset="0"/>
              </a:rPr>
              <a:t> (</a:t>
            </a:r>
            <a:r>
              <a:rPr lang="en-US" sz="2200" dirty="0" smtClean="0"/>
              <a:t>R1 </a:t>
            </a:r>
            <a:r>
              <a:rPr lang="en-US" sz="2200" dirty="0"/>
              <a:t>= </a:t>
            </a:r>
            <a:r>
              <a:rPr lang="en-US" sz="2200" dirty="0" smtClean="0"/>
              <a:t>mem[R7 + R9]</a:t>
            </a:r>
            <a:r>
              <a:rPr lang="en-US" sz="2200" dirty="0" smtClean="0">
                <a:cs typeface="Times New Roman" panose="02020603050405020304" pitchFamily="18" charset="0"/>
              </a:rPr>
              <a:t> </a:t>
            </a:r>
            <a:r>
              <a:rPr lang="en-US" sz="2200" dirty="0">
                <a:cs typeface="Times New Roman" panose="02020603050405020304" pitchFamily="18" charset="0"/>
              </a:rPr>
              <a:t>)</a:t>
            </a:r>
            <a:endParaRPr lang="en-US" sz="2200" dirty="0"/>
          </a:p>
          <a:p>
            <a:r>
              <a:rPr lang="en-US" sz="3000" b="1" dirty="0" smtClean="0"/>
              <a:t>Immediate-shifted register offset</a:t>
            </a:r>
            <a:endParaRPr lang="en-US" sz="3000" b="1" dirty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Example: </a:t>
            </a:r>
            <a:r>
              <a:rPr lang="en-US" sz="2200" dirty="0" smtClean="0">
                <a:latin typeface="Courier New" pitchFamily="49" charset="0"/>
              </a:rPr>
              <a:t>STR R5, [R3, R2, LSL #4]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+mj-lt"/>
              </a:rPr>
              <a:t>R5 </a:t>
            </a:r>
            <a:r>
              <a:rPr lang="en-US" sz="2200" dirty="0">
                <a:latin typeface="+mj-lt"/>
              </a:rPr>
              <a:t>= </a:t>
            </a:r>
            <a:r>
              <a:rPr lang="en-US" sz="2200" dirty="0" smtClean="0">
                <a:latin typeface="+mj-lt"/>
              </a:rPr>
              <a:t>mem[R3 + (R2 &lt;&lt; 4)]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)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	</a:t>
            </a:r>
            <a:endParaRPr lang="en-US" sz="2200" dirty="0">
              <a:latin typeface="+mj-lt"/>
            </a:endParaRPr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Base Addressing Examples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28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13330" y="1086295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rgbClr val="0070C0"/>
                </a:solidFill>
              </a:rPr>
              <a:t>How do we address </a:t>
            </a:r>
            <a:r>
              <a:rPr lang="en-US" sz="3200" b="1" dirty="0" smtClean="0">
                <a:solidFill>
                  <a:srgbClr val="0070C0"/>
                </a:solidFill>
              </a:rPr>
              <a:t>operands?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Register Only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Immediate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r>
              <a:rPr lang="en-US" sz="2600" b="1" dirty="0" smtClean="0"/>
              <a:t>PC-Relative</a:t>
            </a:r>
            <a:endParaRPr lang="en-US" sz="2600" b="1" dirty="0"/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Addressing Modes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27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62665" y="12399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Used for branches</a:t>
            </a:r>
          </a:p>
          <a:p>
            <a:r>
              <a:rPr lang="en-US" dirty="0" smtClean="0">
                <a:latin typeface="+mj-lt"/>
              </a:rPr>
              <a:t>Branch </a:t>
            </a:r>
            <a:r>
              <a:rPr lang="en-US" dirty="0">
                <a:latin typeface="+mj-lt"/>
              </a:rPr>
              <a:t>instruction </a:t>
            </a:r>
            <a:r>
              <a:rPr lang="en-US" dirty="0" smtClean="0">
                <a:latin typeface="+mj-lt"/>
              </a:rPr>
              <a:t>format:</a:t>
            </a:r>
            <a:endParaRPr lang="en-US" dirty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Operands are 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and a signed 24-bit immediate (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imm24</a:t>
            </a:r>
            <a:r>
              <a:rPr lang="en-US" sz="2400" dirty="0" smtClean="0">
                <a:latin typeface="+mj-lt"/>
              </a:rPr>
              <a:t>)</a:t>
            </a:r>
          </a:p>
          <a:p>
            <a:pPr lvl="1"/>
            <a:r>
              <a:rPr lang="en-US" sz="2400" dirty="0" smtClean="0">
                <a:latin typeface="+mj-lt"/>
              </a:rPr>
              <a:t>Changes the 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</a:p>
          <a:p>
            <a:pPr lvl="1"/>
            <a:r>
              <a:rPr lang="en-US" sz="2400" dirty="0" smtClean="0">
                <a:latin typeface="+mj-lt"/>
              </a:rPr>
              <a:t>New 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 is relative to the old 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</a:p>
          <a:p>
            <a:pPr lvl="1"/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imm24</a:t>
            </a:r>
            <a:r>
              <a:rPr lang="en-US" sz="2400" dirty="0" smtClean="0">
                <a:latin typeface="+mj-lt"/>
              </a:rPr>
              <a:t> indicates the number of words away from 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400" dirty="0" smtClean="0">
                <a:latin typeface="+mj-lt"/>
              </a:rPr>
              <a:t>+8</a:t>
            </a:r>
          </a:p>
          <a:p>
            <a:r>
              <a:rPr lang="en-US" sz="26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600" dirty="0" smtClean="0">
                <a:latin typeface="+mj-lt"/>
              </a:rPr>
              <a:t> = (</a:t>
            </a:r>
            <a:r>
              <a:rPr lang="en-US" sz="2600" dirty="0" smtClean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2600" dirty="0" smtClean="0">
                <a:latin typeface="+mj-lt"/>
              </a:rPr>
              <a:t>+8) + (</a:t>
            </a:r>
            <a:r>
              <a:rPr lang="en-US" sz="2600" dirty="0" err="1" smtClean="0">
                <a:latin typeface="+mj-lt"/>
              </a:rPr>
              <a:t>SignExtended</a:t>
            </a:r>
            <a:r>
              <a:rPr lang="en-US" sz="2600" dirty="0" smtClean="0">
                <a:latin typeface="+mj-lt"/>
              </a:rPr>
              <a:t>(</a:t>
            </a:r>
            <a:r>
              <a:rPr lang="en-US" sz="2600" i="1" dirty="0" smtClean="0">
                <a:latin typeface="+mj-lt"/>
                <a:cs typeface="Courier New" panose="02070309020205020404" pitchFamily="49" charset="0"/>
              </a:rPr>
              <a:t>imm24</a:t>
            </a:r>
            <a:r>
              <a:rPr lang="en-US" sz="2600" dirty="0" smtClean="0">
                <a:latin typeface="+mj-lt"/>
              </a:rPr>
              <a:t>) x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PC-Relative Addressing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08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97108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32-bit instructions </a:t>
            </a:r>
            <a:r>
              <a:rPr lang="en-US" sz="3200" b="1" dirty="0" smtClean="0">
                <a:latin typeface="+mj-lt"/>
                <a:cs typeface="Arial" charset="0"/>
              </a:rPr>
              <a:t>&amp; data </a:t>
            </a:r>
            <a:r>
              <a:rPr lang="en-US" sz="3200" dirty="0">
                <a:latin typeface="+mj-lt"/>
                <a:cs typeface="Arial" charset="0"/>
              </a:rPr>
              <a:t>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Sequence of instructions: </a:t>
            </a:r>
            <a:r>
              <a:rPr lang="en-US" sz="3200" dirty="0">
                <a:latin typeface="+mj-lt"/>
                <a:cs typeface="Arial" charset="0"/>
              </a:rPr>
              <a:t>only difference between two </a:t>
            </a:r>
            <a:r>
              <a:rPr lang="en-US" sz="3200" dirty="0" smtClean="0">
                <a:latin typeface="+mj-lt"/>
                <a:cs typeface="Arial" charset="0"/>
              </a:rPr>
              <a:t>applications</a:t>
            </a: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Program Execution:</a:t>
            </a:r>
            <a:endParaRPr lang="en-US" sz="3200" b="1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+mj-lt"/>
                <a:cs typeface="Arial" charset="0"/>
              </a:rPr>
              <a:t>Processor </a:t>
            </a:r>
            <a:r>
              <a:rPr lang="en-US" sz="2600" i="1" dirty="0" smtClean="0">
                <a:latin typeface="+mj-lt"/>
                <a:cs typeface="Arial" charset="0"/>
              </a:rPr>
              <a:t>fetches</a:t>
            </a:r>
            <a:r>
              <a:rPr lang="en-US" sz="2600" dirty="0" smtClean="0"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(reads) </a:t>
            </a:r>
            <a:r>
              <a:rPr lang="en-US" sz="2600" dirty="0" smtClean="0">
                <a:latin typeface="+mj-lt"/>
                <a:cs typeface="Arial" charset="0"/>
              </a:rPr>
              <a:t>instructions </a:t>
            </a:r>
            <a:r>
              <a:rPr lang="en-US" sz="2600" dirty="0">
                <a:latin typeface="+mj-lt"/>
                <a:cs typeface="Arial" charset="0"/>
              </a:rPr>
              <a:t>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+mj-lt"/>
                <a:cs typeface="Arial" charset="0"/>
              </a:rPr>
              <a:t>Processor performs </a:t>
            </a:r>
            <a:r>
              <a:rPr lang="en-US" sz="2600" dirty="0">
                <a:latin typeface="+mj-lt"/>
                <a:cs typeface="Arial" charset="0"/>
              </a:rPr>
              <a:t>the specified </a:t>
            </a:r>
            <a:r>
              <a:rPr lang="en-US" sz="2600" dirty="0" smtClean="0">
                <a:latin typeface="+mj-lt"/>
                <a:cs typeface="Arial" charset="0"/>
              </a:rPr>
              <a:t>operation</a:t>
            </a:r>
            <a:endParaRPr lang="en-US" sz="2600" dirty="0">
              <a:latin typeface="+mj-lt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Power of the Stored Program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75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7450" y="120151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Generating small constants using move (</a:t>
            </a:r>
            <a:r>
              <a:rPr lang="en-US" sz="3200" b="1" dirty="0" smtClean="0">
                <a:latin typeface="Courier New" pitchFamily="49" charset="0"/>
                <a:cs typeface="Arial" charset="0"/>
              </a:rPr>
              <a:t>MOV</a:t>
            </a:r>
            <a:r>
              <a:rPr lang="en-US" sz="3200" b="1" dirty="0" smtClean="0">
                <a:latin typeface="+mj-lt"/>
                <a:cs typeface="Arial" charset="0"/>
              </a:rPr>
              <a:t>):</a:t>
            </a:r>
            <a:endParaRPr lang="en-US" sz="3200" b="1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	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         Constant must have &lt; 8 bits of precision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  </a:t>
            </a:r>
            <a:endParaRPr lang="en-US" sz="30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3830" y="1981810"/>
            <a:ext cx="5722346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//</a:t>
            </a:r>
            <a:r>
              <a:rPr lang="en-US" sz="24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: 32-bit </a:t>
            </a:r>
            <a:r>
              <a:rPr lang="en-US" sz="2400" dirty="0">
                <a:latin typeface="Courier New" pitchFamily="49" charset="0"/>
                <a:cs typeface="Arial" charset="0"/>
              </a:rPr>
              <a:t>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2400" dirty="0">
                <a:latin typeface="Courier New" pitchFamily="49" charset="0"/>
                <a:cs typeface="Arial" charset="0"/>
              </a:rPr>
              <a:t> a =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23;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b = 0x45;</a:t>
            </a: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79795" y="198181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; R0 = a, R1 = b</a:t>
            </a:r>
            <a:endParaRPr lang="en-US" sz="24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MOV R0, #23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MOV R1, #0x45</a:t>
            </a: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Generating Constants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8684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33528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Program Counter (PC):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keeps track of current instruction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579275"/>
              </p:ext>
            </p:extLst>
          </p:nvPr>
        </p:nvGraphicFramePr>
        <p:xfrm>
          <a:off x="1295399" y="1219200"/>
          <a:ext cx="4487019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69" name="VISIO" r:id="rId7" imgW="2286000" imgH="2562120" progId="Visio.Drawing.11">
                  <p:embed/>
                </p:oleObj>
              </mc:Choice>
              <mc:Fallback>
                <p:oleObj name="VISIO" r:id="rId7" imgW="2286000" imgH="25621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399" y="1219200"/>
                        <a:ext cx="4487019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The Stored Program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28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426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 </a:t>
            </a:r>
            <a:r>
              <a:rPr lang="en-US" sz="3200" b="1" dirty="0" smtClean="0">
                <a:latin typeface="+mj-lt"/>
                <a:cs typeface="Arial" charset="0"/>
              </a:rPr>
              <a:t>  How to implement the ARM Instruction Set  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 </a:t>
            </a:r>
            <a:r>
              <a:rPr lang="en-US" sz="3200" b="1" dirty="0" smtClean="0">
                <a:latin typeface="+mj-lt"/>
                <a:cs typeface="Arial" charset="0"/>
              </a:rPr>
              <a:t>  Architecture in Hardware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3200" b="1" dirty="0" smtClean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3200" b="1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		</a:t>
            </a:r>
            <a:r>
              <a:rPr lang="en-US" sz="4400" b="1" dirty="0" smtClean="0">
                <a:solidFill>
                  <a:srgbClr val="0070C0"/>
                </a:solidFill>
                <a:latin typeface="+mj-lt"/>
                <a:cs typeface="Arial" charset="0"/>
              </a:rPr>
              <a:t>Microarchitecture</a:t>
            </a:r>
            <a:endParaRPr lang="en-US" sz="4400" dirty="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Up Next</a:t>
            </a:r>
            <a:endParaRPr 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5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7450" y="120151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Generating small constants using move (</a:t>
            </a:r>
            <a:r>
              <a:rPr lang="en-US" sz="3200" b="1" dirty="0" smtClean="0">
                <a:latin typeface="Courier New" pitchFamily="49" charset="0"/>
                <a:cs typeface="Arial" charset="0"/>
              </a:rPr>
              <a:t>MOV</a:t>
            </a:r>
            <a:r>
              <a:rPr lang="en-US" sz="3200" b="1" dirty="0" smtClean="0">
                <a:latin typeface="+mj-lt"/>
                <a:cs typeface="Arial" charset="0"/>
              </a:rPr>
              <a:t>):</a:t>
            </a:r>
            <a:endParaRPr lang="en-US" sz="3200" b="1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	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         Constant must have &lt; 8 bits of precision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3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Note: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3000" dirty="0" smtClean="0">
                <a:latin typeface="+mj-lt"/>
                <a:cs typeface="Arial" charset="0"/>
              </a:rPr>
              <a:t> can also use 2 registers: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R7, R9</a:t>
            </a:r>
            <a:endParaRPr lang="en-US" sz="30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3830" y="1981810"/>
            <a:ext cx="5722346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//</a:t>
            </a:r>
            <a:r>
              <a:rPr lang="en-US" sz="24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: 32-bit </a:t>
            </a:r>
            <a:r>
              <a:rPr lang="en-US" sz="2400" dirty="0">
                <a:latin typeface="Courier New" pitchFamily="49" charset="0"/>
                <a:cs typeface="Arial" charset="0"/>
              </a:rPr>
              <a:t>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2400" dirty="0">
                <a:latin typeface="Courier New" pitchFamily="49" charset="0"/>
                <a:cs typeface="Arial" charset="0"/>
              </a:rPr>
              <a:t> a =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23;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b = 0x45;</a:t>
            </a: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79795" y="198181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; R0 = a, R1 = b</a:t>
            </a:r>
            <a:endParaRPr lang="en-US" sz="24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MOV R0, #23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MOV R1, #0x45</a:t>
            </a: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Generating Constants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3427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260" y="12192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+mj-lt"/>
                <a:cs typeface="Arial" charset="0"/>
              </a:rPr>
              <a:t>Generate larger constants using move 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3200" dirty="0" smtClean="0">
                <a:latin typeface="+mj-lt"/>
                <a:cs typeface="Arial" charset="0"/>
              </a:rPr>
              <a:t>) and or 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r>
              <a:rPr lang="en-US" sz="3200" dirty="0" smtClean="0">
                <a:latin typeface="+mj-lt"/>
                <a:cs typeface="Arial" charset="0"/>
              </a:rPr>
              <a:t>):</a:t>
            </a: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653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3095" y="23622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2400" dirty="0">
                <a:latin typeface="Courier New" pitchFamily="49" charset="0"/>
                <a:cs typeface="Arial" charset="0"/>
              </a:rPr>
              <a:t> a =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0x7EDC8765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16531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05550" y="2362200"/>
            <a:ext cx="453664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#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R0 </a:t>
            </a:r>
            <a:r>
              <a:rPr lang="en-US" sz="2400" dirty="0">
                <a:latin typeface="Courier New" pitchFamily="49" charset="0"/>
                <a:cs typeface="Arial" charset="0"/>
              </a:rPr>
              <a:t>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MOV R0, #0x7E000000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ORR R0, R0, #0xDC0000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ORR R0, R0, #0x8700</a:t>
            </a:r>
            <a:endParaRPr lang="en-US" sz="24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ORR R0</a:t>
            </a:r>
            <a:r>
              <a:rPr lang="en-US" sz="2400" dirty="0">
                <a:latin typeface="Courier New" pitchFamily="49" charset="0"/>
                <a:cs typeface="Arial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R0</a:t>
            </a:r>
            <a:r>
              <a:rPr lang="en-US" sz="2400" dirty="0">
                <a:latin typeface="Courier New" pitchFamily="49" charset="0"/>
                <a:cs typeface="Arial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#0x65</a:t>
            </a: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3440" y="68759"/>
            <a:ext cx="875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Generating Constants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3481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7450" y="1219200"/>
            <a:ext cx="82631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Too much data to fit in only </a:t>
            </a:r>
            <a:r>
              <a:rPr lang="en-US" sz="3200" dirty="0" smtClean="0">
                <a:latin typeface="+mj-lt"/>
                <a:cs typeface="Arial" charset="0"/>
              </a:rPr>
              <a:t>16 </a:t>
            </a:r>
            <a:r>
              <a:rPr lang="en-US" sz="3200" dirty="0">
                <a:latin typeface="+mj-lt"/>
                <a:cs typeface="Arial" charset="0"/>
              </a:rPr>
              <a:t>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is large, </a:t>
            </a:r>
            <a:r>
              <a:rPr lang="en-US" sz="3200" dirty="0" smtClean="0">
                <a:latin typeface="+mj-lt"/>
                <a:cs typeface="Arial" charset="0"/>
              </a:rPr>
              <a:t>but </a:t>
            </a:r>
            <a:r>
              <a:rPr lang="en-US" sz="3200" dirty="0">
                <a:latin typeface="+mj-lt"/>
                <a:cs typeface="Arial" charset="0"/>
              </a:rPr>
              <a:t>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Commonly used variables </a:t>
            </a:r>
            <a:r>
              <a:rPr lang="en-US" sz="3200" dirty="0" smtClean="0">
                <a:latin typeface="+mj-lt"/>
                <a:cs typeface="Arial" charset="0"/>
              </a:rPr>
              <a:t>still kept </a:t>
            </a:r>
            <a:r>
              <a:rPr lang="en-US" sz="3200" dirty="0">
                <a:latin typeface="+mj-lt"/>
                <a:cs typeface="Arial" charset="0"/>
              </a:rPr>
              <a:t>in </a:t>
            </a:r>
            <a:r>
              <a:rPr lang="en-US" sz="3200" dirty="0" smtClean="0">
                <a:latin typeface="+mj-lt"/>
                <a:cs typeface="Arial" charset="0"/>
              </a:rPr>
              <a:t>registers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450" y="68759"/>
            <a:ext cx="8720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40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855" y="1219200"/>
            <a:ext cx="83771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Each </a:t>
            </a:r>
            <a:r>
              <a:rPr lang="en-US" sz="3200" dirty="0">
                <a:latin typeface="+mj-lt"/>
                <a:cs typeface="Arial" charset="0"/>
              </a:rPr>
              <a:t>data </a:t>
            </a:r>
            <a:r>
              <a:rPr lang="en-US" sz="3200" b="1" dirty="0">
                <a:latin typeface="+mj-lt"/>
                <a:cs typeface="Arial" charset="0"/>
              </a:rPr>
              <a:t>byte</a:t>
            </a:r>
            <a:r>
              <a:rPr lang="en-US" sz="3200" dirty="0">
                <a:latin typeface="+mj-lt"/>
                <a:cs typeface="Arial" charset="0"/>
              </a:rPr>
              <a:t> has </a:t>
            </a:r>
            <a:r>
              <a:rPr lang="en-US" sz="3200" dirty="0" smtClean="0">
                <a:latin typeface="+mj-lt"/>
                <a:cs typeface="Arial" charset="0"/>
              </a:rPr>
              <a:t>unique </a:t>
            </a:r>
            <a:r>
              <a:rPr lang="en-US" sz="3200" dirty="0">
                <a:latin typeface="+mj-lt"/>
                <a:cs typeface="Arial" charset="0"/>
              </a:rPr>
              <a:t>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32-bit word = </a:t>
            </a:r>
            <a:r>
              <a:rPr lang="en-US" sz="3200" dirty="0">
                <a:latin typeface="+mj-lt"/>
                <a:cs typeface="Arial" charset="0"/>
              </a:rPr>
              <a:t>4 bytes, so </a:t>
            </a:r>
            <a:r>
              <a:rPr lang="en-US" sz="3200" dirty="0" smtClean="0">
                <a:latin typeface="+mj-lt"/>
                <a:cs typeface="Arial" charset="0"/>
              </a:rPr>
              <a:t>word </a:t>
            </a:r>
            <a:r>
              <a:rPr lang="en-US" sz="3200" dirty="0">
                <a:latin typeface="+mj-lt"/>
                <a:cs typeface="Arial" charset="0"/>
              </a:rPr>
              <a:t>address increments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Byte-Addressable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5668" name="Picture 8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87"/>
          <a:stretch/>
        </p:blipFill>
        <p:spPr bwMode="auto">
          <a:xfrm>
            <a:off x="2993824" y="2852925"/>
            <a:ext cx="3161205" cy="283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3775" y="5502870"/>
            <a:ext cx="307240" cy="23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77770" y="5464465"/>
            <a:ext cx="307240" cy="23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7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8077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</a:t>
            </a:r>
            <a:r>
              <a:rPr lang="en-US" sz="3200" dirty="0" smtClean="0">
                <a:latin typeface="+mj-lt"/>
                <a:cs typeface="Arial" charset="0"/>
              </a:rPr>
              <a:t>read called </a:t>
            </a: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Arial" charset="0"/>
              </a:rPr>
              <a:t>load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load </a:t>
            </a:r>
            <a:r>
              <a:rPr lang="en-US" sz="3200" i="1" dirty="0" smtClean="0">
                <a:latin typeface="+mj-lt"/>
                <a:cs typeface="Arial" charset="0"/>
              </a:rPr>
              <a:t>register </a:t>
            </a:r>
            <a:r>
              <a:rPr lang="en-US" sz="3200" dirty="0" smtClean="0">
                <a:latin typeface="+mj-lt"/>
                <a:cs typeface="Arial" charset="0"/>
              </a:rPr>
              <a:t>(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LDR</a:t>
            </a:r>
            <a:r>
              <a:rPr lang="en-US" sz="3200" dirty="0" smtClean="0">
                <a:latin typeface="+mj-lt"/>
                <a:cs typeface="Arial" charset="0"/>
              </a:rPr>
              <a:t>)</a:t>
            </a: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LDR R0, [R1, #12]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Reading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935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8077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</a:t>
            </a:r>
            <a:r>
              <a:rPr lang="en-US" sz="3200" dirty="0" smtClean="0">
                <a:latin typeface="+mj-lt"/>
                <a:cs typeface="Arial" charset="0"/>
              </a:rPr>
              <a:t>read called </a:t>
            </a: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Arial" charset="0"/>
              </a:rPr>
              <a:t>load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load </a:t>
            </a:r>
            <a:r>
              <a:rPr lang="en-US" sz="3200" i="1" dirty="0" smtClean="0">
                <a:latin typeface="+mj-lt"/>
                <a:cs typeface="Arial" charset="0"/>
              </a:rPr>
              <a:t>register </a:t>
            </a:r>
            <a:r>
              <a:rPr lang="en-US" sz="3200" dirty="0" smtClean="0">
                <a:latin typeface="+mj-lt"/>
                <a:cs typeface="Arial" charset="0"/>
              </a:rPr>
              <a:t>(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LDR</a:t>
            </a:r>
            <a:r>
              <a:rPr lang="en-US" sz="3200" dirty="0" smtClean="0">
                <a:latin typeface="+mj-lt"/>
                <a:cs typeface="Arial" charset="0"/>
              </a:rPr>
              <a:t>)</a:t>
            </a: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LDR R0, [R1, #12]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latin typeface="+mj-lt"/>
                <a:cs typeface="Arial" charset="0"/>
              </a:rPr>
              <a:t>	Address calculation:</a:t>
            </a: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latin typeface="+mj-lt"/>
                <a:cs typeface="Arial" charset="0"/>
              </a:rPr>
              <a:t>add </a:t>
            </a:r>
            <a:r>
              <a:rPr lang="en-US" sz="2400" i="1" dirty="0" smtClean="0">
                <a:latin typeface="+mj-lt"/>
                <a:cs typeface="Arial" charset="0"/>
              </a:rPr>
              <a:t>base </a:t>
            </a:r>
            <a:r>
              <a:rPr lang="en-US" sz="2400" i="1" dirty="0">
                <a:latin typeface="+mj-lt"/>
                <a:cs typeface="Times New Roman" pitchFamily="18" charset="0"/>
              </a:rPr>
              <a:t>address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(R1) </a:t>
            </a:r>
            <a:r>
              <a:rPr lang="en-US" sz="2400" dirty="0">
                <a:latin typeface="+mj-lt"/>
                <a:cs typeface="Times New Roman" pitchFamily="18" charset="0"/>
              </a:rPr>
              <a:t>to the </a:t>
            </a:r>
            <a:r>
              <a:rPr lang="en-US" sz="2400" i="1" dirty="0">
                <a:latin typeface="+mj-lt"/>
                <a:cs typeface="Times New Roman" pitchFamily="18" charset="0"/>
              </a:rPr>
              <a:t>offset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(12)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address =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(R1 </a:t>
            </a:r>
            <a:r>
              <a:rPr lang="en-US" sz="2400" dirty="0">
                <a:latin typeface="+mj-lt"/>
                <a:cs typeface="Times New Roman" pitchFamily="18" charset="0"/>
              </a:rPr>
              <a:t>+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12)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latin typeface="+mj-lt"/>
                <a:cs typeface="Arial" charset="0"/>
              </a:rPr>
              <a:t>	Result:</a:t>
            </a: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Times New Roman" pitchFamily="18" charset="0"/>
              </a:rPr>
              <a:t>R</a:t>
            </a:r>
            <a:r>
              <a:rPr lang="en-US" sz="2400" dirty="0" smtClean="0">
                <a:latin typeface="+mj-lt"/>
                <a:cs typeface="Times New Roman" pitchFamily="18" charset="0"/>
              </a:rPr>
              <a:t>0 holds the data at memory address (R1 + 12)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00" b="1" dirty="0">
                <a:latin typeface="+mj-lt"/>
                <a:cs typeface="Arial" charset="0"/>
              </a:rPr>
              <a:t>	</a:t>
            </a:r>
            <a:endParaRPr lang="en-US" sz="2400" dirty="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Reading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7011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81000" y="1295400"/>
            <a:ext cx="57150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Jumping up a few levels of </a:t>
            </a:r>
            <a:r>
              <a:rPr lang="en-US" b="1" dirty="0" smtClean="0"/>
              <a:t>abstraction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Architecture: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programmer’s </a:t>
            </a:r>
            <a:r>
              <a:rPr lang="en-US" dirty="0"/>
              <a:t>view of </a:t>
            </a:r>
            <a:r>
              <a:rPr lang="en-US" dirty="0" smtClean="0"/>
              <a:t>computer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sz="2800" dirty="0"/>
              <a:t>Defined by </a:t>
            </a:r>
            <a:r>
              <a:rPr lang="en-US" sz="2800" b="1" dirty="0"/>
              <a:t>instructions</a:t>
            </a:r>
            <a:r>
              <a:rPr lang="en-US" sz="2800" dirty="0"/>
              <a:t> </a:t>
            </a:r>
            <a:r>
              <a:rPr lang="en-US" sz="2800" dirty="0" smtClean="0"/>
              <a:t>&amp; </a:t>
            </a:r>
            <a:r>
              <a:rPr lang="en-US" sz="2800" b="1" dirty="0"/>
              <a:t>operand locations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Microarchitecture: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implement an </a:t>
            </a:r>
            <a:r>
              <a:rPr lang="en-US" dirty="0"/>
              <a:t>architecture in hardware (covered in Chapter 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97" y="1036637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8077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</a:t>
            </a:r>
            <a:r>
              <a:rPr lang="en-US" sz="3200" dirty="0" smtClean="0">
                <a:latin typeface="+mj-lt"/>
                <a:cs typeface="Arial" charset="0"/>
              </a:rPr>
              <a:t>read called </a:t>
            </a: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Arial" charset="0"/>
              </a:rPr>
              <a:t>load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load </a:t>
            </a:r>
            <a:r>
              <a:rPr lang="en-US" sz="3200" i="1" dirty="0" smtClean="0">
                <a:latin typeface="+mj-lt"/>
                <a:cs typeface="Arial" charset="0"/>
              </a:rPr>
              <a:t>register </a:t>
            </a:r>
            <a:r>
              <a:rPr lang="en-US" sz="3200" dirty="0" smtClean="0">
                <a:latin typeface="+mj-lt"/>
                <a:cs typeface="Arial" charset="0"/>
              </a:rPr>
              <a:t>(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LDR</a:t>
            </a:r>
            <a:r>
              <a:rPr lang="en-US" sz="3200" dirty="0" smtClean="0">
                <a:latin typeface="+mj-lt"/>
                <a:cs typeface="Arial" charset="0"/>
              </a:rPr>
              <a:t>)</a:t>
            </a: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LDR R0, [R1, #12]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latin typeface="+mj-lt"/>
                <a:cs typeface="Arial" charset="0"/>
              </a:rPr>
              <a:t>	Address calculation:</a:t>
            </a: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latin typeface="+mj-lt"/>
                <a:cs typeface="Arial" charset="0"/>
              </a:rPr>
              <a:t>add </a:t>
            </a:r>
            <a:r>
              <a:rPr lang="en-US" sz="2400" i="1" dirty="0" smtClean="0">
                <a:latin typeface="+mj-lt"/>
                <a:cs typeface="Arial" charset="0"/>
              </a:rPr>
              <a:t>base </a:t>
            </a:r>
            <a:r>
              <a:rPr lang="en-US" sz="2400" i="1" dirty="0">
                <a:latin typeface="+mj-lt"/>
                <a:cs typeface="Times New Roman" pitchFamily="18" charset="0"/>
              </a:rPr>
              <a:t>address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(R1) </a:t>
            </a:r>
            <a:r>
              <a:rPr lang="en-US" sz="2400" dirty="0">
                <a:latin typeface="+mj-lt"/>
                <a:cs typeface="Times New Roman" pitchFamily="18" charset="0"/>
              </a:rPr>
              <a:t>to the </a:t>
            </a:r>
            <a:r>
              <a:rPr lang="en-US" sz="2400" i="1" dirty="0">
                <a:latin typeface="+mj-lt"/>
                <a:cs typeface="Times New Roman" pitchFamily="18" charset="0"/>
              </a:rPr>
              <a:t>offset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(12)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address =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(R1 </a:t>
            </a:r>
            <a:r>
              <a:rPr lang="en-US" sz="2400" dirty="0">
                <a:latin typeface="+mj-lt"/>
                <a:cs typeface="Times New Roman" pitchFamily="18" charset="0"/>
              </a:rPr>
              <a:t>+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12)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latin typeface="+mj-lt"/>
                <a:cs typeface="Arial" charset="0"/>
              </a:rPr>
              <a:t>	Result:</a:t>
            </a: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Times New Roman" pitchFamily="18" charset="0"/>
              </a:rPr>
              <a:t>R</a:t>
            </a:r>
            <a:r>
              <a:rPr lang="en-US" sz="2400" dirty="0" smtClean="0">
                <a:latin typeface="+mj-lt"/>
                <a:cs typeface="Times New Roman" pitchFamily="18" charset="0"/>
              </a:rPr>
              <a:t>0 holds the data at memory address (R1 + 12)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00" b="1" dirty="0">
                <a:latin typeface="+mj-lt"/>
                <a:cs typeface="Arial" charset="0"/>
              </a:rPr>
              <a:t>	</a:t>
            </a:r>
            <a:r>
              <a:rPr lang="en-US" sz="500" b="1" dirty="0" smtClean="0">
                <a:latin typeface="+mj-lt"/>
                <a:cs typeface="Arial" charset="0"/>
              </a:rPr>
              <a:t>                        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Any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register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may be used 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cs typeface="Arial" charset="0"/>
              </a:rPr>
              <a:t>as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base 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cs typeface="Arial" charset="0"/>
              </a:rPr>
              <a:t>address</a:t>
            </a:r>
            <a:endParaRPr lang="en-US" sz="2400" dirty="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Reading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4534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0655" y="124116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Example</a:t>
            </a:r>
            <a:r>
              <a:rPr lang="en-US" sz="3200" b="1" dirty="0">
                <a:latin typeface="+mj-lt"/>
                <a:cs typeface="Arial" charset="0"/>
              </a:rPr>
              <a:t>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Read </a:t>
            </a:r>
            <a:r>
              <a:rPr lang="en-US" sz="3200" dirty="0">
                <a:latin typeface="+mj-lt"/>
                <a:cs typeface="Arial" charset="0"/>
              </a:rPr>
              <a:t>a word of data at memory </a:t>
            </a:r>
            <a:r>
              <a:rPr lang="en-US" sz="3200" dirty="0">
                <a:latin typeface="+mj-lt"/>
                <a:cs typeface="Times New Roman" pitchFamily="18" charset="0"/>
              </a:rPr>
              <a:t>address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8 </a:t>
            </a:r>
            <a:r>
              <a:rPr lang="en-US" sz="3200" dirty="0">
                <a:latin typeface="+mj-lt"/>
                <a:cs typeface="Times New Roman" pitchFamily="18" charset="0"/>
              </a:rPr>
              <a:t>into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R3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Reading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1987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0655" y="124116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Example</a:t>
            </a:r>
            <a:r>
              <a:rPr lang="en-US" sz="3200" b="1" dirty="0">
                <a:latin typeface="+mj-lt"/>
                <a:cs typeface="Arial" charset="0"/>
              </a:rPr>
              <a:t>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Read </a:t>
            </a:r>
            <a:r>
              <a:rPr lang="en-US" sz="3200" dirty="0">
                <a:latin typeface="+mj-lt"/>
                <a:cs typeface="Arial" charset="0"/>
              </a:rPr>
              <a:t>a word of data at memory </a:t>
            </a:r>
            <a:r>
              <a:rPr lang="en-US" sz="3200" dirty="0">
                <a:latin typeface="+mj-lt"/>
                <a:cs typeface="Times New Roman" pitchFamily="18" charset="0"/>
              </a:rPr>
              <a:t>address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8 </a:t>
            </a:r>
            <a:r>
              <a:rPr lang="en-US" sz="3200" dirty="0">
                <a:latin typeface="+mj-lt"/>
                <a:cs typeface="Times New Roman" pitchFamily="18" charset="0"/>
              </a:rPr>
              <a:t>into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R3</a:t>
            </a:r>
            <a:endParaRPr lang="en-US" sz="3200" dirty="0">
              <a:latin typeface="+mj-lt"/>
              <a:cs typeface="Times New Roman" pitchFamily="18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Times New Roman" pitchFamily="18" charset="0"/>
              </a:rPr>
              <a:t>A</a:t>
            </a:r>
            <a:r>
              <a:rPr lang="en-US" sz="3200" dirty="0" smtClean="0">
                <a:latin typeface="+mj-lt"/>
                <a:cs typeface="Times New Roman" pitchFamily="18" charset="0"/>
              </a:rPr>
              <a:t>ddress </a:t>
            </a:r>
            <a:r>
              <a:rPr lang="en-US" sz="3200" dirty="0">
                <a:latin typeface="+mj-lt"/>
                <a:cs typeface="Times New Roman" pitchFamily="18" charset="0"/>
              </a:rPr>
              <a:t>=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(R2 + 8) </a:t>
            </a:r>
            <a:r>
              <a:rPr lang="en-US" sz="3200" dirty="0">
                <a:latin typeface="+mj-lt"/>
                <a:cs typeface="Times New Roman" pitchFamily="18" charset="0"/>
              </a:rPr>
              <a:t>= 8</a:t>
            </a:r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Times New Roman" pitchFamily="18" charset="0"/>
              </a:rPr>
              <a:t>R</a:t>
            </a:r>
            <a:r>
              <a:rPr lang="en-US" sz="3200" dirty="0" smtClean="0">
                <a:latin typeface="+mj-lt"/>
                <a:cs typeface="Times New Roman" pitchFamily="18" charset="0"/>
              </a:rPr>
              <a:t>3 = 0x01EE2842 </a:t>
            </a:r>
            <a:r>
              <a:rPr lang="en-US" sz="3200" dirty="0">
                <a:latin typeface="+mj-lt"/>
                <a:cs typeface="Arial" charset="0"/>
              </a:rPr>
              <a:t>after </a:t>
            </a:r>
            <a:r>
              <a:rPr lang="en-US" sz="3200" dirty="0" smtClean="0">
                <a:latin typeface="+mj-lt"/>
                <a:cs typeface="Arial" charset="0"/>
              </a:rPr>
              <a:t>load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4690" y="3792335"/>
            <a:ext cx="487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MOV R2, #0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LDR </a:t>
            </a:r>
            <a:r>
              <a:rPr lang="en-US" sz="2400" dirty="0">
                <a:latin typeface="Courier New" pitchFamily="49" charset="0"/>
                <a:cs typeface="Arial" charset="0"/>
              </a:rPr>
              <a:t>R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3</a:t>
            </a:r>
            <a:r>
              <a:rPr lang="en-US" sz="2400" dirty="0">
                <a:latin typeface="Courier New" pitchFamily="49" charset="0"/>
                <a:cs typeface="Arial" charset="0"/>
              </a:rPr>
              <a:t>, [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R2, #8]</a:t>
            </a: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Reading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1" r="391"/>
          <a:stretch/>
        </p:blipFill>
        <p:spPr bwMode="auto">
          <a:xfrm>
            <a:off x="5224885" y="3200628"/>
            <a:ext cx="3725285" cy="260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46605" y="5656490"/>
            <a:ext cx="384050" cy="23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5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465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</a:t>
            </a:r>
            <a:r>
              <a:rPr lang="en-US" sz="3200" dirty="0" smtClean="0">
                <a:latin typeface="+mj-lt"/>
                <a:cs typeface="Arial" charset="0"/>
              </a:rPr>
              <a:t>write </a:t>
            </a:r>
            <a:r>
              <a:rPr lang="en-US" sz="3200" dirty="0">
                <a:latin typeface="+mj-lt"/>
                <a:cs typeface="Arial" charset="0"/>
              </a:rPr>
              <a:t>are called </a:t>
            </a: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Arial" charset="0"/>
              </a:rPr>
              <a:t>stores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store </a:t>
            </a:r>
            <a:r>
              <a:rPr lang="en-US" sz="3200" i="1" dirty="0" smtClean="0">
                <a:latin typeface="+mj-lt"/>
                <a:cs typeface="Arial" charset="0"/>
              </a:rPr>
              <a:t>register </a:t>
            </a:r>
            <a:r>
              <a:rPr lang="en-US" sz="3200" dirty="0" smtClean="0">
                <a:latin typeface="+mj-lt"/>
                <a:cs typeface="Arial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 smtClean="0">
                <a:latin typeface="+mj-lt"/>
                <a:cs typeface="Arial" charset="0"/>
              </a:rPr>
              <a:t>)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Writing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38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855" y="120151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</a:t>
            </a:r>
            <a:r>
              <a:rPr lang="en-US" sz="3200" dirty="0">
                <a:latin typeface="+mj-lt"/>
                <a:cs typeface="Arial" charset="0"/>
              </a:rPr>
              <a:t> Store the value </a:t>
            </a:r>
            <a:r>
              <a:rPr lang="en-US" sz="3200" dirty="0">
                <a:latin typeface="+mj-lt"/>
                <a:cs typeface="Times New Roman" pitchFamily="18" charset="0"/>
              </a:rPr>
              <a:t>held in R7 into memory word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21.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Writing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232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855" y="120151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</a:t>
            </a:r>
            <a:r>
              <a:rPr lang="en-US" sz="3200" dirty="0">
                <a:latin typeface="+mj-lt"/>
                <a:cs typeface="Arial" charset="0"/>
              </a:rPr>
              <a:t> Store the value </a:t>
            </a:r>
            <a:r>
              <a:rPr lang="en-US" sz="3200" dirty="0">
                <a:latin typeface="+mj-lt"/>
                <a:cs typeface="Times New Roman" pitchFamily="18" charset="0"/>
              </a:rPr>
              <a:t>held in R7 into memory word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21.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Memory address = 4 x 21 = 84 = 0x54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6715" y="2891330"/>
            <a:ext cx="570648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assembly code</a:t>
            </a:r>
            <a:endParaRPr lang="en-US" sz="32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MOV R5, #0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STR R7, [R5, #0x54]</a:t>
            </a: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Writing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1" r="391"/>
          <a:stretch/>
        </p:blipFill>
        <p:spPr bwMode="auto">
          <a:xfrm>
            <a:off x="4802430" y="2929735"/>
            <a:ext cx="3725285" cy="260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24150" y="5385597"/>
            <a:ext cx="384050" cy="23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1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855" y="120151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</a:t>
            </a:r>
            <a:r>
              <a:rPr lang="en-US" sz="3200" dirty="0">
                <a:latin typeface="+mj-lt"/>
                <a:cs typeface="Arial" charset="0"/>
              </a:rPr>
              <a:t> Store the value </a:t>
            </a:r>
            <a:r>
              <a:rPr lang="en-US" sz="3200" dirty="0">
                <a:latin typeface="+mj-lt"/>
                <a:cs typeface="Times New Roman" pitchFamily="18" charset="0"/>
              </a:rPr>
              <a:t>held in R7 into memory word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21.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Memory address = 4 x 21 = 84 = 0x54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6715" y="2891330"/>
            <a:ext cx="570648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assembly code</a:t>
            </a:r>
            <a:endParaRPr lang="en-US" sz="32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MOV R5, #0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STR R7, [R5, #0x54]</a:t>
            </a: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Writing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8740" y="4595063"/>
            <a:ext cx="3682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cs typeface="Arial" charset="0"/>
              </a:rPr>
              <a:t>The offset can be written in decimal or hexadecimal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9" name="Picture 8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1" r="391"/>
          <a:stretch/>
        </p:blipFill>
        <p:spPr bwMode="auto">
          <a:xfrm>
            <a:off x="4802430" y="2929735"/>
            <a:ext cx="3725285" cy="260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24150" y="5385597"/>
            <a:ext cx="384050" cy="23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97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070" y="1219200"/>
            <a:ext cx="810953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Address </a:t>
            </a:r>
            <a:r>
              <a:rPr lang="en-US" sz="3200" dirty="0">
                <a:latin typeface="+mj-lt"/>
                <a:cs typeface="Arial" charset="0"/>
              </a:rPr>
              <a:t>of a memory </a:t>
            </a:r>
            <a:r>
              <a:rPr lang="en-US" sz="3200" b="1" dirty="0">
                <a:latin typeface="+mj-lt"/>
                <a:cs typeface="Arial" charset="0"/>
              </a:rPr>
              <a:t>word</a:t>
            </a:r>
            <a:r>
              <a:rPr lang="en-US" sz="3200" dirty="0">
                <a:latin typeface="+mj-lt"/>
                <a:cs typeface="Arial" charset="0"/>
              </a:rPr>
              <a:t> must </a:t>
            </a:r>
            <a:r>
              <a:rPr lang="en-US" sz="3200" dirty="0" smtClean="0">
                <a:latin typeface="+mj-lt"/>
                <a:cs typeface="Arial" charset="0"/>
              </a:rPr>
              <a:t>be </a:t>
            </a:r>
            <a:r>
              <a:rPr lang="en-US" sz="3200" dirty="0">
                <a:latin typeface="+mj-lt"/>
                <a:cs typeface="Arial" charset="0"/>
              </a:rPr>
              <a:t>multiplied by </a:t>
            </a:r>
            <a:r>
              <a:rPr lang="en-US" sz="3200" dirty="0" smtClean="0">
                <a:latin typeface="+mj-lt"/>
                <a:cs typeface="Arial" charset="0"/>
              </a:rPr>
              <a:t>4 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Examples:</a:t>
            </a:r>
            <a:endParaRPr lang="en-US" sz="3200" b="1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A</a:t>
            </a:r>
            <a:r>
              <a:rPr lang="en-US" sz="3200" dirty="0" smtClean="0">
                <a:latin typeface="+mj-lt"/>
                <a:cs typeface="Arial" charset="0"/>
              </a:rPr>
              <a:t>ddress </a:t>
            </a:r>
            <a:r>
              <a:rPr lang="en-US" sz="3200" dirty="0">
                <a:latin typeface="+mj-lt"/>
                <a:cs typeface="Arial" charset="0"/>
              </a:rPr>
              <a:t>of memory word </a:t>
            </a:r>
            <a:r>
              <a:rPr lang="en-US" sz="3200" dirty="0" smtClean="0">
                <a:latin typeface="+mj-lt"/>
                <a:cs typeface="Arial" charset="0"/>
              </a:rPr>
              <a:t>2 = </a:t>
            </a:r>
            <a:r>
              <a:rPr lang="en-US" sz="3200" dirty="0">
                <a:latin typeface="+mj-lt"/>
                <a:cs typeface="Arial" charset="0"/>
              </a:rPr>
              <a:t>2 </a:t>
            </a:r>
            <a:r>
              <a:rPr lang="en-US" sz="3200" dirty="0">
                <a:latin typeface="+mj-lt"/>
                <a:cs typeface="Times New Roman" pitchFamily="18" charset="0"/>
              </a:rPr>
              <a:t>× </a:t>
            </a:r>
            <a:r>
              <a:rPr lang="en-US" sz="3200" dirty="0">
                <a:latin typeface="+mj-lt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+mj-lt"/>
                <a:cs typeface="Arial" charset="0"/>
              </a:rPr>
              <a:t>Address </a:t>
            </a:r>
            <a:r>
              <a:rPr lang="en-US" sz="3200" dirty="0">
                <a:latin typeface="+mj-lt"/>
                <a:cs typeface="Arial" charset="0"/>
              </a:rPr>
              <a:t>of memory word </a:t>
            </a:r>
            <a:r>
              <a:rPr lang="en-US" sz="3200" dirty="0" smtClean="0">
                <a:latin typeface="+mj-lt"/>
                <a:cs typeface="Arial" charset="0"/>
              </a:rPr>
              <a:t>10 = </a:t>
            </a:r>
            <a:r>
              <a:rPr lang="en-US" sz="3200" dirty="0">
                <a:latin typeface="+mj-lt"/>
                <a:cs typeface="Arial" charset="0"/>
              </a:rPr>
              <a:t>10 </a:t>
            </a:r>
            <a:r>
              <a:rPr lang="en-US" sz="3200" dirty="0">
                <a:latin typeface="+mj-lt"/>
                <a:cs typeface="Times New Roman" pitchFamily="18" charset="0"/>
              </a:rPr>
              <a:t>× 4 =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40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Recap: Accessing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6496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411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5855" y="10668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How to number bytes within a word</a:t>
            </a:r>
            <a:r>
              <a:rPr lang="en-US" sz="3200" b="1" dirty="0" smtClean="0">
                <a:latin typeface="+mj-lt"/>
                <a:cs typeface="Arial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4130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411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5855" y="10668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How to number bytes within a word</a:t>
            </a:r>
            <a:r>
              <a:rPr lang="en-US" sz="3200" b="1" dirty="0" smtClean="0">
                <a:latin typeface="+mj-lt"/>
                <a:cs typeface="Arial" charset="0"/>
              </a:rPr>
              <a:t>?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Little-endian:</a:t>
            </a:r>
            <a:r>
              <a:rPr lang="en-US" sz="2800" dirty="0">
                <a:cs typeface="Arial" charset="0"/>
              </a:rPr>
              <a:t> byte numbers start at the </a:t>
            </a:r>
            <a:r>
              <a:rPr lang="en-US" sz="2800" b="1" dirty="0">
                <a:cs typeface="Arial" charset="0"/>
              </a:rPr>
              <a:t>little</a:t>
            </a:r>
            <a:r>
              <a:rPr lang="en-US" sz="2800" dirty="0">
                <a:cs typeface="Arial" charset="0"/>
              </a:rPr>
              <a:t> (least significant) end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Big-endian:</a:t>
            </a:r>
            <a:r>
              <a:rPr lang="en-US" sz="2800" dirty="0">
                <a:cs typeface="Arial" charset="0"/>
              </a:rPr>
              <a:t> byte numbers start at the </a:t>
            </a:r>
            <a:r>
              <a:rPr lang="en-US" sz="2800" b="1" dirty="0">
                <a:cs typeface="Arial" charset="0"/>
              </a:rPr>
              <a:t>big</a:t>
            </a:r>
            <a:r>
              <a:rPr lang="en-US" sz="2800" dirty="0">
                <a:cs typeface="Arial" charset="0"/>
              </a:rPr>
              <a:t> (most significant) end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b="1" dirty="0" smtClean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80" y="3358225"/>
            <a:ext cx="3381750" cy="249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210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457200" y="1143000"/>
            <a:ext cx="8001000" cy="5257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Commands in a computer’s language</a:t>
            </a:r>
          </a:p>
          <a:p>
            <a:pPr lvl="1">
              <a:lnSpc>
                <a:spcPct val="90000"/>
              </a:lnSpc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Assembly language: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Machine language: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computer-readable format (1’s and 0’s)</a:t>
            </a:r>
            <a:endParaRPr lang="en-US" sz="3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94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4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4" y="1125945"/>
            <a:ext cx="833388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+mj-lt"/>
                <a:cs typeface="Arial" charset="0"/>
              </a:rPr>
              <a:t>Jonathan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Swift’s </a:t>
            </a:r>
            <a:r>
              <a:rPr lang="en-US" sz="2800" b="1" i="1" dirty="0">
                <a:solidFill>
                  <a:srgbClr val="0070C0"/>
                </a:solidFill>
                <a:latin typeface="+mj-lt"/>
                <a:cs typeface="Arial" charset="0"/>
              </a:rPr>
              <a:t>Gulliver’s </a:t>
            </a:r>
            <a:r>
              <a:rPr lang="en-US" sz="2800" b="1" i="1" dirty="0" smtClean="0">
                <a:solidFill>
                  <a:srgbClr val="0070C0"/>
                </a:solidFill>
                <a:latin typeface="+mj-lt"/>
                <a:cs typeface="Arial" charset="0"/>
              </a:rPr>
              <a:t>Travels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2800" dirty="0">
                <a:latin typeface="+mj-lt"/>
                <a:cs typeface="Arial" charset="0"/>
              </a:rPr>
              <a:t>the Little-</a:t>
            </a:r>
            <a:r>
              <a:rPr lang="en-US" sz="2800" dirty="0" err="1">
                <a:latin typeface="+mj-lt"/>
                <a:cs typeface="Arial" charset="0"/>
              </a:rPr>
              <a:t>Endians</a:t>
            </a:r>
            <a:r>
              <a:rPr lang="en-US" sz="2800" dirty="0">
                <a:latin typeface="+mj-lt"/>
                <a:cs typeface="Arial" charset="0"/>
              </a:rPr>
              <a:t> broke their eggs on the little end of the egg and the Big-</a:t>
            </a:r>
            <a:r>
              <a:rPr lang="en-US" sz="2800" dirty="0" err="1">
                <a:latin typeface="+mj-lt"/>
                <a:cs typeface="Arial" charset="0"/>
              </a:rPr>
              <a:t>Endians</a:t>
            </a:r>
            <a:r>
              <a:rPr lang="en-US" sz="2800" dirty="0">
                <a:latin typeface="+mj-lt"/>
                <a:cs typeface="Arial" charset="0"/>
              </a:rPr>
              <a:t> broke their eggs on the big </a:t>
            </a:r>
            <a:r>
              <a:rPr lang="en-US" sz="2800" dirty="0" smtClean="0">
                <a:latin typeface="+mj-lt"/>
                <a:cs typeface="Arial" charset="0"/>
              </a:rPr>
              <a:t>end</a:t>
            </a:r>
            <a:endParaRPr lang="en-US" sz="28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+mj-lt"/>
                <a:cs typeface="Arial" charset="0"/>
              </a:rPr>
              <a:t>It doesn’t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really matter </a:t>
            </a:r>
            <a:r>
              <a:rPr lang="en-US" sz="2800" dirty="0">
                <a:latin typeface="+mj-lt"/>
                <a:cs typeface="Arial" charset="0"/>
              </a:rPr>
              <a:t>which addressing type </a:t>
            </a:r>
            <a:r>
              <a:rPr lang="en-US" sz="2800" dirty="0" smtClean="0">
                <a:latin typeface="+mj-lt"/>
                <a:cs typeface="Arial" charset="0"/>
              </a:rPr>
              <a:t>used </a:t>
            </a:r>
            <a:r>
              <a:rPr lang="en-US" sz="2800" dirty="0">
                <a:latin typeface="+mj-lt"/>
                <a:cs typeface="Arial" charset="0"/>
              </a:rPr>
              <a:t>–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except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when </a:t>
            </a:r>
            <a:r>
              <a:rPr lang="en-US" sz="2800" dirty="0" smtClean="0">
                <a:latin typeface="+mj-lt"/>
                <a:cs typeface="Arial" charset="0"/>
              </a:rPr>
              <a:t>two </a:t>
            </a:r>
            <a:r>
              <a:rPr lang="en-US" sz="2800" dirty="0">
                <a:latin typeface="+mj-lt"/>
                <a:cs typeface="Arial" charset="0"/>
              </a:rPr>
              <a:t>systems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cs typeface="Arial" charset="0"/>
              </a:rPr>
              <a:t>share data</a:t>
            </a:r>
            <a:endParaRPr lang="en-US" sz="2800" dirty="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855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80" y="3358225"/>
            <a:ext cx="3381750" cy="249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19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260" y="1066800"/>
            <a:ext cx="84533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600" b="1" dirty="0">
                <a:latin typeface="+mj-lt"/>
                <a:cs typeface="Arial" charset="0"/>
              </a:rPr>
              <a:t>Suppose R2</a:t>
            </a:r>
            <a:r>
              <a:rPr lang="en-US" sz="3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+mj-lt"/>
                <a:cs typeface="Arial" charset="0"/>
              </a:rPr>
              <a:t>and R5</a:t>
            </a:r>
            <a:r>
              <a:rPr lang="en-US" sz="3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+mj-lt"/>
                <a:cs typeface="Arial" charset="0"/>
              </a:rPr>
              <a:t>hold the values 8 and </a:t>
            </a:r>
            <a:r>
              <a:rPr lang="en-US" sz="3600" b="1" dirty="0" smtClean="0">
                <a:latin typeface="+mj-lt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cs typeface="Arial" charset="0"/>
              </a:rPr>
              <a:t>After following code runs on big-endian system, what value is in 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R7</a:t>
            </a:r>
            <a:r>
              <a:rPr lang="en-US" sz="2800" dirty="0" smtClean="0">
                <a:latin typeface="+mj-lt"/>
                <a:cs typeface="Arial" charset="0"/>
              </a:rPr>
              <a:t>?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cs typeface="Arial" charset="0"/>
              </a:rPr>
              <a:t>In a little-endian system?</a:t>
            </a:r>
          </a:p>
          <a:p>
            <a:pPr marL="1828800" lvl="3" indent="-457200"/>
            <a:r>
              <a:rPr lang="en-US" sz="2400" dirty="0" smtClean="0">
                <a:latin typeface="Courier New" pitchFamily="49" charset="0"/>
                <a:cs typeface="Arial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STR  R5, [R2, #0]</a:t>
            </a:r>
          </a:p>
          <a:p>
            <a:pPr marL="1828800" lvl="3" indent="-457200"/>
            <a:r>
              <a:rPr lang="en-US" sz="2000" dirty="0" smtClean="0">
                <a:latin typeface="Courier New" pitchFamily="49" charset="0"/>
                <a:cs typeface="Arial" charset="0"/>
              </a:rPr>
              <a:t>	LDRB R7, [R2, #1]</a:t>
            </a:r>
            <a:endParaRPr lang="en-US" sz="10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53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4260" y="1066800"/>
            <a:ext cx="84533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600" b="1" dirty="0">
                <a:latin typeface="+mj-lt"/>
                <a:cs typeface="Arial" charset="0"/>
              </a:rPr>
              <a:t>Suppose R2</a:t>
            </a:r>
            <a:r>
              <a:rPr lang="en-US" sz="3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+mj-lt"/>
                <a:cs typeface="Arial" charset="0"/>
              </a:rPr>
              <a:t>and R5</a:t>
            </a:r>
            <a:r>
              <a:rPr lang="en-US" sz="3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+mj-lt"/>
                <a:cs typeface="Arial" charset="0"/>
              </a:rPr>
              <a:t>hold the values 8 and 0x23456789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After following code runs on big-endian system, what value is </a:t>
            </a:r>
            <a:r>
              <a:rPr lang="en-US" sz="2800" dirty="0" smtClean="0">
                <a:latin typeface="+mj-lt"/>
                <a:cs typeface="Arial" charset="0"/>
              </a:rPr>
              <a:t>in 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R7</a:t>
            </a:r>
            <a:r>
              <a:rPr lang="en-US" sz="2800" dirty="0">
                <a:latin typeface="+mj-lt"/>
                <a:cs typeface="Arial" charset="0"/>
              </a:rPr>
              <a:t>?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In a little-endian system?</a:t>
            </a:r>
          </a:p>
          <a:p>
            <a:pPr marL="1828800" lvl="3" indent="-457200"/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STR  </a:t>
            </a:r>
            <a:r>
              <a:rPr lang="en-US" sz="2000" dirty="0">
                <a:latin typeface="Courier New" pitchFamily="49" charset="0"/>
                <a:cs typeface="Arial" charset="0"/>
              </a:rPr>
              <a:t>R5, [R2, #0]</a:t>
            </a:r>
          </a:p>
          <a:p>
            <a:pPr marL="1828800" lvl="3" indent="-457200"/>
            <a:r>
              <a:rPr lang="en-US" sz="2000" dirty="0">
                <a:latin typeface="Courier New" pitchFamily="49" charset="0"/>
                <a:cs typeface="Arial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LDRB </a:t>
            </a:r>
            <a:r>
              <a:rPr lang="en-US" sz="2000" dirty="0">
                <a:latin typeface="Courier New" pitchFamily="49" charset="0"/>
                <a:cs typeface="Arial" charset="0"/>
              </a:rPr>
              <a:t>R7, [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R2, </a:t>
            </a:r>
            <a:r>
              <a:rPr lang="en-US" sz="2000" dirty="0">
                <a:latin typeface="Courier New" pitchFamily="49" charset="0"/>
                <a:cs typeface="Arial" charset="0"/>
              </a:rPr>
              <a:t>#1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]</a:t>
            </a:r>
            <a:endParaRPr lang="en-US" sz="10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78517995"/>
              </p:ext>
            </p:extLst>
          </p:nvPr>
        </p:nvGraphicFramePr>
        <p:xfrm>
          <a:off x="117475" y="4341813"/>
          <a:ext cx="6700838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20" name="VISIO" r:id="rId8" imgW="2543040" imgH="590400" progId="Visio.Drawing.11">
                  <p:embed/>
                </p:oleObj>
              </mc:Choice>
              <mc:Fallback>
                <p:oleObj name="VISIO" r:id="rId8" imgW="2543040" imgH="5904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4341813"/>
                        <a:ext cx="6700838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824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4260" y="1066800"/>
            <a:ext cx="84533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600" b="1" dirty="0">
                <a:latin typeface="+mj-lt"/>
                <a:cs typeface="Arial" charset="0"/>
              </a:rPr>
              <a:t>Suppose R2</a:t>
            </a:r>
            <a:r>
              <a:rPr lang="en-US" sz="3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+mj-lt"/>
                <a:cs typeface="Arial" charset="0"/>
              </a:rPr>
              <a:t>and R5</a:t>
            </a:r>
            <a:r>
              <a:rPr lang="en-US" sz="3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+mj-lt"/>
                <a:cs typeface="Arial" charset="0"/>
              </a:rPr>
              <a:t>hold the values 8 and 0x23456789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After following code runs on big-endian system, what value is </a:t>
            </a:r>
            <a:r>
              <a:rPr lang="en-US" sz="2800" dirty="0" smtClean="0">
                <a:latin typeface="+mj-lt"/>
                <a:cs typeface="Arial" charset="0"/>
              </a:rPr>
              <a:t>in 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R7</a:t>
            </a:r>
            <a:r>
              <a:rPr lang="en-US" sz="2800" dirty="0">
                <a:latin typeface="+mj-lt"/>
                <a:cs typeface="Arial" charset="0"/>
              </a:rPr>
              <a:t>?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In a little-endian system?</a:t>
            </a:r>
          </a:p>
          <a:p>
            <a:pPr marL="1828800" lvl="3" indent="-457200"/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STR  </a:t>
            </a:r>
            <a:r>
              <a:rPr lang="en-US" sz="2000" dirty="0">
                <a:latin typeface="Courier New" pitchFamily="49" charset="0"/>
                <a:cs typeface="Arial" charset="0"/>
              </a:rPr>
              <a:t>R5, [R2, #0]</a:t>
            </a:r>
          </a:p>
          <a:p>
            <a:pPr marL="1828800" lvl="3" indent="-457200"/>
            <a:r>
              <a:rPr lang="en-US" sz="2000" dirty="0">
                <a:latin typeface="Courier New" pitchFamily="49" charset="0"/>
                <a:cs typeface="Arial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LDRB </a:t>
            </a:r>
            <a:r>
              <a:rPr lang="en-US" sz="2000" dirty="0">
                <a:latin typeface="Courier New" pitchFamily="49" charset="0"/>
                <a:cs typeface="Arial" charset="0"/>
              </a:rPr>
              <a:t>R7, [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R2, </a:t>
            </a:r>
            <a:r>
              <a:rPr lang="en-US" sz="2000" dirty="0">
                <a:latin typeface="Courier New" pitchFamily="49" charset="0"/>
                <a:cs typeface="Arial" charset="0"/>
              </a:rPr>
              <a:t>#1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]</a:t>
            </a:r>
            <a:endParaRPr lang="en-US" sz="10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78517995"/>
              </p:ext>
            </p:extLst>
          </p:nvPr>
        </p:nvGraphicFramePr>
        <p:xfrm>
          <a:off x="117020" y="4342549"/>
          <a:ext cx="6701940" cy="155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43" name="VISIO" r:id="rId8" imgW="2543040" imgH="590400" progId="Visio.Drawing.11">
                  <p:embed/>
                </p:oleObj>
              </mc:Choice>
              <mc:Fallback>
                <p:oleObj name="VISIO" r:id="rId8" imgW="2543040" imgH="590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20" y="4342549"/>
                        <a:ext cx="6701940" cy="1556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5855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6050" y="3244863"/>
            <a:ext cx="4572000" cy="1643527"/>
          </a:xfrm>
          <a:prstGeom prst="rect">
            <a:avLst/>
          </a:prstGeom>
        </p:spPr>
        <p:txBody>
          <a:bodyPr>
            <a:spAutoFit/>
          </a:bodyPr>
          <a:lstStyle/>
          <a:p>
            <a:pPr lvl="3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Big-endian:     </a:t>
            </a:r>
            <a:r>
              <a:rPr lang="en-US" sz="2400" dirty="0">
                <a:cs typeface="Arial" charset="0"/>
              </a:rPr>
              <a:t>0x00000045</a:t>
            </a:r>
          </a:p>
          <a:p>
            <a:pPr lvl="3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Little-endian:  </a:t>
            </a:r>
            <a:r>
              <a:rPr lang="en-US" sz="2400" dirty="0">
                <a:cs typeface="Arial" charset="0"/>
              </a:rPr>
              <a:t>0x00000067</a:t>
            </a:r>
          </a:p>
        </p:txBody>
      </p:sp>
    </p:spTree>
    <p:extLst>
      <p:ext uri="{BB962C8B-B14F-4D97-AF65-F5344CB8AC3E}">
        <p14:creationId xmlns:p14="http://schemas.microsoft.com/office/powerpoint/2010/main" val="2692824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906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High-level languages: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+mj-lt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+mj-lt"/>
                <a:cs typeface="Arial" charset="0"/>
              </a:rPr>
              <a:t>Written at higher level of abstraction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635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2665" y="1201510"/>
            <a:ext cx="4495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+mj-lt"/>
                <a:cs typeface="Arial" charset="0"/>
              </a:rPr>
              <a:t>British mathematician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+mj-lt"/>
                <a:cs typeface="Arial" charset="0"/>
              </a:rPr>
              <a:t>Wrote </a:t>
            </a:r>
            <a:r>
              <a:rPr lang="en-US" sz="2800" dirty="0">
                <a:latin typeface="+mj-lt"/>
                <a:cs typeface="Arial" charset="0"/>
              </a:rPr>
              <a:t>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She was </a:t>
            </a:r>
            <a:r>
              <a:rPr lang="en-US" sz="2800" dirty="0" smtClean="0">
                <a:latin typeface="+mj-lt"/>
                <a:cs typeface="Arial" charset="0"/>
              </a:rPr>
              <a:t>a child </a:t>
            </a:r>
            <a:r>
              <a:rPr lang="en-US" sz="2800" dirty="0">
                <a:latin typeface="+mj-lt"/>
                <a:cs typeface="Arial" charset="0"/>
              </a:rPr>
              <a:t>of the poet Lord Byron</a:t>
            </a:r>
          </a:p>
        </p:txBody>
      </p:sp>
      <p:pic>
        <p:nvPicPr>
          <p:cNvPr id="117760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16725"/>
            <a:ext cx="28082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Ada Lovelace, 1815-1852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9259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1143000"/>
            <a:ext cx="82247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Data-processing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Conditional Execution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Branches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High-level Constructs: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  <a:cs typeface="Arial" charset="0"/>
              </a:rPr>
              <a:t>i</a:t>
            </a:r>
            <a:r>
              <a:rPr lang="en-US" sz="2600" dirty="0" smtClean="0">
                <a:latin typeface="+mj-lt"/>
                <a:cs typeface="Arial" charset="0"/>
              </a:rPr>
              <a:t>f/else statements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  <a:cs typeface="Arial" charset="0"/>
              </a:rPr>
              <a:t>f</a:t>
            </a:r>
            <a:r>
              <a:rPr lang="en-US" sz="2600" dirty="0" smtClean="0">
                <a:latin typeface="+mj-lt"/>
                <a:cs typeface="Arial" charset="0"/>
              </a:rPr>
              <a:t>or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+mj-lt"/>
                <a:cs typeface="Arial" charset="0"/>
              </a:rPr>
              <a:t>while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+mj-lt"/>
                <a:cs typeface="Arial" charset="0"/>
              </a:rPr>
              <a:t>arrays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+mj-lt"/>
                <a:cs typeface="Arial" charset="0"/>
              </a:rPr>
              <a:t>function calls</a:t>
            </a:r>
            <a:endParaRPr lang="en-US" sz="2600" dirty="0"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 Building Blocks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095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1143000"/>
            <a:ext cx="82247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Data-processing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Conditional Execution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Branches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High-level Constructs: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i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f/else statements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or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while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arrays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function calls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 Building Blocks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6479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260" y="1118382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Logical operations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Shifts / rotate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Multiplication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b="1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Data-processing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9912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665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AND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ORR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EOR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(XOR)</a:t>
            </a:r>
            <a:endParaRPr lang="en-US" sz="3200" b="1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BIC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(Bit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C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lear)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MVN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3200" b="1" dirty="0" err="1" smtClean="0">
                <a:latin typeface="+mj-lt"/>
                <a:cs typeface="Times New Roman" panose="02020603050405020304" pitchFamily="18" charset="0"/>
              </a:rPr>
              <a:t>MoVe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 and NOT)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90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Developed in the 1980’s by Advanced RISC Machines – now called ARM Holdings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Nearly 10 billion ARM processors sold/year</a:t>
            </a:r>
            <a:endParaRPr lang="en-US" sz="30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latin typeface="+mj-lt"/>
                <a:cs typeface="Times New Roman" panose="02020603050405020304" pitchFamily="18" charset="0"/>
              </a:rPr>
              <a:t>Almost all cell phones and tablets </a:t>
            </a: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have </a:t>
            </a:r>
            <a:r>
              <a:rPr lang="en-US" sz="3000" dirty="0">
                <a:latin typeface="+mj-lt"/>
                <a:cs typeface="Times New Roman" panose="02020603050405020304" pitchFamily="18" charset="0"/>
              </a:rPr>
              <a:t>multiple ARM </a:t>
            </a: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processors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Over 75% of humans use products with an ARM processor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Used in servers, cameras, robots, cars, </a:t>
            </a:r>
            <a:r>
              <a:rPr lang="en-US" sz="3000" dirty="0">
                <a:latin typeface="+mj-lt"/>
                <a:cs typeface="Times New Roman" panose="02020603050405020304" pitchFamily="18" charset="0"/>
              </a:rPr>
              <a:t>pinball </a:t>
            </a:r>
            <a:r>
              <a:rPr lang="en-US" sz="3000">
                <a:latin typeface="+mj-lt"/>
                <a:cs typeface="Times New Roman" panose="02020603050405020304" pitchFamily="18" charset="0"/>
              </a:rPr>
              <a:t>machines</a:t>
            </a:r>
            <a:r>
              <a:rPr lang="en-US" sz="300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etc</a:t>
            </a:r>
            <a:r>
              <a:rPr lang="en-US" sz="3000" dirty="0">
                <a:latin typeface="+mj-lt"/>
                <a:cs typeface="Times New Roman" panose="02020603050405020304" pitchFamily="18" charset="0"/>
              </a:rPr>
              <a:t>.</a:t>
            </a:r>
            <a:endParaRPr lang="en-US" sz="3000" dirty="0" smtClean="0"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3200" dirty="0" smtClean="0"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32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8759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ARM Architecture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89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Instructions: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2285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0" y="1239915"/>
            <a:ext cx="8782215" cy="422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45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655" y="1143000"/>
            <a:ext cx="831068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AND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BIC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: useful for 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Instructions: 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5566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655" y="1143000"/>
            <a:ext cx="831068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AND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BIC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: useful for 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bits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latin typeface="+mj-lt"/>
                <a:cs typeface="Arial" charset="0"/>
              </a:rPr>
              <a:t>Example: </a:t>
            </a:r>
            <a:r>
              <a:rPr lang="en-US" sz="2800" dirty="0" smtClean="0">
                <a:latin typeface="+mj-lt"/>
                <a:cs typeface="Arial" charset="0"/>
              </a:rPr>
              <a:t>Masking  all but the least significant byte of a value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+mj-lt"/>
                <a:cs typeface="Arial" charset="0"/>
              </a:rPr>
              <a:t>	</a:t>
            </a:r>
            <a:r>
              <a:rPr lang="en-US" sz="2800" dirty="0" smtClean="0">
                <a:latin typeface="+mj-lt"/>
                <a:cs typeface="Arial" charset="0"/>
              </a:rPr>
              <a:t>0xF234012F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dirty="0" smtClean="0">
                <a:latin typeface="+mj-lt"/>
                <a:cs typeface="Arial" charset="0"/>
              </a:rPr>
              <a:t>  0x000000FF  = 0x0000002F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+mj-lt"/>
                <a:cs typeface="Arial" charset="0"/>
              </a:rPr>
              <a:t>	</a:t>
            </a:r>
            <a:r>
              <a:rPr lang="en-US" sz="2800" dirty="0" smtClean="0">
                <a:latin typeface="+mj-lt"/>
                <a:cs typeface="Arial" charset="0"/>
              </a:rPr>
              <a:t>0xF234012F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BIC</a:t>
            </a:r>
            <a:r>
              <a:rPr lang="en-US" sz="2800" dirty="0" smtClean="0">
                <a:latin typeface="+mj-lt"/>
                <a:cs typeface="Arial" charset="0"/>
              </a:rPr>
              <a:t>  0xFFFFFF00   = 0x0000002F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200" dirty="0" smtClean="0">
              <a:latin typeface="Courier New" pitchFamily="49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Instructions: 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930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655" y="1143000"/>
            <a:ext cx="831068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AND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BIC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: useful for 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bits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latin typeface="+mj-lt"/>
                <a:cs typeface="Arial" charset="0"/>
              </a:rPr>
              <a:t>Example: </a:t>
            </a:r>
            <a:r>
              <a:rPr lang="en-US" sz="2800" dirty="0" smtClean="0">
                <a:latin typeface="+mj-lt"/>
                <a:cs typeface="Arial" charset="0"/>
              </a:rPr>
              <a:t>Masking  all but the least significant byte of a value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+mj-lt"/>
                <a:cs typeface="Arial" charset="0"/>
              </a:rPr>
              <a:t>	</a:t>
            </a:r>
            <a:r>
              <a:rPr lang="en-US" sz="2800" dirty="0" smtClean="0">
                <a:latin typeface="+mj-lt"/>
                <a:cs typeface="Arial" charset="0"/>
              </a:rPr>
              <a:t>0xF234012F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dirty="0" smtClean="0">
                <a:latin typeface="+mj-lt"/>
                <a:cs typeface="Arial" charset="0"/>
              </a:rPr>
              <a:t>  0x000000FF  = 0x0000002F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+mj-lt"/>
                <a:cs typeface="Arial" charset="0"/>
              </a:rPr>
              <a:t>	</a:t>
            </a:r>
            <a:r>
              <a:rPr lang="en-US" sz="2800" dirty="0" smtClean="0">
                <a:latin typeface="+mj-lt"/>
                <a:cs typeface="Arial" charset="0"/>
              </a:rPr>
              <a:t>0xF234012F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BIC</a:t>
            </a:r>
            <a:r>
              <a:rPr lang="en-US" sz="2800" dirty="0" smtClean="0">
                <a:latin typeface="+mj-lt"/>
                <a:cs typeface="Arial" charset="0"/>
              </a:rPr>
              <a:t>  0xFFFFFF00   = 0x0000002F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2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ORR</a:t>
            </a:r>
            <a:r>
              <a:rPr lang="en-US" sz="3200" dirty="0" smtClean="0">
                <a:latin typeface="+mj-lt"/>
                <a:cs typeface="Arial" charset="0"/>
              </a:rPr>
              <a:t>: useful for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combining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bit fields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Instructions: 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68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655" y="1143000"/>
            <a:ext cx="831068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AND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BIC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: useful for 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bits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latin typeface="+mj-lt"/>
                <a:cs typeface="Arial" charset="0"/>
              </a:rPr>
              <a:t>Example: </a:t>
            </a:r>
            <a:r>
              <a:rPr lang="en-US" sz="2800" dirty="0" smtClean="0">
                <a:latin typeface="+mj-lt"/>
                <a:cs typeface="Arial" charset="0"/>
              </a:rPr>
              <a:t>Masking  all but the least significant byte of a value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+mj-lt"/>
                <a:cs typeface="Arial" charset="0"/>
              </a:rPr>
              <a:t>	</a:t>
            </a:r>
            <a:r>
              <a:rPr lang="en-US" sz="2800" dirty="0" smtClean="0">
                <a:latin typeface="+mj-lt"/>
                <a:cs typeface="Arial" charset="0"/>
              </a:rPr>
              <a:t>0xF234012F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dirty="0" smtClean="0">
                <a:latin typeface="+mj-lt"/>
                <a:cs typeface="Arial" charset="0"/>
              </a:rPr>
              <a:t>  0x000000FF  = 0x0000002F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+mj-lt"/>
                <a:cs typeface="Arial" charset="0"/>
              </a:rPr>
              <a:t>	</a:t>
            </a:r>
            <a:r>
              <a:rPr lang="en-US" sz="2800" dirty="0" smtClean="0">
                <a:latin typeface="+mj-lt"/>
                <a:cs typeface="Arial" charset="0"/>
              </a:rPr>
              <a:t>0xF234012F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BIC</a:t>
            </a:r>
            <a:r>
              <a:rPr lang="en-US" sz="2800" dirty="0" smtClean="0">
                <a:latin typeface="+mj-lt"/>
                <a:cs typeface="Arial" charset="0"/>
              </a:rPr>
              <a:t>  0xFFFFFF00   = 0x0000002F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2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ORR</a:t>
            </a:r>
            <a:r>
              <a:rPr lang="en-US" sz="3200" dirty="0" smtClean="0">
                <a:latin typeface="+mj-lt"/>
                <a:cs typeface="Arial" charset="0"/>
              </a:rPr>
              <a:t>: useful for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combining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bit fields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latin typeface="+mj-lt"/>
                <a:cs typeface="Arial" charset="0"/>
              </a:rPr>
              <a:t>Example: </a:t>
            </a:r>
            <a:r>
              <a:rPr lang="en-US" sz="2800" dirty="0" smtClean="0">
                <a:latin typeface="+mj-lt"/>
                <a:cs typeface="Arial" charset="0"/>
              </a:rPr>
              <a:t>Combine 0xF2340000 with 0x000012BC: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latin typeface="+mj-lt"/>
                <a:cs typeface="Arial" charset="0"/>
              </a:rPr>
              <a:t>	0xF2340000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r>
              <a:rPr lang="en-US" sz="2800" dirty="0" smtClean="0">
                <a:latin typeface="+mj-lt"/>
                <a:cs typeface="Arial" charset="0"/>
              </a:rPr>
              <a:t> 0x000012BC = 0xF23412BC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Instructions: 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5065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5425" y="1143000"/>
            <a:ext cx="89123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LSL</a:t>
            </a:r>
            <a:r>
              <a:rPr lang="en-US" sz="3200" dirty="0" smtClean="0">
                <a:latin typeface="+mj-lt"/>
                <a:cs typeface="Arial" charset="0"/>
              </a:rPr>
              <a:t>: logical shift left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LSR</a:t>
            </a:r>
            <a:r>
              <a:rPr lang="en-US" sz="3200" dirty="0" smtClean="0">
                <a:latin typeface="+mj-lt"/>
                <a:cs typeface="Arial" charset="0"/>
              </a:rPr>
              <a:t>: logical shift right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ASR</a:t>
            </a:r>
            <a:r>
              <a:rPr lang="en-US" sz="3200" dirty="0" smtClean="0">
                <a:latin typeface="+mj-lt"/>
                <a:cs typeface="Arial" charset="0"/>
              </a:rPr>
              <a:t>: arithmetic shift </a:t>
            </a:r>
            <a:r>
              <a:rPr lang="en-US" sz="3200" dirty="0">
                <a:latin typeface="+mj-lt"/>
                <a:cs typeface="Arial" charset="0"/>
              </a:rPr>
              <a:t>right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 </a:t>
            </a:r>
            <a:endParaRPr lang="en-US" sz="2600" baseline="-250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ROR</a:t>
            </a:r>
            <a:r>
              <a:rPr lang="en-US" sz="3200" dirty="0" smtClean="0">
                <a:latin typeface="+mj-lt"/>
                <a:cs typeface="Arial" charset="0"/>
              </a:rPr>
              <a:t>: rotate right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6945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5425" y="1143000"/>
            <a:ext cx="89123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LSL</a:t>
            </a:r>
            <a:r>
              <a:rPr lang="en-US" sz="3200" dirty="0" smtClean="0">
                <a:latin typeface="+mj-lt"/>
                <a:cs typeface="Arial" charset="0"/>
              </a:rPr>
              <a:t>: logical shift left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Example</a:t>
            </a:r>
            <a:r>
              <a:rPr lang="en-US" sz="2600" b="1" dirty="0">
                <a:latin typeface="+mj-lt"/>
                <a:cs typeface="Arial" charset="0"/>
              </a:rPr>
              <a:t>: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LSL R0, R7, #5  ; R0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=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R7 </a:t>
            </a:r>
            <a:r>
              <a:rPr lang="en-US" sz="2600" dirty="0">
                <a:latin typeface="Courier New" pitchFamily="49" charset="0"/>
                <a:cs typeface="Arial" charset="0"/>
              </a:rPr>
              <a:t>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LSR</a:t>
            </a:r>
            <a:r>
              <a:rPr lang="en-US" sz="3200" dirty="0" smtClean="0">
                <a:latin typeface="+mj-lt"/>
                <a:cs typeface="Arial" charset="0"/>
              </a:rPr>
              <a:t>: logical shift right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 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ASR</a:t>
            </a:r>
            <a:r>
              <a:rPr lang="en-US" sz="3200" dirty="0" smtClean="0">
                <a:latin typeface="+mj-lt"/>
                <a:cs typeface="Arial" charset="0"/>
              </a:rPr>
              <a:t>: arithmetic shift </a:t>
            </a:r>
            <a:r>
              <a:rPr lang="en-US" sz="3200" dirty="0">
                <a:latin typeface="+mj-lt"/>
                <a:cs typeface="Arial" charset="0"/>
              </a:rPr>
              <a:t>right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 </a:t>
            </a:r>
            <a:endParaRPr lang="en-US" sz="2600" baseline="-250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ROR</a:t>
            </a:r>
            <a:r>
              <a:rPr lang="en-US" sz="3200" dirty="0" smtClean="0">
                <a:latin typeface="+mj-lt"/>
                <a:cs typeface="Arial" charset="0"/>
              </a:rPr>
              <a:t>: rotate right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158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5425" y="1143000"/>
            <a:ext cx="89123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LSL</a:t>
            </a:r>
            <a:r>
              <a:rPr lang="en-US" sz="3200" dirty="0" smtClean="0">
                <a:latin typeface="+mj-lt"/>
                <a:cs typeface="Arial" charset="0"/>
              </a:rPr>
              <a:t>: logical shift left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Example</a:t>
            </a:r>
            <a:r>
              <a:rPr lang="en-US" sz="2600" b="1" dirty="0">
                <a:latin typeface="+mj-lt"/>
                <a:cs typeface="Arial" charset="0"/>
              </a:rPr>
              <a:t>: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LSL R0, R7, #5  ; R0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=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R7 </a:t>
            </a:r>
            <a:r>
              <a:rPr lang="en-US" sz="2600" dirty="0">
                <a:latin typeface="Courier New" pitchFamily="49" charset="0"/>
                <a:cs typeface="Arial" charset="0"/>
              </a:rPr>
              <a:t>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LSR</a:t>
            </a:r>
            <a:r>
              <a:rPr lang="en-US" sz="3200" dirty="0" smtClean="0">
                <a:latin typeface="+mj-lt"/>
                <a:cs typeface="Arial" charset="0"/>
              </a:rPr>
              <a:t>: logical shift right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Example</a:t>
            </a:r>
            <a:r>
              <a:rPr lang="en-US" sz="2600" b="1" dirty="0">
                <a:latin typeface="+mj-lt"/>
                <a:cs typeface="Arial" charset="0"/>
              </a:rPr>
              <a:t>: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LSR R3, R2, #31 ; R3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=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R2 </a:t>
            </a:r>
            <a:r>
              <a:rPr lang="en-US" sz="2600" dirty="0">
                <a:latin typeface="Courier New" pitchFamily="49" charset="0"/>
                <a:cs typeface="Arial" charset="0"/>
              </a:rPr>
              <a:t>&gt;&gt;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31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ASR</a:t>
            </a:r>
            <a:r>
              <a:rPr lang="en-US" sz="3200" dirty="0" smtClean="0">
                <a:latin typeface="+mj-lt"/>
                <a:cs typeface="Arial" charset="0"/>
              </a:rPr>
              <a:t>: arithmetic shift </a:t>
            </a:r>
            <a:r>
              <a:rPr lang="en-US" sz="3200" dirty="0">
                <a:latin typeface="+mj-lt"/>
                <a:cs typeface="Arial" charset="0"/>
              </a:rPr>
              <a:t>right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 </a:t>
            </a:r>
            <a:endParaRPr lang="en-US" sz="2600" baseline="-250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ROR</a:t>
            </a:r>
            <a:r>
              <a:rPr lang="en-US" sz="3200" dirty="0" smtClean="0">
                <a:latin typeface="+mj-lt"/>
                <a:cs typeface="Arial" charset="0"/>
              </a:rPr>
              <a:t>: rotate right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634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5425" y="1143000"/>
            <a:ext cx="89123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LSL</a:t>
            </a:r>
            <a:r>
              <a:rPr lang="en-US" sz="3200" dirty="0" smtClean="0">
                <a:latin typeface="+mj-lt"/>
                <a:cs typeface="Arial" charset="0"/>
              </a:rPr>
              <a:t>: logical shift left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Example</a:t>
            </a:r>
            <a:r>
              <a:rPr lang="en-US" sz="2600" b="1" dirty="0">
                <a:latin typeface="+mj-lt"/>
                <a:cs typeface="Arial" charset="0"/>
              </a:rPr>
              <a:t>: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LSL R0, R7, #5  ; R0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=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R7 </a:t>
            </a:r>
            <a:r>
              <a:rPr lang="en-US" sz="2600" dirty="0">
                <a:latin typeface="Courier New" pitchFamily="49" charset="0"/>
                <a:cs typeface="Arial" charset="0"/>
              </a:rPr>
              <a:t>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LSR</a:t>
            </a:r>
            <a:r>
              <a:rPr lang="en-US" sz="3200" dirty="0" smtClean="0">
                <a:latin typeface="+mj-lt"/>
                <a:cs typeface="Arial" charset="0"/>
              </a:rPr>
              <a:t>: logical shift right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Example</a:t>
            </a:r>
            <a:r>
              <a:rPr lang="en-US" sz="2600" b="1" dirty="0">
                <a:latin typeface="+mj-lt"/>
                <a:cs typeface="Arial" charset="0"/>
              </a:rPr>
              <a:t>: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LSR R3, R2, #31 ; R3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=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R2 </a:t>
            </a:r>
            <a:r>
              <a:rPr lang="en-US" sz="2600" dirty="0">
                <a:latin typeface="Courier New" pitchFamily="49" charset="0"/>
                <a:cs typeface="Arial" charset="0"/>
              </a:rPr>
              <a:t>&gt;&gt;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31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ASR</a:t>
            </a:r>
            <a:r>
              <a:rPr lang="en-US" sz="3200" dirty="0" smtClean="0">
                <a:latin typeface="+mj-lt"/>
                <a:cs typeface="Arial" charset="0"/>
              </a:rPr>
              <a:t>: arithmetic shift </a:t>
            </a:r>
            <a:r>
              <a:rPr lang="en-US" sz="3200" dirty="0">
                <a:latin typeface="+mj-lt"/>
                <a:cs typeface="Arial" charset="0"/>
              </a:rPr>
              <a:t>right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Example</a:t>
            </a:r>
            <a:r>
              <a:rPr lang="en-US" sz="2600" b="1" dirty="0">
                <a:latin typeface="+mj-lt"/>
                <a:cs typeface="Arial" charset="0"/>
              </a:rPr>
              <a:t>: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ASR R9, R11, R4 ; R9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=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R11 </a:t>
            </a:r>
            <a:r>
              <a:rPr lang="en-US" sz="2600" dirty="0">
                <a:latin typeface="Courier New" pitchFamily="49" charset="0"/>
                <a:cs typeface="Arial" charset="0"/>
              </a:rPr>
              <a:t>&gt;&gt;&gt;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R4</a:t>
            </a:r>
            <a:r>
              <a:rPr lang="en-US" sz="2600" baseline="-25000" dirty="0" smtClean="0">
                <a:latin typeface="Courier New" pitchFamily="49" charset="0"/>
                <a:cs typeface="Arial" charset="0"/>
              </a:rPr>
              <a:t>7:0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ROR</a:t>
            </a:r>
            <a:r>
              <a:rPr lang="en-US" sz="3200" dirty="0" smtClean="0">
                <a:latin typeface="+mj-lt"/>
                <a:cs typeface="Arial" charset="0"/>
              </a:rPr>
              <a:t>: rotate right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634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5425" y="1143000"/>
            <a:ext cx="89123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LSL</a:t>
            </a:r>
            <a:r>
              <a:rPr lang="en-US" sz="3200" dirty="0" smtClean="0">
                <a:latin typeface="+mj-lt"/>
                <a:cs typeface="Arial" charset="0"/>
              </a:rPr>
              <a:t>: logical shift left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Example</a:t>
            </a:r>
            <a:r>
              <a:rPr lang="en-US" sz="2600" b="1" dirty="0">
                <a:latin typeface="+mj-lt"/>
                <a:cs typeface="Arial" charset="0"/>
              </a:rPr>
              <a:t>: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LSL R0, R7, #5  ; R0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=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R7 </a:t>
            </a:r>
            <a:r>
              <a:rPr lang="en-US" sz="2600" dirty="0">
                <a:latin typeface="Courier New" pitchFamily="49" charset="0"/>
                <a:cs typeface="Arial" charset="0"/>
              </a:rPr>
              <a:t>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LSR</a:t>
            </a:r>
            <a:r>
              <a:rPr lang="en-US" sz="3200" dirty="0" smtClean="0">
                <a:latin typeface="+mj-lt"/>
                <a:cs typeface="Arial" charset="0"/>
              </a:rPr>
              <a:t>: logical shift right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Example</a:t>
            </a:r>
            <a:r>
              <a:rPr lang="en-US" sz="2600" b="1" dirty="0">
                <a:latin typeface="+mj-lt"/>
                <a:cs typeface="Arial" charset="0"/>
              </a:rPr>
              <a:t>: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LSR R3, R2, #31 ; R3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=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R2 </a:t>
            </a:r>
            <a:r>
              <a:rPr lang="en-US" sz="2600" dirty="0">
                <a:latin typeface="Courier New" pitchFamily="49" charset="0"/>
                <a:cs typeface="Arial" charset="0"/>
              </a:rPr>
              <a:t>&gt;&gt;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31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ASR</a:t>
            </a:r>
            <a:r>
              <a:rPr lang="en-US" sz="3200" dirty="0" smtClean="0">
                <a:latin typeface="+mj-lt"/>
                <a:cs typeface="Arial" charset="0"/>
              </a:rPr>
              <a:t>: arithmetic shift </a:t>
            </a:r>
            <a:r>
              <a:rPr lang="en-US" sz="3200" dirty="0">
                <a:latin typeface="+mj-lt"/>
                <a:cs typeface="Arial" charset="0"/>
              </a:rPr>
              <a:t>right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Example</a:t>
            </a:r>
            <a:r>
              <a:rPr lang="en-US" sz="2600" b="1" dirty="0">
                <a:latin typeface="+mj-lt"/>
                <a:cs typeface="Arial" charset="0"/>
              </a:rPr>
              <a:t>: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ASR R9, R11, R4 ; R9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=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R11 </a:t>
            </a:r>
            <a:r>
              <a:rPr lang="en-US" sz="2600" dirty="0">
                <a:latin typeface="Courier New" pitchFamily="49" charset="0"/>
                <a:cs typeface="Arial" charset="0"/>
              </a:rPr>
              <a:t>&gt;&gt;&gt;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R4</a:t>
            </a:r>
            <a:r>
              <a:rPr lang="en-US" sz="2600" baseline="-25000" dirty="0" smtClean="0">
                <a:latin typeface="Courier New" pitchFamily="49" charset="0"/>
                <a:cs typeface="Arial" charset="0"/>
              </a:rPr>
              <a:t>7:0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ROR</a:t>
            </a:r>
            <a:r>
              <a:rPr lang="en-US" sz="3200" dirty="0" smtClean="0">
                <a:latin typeface="+mj-lt"/>
                <a:cs typeface="Arial" charset="0"/>
              </a:rPr>
              <a:t>: rotate right</a:t>
            </a:r>
            <a:endParaRPr lang="en-US" sz="32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Example</a:t>
            </a:r>
            <a:r>
              <a:rPr lang="en-US" sz="2600" b="1" dirty="0">
                <a:latin typeface="+mj-lt"/>
                <a:cs typeface="Arial" charset="0"/>
              </a:rPr>
              <a:t>:</a:t>
            </a:r>
            <a:r>
              <a:rPr lang="en-US" sz="2600" dirty="0">
                <a:latin typeface="+mj-lt"/>
                <a:cs typeface="Arial" charset="0"/>
              </a:rPr>
              <a:t> 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ROR R8, R1, #3  ; R8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=</a:t>
            </a:r>
            <a:r>
              <a:rPr lang="en-US" sz="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R1 ROR 3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634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Developed in the 1980’s by Advanced RISC Machines – now called ARM Holdings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Nearly 10 billion ARM processors sold/year</a:t>
            </a:r>
            <a:endParaRPr lang="en-US" sz="30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latin typeface="+mj-lt"/>
                <a:cs typeface="Times New Roman" panose="02020603050405020304" pitchFamily="18" charset="0"/>
              </a:rPr>
              <a:t>Almost all cell phones and tablets </a:t>
            </a: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have </a:t>
            </a:r>
            <a:r>
              <a:rPr lang="en-US" sz="3000" dirty="0">
                <a:latin typeface="+mj-lt"/>
                <a:cs typeface="Times New Roman" panose="02020603050405020304" pitchFamily="18" charset="0"/>
              </a:rPr>
              <a:t>multiple ARM </a:t>
            </a: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processors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Over 75% of humans use products with an ARM processor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Used in servers, cameras, robots, cars, </a:t>
            </a:r>
            <a:r>
              <a:rPr lang="en-US" sz="3000" dirty="0">
                <a:latin typeface="+mj-lt"/>
                <a:cs typeface="Times New Roman" panose="02020603050405020304" pitchFamily="18" charset="0"/>
              </a:rPr>
              <a:t>pinball machines</a:t>
            </a:r>
            <a:r>
              <a:rPr lang="en-US" sz="3000" dirty="0" smtClean="0">
                <a:latin typeface="+mj-lt"/>
                <a:cs typeface="Times New Roman" panose="02020603050405020304" pitchFamily="18" charset="0"/>
              </a:rPr>
              <a:t>,, etc</a:t>
            </a:r>
            <a:r>
              <a:rPr lang="en-US" sz="3000" dirty="0">
                <a:latin typeface="+mj-lt"/>
                <a:cs typeface="Times New Roman" panose="02020603050405020304" pitchFamily="18" charset="0"/>
              </a:rPr>
              <a:t>.</a:t>
            </a:r>
            <a:endParaRPr lang="en-US" sz="3000" dirty="0" smtClean="0"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3200" dirty="0" smtClean="0"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32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8759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ARM Architecture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334000"/>
            <a:ext cx="82296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Once you’ve learned one architecture, it’s easier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8415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Instructions: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5359" name="Picture 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" y="1841500"/>
            <a:ext cx="9102166" cy="366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5855" y="1086295"/>
            <a:ext cx="7563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>
                <a:latin typeface="+mj-lt"/>
                <a:cs typeface="Times New Roman" pitchFamily="18" charset="0"/>
              </a:rPr>
              <a:t>Immediate </a:t>
            </a:r>
            <a:r>
              <a:rPr lang="en-US" sz="3200" dirty="0">
                <a:latin typeface="+mj-lt"/>
                <a:cs typeface="Times New Roman" pitchFamily="18" charset="0"/>
              </a:rPr>
              <a:t>s</a:t>
            </a:r>
            <a:r>
              <a:rPr lang="en-US" sz="3200" dirty="0" smtClean="0">
                <a:latin typeface="+mj-lt"/>
                <a:cs typeface="Times New Roman" pitchFamily="18" charset="0"/>
              </a:rPr>
              <a:t>hift amount (5-bit immediate)</a:t>
            </a:r>
            <a:endParaRPr lang="en-US" sz="3200" b="1" dirty="0" smtClean="0">
              <a:latin typeface="+mj-lt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Shift amount:</a:t>
            </a:r>
            <a:r>
              <a:rPr lang="en-US" sz="32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0-31</a:t>
            </a:r>
          </a:p>
        </p:txBody>
      </p:sp>
    </p:spTree>
    <p:extLst>
      <p:ext uri="{BB962C8B-B14F-4D97-AF65-F5344CB8AC3E}">
        <p14:creationId xmlns:p14="http://schemas.microsoft.com/office/powerpoint/2010/main" val="3130627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Instructions: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8431" name="Picture 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2" y="2227220"/>
            <a:ext cx="8756453" cy="296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5855" y="1086295"/>
            <a:ext cx="8653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>
                <a:latin typeface="+mj-lt"/>
                <a:cs typeface="Times New Roman" pitchFamily="18" charset="0"/>
              </a:rPr>
              <a:t>Register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shift amount (uses low 8 bits of register)</a:t>
            </a:r>
            <a:endParaRPr lang="en-US" sz="3200" b="1" dirty="0" smtClean="0">
              <a:latin typeface="+mj-lt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Shift amount:</a:t>
            </a:r>
            <a:r>
              <a:rPr lang="en-US" sz="32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0-255</a:t>
            </a:r>
          </a:p>
        </p:txBody>
      </p:sp>
    </p:spTree>
    <p:extLst>
      <p:ext uri="{BB962C8B-B14F-4D97-AF65-F5344CB8AC3E}">
        <p14:creationId xmlns:p14="http://schemas.microsoft.com/office/powerpoint/2010/main" val="678460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855" y="97108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32-bit </a:t>
            </a:r>
            <a:r>
              <a:rPr lang="en-US" sz="3200" dirty="0">
                <a:latin typeface="+mj-lt"/>
                <a:cs typeface="Times New Roman" pitchFamily="18" charset="0"/>
              </a:rPr>
              <a:t>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 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UMULL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Unsigned multiply long: 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64-bit </a:t>
            </a:r>
            <a:r>
              <a:rPr lang="en-US" sz="3200" dirty="0">
                <a:latin typeface="+mj-lt"/>
                <a:cs typeface="Times New Roman" pitchFamily="18" charset="0"/>
              </a:rPr>
              <a:t>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 </a:t>
            </a:r>
            <a:endParaRPr lang="en-US" sz="10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SMULL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Signed multiply </a:t>
            </a:r>
            <a:r>
              <a:rPr lang="en-US" sz="3200" dirty="0">
                <a:latin typeface="+mj-lt"/>
                <a:cs typeface="Arial" charset="0"/>
              </a:rPr>
              <a:t>long: 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64-bit </a:t>
            </a:r>
            <a:r>
              <a:rPr lang="en-US" sz="3200" dirty="0">
                <a:latin typeface="+mj-lt"/>
                <a:cs typeface="Times New Roman" pitchFamily="18" charset="0"/>
              </a:rPr>
              <a:t>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</a:t>
            </a:r>
            <a:endParaRPr lang="en-US" sz="2400" dirty="0">
              <a:latin typeface="Courier New" pitchFamily="49" charset="0"/>
              <a:cs typeface="Arial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 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6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855" y="97108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32-bit </a:t>
            </a:r>
            <a:r>
              <a:rPr lang="en-US" sz="3200" dirty="0">
                <a:latin typeface="+mj-lt"/>
                <a:cs typeface="Times New Roman" pitchFamily="18" charset="0"/>
              </a:rPr>
              <a:t>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MUL R1, R2, R3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Result: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R1 </a:t>
            </a:r>
            <a:r>
              <a:rPr lang="en-US" sz="2400" dirty="0">
                <a:latin typeface="Courier New" pitchFamily="49" charset="0"/>
                <a:cs typeface="Arial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(R2 </a:t>
            </a:r>
            <a:r>
              <a:rPr lang="en-US" sz="2400" dirty="0">
                <a:latin typeface="Courier New" pitchFamily="49" charset="0"/>
                <a:cs typeface="Arial" charset="0"/>
              </a:rPr>
              <a:t>x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R3)</a:t>
            </a:r>
            <a:r>
              <a:rPr lang="en-US" sz="2400" baseline="-25000" dirty="0" smtClean="0">
                <a:latin typeface="Courier New" pitchFamily="49" charset="0"/>
                <a:cs typeface="Arial" charset="0"/>
              </a:rPr>
              <a:t>31:0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UMULL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Unsigned multiply long: 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64-bit </a:t>
            </a:r>
            <a:r>
              <a:rPr lang="en-US" sz="3200" dirty="0">
                <a:latin typeface="+mj-lt"/>
                <a:cs typeface="Times New Roman" pitchFamily="18" charset="0"/>
              </a:rPr>
              <a:t>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 </a:t>
            </a:r>
            <a:endParaRPr lang="en-US" sz="10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SMULL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Signed multiply </a:t>
            </a:r>
            <a:r>
              <a:rPr lang="en-US" sz="3200" dirty="0">
                <a:latin typeface="+mj-lt"/>
                <a:cs typeface="Arial" charset="0"/>
              </a:rPr>
              <a:t>long: 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64-bit </a:t>
            </a:r>
            <a:r>
              <a:rPr lang="en-US" sz="3200" dirty="0">
                <a:latin typeface="+mj-lt"/>
                <a:cs typeface="Times New Roman" pitchFamily="18" charset="0"/>
              </a:rPr>
              <a:t>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</a:t>
            </a:r>
            <a:endParaRPr lang="en-US" sz="2400" dirty="0">
              <a:latin typeface="Courier New" pitchFamily="49" charset="0"/>
              <a:cs typeface="Arial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 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586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855" y="97108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32-bit </a:t>
            </a:r>
            <a:r>
              <a:rPr lang="en-US" sz="3200" dirty="0">
                <a:latin typeface="+mj-lt"/>
                <a:cs typeface="Times New Roman" pitchFamily="18" charset="0"/>
              </a:rPr>
              <a:t>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MUL R1, R2, R3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Result: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R1 </a:t>
            </a:r>
            <a:r>
              <a:rPr lang="en-US" sz="2400" dirty="0">
                <a:latin typeface="Courier New" pitchFamily="49" charset="0"/>
                <a:cs typeface="Arial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(R2 </a:t>
            </a:r>
            <a:r>
              <a:rPr lang="en-US" sz="2400" dirty="0">
                <a:latin typeface="Courier New" pitchFamily="49" charset="0"/>
                <a:cs typeface="Arial" charset="0"/>
              </a:rPr>
              <a:t>x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R3)</a:t>
            </a:r>
            <a:r>
              <a:rPr lang="en-US" sz="2400" baseline="-25000" dirty="0" smtClean="0">
                <a:latin typeface="Courier New" pitchFamily="49" charset="0"/>
                <a:cs typeface="Arial" charset="0"/>
              </a:rPr>
              <a:t>31:0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UMULL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Unsigned multiply long: 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64-bit </a:t>
            </a:r>
            <a:r>
              <a:rPr lang="en-US" sz="3200" dirty="0">
                <a:latin typeface="+mj-lt"/>
                <a:cs typeface="Times New Roman" pitchFamily="18" charset="0"/>
              </a:rPr>
              <a:t>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UMULL </a:t>
            </a:r>
            <a:r>
              <a:rPr lang="en-US" sz="2400" dirty="0">
                <a:latin typeface="Courier New" pitchFamily="49" charset="0"/>
                <a:cs typeface="Arial" charset="0"/>
              </a:rPr>
              <a:t>R1, R2,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R3, R4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Result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{R1,R4} = R2 x R3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unsigned)</a:t>
            </a:r>
            <a:endParaRPr lang="en-US" sz="10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SMULL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Signed multiply </a:t>
            </a:r>
            <a:r>
              <a:rPr lang="en-US" sz="3200" dirty="0">
                <a:latin typeface="+mj-lt"/>
                <a:cs typeface="Arial" charset="0"/>
              </a:rPr>
              <a:t>long: 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64-bit </a:t>
            </a:r>
            <a:r>
              <a:rPr lang="en-US" sz="3200" dirty="0">
                <a:latin typeface="+mj-lt"/>
                <a:cs typeface="Times New Roman" pitchFamily="18" charset="0"/>
              </a:rPr>
              <a:t>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</a:t>
            </a:r>
            <a:endParaRPr lang="en-US" sz="2400" dirty="0">
              <a:latin typeface="Courier New" pitchFamily="49" charset="0"/>
              <a:cs typeface="Arial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 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586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855" y="97108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32-bit </a:t>
            </a:r>
            <a:r>
              <a:rPr lang="en-US" sz="3200" dirty="0">
                <a:latin typeface="+mj-lt"/>
                <a:cs typeface="Times New Roman" pitchFamily="18" charset="0"/>
              </a:rPr>
              <a:t>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MUL R1, R2, R3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Result: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R1 </a:t>
            </a:r>
            <a:r>
              <a:rPr lang="en-US" sz="2400" dirty="0">
                <a:latin typeface="Courier New" pitchFamily="49" charset="0"/>
                <a:cs typeface="Arial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(R2 </a:t>
            </a:r>
            <a:r>
              <a:rPr lang="en-US" sz="2400" dirty="0">
                <a:latin typeface="Courier New" pitchFamily="49" charset="0"/>
                <a:cs typeface="Arial" charset="0"/>
              </a:rPr>
              <a:t>x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R3)</a:t>
            </a:r>
            <a:r>
              <a:rPr lang="en-US" sz="2400" baseline="-25000" dirty="0" smtClean="0">
                <a:latin typeface="Courier New" pitchFamily="49" charset="0"/>
                <a:cs typeface="Arial" charset="0"/>
              </a:rPr>
              <a:t>31:0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UMULL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Unsigned multiply long: 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64-bit </a:t>
            </a:r>
            <a:r>
              <a:rPr lang="en-US" sz="3200" dirty="0">
                <a:latin typeface="+mj-lt"/>
                <a:cs typeface="Times New Roman" pitchFamily="18" charset="0"/>
              </a:rPr>
              <a:t>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UMULL </a:t>
            </a:r>
            <a:r>
              <a:rPr lang="en-US" sz="2400" dirty="0">
                <a:latin typeface="Courier New" pitchFamily="49" charset="0"/>
                <a:cs typeface="Arial" charset="0"/>
              </a:rPr>
              <a:t>R1, R2,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R3, R4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Result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{R1,R4} = R2 x R3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unsigned)</a:t>
            </a:r>
            <a:endParaRPr lang="en-US" sz="1000" dirty="0" smtClean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SMULL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Signed multiply </a:t>
            </a:r>
            <a:r>
              <a:rPr lang="en-US" sz="3200" dirty="0">
                <a:latin typeface="+mj-lt"/>
                <a:cs typeface="Arial" charset="0"/>
              </a:rPr>
              <a:t>long: 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64-bit </a:t>
            </a:r>
            <a:r>
              <a:rPr lang="en-US" sz="3200" dirty="0">
                <a:latin typeface="+mj-lt"/>
                <a:cs typeface="Times New Roman" pitchFamily="18" charset="0"/>
              </a:rPr>
              <a:t>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SMULL </a:t>
            </a:r>
            <a:r>
              <a:rPr lang="en-US" sz="2400" dirty="0">
                <a:latin typeface="Courier New" pitchFamily="49" charset="0"/>
                <a:cs typeface="Arial" charset="0"/>
              </a:rPr>
              <a:t>R1, R2, R3, R4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Result: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{R1,R4} = R2 x R3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signed)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586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1143000"/>
            <a:ext cx="82247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Data-processing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Conditional Execution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Branches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High-level Constructs: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i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f/else statements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or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while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arrays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function calls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 Building Blocks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09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2665" y="11430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Times New Roman" pitchFamily="18" charset="0"/>
              </a:rPr>
              <a:t>Don’t always want to execute code sequentially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For example: 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itchFamily="18" charset="0"/>
              </a:rPr>
              <a:t>if/else statements, while loops, etc.: only want to execute code </a:t>
            </a:r>
            <a:r>
              <a:rPr lang="en-US" sz="3200" i="1" dirty="0" smtClean="0">
                <a:latin typeface="+mj-lt"/>
                <a:cs typeface="Times New Roman" pitchFamily="18" charset="0"/>
              </a:rPr>
              <a:t>if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a condition is true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itchFamily="18" charset="0"/>
              </a:rPr>
              <a:t>branching: jump to another portion of code </a:t>
            </a:r>
            <a:r>
              <a:rPr lang="en-US" sz="3200" i="1" dirty="0" smtClean="0">
                <a:latin typeface="+mj-lt"/>
                <a:cs typeface="Times New Roman" pitchFamily="18" charset="0"/>
              </a:rPr>
              <a:t>if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a condition is 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Execution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9653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2665" y="11430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Times New Roman" pitchFamily="18" charset="0"/>
              </a:rPr>
              <a:t>Don’t always want to execute code sequentially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For example: 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itchFamily="18" charset="0"/>
              </a:rPr>
              <a:t>if/else statements, while loops, etc.: only want to execute code </a:t>
            </a:r>
            <a:r>
              <a:rPr lang="en-US" sz="3200" i="1" dirty="0" smtClean="0">
                <a:latin typeface="+mj-lt"/>
                <a:cs typeface="Times New Roman" pitchFamily="18" charset="0"/>
              </a:rPr>
              <a:t>if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a condition is true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  <a:cs typeface="Times New Roman" pitchFamily="18" charset="0"/>
              </a:rPr>
              <a:t>branching: jump to another portion of code </a:t>
            </a:r>
            <a:r>
              <a:rPr lang="en-US" sz="3200" i="1" dirty="0" smtClean="0">
                <a:latin typeface="+mj-lt"/>
                <a:cs typeface="Times New Roman" pitchFamily="18" charset="0"/>
              </a:rPr>
              <a:t>if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a condition is true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Times New Roman" pitchFamily="18" charset="0"/>
              </a:rPr>
              <a:t>ARM includes </a:t>
            </a:r>
            <a:r>
              <a:rPr lang="en-US" sz="3200" b="1" dirty="0">
                <a:cs typeface="Times New Roman" pitchFamily="18" charset="0"/>
              </a:rPr>
              <a:t>condition flags</a:t>
            </a:r>
            <a:r>
              <a:rPr lang="en-US" sz="3200" dirty="0">
                <a:cs typeface="Times New Roman" pitchFamily="18" charset="0"/>
              </a:rPr>
              <a:t> that can be: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set by an instruction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used to conditionally execute an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32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Execution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581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93032"/>
              </p:ext>
            </p:extLst>
          </p:nvPr>
        </p:nvGraphicFramePr>
        <p:xfrm>
          <a:off x="270639" y="1124698"/>
          <a:ext cx="8717936" cy="3533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50"/>
                <a:gridCol w="1622343"/>
                <a:gridCol w="6097543"/>
              </a:tblGrid>
              <a:tr h="64258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Flag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63198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N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</a:t>
                      </a:r>
                      <a:r>
                        <a:rPr lang="en-US" sz="2800" dirty="0" smtClean="0"/>
                        <a:t>egative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Instruction result is negative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2584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Z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Z</a:t>
                      </a:r>
                      <a:r>
                        <a:rPr lang="en-US" sz="2800" dirty="0" smtClean="0"/>
                        <a:t>ero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</a:t>
                      </a:r>
                      <a:r>
                        <a:rPr lang="en-US" sz="2800" baseline="0" dirty="0" smtClean="0"/>
                        <a:t>nstruction results in zero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1698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C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C</a:t>
                      </a:r>
                      <a:r>
                        <a:rPr lang="en-US" sz="2800" dirty="0" smtClean="0"/>
                        <a:t>arry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Instruction causes an unsigned carry out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198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V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o</a:t>
                      </a:r>
                      <a:r>
                        <a:rPr lang="en-US" sz="2800" b="1" dirty="0" err="1" smtClean="0"/>
                        <a:t>V</a:t>
                      </a:r>
                      <a:r>
                        <a:rPr lang="en-US" sz="2800" dirty="0" err="1" smtClean="0"/>
                        <a:t>erflow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Instruction causes an</a:t>
                      </a:r>
                      <a:r>
                        <a:rPr lang="en-US" sz="2800" baseline="0" dirty="0" smtClean="0"/>
                        <a:t> overflow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ARM Condition Flags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532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81000" y="1219200"/>
            <a:ext cx="7848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/>
              <a:t>Underlying </a:t>
            </a:r>
            <a:r>
              <a:rPr lang="en-US" dirty="0"/>
              <a:t>design principles, as articulated </a:t>
            </a:r>
            <a:r>
              <a:rPr lang="en-US" dirty="0" smtClean="0"/>
              <a:t>by Hennessy </a:t>
            </a:r>
            <a:r>
              <a:rPr lang="en-US" dirty="0"/>
              <a:t>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</a:rPr>
              <a:t>Regularity supports design simplicity</a:t>
            </a:r>
            <a:endParaRPr lang="en-US" sz="2800" b="1" dirty="0">
              <a:solidFill>
                <a:srgbClr val="0070C0"/>
              </a:solidFill>
            </a:endParaRP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Good design demands good compromises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68759"/>
            <a:ext cx="876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Architecture Design Principles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1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2665" y="4773175"/>
            <a:ext cx="8610599" cy="122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S</a:t>
            </a:r>
            <a:r>
              <a:rPr lang="en-US" sz="3200" dirty="0" smtClean="0">
                <a:latin typeface="+mj-lt"/>
                <a:cs typeface="Times New Roman" pitchFamily="18" charset="0"/>
              </a:rPr>
              <a:t>et by ALU (recall from Chapter 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Held in </a:t>
            </a:r>
            <a:r>
              <a:rPr lang="en-US" sz="3200" i="1" dirty="0" smtClean="0">
                <a:latin typeface="+mj-lt"/>
                <a:cs typeface="Times New Roman" pitchFamily="18" charset="0"/>
              </a:rPr>
              <a:t>Current Program Status Register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(</a:t>
            </a:r>
            <a:r>
              <a:rPr lang="en-US" sz="3200" i="1" dirty="0">
                <a:latin typeface="+mj-lt"/>
                <a:cs typeface="Times New Roman" pitchFamily="18" charset="0"/>
              </a:rPr>
              <a:t>C</a:t>
            </a:r>
            <a:r>
              <a:rPr lang="en-US" sz="3200" i="1" dirty="0" smtClean="0">
                <a:latin typeface="+mj-lt"/>
                <a:cs typeface="Times New Roman" pitchFamily="18" charset="0"/>
              </a:rPr>
              <a:t>PSR</a:t>
            </a:r>
            <a:r>
              <a:rPr lang="en-US" sz="3200" dirty="0" smtClean="0">
                <a:latin typeface="+mj-lt"/>
                <a:cs typeface="Times New Roman" pitchFamily="18" charset="0"/>
              </a:rPr>
              <a:t>)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ARM Condition Flags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12980"/>
              </p:ext>
            </p:extLst>
          </p:nvPr>
        </p:nvGraphicFramePr>
        <p:xfrm>
          <a:off x="270639" y="1124698"/>
          <a:ext cx="8717936" cy="3533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50"/>
                <a:gridCol w="1622343"/>
                <a:gridCol w="6097543"/>
              </a:tblGrid>
              <a:tr h="64258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Flag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63198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N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</a:t>
                      </a:r>
                      <a:r>
                        <a:rPr lang="en-US" sz="2800" dirty="0" smtClean="0"/>
                        <a:t>egative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Instruction result is negative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2584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Z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Z</a:t>
                      </a:r>
                      <a:r>
                        <a:rPr lang="en-US" sz="2800" dirty="0" smtClean="0"/>
                        <a:t>ero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</a:t>
                      </a:r>
                      <a:r>
                        <a:rPr lang="en-US" sz="2800" baseline="0" dirty="0" smtClean="0"/>
                        <a:t>nstruction results in zero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1698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C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C</a:t>
                      </a:r>
                      <a:r>
                        <a:rPr lang="en-US" sz="2800" dirty="0" smtClean="0"/>
                        <a:t>arry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Instruction causes an unsigned carry out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198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V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o</a:t>
                      </a:r>
                      <a:r>
                        <a:rPr lang="en-US" sz="2800" b="1" dirty="0" err="1" smtClean="0"/>
                        <a:t>V</a:t>
                      </a:r>
                      <a:r>
                        <a:rPr lang="en-US" sz="2800" dirty="0" err="1" smtClean="0"/>
                        <a:t>erflow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Instruction causes an</a:t>
                      </a:r>
                      <a:r>
                        <a:rPr lang="en-US" sz="2800" baseline="0" dirty="0" smtClean="0"/>
                        <a:t> overflow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88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ARM ALU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9575" name="Picture 1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88" y="1009485"/>
            <a:ext cx="6764632" cy="481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02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7450" y="971080"/>
            <a:ext cx="82631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Times New Roman" pitchFamily="18" charset="0"/>
              </a:rPr>
              <a:t>Method 1: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Compare instruction: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solidFill>
                  <a:schemeClr val="accent1"/>
                </a:solidFill>
                <a:cs typeface="Times New Roman" pitchFamily="18" charset="0"/>
              </a:rPr>
              <a:t>	</a:t>
            </a:r>
            <a:r>
              <a:rPr lang="en-US" sz="3200" b="1" dirty="0" smtClean="0">
                <a:solidFill>
                  <a:srgbClr val="0070C0"/>
                </a:solidFill>
                <a:cs typeface="Times New Roman" pitchFamily="18" charset="0"/>
              </a:rPr>
              <a:t>Example</a:t>
            </a:r>
            <a:r>
              <a:rPr lang="en-US" sz="3200" b="1" dirty="0">
                <a:solidFill>
                  <a:srgbClr val="0070C0"/>
                </a:solidFill>
                <a:cs typeface="Times New Roman" pitchFamily="18" charset="0"/>
              </a:rPr>
              <a:t>: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R5, R6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Performs: R5-R6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Does not save result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Sets flags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Setting the Condition Flags: </a:t>
            </a:r>
            <a:r>
              <a:rPr lang="en-US" sz="4400" i="1" dirty="0" smtClean="0">
                <a:solidFill>
                  <a:schemeClr val="bg1"/>
                </a:solidFill>
                <a:latin typeface="+mj-lt"/>
              </a:rPr>
              <a:t>NZCV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5955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7450" y="971080"/>
            <a:ext cx="82631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Times New Roman" pitchFamily="18" charset="0"/>
              </a:rPr>
              <a:t>Method 1: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Compare instruction: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solidFill>
                  <a:schemeClr val="accent1"/>
                </a:solidFill>
                <a:cs typeface="Times New Roman" pitchFamily="18" charset="0"/>
              </a:rPr>
              <a:t>	</a:t>
            </a:r>
            <a:r>
              <a:rPr lang="en-US" sz="3200" b="1" dirty="0" smtClean="0">
                <a:solidFill>
                  <a:srgbClr val="0070C0"/>
                </a:solidFill>
                <a:cs typeface="Times New Roman" pitchFamily="18" charset="0"/>
              </a:rPr>
              <a:t>Example</a:t>
            </a:r>
            <a:r>
              <a:rPr lang="en-US" sz="3200" b="1" dirty="0">
                <a:solidFill>
                  <a:srgbClr val="0070C0"/>
                </a:solidFill>
                <a:cs typeface="Times New Roman" pitchFamily="18" charset="0"/>
              </a:rPr>
              <a:t>: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R5, R6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Performs: R5-R6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Does not save result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Sets flags. If result: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Is 0, 					</a:t>
            </a:r>
            <a:r>
              <a:rPr lang="en-US" sz="3200" i="1" dirty="0" smtClean="0">
                <a:cs typeface="Times New Roman" pitchFamily="18" charset="0"/>
              </a:rPr>
              <a:t>Z</a:t>
            </a:r>
            <a:r>
              <a:rPr lang="en-US" sz="3200" dirty="0" smtClean="0">
                <a:cs typeface="Times New Roman" pitchFamily="18" charset="0"/>
              </a:rPr>
              <a:t>=1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Is negative, 			</a:t>
            </a:r>
            <a:r>
              <a:rPr lang="en-US" sz="3200" i="1" dirty="0" smtClean="0">
                <a:cs typeface="Times New Roman" pitchFamily="18" charset="0"/>
              </a:rPr>
              <a:t>N</a:t>
            </a:r>
            <a:r>
              <a:rPr lang="en-US" sz="3200" dirty="0" smtClean="0">
                <a:cs typeface="Times New Roman" pitchFamily="18" charset="0"/>
              </a:rPr>
              <a:t>=1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Causes </a:t>
            </a:r>
            <a:r>
              <a:rPr lang="en-US" sz="3200" dirty="0">
                <a:cs typeface="Times New Roman" pitchFamily="18" charset="0"/>
              </a:rPr>
              <a:t>a carry </a:t>
            </a:r>
            <a:r>
              <a:rPr lang="en-US" sz="3200" dirty="0" smtClean="0">
                <a:cs typeface="Times New Roman" pitchFamily="18" charset="0"/>
              </a:rPr>
              <a:t>out, 		</a:t>
            </a:r>
            <a:r>
              <a:rPr lang="en-US" sz="3200" i="1" dirty="0" smtClean="0">
                <a:cs typeface="Times New Roman" pitchFamily="18" charset="0"/>
              </a:rPr>
              <a:t>C</a:t>
            </a:r>
            <a:r>
              <a:rPr lang="en-US" sz="3200" dirty="0" smtClean="0">
                <a:cs typeface="Times New Roman" pitchFamily="18" charset="0"/>
              </a:rPr>
              <a:t>=1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Causes </a:t>
            </a:r>
            <a:r>
              <a:rPr lang="en-US" sz="3200" dirty="0">
                <a:cs typeface="Times New Roman" pitchFamily="18" charset="0"/>
              </a:rPr>
              <a:t>a signed </a:t>
            </a:r>
            <a:r>
              <a:rPr lang="en-US" sz="3200" dirty="0" smtClean="0">
                <a:cs typeface="Times New Roman" pitchFamily="18" charset="0"/>
              </a:rPr>
              <a:t>overflow, 	</a:t>
            </a:r>
            <a:r>
              <a:rPr lang="en-US" sz="3200" i="1" dirty="0" smtClean="0">
                <a:cs typeface="Times New Roman" pitchFamily="18" charset="0"/>
              </a:rPr>
              <a:t>V</a:t>
            </a:r>
            <a:r>
              <a:rPr lang="en-US" sz="3200" dirty="0" smtClean="0">
                <a:cs typeface="Times New Roman" pitchFamily="18" charset="0"/>
              </a:rPr>
              <a:t>=1</a:t>
            </a:r>
            <a:endParaRPr lang="en-US" sz="3200" dirty="0">
              <a:cs typeface="Times New Roman" pitchFamily="18" charset="0"/>
            </a:endParaRP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Setting the Condition Flags: </a:t>
            </a:r>
            <a:r>
              <a:rPr lang="en-US" sz="4400" i="1" dirty="0" smtClean="0">
                <a:solidFill>
                  <a:schemeClr val="bg1"/>
                </a:solidFill>
                <a:latin typeface="+mj-lt"/>
              </a:rPr>
              <a:t>NZCV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038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2235" y="971080"/>
            <a:ext cx="875633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Times New Roman" pitchFamily="18" charset="0"/>
              </a:rPr>
              <a:t>Method 1: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Compare instruction: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solidFill>
                  <a:schemeClr val="accent1"/>
                </a:solidFill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Example</a:t>
            </a: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: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R5, R6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Performs: R5-R6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Sets flags: If result is 0 (Z=1), negative (N=1), etc.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Does not save result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Times New Roman" pitchFamily="18" charset="0"/>
              </a:rPr>
              <a:t>Method 2: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Append instruction mnemonic with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3200" b="1" dirty="0" smtClean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Times New Roman" pitchFamily="18" charset="0"/>
              </a:rPr>
              <a:t>	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Setting the Condition Flags: </a:t>
            </a:r>
            <a:r>
              <a:rPr lang="en-US" sz="4400" i="1" dirty="0" smtClean="0">
                <a:solidFill>
                  <a:schemeClr val="bg1"/>
                </a:solidFill>
                <a:latin typeface="+mj-lt"/>
              </a:rPr>
              <a:t>NZCV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921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2235" y="971080"/>
            <a:ext cx="875633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Times New Roman" pitchFamily="18" charset="0"/>
              </a:rPr>
              <a:t>Method 1: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Compare instruction: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solidFill>
                  <a:schemeClr val="accent1"/>
                </a:solidFill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Example</a:t>
            </a: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: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R5, R6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Performs: R5-R6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Sets flags: If result is 0 (Z=1), negative (N=1), etc.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Does not save result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Times New Roman" pitchFamily="18" charset="0"/>
              </a:rPr>
              <a:t>Method 2: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Append instruction mnemonic with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3200" b="1" dirty="0" smtClean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Example: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R1, R2, R3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Performs: </a:t>
            </a:r>
            <a:r>
              <a:rPr lang="en-US" sz="2800" dirty="0" smtClean="0">
                <a:cs typeface="Times New Roman" pitchFamily="18" charset="0"/>
              </a:rPr>
              <a:t>R2 + R3</a:t>
            </a:r>
            <a:endParaRPr lang="en-US" sz="2800" dirty="0">
              <a:cs typeface="Times New Roman" pitchFamily="18" charset="0"/>
            </a:endParaRP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Sets flags: If </a:t>
            </a:r>
            <a:r>
              <a:rPr lang="en-US" sz="2800" dirty="0">
                <a:cs typeface="Times New Roman" pitchFamily="18" charset="0"/>
              </a:rPr>
              <a:t>result is 0 (Z=1), negative (N=1), etc.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Saves result in 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Setting the Condition Flags: </a:t>
            </a:r>
            <a:r>
              <a:rPr lang="en-US" sz="4400" i="1" dirty="0" smtClean="0">
                <a:solidFill>
                  <a:schemeClr val="bg1"/>
                </a:solidFill>
                <a:latin typeface="+mj-lt"/>
              </a:rPr>
              <a:t>NZCV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646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260" y="932675"/>
            <a:ext cx="7696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I</a:t>
            </a:r>
            <a:r>
              <a:rPr lang="en-US" sz="3200" dirty="0" smtClean="0">
                <a:latin typeface="+mj-lt"/>
                <a:cs typeface="Times New Roman" pitchFamily="18" charset="0"/>
              </a:rPr>
              <a:t>nstruction may be </a:t>
            </a: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conditionally executed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based on the condition flags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Condition of execution is encoded as a </a:t>
            </a: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condition mnemonic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appended to the instruction mnemonic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solidFill>
                  <a:schemeClr val="accent1"/>
                </a:solidFill>
                <a:cs typeface="Times New Roman" pitchFamily="18" charset="0"/>
              </a:rPr>
              <a:t>	Example</a:t>
            </a:r>
            <a:r>
              <a:rPr lang="en-US" sz="2800" b="1" dirty="0">
                <a:solidFill>
                  <a:schemeClr val="accent1"/>
                </a:solidFill>
                <a:cs typeface="Times New Roman" pitchFamily="18" charset="0"/>
              </a:rPr>
              <a:t>: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  R1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SUB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R3, R5, R8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4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800" b="1" dirty="0" smtClean="0">
                <a:cs typeface="Times New Roman" pitchFamily="18" charset="0"/>
              </a:rPr>
              <a:t>: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smtClean="0">
                <a:cs typeface="Times New Roman" pitchFamily="18" charset="0"/>
              </a:rPr>
              <a:t>not equal condition </a:t>
            </a:r>
            <a:r>
              <a:rPr lang="en-US" sz="2800" dirty="0" smtClean="0">
                <a:cs typeface="Times New Roman" pitchFamily="18" charset="0"/>
              </a:rPr>
              <a:t>mnemonic</a:t>
            </a:r>
          </a:p>
          <a:p>
            <a:pPr marL="1371600" lvl="4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2800" dirty="0" smtClean="0">
                <a:cs typeface="Times New Roman" pitchFamily="18" charset="0"/>
              </a:rPr>
              <a:t> will only execute if R1 ≠ R2 </a:t>
            </a:r>
          </a:p>
          <a:p>
            <a:pPr marL="914400" lvl="4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     (i.e., Z = 0)</a:t>
            </a:r>
            <a:endParaRPr lang="en-US" sz="2800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b="1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 Mnemonics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7810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681979"/>
                  </p:ext>
                </p:extLst>
              </p:nvPr>
            </p:nvGraphicFramePr>
            <p:xfrm>
              <a:off x="844301" y="779055"/>
              <a:ext cx="7568199" cy="539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482"/>
                    <a:gridCol w="1569048"/>
                    <a:gridCol w="3316824"/>
                    <a:gridCol w="1881845"/>
                  </a:tblGrid>
                  <a:tr h="298019">
                    <a:tc>
                      <a:txBody>
                        <a:bodyPr/>
                        <a:lstStyle/>
                        <a:p>
                          <a:r>
                            <a:rPr lang="en-US" i="1" dirty="0" err="1" smtClean="0">
                              <a:latin typeface="+mj-lt"/>
                              <a:cs typeface="Courier New" panose="02070309020205020404" pitchFamily="49" charset="0"/>
                            </a:rPr>
                            <a:t>cond</a:t>
                          </a:r>
                          <a:endParaRPr lang="en-US" i="1" dirty="0">
                            <a:latin typeface="+mj-lt"/>
                            <a:cs typeface="Courier New" panose="020703090202050204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Mnemonic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CondEx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24872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EQ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Not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𝑍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CS /</a:t>
                          </a:r>
                          <a:r>
                            <a:rPr lang="en-US" sz="1600" baseline="0" dirty="0" smtClean="0"/>
                            <a:t> HS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Carry set / Unsigned higher or same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0011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CC /</a:t>
                          </a:r>
                          <a:r>
                            <a:rPr lang="en-US" sz="1600" baseline="0" dirty="0" smtClean="0"/>
                            <a:t> LO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Carry clear / Unsigned</a:t>
                          </a:r>
                          <a:r>
                            <a:rPr lang="en-US" sz="1600" baseline="0" dirty="0" smtClean="0"/>
                            <a:t> lower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MI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Minus / Negative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Plus / Positive of zero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VS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Overflow / Overflow set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0111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VC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No</a:t>
                          </a:r>
                          <a:r>
                            <a:rPr lang="en-US" sz="1600" baseline="0" dirty="0" smtClean="0"/>
                            <a:t> overflow / Overflow clear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HI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 higher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𝑍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</a:t>
                          </a:r>
                          <a:r>
                            <a:rPr lang="en-US" sz="1600" baseline="0" dirty="0" smtClean="0"/>
                            <a:t> lower or same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𝑂𝑅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GE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</a:t>
                          </a:r>
                          <a:r>
                            <a:rPr lang="en-US" sz="1600" baseline="0" dirty="0" smtClean="0"/>
                            <a:t> greater than or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𝑁</m:t>
                                    </m:r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𝑉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1011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LT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 less than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𝑁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⊕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GT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 greater than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𝑍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(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𝑁</m:t>
                                    </m:r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231F2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𝑉</m:t>
                                    </m:r>
                                  </m:e>
                                </m:ba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7777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 less than or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𝑍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𝑂𝑅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(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𝑁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⊕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𝑉</m:t>
                                </m:r>
                                <m:r>
                                  <a:rPr lang="en-US" sz="1800" i="1">
                                    <a:solidFill>
                                      <a:srgbClr val="231F2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12742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AL (or none)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Always / unconditional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231F2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ignored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681979"/>
                  </p:ext>
                </p:extLst>
              </p:nvPr>
            </p:nvGraphicFramePr>
            <p:xfrm>
              <a:off x="844301" y="779055"/>
              <a:ext cx="7568199" cy="539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482"/>
                    <a:gridCol w="1569048"/>
                    <a:gridCol w="3316824"/>
                    <a:gridCol w="188184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i="1" dirty="0" err="1" smtClean="0">
                              <a:latin typeface="+mj-lt"/>
                              <a:cs typeface="Courier New" panose="02070309020205020404" pitchFamily="49" charset="0"/>
                            </a:rPr>
                            <a:t>cond</a:t>
                          </a:r>
                          <a:endParaRPr lang="en-US" i="1" dirty="0">
                            <a:latin typeface="+mj-lt"/>
                            <a:cs typeface="Courier New" panose="02070309020205020404" pitchFamily="49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Mnemonic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CondEx</a:t>
                          </a:r>
                          <a:endParaRPr lang="en-US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EQ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118182" r="-324" b="-14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Not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218182" r="-324" b="-13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CS /</a:t>
                          </a:r>
                          <a:r>
                            <a:rPr lang="en-US" sz="1600" baseline="0" dirty="0" smtClean="0"/>
                            <a:t> HS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Carry set / Unsigned higher or same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318182" r="-324" b="-12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0011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CC /</a:t>
                          </a:r>
                          <a:r>
                            <a:rPr lang="en-US" sz="1600" baseline="0" dirty="0" smtClean="0"/>
                            <a:t> LO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Carry clear / Unsigned</a:t>
                          </a:r>
                          <a:r>
                            <a:rPr lang="en-US" sz="1600" baseline="0" dirty="0" smtClean="0"/>
                            <a:t> lower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418182" r="-324" b="-11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MI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Minus / Negative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518182" r="-324" b="-10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Plus / Positive of zero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618182" r="-324" b="-9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VS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Overflow / Overflow set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718182" r="-324" b="-8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0111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VC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No</a:t>
                          </a:r>
                          <a:r>
                            <a:rPr lang="en-US" sz="1600" baseline="0" dirty="0" smtClean="0"/>
                            <a:t> overflow / Overflow clear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818182" r="-324" b="-7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HI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 higher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918182" r="-324" b="-6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</a:t>
                          </a:r>
                          <a:r>
                            <a:rPr lang="en-US" sz="1600" baseline="0" dirty="0" smtClean="0"/>
                            <a:t> lower or same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1018182" r="-324" b="-5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GE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</a:t>
                          </a:r>
                          <a:r>
                            <a:rPr lang="en-US" sz="1600" baseline="0" dirty="0" smtClean="0"/>
                            <a:t> greater than or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1118182" r="-324" b="-4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1011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LT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 less than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1218182" r="-324" b="-3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1100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GT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 greater than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1318182" r="-324" b="-2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1101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Signed less than or equal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942" t="-1418182" r="-324" b="-1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1110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AL (or none)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Always / unconditional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231F2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ignored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 Mnemonics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142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9904" y="1163105"/>
            <a:ext cx="831309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Example: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  R5, R9		; performs R5-R9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; sets condition flags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SUBEQ R1, R2, R3 	; executes if R5==R9 (Z=1)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ORRMI R4, R0, R9	; executes if R5-R9 is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; negative (N=1)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Execution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6731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9904" y="1163105"/>
            <a:ext cx="861789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Example: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  R5, R9		; performs R5-R9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; sets condition flags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SUBEQ R1, R2, R3 	; executes if R5==R9 (Z=1)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ORRMI R4, R0, R9	; executes if R5-R9 is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; negative (N=1)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Suppose R5 = 17, R9 = 23: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performs: 17 – 23 = -6  (Sets flags: 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=1, 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Z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=0, 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=0, 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V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=0)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SUBEQ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doesn’t execute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(they aren’t equal: 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Z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=0)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ORRMI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executes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because the result was negative (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=1)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Execution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536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400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ADD:</a:t>
            </a:r>
            <a:r>
              <a:rPr lang="en-US" sz="3200" dirty="0" smtClean="0">
                <a:latin typeface="+mj-lt"/>
                <a:cs typeface="Arial" charset="0"/>
              </a:rPr>
              <a:t> 	mnemonic – indicates operation </a:t>
            </a:r>
            <a:r>
              <a:rPr lang="en-US" sz="3200" dirty="0">
                <a:latin typeface="+mj-lt"/>
                <a:cs typeface="Arial" charset="0"/>
              </a:rPr>
              <a:t>to </a:t>
            </a:r>
            <a:r>
              <a:rPr lang="en-US" sz="3200" dirty="0" smtClean="0">
                <a:latin typeface="+mj-lt"/>
                <a:cs typeface="Arial" charset="0"/>
              </a:rPr>
              <a:t>		perform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b, c: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 	</a:t>
            </a:r>
            <a:r>
              <a:rPr lang="en-US" sz="3200" dirty="0" smtClean="0">
                <a:latin typeface="+mj-lt"/>
                <a:cs typeface="Arial" charset="0"/>
              </a:rPr>
              <a:t>source operands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a:</a:t>
            </a:r>
            <a:r>
              <a:rPr lang="en-US" sz="3200" dirty="0">
                <a:solidFill>
                  <a:schemeClr val="accent2"/>
                </a:solidFill>
                <a:latin typeface="+mj-lt"/>
                <a:cs typeface="Arial" charset="0"/>
              </a:rPr>
              <a:t>	</a:t>
            </a:r>
            <a:r>
              <a:rPr lang="en-US" sz="3200" dirty="0" smtClean="0">
                <a:solidFill>
                  <a:schemeClr val="accent2"/>
                </a:solidFill>
                <a:latin typeface="+mj-lt"/>
                <a:cs typeface="Arial" charset="0"/>
              </a:rPr>
              <a:t>  	</a:t>
            </a:r>
            <a:r>
              <a:rPr lang="en-US" sz="3200" dirty="0" smtClean="0">
                <a:latin typeface="+mj-lt"/>
                <a:cs typeface="Arial" charset="0"/>
              </a:rPr>
              <a:t>destination operand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10240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4478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024010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1447800"/>
            <a:ext cx="411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ADD a</a:t>
            </a:r>
            <a:r>
              <a:rPr lang="en-US" sz="2400" dirty="0">
                <a:latin typeface="Courier New" pitchFamily="49" charset="0"/>
                <a:cs typeface="Arial" charset="0"/>
              </a:rPr>
              <a:t>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Instruction: Addition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561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1143000"/>
            <a:ext cx="82247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Data-processing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Conditional Execution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Branches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High-level Constructs: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i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f/else statements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or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while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arrays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function calls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 Building Blocks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759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0515" y="1009485"/>
            <a:ext cx="8077200" cy="5181600"/>
          </a:xfrm>
        </p:spPr>
        <p:txBody>
          <a:bodyPr>
            <a:noAutofit/>
          </a:bodyPr>
          <a:lstStyle/>
          <a:p>
            <a:r>
              <a:rPr lang="en-US" dirty="0" smtClean="0"/>
              <a:t>Branches enable </a:t>
            </a:r>
            <a:r>
              <a:rPr lang="en-US" dirty="0"/>
              <a:t>out of </a:t>
            </a:r>
            <a:r>
              <a:rPr lang="en-US" dirty="0" smtClean="0"/>
              <a:t>sequence instruction execution</a:t>
            </a:r>
            <a:endParaRPr lang="en-US" dirty="0"/>
          </a:p>
          <a:p>
            <a:r>
              <a:rPr lang="en-US" dirty="0" smtClean="0"/>
              <a:t>Types of branches:</a:t>
            </a:r>
            <a:endParaRPr lang="en-US" dirty="0"/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Branch (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dirty="0" smtClean="0"/>
              <a:t>branches to another instruction</a:t>
            </a:r>
            <a:endParaRPr lang="en-US" dirty="0"/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Branch and link (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pPr lvl="2"/>
            <a:r>
              <a:rPr lang="en-US" dirty="0" smtClean="0"/>
              <a:t>discussed later</a:t>
            </a:r>
          </a:p>
          <a:p>
            <a:r>
              <a:rPr lang="en-US" dirty="0" smtClean="0"/>
              <a:t>Both can be conditional or unconditional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Branching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141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8759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Stored Program</a:t>
            </a:r>
            <a:endParaRPr lang="en-US" sz="4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1623" name="Picture 13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9"/>
          <a:stretch/>
        </p:blipFill>
        <p:spPr bwMode="auto">
          <a:xfrm>
            <a:off x="2536535" y="2852925"/>
            <a:ext cx="4102028" cy="301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1" r="50000" b="19366"/>
          <a:stretch/>
        </p:blipFill>
        <p:spPr bwMode="auto">
          <a:xfrm>
            <a:off x="2062761" y="932675"/>
            <a:ext cx="4467894" cy="195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228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0515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ARM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assembly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R2,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#17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; R2 = 17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  TARGET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to  target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ORR R1, R1, #0x4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not executed 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SUB R1, R1, #78  	; R1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+ 78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040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0515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ARM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assembly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R2,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#17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; R2 = 17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  TARGET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to  target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ORR R1, R1, #0x4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not executed 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SUB R1, R1, #78  	; R1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+ 78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4811580"/>
            <a:ext cx="8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  <a:latin typeface="+mj-lt"/>
              </a:rPr>
              <a:t>Labels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(like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2800" dirty="0" smtClean="0">
                <a:latin typeface="+mj-lt"/>
              </a:rPr>
              <a:t>)</a:t>
            </a:r>
            <a:r>
              <a:rPr lang="en-US" sz="28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indicate </a:t>
            </a:r>
            <a:r>
              <a:rPr lang="en-US" sz="2800" dirty="0">
                <a:latin typeface="+mj-lt"/>
              </a:rPr>
              <a:t>instruction </a:t>
            </a:r>
            <a:r>
              <a:rPr lang="en-US" sz="2800" dirty="0" smtClean="0">
                <a:latin typeface="+mj-lt"/>
              </a:rPr>
              <a:t>location. Labels can’t be </a:t>
            </a:r>
            <a:r>
              <a:rPr lang="en-US" sz="2800" dirty="0">
                <a:latin typeface="+mj-lt"/>
              </a:rPr>
              <a:t>reserved </a:t>
            </a:r>
            <a:r>
              <a:rPr lang="en-US" sz="2800" dirty="0" smtClean="0">
                <a:latin typeface="+mj-lt"/>
              </a:rPr>
              <a:t>words (like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r>
              <a:rPr lang="en-US" sz="2800" dirty="0" smtClean="0">
                <a:latin typeface="+mj-lt"/>
              </a:rPr>
              <a:t>, etc.)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7989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385854" y="1257300"/>
            <a:ext cx="8681945" cy="43434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ARM Assembly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MOV  R0, #4	    ; R0 = 4</a:t>
            </a:r>
            <a:endParaRPr lang="en-US" sz="2400" dirty="0">
              <a:latin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ADD	  R1, R0, R0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; R1 = R0+R0 = 8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CMP	  R0, R1	    ; sets flags with R0-R1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BEQ	  THERE</a:t>
            </a: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  ; branch not taken (Z=0)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ORR 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R1, R1, #1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; R1 = R1 OR R1 = 9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200" dirty="0">
              <a:latin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THERE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ADD R1, R1, 78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 ; R1 = R1 + 78 = 87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The Branch Not Taken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41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Programming Building Blocks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5855" y="1143000"/>
            <a:ext cx="822474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Data-processing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Conditional Execution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Branches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High-level Constructs: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i</a:t>
            </a:r>
            <a:r>
              <a:rPr lang="en-US" sz="2600" b="1" dirty="0" smtClean="0">
                <a:solidFill>
                  <a:srgbClr val="0070C0"/>
                </a:solidFill>
                <a:latin typeface="+mj-lt"/>
                <a:cs typeface="Arial" charset="0"/>
              </a:rPr>
              <a:t>f/else statements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f</a:t>
            </a:r>
            <a:r>
              <a:rPr lang="en-US" sz="26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or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  <a:latin typeface="+mj-lt"/>
                <a:cs typeface="Arial" charset="0"/>
              </a:rPr>
              <a:t>while loops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arrays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function calls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47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if (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2000" dirty="0">
                <a:latin typeface="Courier New" pitchFamily="49" charset="0"/>
                <a:cs typeface="Arial" charset="0"/>
              </a:rPr>
              <a:t>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if Statement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16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if (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2000" dirty="0">
                <a:latin typeface="Courier New" pitchFamily="49" charset="0"/>
                <a:cs typeface="Arial" charset="0"/>
              </a:rPr>
              <a:t>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90800" y="1219200"/>
            <a:ext cx="6477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20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 CMP R3, R4</a:t>
            </a:r>
            <a:r>
              <a:rPr lang="en-US" sz="2000" dirty="0">
                <a:latin typeface="Courier New" pitchFamily="49" charset="0"/>
                <a:cs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     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 BNE L1</a:t>
            </a:r>
            <a:r>
              <a:rPr lang="en-US" sz="2000" dirty="0">
                <a:latin typeface="Courier New" pitchFamily="49" charset="0"/>
                <a:cs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         ; if </a:t>
            </a:r>
            <a:r>
              <a:rPr lang="en-US" sz="20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!=j, skip if block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 ADD R0, R1, R2  ; 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 SUB R0, R0, R2  ; f = f - </a:t>
            </a:r>
            <a:r>
              <a:rPr lang="en-US" sz="2000" dirty="0" err="1" smtClean="0">
                <a:latin typeface="Courier New" pitchFamily="49" charset="0"/>
                <a:cs typeface="Arial" charset="0"/>
              </a:rPr>
              <a:t>i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if Statement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15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if (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2000" dirty="0">
                <a:latin typeface="Courier New" pitchFamily="49" charset="0"/>
                <a:cs typeface="Arial" charset="0"/>
              </a:rPr>
              <a:t>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90800" y="1219200"/>
            <a:ext cx="6477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20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 CMP R3, R4</a:t>
            </a:r>
            <a:r>
              <a:rPr lang="en-US" sz="2000" dirty="0">
                <a:latin typeface="Courier New" pitchFamily="49" charset="0"/>
                <a:cs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     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 BNE L1</a:t>
            </a:r>
            <a:r>
              <a:rPr lang="en-US" sz="2000" dirty="0">
                <a:latin typeface="Courier New" pitchFamily="49" charset="0"/>
                <a:cs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         ; if </a:t>
            </a:r>
            <a:r>
              <a:rPr lang="en-US" sz="20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!=j, skip if block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 ADD R0, R1, R2  ; 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Arial" charset="0"/>
              </a:rPr>
              <a:t> SUB R0, R0, R2  ; f = f - </a:t>
            </a:r>
            <a:r>
              <a:rPr lang="en-US" sz="2000" dirty="0" err="1" smtClean="0">
                <a:latin typeface="Courier New" pitchFamily="49" charset="0"/>
                <a:cs typeface="Arial" charset="0"/>
              </a:rPr>
              <a:t>i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if Statement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3095" y="4734770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Assembly </a:t>
            </a:r>
            <a:r>
              <a:rPr lang="en-US" sz="2400" b="1" dirty="0">
                <a:solidFill>
                  <a:srgbClr val="0070C0"/>
                </a:solidFill>
              </a:rPr>
              <a:t>tests </a:t>
            </a:r>
            <a:r>
              <a:rPr lang="en-US" sz="2400" b="1" dirty="0" smtClean="0">
                <a:solidFill>
                  <a:srgbClr val="0070C0"/>
                </a:solidFill>
              </a:rPr>
              <a:t>opposite </a:t>
            </a:r>
            <a:r>
              <a:rPr lang="en-US" sz="2400" b="1" dirty="0">
                <a:solidFill>
                  <a:srgbClr val="0070C0"/>
                </a:solidFill>
              </a:rPr>
              <a:t>case 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 != j</a:t>
            </a:r>
            <a:r>
              <a:rPr lang="en-US" sz="2400" b="1" dirty="0">
                <a:solidFill>
                  <a:srgbClr val="0070C0"/>
                </a:solidFill>
              </a:rPr>
              <a:t>) </a:t>
            </a:r>
            <a:r>
              <a:rPr lang="en-US" sz="2400" b="1" dirty="0" smtClean="0">
                <a:solidFill>
                  <a:srgbClr val="0070C0"/>
                </a:solidFill>
              </a:rPr>
              <a:t>of high-level </a:t>
            </a:r>
            <a:r>
              <a:rPr lang="en-US" sz="2400" b="1" dirty="0">
                <a:solidFill>
                  <a:srgbClr val="0070C0"/>
                </a:solidFill>
              </a:rPr>
              <a:t>code 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 == j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" y="4648199"/>
            <a:ext cx="7924800" cy="91756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16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87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2192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Similar </a:t>
            </a:r>
            <a:r>
              <a:rPr lang="en-US" sz="3200" b="1" dirty="0">
                <a:latin typeface="+mj-lt"/>
                <a:cs typeface="Arial" charset="0"/>
              </a:rPr>
              <a:t>to </a:t>
            </a:r>
            <a:r>
              <a:rPr lang="en-US" sz="3200" b="1" dirty="0" smtClean="0">
                <a:latin typeface="+mj-lt"/>
                <a:cs typeface="Arial" charset="0"/>
              </a:rPr>
              <a:t>addition - only mnemonic changes</a:t>
            </a:r>
            <a:endParaRPr lang="en-US" sz="3200" b="1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SUB:</a:t>
            </a:r>
            <a:r>
              <a:rPr lang="en-US" sz="3200" dirty="0" smtClean="0">
                <a:latin typeface="+mj-lt"/>
                <a:cs typeface="Arial" charset="0"/>
              </a:rPr>
              <a:t> 	mnemonic</a:t>
            </a: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b, c: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	</a:t>
            </a:r>
            <a:r>
              <a:rPr lang="en-US" sz="3200" dirty="0" smtClean="0">
                <a:latin typeface="+mj-lt"/>
                <a:cs typeface="Arial" charset="0"/>
              </a:rPr>
              <a:t>source 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a: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Arial" charset="0"/>
              </a:rPr>
              <a:t>	</a:t>
            </a:r>
            <a:r>
              <a:rPr lang="en-US" sz="3200" dirty="0" smtClean="0">
                <a:solidFill>
                  <a:schemeClr val="accent2"/>
                </a:solidFill>
                <a:latin typeface="+mj-lt"/>
                <a:cs typeface="Arial" charset="0"/>
              </a:rPr>
              <a:t>   	</a:t>
            </a:r>
            <a:r>
              <a:rPr lang="en-US" sz="3200" dirty="0" smtClean="0">
                <a:latin typeface="+mj-lt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87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1098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SUB a</a:t>
            </a:r>
            <a:r>
              <a:rPr lang="en-US" sz="2400" dirty="0">
                <a:latin typeface="Courier New" pitchFamily="49" charset="0"/>
                <a:cs typeface="Arial" charset="0"/>
              </a:rPr>
              <a:t>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Instruction: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80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4260" y="123506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if (</a:t>
            </a:r>
            <a:r>
              <a:rPr lang="en-US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f = g + h</a:t>
            </a:r>
            <a:r>
              <a:rPr lang="en-US" dirty="0" smtClean="0">
                <a:latin typeface="Courier New" pitchFamily="49" charset="0"/>
                <a:cs typeface="Arial" charset="0"/>
              </a:rPr>
              <a:t>;</a:t>
            </a: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f = f – </a:t>
            </a:r>
            <a:r>
              <a:rPr lang="en-US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58990" y="120151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CMP   R3, R4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ADDEQ R0, R1, R2  ; if (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dirty="0" smtClean="0">
                <a:latin typeface="Courier New" pitchFamily="49" charset="0"/>
                <a:cs typeface="Arial" charset="0"/>
              </a:rPr>
              <a:t>==j)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SUB   R0, R0, R2  ; f = f -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if Statement: Alternate Code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18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58990" y="120151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Alternate Assembly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CMP   R3, R4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ADDEQ R0, R1, R2  ; if (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dirty="0" smtClean="0">
                <a:latin typeface="Courier New" pitchFamily="49" charset="0"/>
                <a:cs typeface="Arial" charset="0"/>
              </a:rPr>
              <a:t>==j)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SUB   R0, R0, R2  ; f = f -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if Statement: Alternate Code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5855" y="1219200"/>
            <a:ext cx="6477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Original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 CMP R3, R4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endParaRPr lang="en-US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 BNE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 ADD R0, R1, R2</a:t>
            </a: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 SUB R0, R0, R2</a:t>
            </a:r>
            <a:endParaRPr lang="en-US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43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58990" y="120151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Alternate Assembly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CMP   R3, R4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ADDEQ R0, R1, R2  ; if (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dirty="0" smtClean="0">
                <a:latin typeface="Courier New" pitchFamily="49" charset="0"/>
                <a:cs typeface="Arial" charset="0"/>
              </a:rPr>
              <a:t>==j)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SUB   R0, R0, R2  ; f = f -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if Statement: Alternate Code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5855" y="1219200"/>
            <a:ext cx="6477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Original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 CMP R3, R4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endParaRPr lang="en-US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 BNE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 ADD R0, R1, R2</a:t>
            </a: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 SUB R0, R0, R2</a:t>
            </a:r>
            <a:endParaRPr lang="en-US" dirty="0">
              <a:latin typeface="Courier New" pitchFamily="49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95400" y="4271817"/>
            <a:ext cx="762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70C0"/>
                </a:solidFill>
              </a:rPr>
              <a:t>Useful for </a:t>
            </a:r>
            <a:r>
              <a:rPr lang="en-US" sz="2800" b="1" dirty="0" smtClean="0">
                <a:solidFill>
                  <a:srgbClr val="0070C0"/>
                </a:solidFill>
              </a:rPr>
              <a:t>short </a:t>
            </a:r>
            <a:r>
              <a:rPr lang="en-US" sz="2800" dirty="0" smtClean="0">
                <a:solidFill>
                  <a:srgbClr val="0070C0"/>
                </a:solidFill>
              </a:rPr>
              <a:t>conditional blocks of code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3000" y="4038600"/>
            <a:ext cx="6629400" cy="990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2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else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f </a:t>
            </a:r>
            <a:r>
              <a:rPr lang="en-US" sz="1800" dirty="0">
                <a:latin typeface="Courier New" pitchFamily="49" charset="0"/>
                <a:cs typeface="Arial" charset="0"/>
              </a:rPr>
              <a:t>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if/else Statement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0" y="152400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  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43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else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f </a:t>
            </a:r>
            <a:r>
              <a:rPr lang="en-US" sz="1800" dirty="0">
                <a:latin typeface="Courier New" pitchFamily="49" charset="0"/>
                <a:cs typeface="Arial" charset="0"/>
              </a:rPr>
              <a:t>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0" y="152400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CMP R3, R4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 BNE L1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      ; if </a:t>
            </a:r>
            <a:r>
              <a:rPr lang="en-US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dirty="0" smtClean="0">
                <a:latin typeface="Courier New" pitchFamily="49" charset="0"/>
                <a:cs typeface="Arial" charset="0"/>
              </a:rPr>
              <a:t>!=j, skip if block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ADD R0, R1, R2  ; 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B   L2          ; branch past else block</a:t>
            </a: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SUB R0, R0, R2  ; f = f –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endParaRPr lang="en-US" sz="18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L2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if/else Statement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09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f </a:t>
            </a:r>
            <a:r>
              <a:rPr lang="en-US" sz="1800" dirty="0">
                <a:latin typeface="Courier New" pitchFamily="49" charset="0"/>
                <a:cs typeface="Arial" charset="0"/>
              </a:rPr>
              <a:t>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0" y="152400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CMP   R3, R4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ADDEQ R0, R1, R2  ; if (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dirty="0" smtClean="0">
                <a:latin typeface="Courier New" pitchFamily="49" charset="0"/>
                <a:cs typeface="Arial" charset="0"/>
              </a:rPr>
              <a:t>==j)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SUBNE R0, R0, R2  ; else f = f -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if/else Statement: Alternate Code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5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152400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Alternate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, R4=j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CMP   R3, R4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ADDEQ R0, R1, R2  ; if (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dirty="0" smtClean="0">
                <a:latin typeface="Courier New" pitchFamily="49" charset="0"/>
                <a:cs typeface="Arial" charset="0"/>
              </a:rPr>
              <a:t>==j)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f = g +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SUBNE R0, R0, R2  ; else f = f -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if/else Statement: Alternate Code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905" y="1524000"/>
            <a:ext cx="5791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Original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CMP R3, R4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endParaRPr lang="en-US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BNE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ADD R0, R1, R2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B   L2</a:t>
            </a: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SUB R0, R0, R2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L2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2011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665" y="97108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C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while </a:t>
            </a:r>
            <a:r>
              <a:rPr lang="en-US" sz="1600" dirty="0">
                <a:latin typeface="Courier New" pitchFamily="49" charset="0"/>
                <a:cs typeface="Arial" charset="0"/>
              </a:rPr>
              <a:t>(pow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dirty="0">
                <a:latin typeface="Courier New" pitchFamily="49" charset="0"/>
                <a:cs typeface="Arial" charset="0"/>
              </a:rPr>
              <a:t>pow = pow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9265" y="97108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 smtClean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while Loops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9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665" y="97108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while </a:t>
            </a:r>
            <a:r>
              <a:rPr lang="en-US" sz="1600" dirty="0">
                <a:latin typeface="Courier New" pitchFamily="49" charset="0"/>
                <a:cs typeface="Arial" charset="0"/>
              </a:rPr>
              <a:t>(pow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dirty="0">
                <a:latin typeface="Courier New" pitchFamily="49" charset="0"/>
                <a:cs typeface="Arial" charset="0"/>
              </a:rPr>
              <a:t>pow = pow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9265" y="97108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; R0 = pow, R1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MOV	R0, #1		; pow =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MOV	R1, #0		; x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CMP R0, #128		; R0-128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BEQ DONE		; if (pow==128) 			; exit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LSL R0, R0, #1	; pow=pow*2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ADD R1, R1, #1	; x=x+1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B   WHILE		; repeat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DONE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while Loops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16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665" y="97108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while </a:t>
            </a:r>
            <a:r>
              <a:rPr lang="en-US" sz="1600" dirty="0">
                <a:latin typeface="Courier New" pitchFamily="49" charset="0"/>
                <a:cs typeface="Arial" charset="0"/>
              </a:rPr>
              <a:t>(pow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dirty="0">
                <a:latin typeface="Courier New" pitchFamily="49" charset="0"/>
                <a:cs typeface="Arial" charset="0"/>
              </a:rPr>
              <a:t>pow = pow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9265" y="97108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ARM Assembly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ode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; R0 = pow, R1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MOV	R0, #1		; pow =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MOV	R1, #0		; x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CMP R0, #128		; R0-128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BEQ DONE		; if (pow==128) 			; exit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LSL R0, R0, #1	; pow=pow*2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ADD R1, R1, #1	; x=x+1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B   WHILE		; repeat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DONE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79220" y="5013325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Assembly </a:t>
            </a:r>
            <a:r>
              <a:rPr lang="en-US" sz="2000" b="1" dirty="0">
                <a:solidFill>
                  <a:srgbClr val="0070C0"/>
                </a:solidFill>
              </a:rPr>
              <a:t>tests for the opposite 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rgbClr val="0070C0"/>
                </a:solidFill>
              </a:rPr>
              <a:t>) </a:t>
            </a:r>
            <a:r>
              <a:rPr lang="en-US" sz="2000" b="1" dirty="0" smtClean="0">
                <a:solidFill>
                  <a:srgbClr val="0070C0"/>
                </a:solidFill>
              </a:rPr>
              <a:t>of the C code 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rgbClr val="0070C0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8220" y="49530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855" y="49360"/>
            <a:ext cx="868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while Loops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16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16611</TotalTime>
  <Words>7585</Words>
  <Application>Microsoft Office PowerPoint</Application>
  <PresentationFormat>On-screen Show (4:3)</PresentationFormat>
  <Paragraphs>2789</Paragraphs>
  <Slides>231</Slides>
  <Notes>230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231</vt:i4>
      </vt:variant>
    </vt:vector>
  </HeadingPairs>
  <TitlesOfParts>
    <vt:vector size="233" baseType="lpstr"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sharris</cp:lastModifiedBy>
  <cp:revision>345</cp:revision>
  <dcterms:created xsi:type="dcterms:W3CDTF">2012-08-07T04:56:47Z</dcterms:created>
  <dcterms:modified xsi:type="dcterms:W3CDTF">2017-06-28T03:54:16Z</dcterms:modified>
</cp:coreProperties>
</file>