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1" r:id="rId9"/>
    <p:sldId id="432" r:id="rId10"/>
    <p:sldId id="433" r:id="rId11"/>
    <p:sldId id="43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0" autoAdjust="0"/>
    <p:restoredTop sz="50000" autoAdjust="0"/>
  </p:normalViewPr>
  <p:slideViewPr>
    <p:cSldViewPr>
      <p:cViewPr>
        <p:scale>
          <a:sx n="85" d="100"/>
          <a:sy n="85" d="100"/>
        </p:scale>
        <p:origin x="-144" y="-3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54F01C-9DAE-4834-B3FA-3D4760BB01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470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83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7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815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16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689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8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52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31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2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</a:rPr>
              <a:t>2.8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  <p:pic>
        <p:nvPicPr>
          <p:cNvPr id="14" name="Picture 15" descr="Lay Linear Algebra 6e cover.png">
            <a:extLst>
              <a:ext uri="{FF2B5EF4-FFF2-40B4-BE49-F238E27FC236}">
                <a16:creationId xmlns:a16="http://schemas.microsoft.com/office/drawing/2014/main" xmlns="" id="{80BF4397-9B0F-B040-86C4-1DC3A850C3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>
            <a:extLst>
              <a:ext uri="{FF2B5EF4-FFF2-40B4-BE49-F238E27FC236}">
                <a16:creationId xmlns:a16="http://schemas.microsoft.com/office/drawing/2014/main" xmlns="" id="{0C2FAEF9-A537-384A-9E71-E1851345BD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8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2.8- </a:t>
            </a:r>
            <a:fld id="{CE90E932-D1B3-4534-813D-FD4EBE5E39C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029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683769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2.8- </a:t>
            </a:r>
            <a:fld id="{CE7008AD-6ACD-4396-A6D7-C548241CE52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8768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6" descr="Pearson Logo">
            <a:extLst>
              <a:ext uri="{FF2B5EF4-FFF2-40B4-BE49-F238E27FC236}">
                <a16:creationId xmlns:a16="http://schemas.microsoft.com/office/drawing/2014/main" xmlns="" id="{D3244B44-4AB8-DA48-A913-9FE19824A9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2057400" y="6305550"/>
            <a:ext cx="4572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Copyright © 2021 Pearson Education, Inc. All Rights Reserved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Matrix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4"/>
              <p:cNvSpPr>
                <a:spLocks noGrp="1" noChangeArrowheads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3"/>
                <a:stretch>
                  <a:fillRect l="-271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BASIS FOR A SUBSPACE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D8B174-0225-8046-AD95-127A6564C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4343400" cy="52455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F20D86-224D-A146-8EE8-3C9016C49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1717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</a:rPr>
              <a:t>Copyright © 2021 Pearson Education, Inc. All Rights Reserved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BASIS FOR A SUBSPACE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926EBB-2204-47F9-9574-F0C170502FAF}"/>
              </a:ext>
            </a:extLst>
          </p:cNvPr>
          <p:cNvSpPr/>
          <p:nvPr/>
        </p:nvSpPr>
        <p:spPr>
          <a:xfrm>
            <a:off x="493264" y="1146563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077C97"/>
                </a:solidFill>
                <a:latin typeface="+mn-lt"/>
                <a:cs typeface="Times New Roman" panose="02020603050405020304" pitchFamily="18" charset="0"/>
              </a:rPr>
              <a:t>Theorem 13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: The pivot columns of a matrix </a:t>
            </a:r>
            <a:r>
              <a:rPr lang="en-US" altLang="en-US" sz="28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form a basis for the column space of </a:t>
            </a:r>
            <a:r>
              <a:rPr lang="en-US" altLang="en-US" sz="28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+mn-lt"/>
                <a:cs typeface="Times New Roman" panose="02020603050405020304" pitchFamily="18" charset="0"/>
              </a:rPr>
              <a:t>Example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Basis for Col </a:t>
            </a:r>
            <a:r>
              <a:rPr lang="en-US" altLang="en-US" sz="28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  <a:cs typeface="Times New Roman" panose="02020603050405020304" pitchFamily="18" charset="0"/>
              </a:rPr>
              <a:t>                  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. </a:t>
            </a:r>
            <a:endParaRPr lang="en-US" altLang="en-US" sz="2800" b="1" dirty="0">
              <a:solidFill>
                <a:srgbClr val="077C97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6106E86C-95E7-4151-9013-C71D736AF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83248"/>
              </p:ext>
            </p:extLst>
          </p:nvPr>
        </p:nvGraphicFramePr>
        <p:xfrm>
          <a:off x="2286000" y="2100475"/>
          <a:ext cx="5232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4" imgW="5232240" imgH="2006280" progId="Equation.DSMT4">
                  <p:embed/>
                </p:oleObj>
              </mc:Choice>
              <mc:Fallback>
                <p:oleObj name="Equation" r:id="rId4" imgW="523224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100475"/>
                        <a:ext cx="52324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091AC69-FBB0-4C6E-9A94-97AD99233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26581"/>
              </p:ext>
            </p:extLst>
          </p:nvPr>
        </p:nvGraphicFramePr>
        <p:xfrm>
          <a:off x="5226050" y="3108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6050" y="3108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BE5031AC-A0C7-47D0-942E-FA813BE29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21742"/>
              </p:ext>
            </p:extLst>
          </p:nvPr>
        </p:nvGraphicFramePr>
        <p:xfrm>
          <a:off x="3402013" y="4165600"/>
          <a:ext cx="16637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8" imgW="1663560" imgH="2006280" progId="Equation.DSMT4">
                  <p:embed/>
                </p:oleObj>
              </mc:Choice>
              <mc:Fallback>
                <p:oleObj name="Equation" r:id="rId8" imgW="166356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2013" y="4165600"/>
                        <a:ext cx="16637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A25D4FC0-4CD5-411D-AF09-2BC1D90DC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07652"/>
              </p:ext>
            </p:extLst>
          </p:nvPr>
        </p:nvGraphicFramePr>
        <p:xfrm>
          <a:off x="7886700" y="4132263"/>
          <a:ext cx="8763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0" imgW="876240" imgH="2006280" progId="Equation.DSMT4">
                  <p:embed/>
                </p:oleObj>
              </mc:Choice>
              <mc:Fallback>
                <p:oleObj name="Equation" r:id="rId10" imgW="87624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86700" y="4132263"/>
                        <a:ext cx="8763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30FB5C-2253-714E-875A-2CAAC123B867}"/>
              </a:ext>
            </a:extLst>
          </p:cNvPr>
          <p:cNvSpPr/>
          <p:nvPr/>
        </p:nvSpPr>
        <p:spPr>
          <a:xfrm>
            <a:off x="5177855" y="4988350"/>
            <a:ext cx="2823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Basis for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Nul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anose="02020603050405020304" pitchFamily="18" charset="0"/>
              </a:rPr>
              <a:t>A = </a:t>
            </a:r>
            <a:endParaRPr lang="en-US" sz="2800" dirty="0"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B89D2C7-0F83-BF4B-B877-628DDEFEA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31203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A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subspace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is any set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that has three properties:</a:t>
                </a:r>
              </a:p>
              <a:p>
                <a:pPr marL="914400" lvl="1" indent="-514350" eaLnBrk="1" hangingPunct="1">
                  <a:buFont typeface="+mj-lt"/>
                  <a:buAutoNum type="alphaLcParenR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 eaLnBrk="1" hangingPunct="1">
                  <a:buFont typeface="+mj-lt"/>
                  <a:buAutoNum type="alphaLcParenR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 sum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 + v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 eaLnBrk="1" hangingPunct="1">
                  <a:buFont typeface="+mj-lt"/>
                  <a:buAutoNum type="alphaLcParenR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each scalar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4"/>
                <a:stretch>
                  <a:fillRect l="-138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23D14B-3276-F34F-9888-A524C9D2C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16355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A plane through the origin is the standard way to visualize the subspace.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31303F-ACF3-6C4D-9C1C-F14211DD0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0"/>
            <a:ext cx="3428530" cy="42291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A24F14-9B6F-CF42-B750-C7A1142B9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69042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If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}, then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b="1" dirty="0">
                    <a:cs typeface="Times New Roman" panose="02020603050405020304" pitchFamily="18" charset="0"/>
                  </a:rPr>
                  <a:t>Proof:</a:t>
                </a:r>
              </a:p>
              <a:p>
                <a:pPr marL="514350" indent="-514350" eaLnBrk="1" hangingPunct="1">
                  <a:buFont typeface="+mj-lt"/>
                  <a:buAutoNum type="alphaLcPeriod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Note that the zero vector 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because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0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0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+ 0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</a:p>
              <a:p>
                <a:pPr marL="514350" indent="-514350" eaLnBrk="1" hangingPunct="1">
                  <a:buFont typeface="+mj-lt"/>
                  <a:buAutoNum type="alphaLcPeriod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Take two arbitrary vectors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say,                             </a:t>
                </a:r>
                <a14:m>
                  <m:oMath xmlns:m="http://schemas.openxmlformats.org/officeDocument/2006/math"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 and</a:t>
                </a:r>
                <a14:m>
                  <m:oMath xmlns:m="http://schemas.openxmlformats.org/officeDocument/2006/math">
                    <m:r>
                      <a:rPr lang="en-US" altLang="en-US" sz="27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en-US" sz="27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eaLnBrk="1" hangingPunct="1">
                  <a:buNone/>
                  <a:tabLst>
                    <a:tab pos="568325" algn="l"/>
                  </a:tabLst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	Then </a:t>
                </a:r>
                <a14:m>
                  <m:oMath xmlns:m="http://schemas.openxmlformats.org/officeDocument/2006/math"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sz="2700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sz="27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sz="27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sz="27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which 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</a:p>
              <a:p>
                <a:pPr marL="514350" indent="-514350" eaLnBrk="1" hangingPunct="1">
                  <a:buFont typeface="+mj-lt"/>
                  <a:buAutoNum type="alphaLcPeriod" startAt="3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Also, for any scalar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181600"/>
              </a:xfrm>
              <a:blipFill>
                <a:blip r:embed="rId4"/>
                <a:stretch>
                  <a:fillRect l="-1488" t="-733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E3759F-53AF-2D4B-BE27-00A4B51C2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50909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SPACE AND NULL SPACE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Definition: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column space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an        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set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all linear combinations of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              ,  with columns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then 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}. </a:t>
                </a: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column space of an         matrix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>
                <a:blip r:embed="rId4"/>
                <a:stretch>
                  <a:fillRect l="-1339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150171C9-2C11-4150-88FF-DCC88C154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8016"/>
              </p:ext>
            </p:extLst>
          </p:nvPr>
        </p:nvGraphicFramePr>
        <p:xfrm>
          <a:off x="5842000" y="1384300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2000" y="1384300"/>
                        <a:ext cx="647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DE83A0CF-5E7A-4C27-AE10-98AF75328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83131"/>
              </p:ext>
            </p:extLst>
          </p:nvPr>
        </p:nvGraphicFramePr>
        <p:xfrm>
          <a:off x="4114800" y="4800600"/>
          <a:ext cx="64135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641385" imgH="222172" progId="Equation.DSMT4">
                  <p:embed/>
                </p:oleObj>
              </mc:Choice>
              <mc:Fallback>
                <p:oleObj name="Equation" r:id="rId7" imgW="641385" imgH="2221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4800600"/>
                        <a:ext cx="64135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4138C723-E7D9-4372-994B-C3BF78D94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69756"/>
              </p:ext>
            </p:extLst>
          </p:nvPr>
        </p:nvGraphicFramePr>
        <p:xfrm>
          <a:off x="1600200" y="2667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1244520" imgH="406080" progId="Equation.DSMT4">
                  <p:embed/>
                </p:oleObj>
              </mc:Choice>
              <mc:Fallback>
                <p:oleObj name="Equation" r:id="rId9" imgW="124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1244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99C3C-B580-5A49-AE02-5BE0A78ED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6535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SPACE AND NULL SPACE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4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Let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     Determine whether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 the column space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Solution: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Row reducing the augmented matrix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], </a:t>
                </a:r>
              </a:p>
              <a:p>
                <a:pPr marL="0" indent="0" algn="ctr" eaLnBrk="1" hangingPunct="1">
                  <a:buNone/>
                </a:pPr>
                <a:endParaRPr lang="en-US" altLang="en-US" sz="23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3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alt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300" dirty="0"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3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altLang="en-US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300" dirty="0">
                    <a:cs typeface="Times New Roman" panose="02020603050405020304" pitchFamily="18" charset="0"/>
                  </a:rPr>
                  <a:t> 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3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3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altLang="en-US" sz="23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We can conclude that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consistent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>
                <a:blip r:embed="rId3"/>
                <a:stretch>
                  <a:fillRect l="-1488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DE9E584-69B9-524F-9B97-E95E5A5C0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78557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SPACE AND NULL SPACE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Definition: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null space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a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set Nul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all solutions of the homogenous equation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0.</a:t>
                </a:r>
              </a:p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The null space of an        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Proof: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 eaLnBrk="1" hangingPunct="1">
                  <a:buFont typeface="+mj-lt"/>
                  <a:buAutoNum type="alphaLcPeriod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sz="2700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(because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0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0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). </a:t>
                </a:r>
              </a:p>
              <a:p>
                <a:pPr marL="514350" indent="-514350" eaLnBrk="1" hangingPunct="1">
                  <a:buFont typeface="+mj-lt"/>
                  <a:buAutoNum type="alphaLcPeriod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Take any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2700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A,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then </a:t>
                </a:r>
              </a:p>
              <a:p>
                <a:pPr marL="0" indent="0" eaLnBrk="1" hangingPunct="1">
                  <a:buNone/>
                </a:pPr>
                <a:r>
                  <a:rPr lang="fr-FR" sz="2800" i="1" dirty="0" smtClean="0"/>
                  <a:t>      A</a:t>
                </a:r>
                <a:r>
                  <a:rPr lang="fr-FR" sz="2800" dirty="0" smtClean="0"/>
                  <a:t>(</a:t>
                </a:r>
                <a:r>
                  <a:rPr lang="fr-FR" sz="2800" b="1" dirty="0" smtClean="0"/>
                  <a:t>u </a:t>
                </a:r>
                <a:r>
                  <a:rPr lang="fr-FR" sz="2800" dirty="0"/>
                  <a:t>+ </a:t>
                </a:r>
                <a:r>
                  <a:rPr lang="fr-FR" sz="2800" b="1" dirty="0"/>
                  <a:t>v</a:t>
                </a:r>
                <a:r>
                  <a:rPr lang="fr-FR" sz="2800" dirty="0"/>
                  <a:t>) = </a:t>
                </a:r>
                <a:r>
                  <a:rPr lang="fr-FR" sz="2800" i="1" dirty="0"/>
                  <a:t>A</a:t>
                </a:r>
                <a:r>
                  <a:rPr lang="fr-FR" sz="2800" b="1" dirty="0"/>
                  <a:t>u</a:t>
                </a:r>
                <a:r>
                  <a:rPr lang="fr-FR" sz="2800" dirty="0"/>
                  <a:t> + </a:t>
                </a:r>
                <a:r>
                  <a:rPr lang="fr-FR" sz="2800" i="1" dirty="0"/>
                  <a:t>A</a:t>
                </a:r>
                <a:r>
                  <a:rPr lang="fr-FR" sz="2800" b="1" dirty="0"/>
                  <a:t>v</a:t>
                </a:r>
                <a:r>
                  <a:rPr lang="fr-FR" sz="2800" dirty="0"/>
                  <a:t> = </a:t>
                </a:r>
                <a:r>
                  <a:rPr lang="fr-FR" sz="2800" b="1" dirty="0"/>
                  <a:t>0</a:t>
                </a:r>
                <a:r>
                  <a:rPr lang="fr-FR" sz="2800" dirty="0"/>
                  <a:t> + </a:t>
                </a:r>
                <a:r>
                  <a:rPr lang="fr-FR" sz="2800" b="1" dirty="0"/>
                  <a:t>0</a:t>
                </a:r>
                <a:r>
                  <a:rPr lang="fr-FR" sz="2800" dirty="0"/>
                  <a:t> = </a:t>
                </a:r>
                <a:r>
                  <a:rPr lang="fr-FR" sz="2800" b="1" dirty="0"/>
                  <a:t>0</a:t>
                </a:r>
                <a:r>
                  <a:rPr lang="fr-FR" sz="2800" dirty="0"/>
                  <a:t>,</a:t>
                </a:r>
                <a:r>
                  <a:rPr lang="fr-FR" sz="2800" b="1" dirty="0"/>
                  <a:t> </a:t>
                </a:r>
                <a:r>
                  <a:rPr lang="fr-FR" sz="2800" dirty="0" err="1"/>
                  <a:t>so</a:t>
                </a:r>
                <a:r>
                  <a:rPr lang="fr-FR" sz="2800" dirty="0"/>
                  <a:t> </a:t>
                </a:r>
                <a:r>
                  <a:rPr lang="fr-FR" sz="2800" b="1" dirty="0"/>
                  <a:t>u </a:t>
                </a:r>
                <a:r>
                  <a:rPr lang="fr-FR" sz="2800" dirty="0"/>
                  <a:t>+ </a:t>
                </a:r>
                <a:r>
                  <a:rPr lang="fr-FR" sz="2800" b="1" dirty="0"/>
                  <a:t>v </a:t>
                </a:r>
                <a:r>
                  <a:rPr lang="fr-FR" sz="2800" dirty="0" err="1"/>
                  <a:t>is</a:t>
                </a:r>
                <a:r>
                  <a:rPr lang="fr-FR" sz="2800" dirty="0"/>
                  <a:t> in Nul </a:t>
                </a:r>
                <a:r>
                  <a:rPr lang="fr-FR" sz="2800" i="1" dirty="0"/>
                  <a:t>A.</a:t>
                </a:r>
              </a:p>
              <a:p>
                <a:pPr marL="514350" indent="-514350" eaLnBrk="1" hangingPunct="1">
                  <a:buFont typeface="+mj-lt"/>
                  <a:buAutoNum type="alphaLcPeriod" startAt="3"/>
                </a:pPr>
                <a:r>
                  <a:rPr lang="fr-FR" sz="2800" dirty="0"/>
                  <a:t>For </a:t>
                </a:r>
                <a:r>
                  <a:rPr lang="fr-FR" sz="2800" dirty="0" err="1"/>
                  <a:t>any</a:t>
                </a:r>
                <a:r>
                  <a:rPr lang="fr-FR" sz="2800" dirty="0"/>
                  <a:t> </a:t>
                </a:r>
                <a:r>
                  <a:rPr lang="fr-FR" sz="2800" dirty="0" err="1"/>
                  <a:t>scalar</a:t>
                </a:r>
                <a:r>
                  <a:rPr lang="fr-FR" sz="2800" dirty="0"/>
                  <a:t> </a:t>
                </a:r>
                <a:r>
                  <a:rPr lang="fr-FR" sz="2800" i="1" dirty="0"/>
                  <a:t>c</a:t>
                </a:r>
                <a:r>
                  <a:rPr lang="fr-FR" sz="2800" dirty="0"/>
                  <a:t>, </a:t>
                </a:r>
                <a:r>
                  <a:rPr lang="fr-FR" sz="2800" i="1" dirty="0"/>
                  <a:t>A</a:t>
                </a:r>
                <a:r>
                  <a:rPr lang="fr-FR" sz="2800" dirty="0"/>
                  <a:t>(</a:t>
                </a:r>
                <a:r>
                  <a:rPr lang="fr-FR" sz="2800" i="1" dirty="0" err="1"/>
                  <a:t>c</a:t>
                </a:r>
                <a:r>
                  <a:rPr lang="fr-FR" sz="2800" b="1" dirty="0" err="1"/>
                  <a:t>u</a:t>
                </a:r>
                <a:r>
                  <a:rPr lang="fr-FR" sz="2800" dirty="0"/>
                  <a:t>) = </a:t>
                </a:r>
                <a:r>
                  <a:rPr lang="fr-FR" sz="2800" i="1" dirty="0" err="1"/>
                  <a:t>cA</a:t>
                </a:r>
                <a:r>
                  <a:rPr lang="fr-FR" sz="2800" b="1" dirty="0" err="1"/>
                  <a:t>u</a:t>
                </a:r>
                <a:r>
                  <a:rPr lang="fr-FR" sz="2800" dirty="0"/>
                  <a:t> = </a:t>
                </a:r>
                <a:r>
                  <a:rPr lang="fr-FR" sz="2800" i="1" dirty="0"/>
                  <a:t>c</a:t>
                </a:r>
                <a:r>
                  <a:rPr lang="fr-FR" sz="2800" b="1" dirty="0"/>
                  <a:t>0</a:t>
                </a:r>
                <a:r>
                  <a:rPr lang="fr-FR" sz="2800" dirty="0"/>
                  <a:t> = </a:t>
                </a:r>
                <a:r>
                  <a:rPr lang="fr-FR" sz="2800" b="1" dirty="0"/>
                  <a:t>0, </a:t>
                </a:r>
                <a:r>
                  <a:rPr lang="fr-FR" sz="2800" dirty="0" err="1"/>
                  <a:t>so</a:t>
                </a:r>
                <a:r>
                  <a:rPr lang="fr-FR" sz="2800" dirty="0"/>
                  <a:t> </a:t>
                </a:r>
                <a:r>
                  <a:rPr lang="fr-FR" sz="2800" i="1" dirty="0" err="1"/>
                  <a:t>c</a:t>
                </a:r>
                <a:r>
                  <a:rPr lang="fr-FR" sz="2800" b="1" dirty="0" err="1"/>
                  <a:t>u</a:t>
                </a:r>
                <a:r>
                  <a:rPr lang="fr-FR" sz="2800" dirty="0"/>
                  <a:t> </a:t>
                </a:r>
                <a:r>
                  <a:rPr lang="fr-FR" sz="2800" dirty="0" err="1"/>
                  <a:t>is</a:t>
                </a:r>
                <a:r>
                  <a:rPr lang="fr-FR" sz="2800" dirty="0"/>
                  <a:t> in   Nul </a:t>
                </a:r>
                <a:r>
                  <a:rPr lang="fr-FR" sz="2800" i="1" dirty="0"/>
                  <a:t>A</a:t>
                </a:r>
                <a:endParaRPr lang="en-US" sz="2800" i="1" dirty="0"/>
              </a:p>
              <a:p>
                <a:pPr marL="514350" indent="-514350" eaLnBrk="1" hangingPunct="1">
                  <a:buFont typeface="+mj-lt"/>
                  <a:buAutoNum type="alphaLcPeriod" startAt="3"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 rotWithShape="1">
                <a:blip r:embed="rId4"/>
                <a:stretch>
                  <a:fillRect l="-1214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7C6A7455-F757-48FF-A31D-762F5DFBF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04319"/>
              </p:ext>
            </p:extLst>
          </p:nvPr>
        </p:nvGraphicFramePr>
        <p:xfrm>
          <a:off x="5498592" y="2310384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8592" y="2310384"/>
                        <a:ext cx="647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51248D-FEBA-5D47-804C-75AD91726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85314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BASIS FOR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A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basis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for a subspace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is a linearly independent set in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that spans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columns of an invertible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matrix form a basis for 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because they are linearly independent and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by the Invertible Matrix Theorem.</a:t>
                </a:r>
              </a:p>
              <a:p>
                <a:pPr marL="0" indent="0" eaLnBrk="1" hangingPunct="1">
                  <a:buNone/>
                </a:pPr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>
                <a:blip r:embed="rId3"/>
                <a:stretch>
                  <a:fillRect l="-1143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5056530-B879-374D-A11C-B6A7458A2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48121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BASIS FOR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One such matrix is the </a:t>
                </a: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identity matrix. Its columns are denoted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</a:t>
                </a:r>
                <a:endParaRPr lang="en-US" altLang="en-US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2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en-US" sz="2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en-US" sz="22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en-US" sz="2200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. . .  ,    </m:t>
                    </m:r>
                    <m:r>
                      <a:rPr lang="en-US" altLang="en-US" sz="22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en-US" sz="22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r>
                  <a:rPr lang="en-US" altLang="en-US" sz="2200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set 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 err="1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i="1" baseline="-25000" dirty="0" err="1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} is called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standard basis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 rotWithShape="1">
                <a:blip r:embed="rId3"/>
                <a:stretch>
                  <a:fillRect l="-1143" t="-1059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4B1E37-4597-584C-A3DF-15DCEE1E9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2.8- </a:t>
            </a:r>
            <a:fld id="{CE90E932-D1B3-4534-813D-FD4EBE5E39C2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01045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12880</TotalTime>
  <Words>888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Blends</vt:lpstr>
      <vt:lpstr>Equation</vt:lpstr>
      <vt:lpstr>Matrix Algebra</vt:lpstr>
      <vt:lpstr>SUBSPACES OF R^n</vt:lpstr>
      <vt:lpstr>SUBSPACES OF R^n</vt:lpstr>
      <vt:lpstr>SUBSPACES OF R^n</vt:lpstr>
      <vt:lpstr>COLUMN SPACE AND NULL SPACE OF A MATRIX</vt:lpstr>
      <vt:lpstr>COLUMN SPACE AND NULL SPACE OF A MATRIX</vt:lpstr>
      <vt:lpstr>COLUMN SPACE AND NULL SPACE OF A MATRIX</vt:lpstr>
      <vt:lpstr>BASIS FOR A SUBSPACE</vt:lpstr>
      <vt:lpstr>BASIS FOR A SUBSPACE</vt:lpstr>
      <vt:lpstr>BASIS FOR A SUBSPACE</vt:lpstr>
      <vt:lpstr>BASIS FOR A SUBSPACE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1009</cp:revision>
  <dcterms:created xsi:type="dcterms:W3CDTF">2005-10-22T18:34:54Z</dcterms:created>
  <dcterms:modified xsi:type="dcterms:W3CDTF">2020-10-28T00:29:47Z</dcterms:modified>
</cp:coreProperties>
</file>