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7914eba2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7914eba2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59b525a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59b525a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59b525a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59b525a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59b525a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59b525a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59b525a7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59b525a7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59b525a7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59b525a7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59b525a7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59b525a7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7914eba2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7914eba2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7914eba2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7914eba2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7914eba2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7914eba2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7914eba2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7914eba2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7914eba2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7914eba2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7914eba2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7914eba2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7914eba2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7914eba2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7914eba2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7914eba2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7914eba2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7914eba2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Identifying Claims and Analyzing Arguments</a:t>
            </a:r>
            <a:endParaRPr sz="44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claim is an assertion of fact or belief that needs to be supported with evidence-the information that backs up a claim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Critical Strategies to Develop Your Paragraphs</a:t>
            </a:r>
            <a:endParaRPr sz="2100"/>
          </a:p>
        </p:txBody>
      </p:sp>
      <p:sp>
        <p:nvSpPr>
          <p:cNvPr id="127" name="Google Shape;127;p22"/>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examples and illustrations</a:t>
            </a:r>
            <a:endParaRPr/>
          </a:p>
          <a:p>
            <a:pPr indent="0" lvl="0" marL="0" rtl="0" algn="l">
              <a:spcBef>
                <a:spcPts val="1600"/>
              </a:spcBef>
              <a:spcAft>
                <a:spcPts val="0"/>
              </a:spcAft>
              <a:buNone/>
            </a:pPr>
            <a:r>
              <a:rPr lang="en"/>
              <a:t>Cite data</a:t>
            </a:r>
            <a:endParaRPr/>
          </a:p>
          <a:p>
            <a:pPr indent="0" lvl="0" marL="0" rtl="0" algn="l">
              <a:spcBef>
                <a:spcPts val="1600"/>
              </a:spcBef>
              <a:spcAft>
                <a:spcPts val="0"/>
              </a:spcAft>
              <a:buNone/>
            </a:pPr>
            <a:r>
              <a:rPr lang="en"/>
              <a:t>Analyze texts</a:t>
            </a:r>
            <a:endParaRPr/>
          </a:p>
          <a:p>
            <a:pPr indent="0" lvl="0" marL="0" rtl="0" algn="l">
              <a:spcBef>
                <a:spcPts val="1600"/>
              </a:spcBef>
              <a:spcAft>
                <a:spcPts val="0"/>
              </a:spcAft>
              <a:buNone/>
            </a:pPr>
            <a:r>
              <a:rPr lang="en"/>
              <a:t>Define terms</a:t>
            </a:r>
            <a:endParaRPr/>
          </a:p>
          <a:p>
            <a:pPr indent="0" lvl="0" marL="0" rtl="0" algn="l">
              <a:spcBef>
                <a:spcPts val="1600"/>
              </a:spcBef>
              <a:spcAft>
                <a:spcPts val="0"/>
              </a:spcAft>
              <a:buNone/>
            </a:pPr>
            <a:r>
              <a:rPr lang="en"/>
              <a:t>Make comparisons</a:t>
            </a:r>
            <a:endParaRPr/>
          </a:p>
          <a:p>
            <a:pPr indent="0" lvl="0" marL="0" rtl="0" algn="l">
              <a:spcBef>
                <a:spcPts val="1600"/>
              </a:spcBef>
              <a:spcAft>
                <a:spcPts val="1600"/>
              </a:spcAft>
              <a:buNone/>
            </a:pPr>
            <a:r>
              <a:rPr lang="en"/>
              <a:t>Examine causes and evaluate consequences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and illustrations</a:t>
            </a:r>
            <a:endParaRPr/>
          </a:p>
        </p:txBody>
      </p:sp>
      <p:sp>
        <p:nvSpPr>
          <p:cNvPr id="133" name="Google Shape;133;p23"/>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Examples make abstract ideas concrete</a:t>
            </a:r>
            <a:endParaRPr b="1" sz="2100"/>
          </a:p>
          <a:p>
            <a:pPr indent="0" lvl="0" marL="0" rtl="0" algn="l">
              <a:spcBef>
                <a:spcPts val="1600"/>
              </a:spcBef>
              <a:spcAft>
                <a:spcPts val="1600"/>
              </a:spcAft>
              <a:buNone/>
            </a:pPr>
            <a:r>
              <a:rPr lang="en" sz="2100"/>
              <a:t>Dick and Jane books used to show how a generation of schoolchildren were exposed to white middle-class values.</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Cite data</a:t>
            </a:r>
            <a:endParaRPr/>
          </a:p>
        </p:txBody>
      </p:sp>
      <p:sp>
        <p:nvSpPr>
          <p:cNvPr id="139" name="Google Shape;139;p2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are factual pieces of information. </a:t>
            </a:r>
            <a:endParaRPr/>
          </a:p>
          <a:p>
            <a:pPr indent="0" lvl="0" marL="0" rtl="0" algn="l">
              <a:spcBef>
                <a:spcPts val="1600"/>
              </a:spcBef>
              <a:spcAft>
                <a:spcPts val="0"/>
              </a:spcAft>
              <a:buNone/>
            </a:pPr>
            <a:r>
              <a:rPr b="1" lang="en"/>
              <a:t>Statistics:</a:t>
            </a:r>
            <a:r>
              <a:rPr lang="en"/>
              <a:t> “85 percent of all U.S. elementary schools used the Dick and Jane series to teach children to read.”</a:t>
            </a:r>
            <a:endParaRPr/>
          </a:p>
          <a:p>
            <a:pPr indent="0" lvl="0" marL="0" rtl="0" algn="l">
              <a:spcBef>
                <a:spcPts val="1600"/>
              </a:spcBef>
              <a:spcAft>
                <a:spcPts val="1600"/>
              </a:spcAft>
              <a:buNone/>
            </a:pPr>
            <a:r>
              <a:rPr b="1" lang="en"/>
              <a:t>Facts</a:t>
            </a:r>
            <a:r>
              <a:rPr lang="en"/>
              <a:t>: “In the mid 1990s, museums, libraries, and Public Broadcasting Service  . . . stations across the country had exhibits and programs commemorating the series.”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Analyze texts</a:t>
            </a:r>
            <a:endParaRPr/>
          </a:p>
        </p:txBody>
      </p:sp>
      <p:sp>
        <p:nvSpPr>
          <p:cNvPr id="145" name="Google Shape;145;p2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Analysis:</a:t>
            </a:r>
            <a:r>
              <a:rPr lang="en"/>
              <a:t> Breaking something down into its elements to understand how they work together. </a:t>
            </a:r>
            <a:endParaRPr/>
          </a:p>
          <a:p>
            <a:pPr indent="0" lvl="0" marL="0" rtl="0" algn="l">
              <a:spcBef>
                <a:spcPts val="1600"/>
              </a:spcBef>
              <a:spcAft>
                <a:spcPts val="1600"/>
              </a:spcAft>
              <a:buNone/>
            </a:pPr>
            <a:r>
              <a:rPr lang="en"/>
              <a:t>When you </a:t>
            </a:r>
            <a:r>
              <a:rPr b="1" lang="en"/>
              <a:t>analyze texts </a:t>
            </a:r>
            <a:r>
              <a:rPr lang="en"/>
              <a:t>(research/ sources), you point out parts of the text that have particular significance to your argument and what they mean.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terms</a:t>
            </a:r>
            <a:endParaRPr/>
          </a:p>
        </p:txBody>
      </p:sp>
      <p:sp>
        <p:nvSpPr>
          <p:cNvPr id="151" name="Google Shape;151;p2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When you </a:t>
            </a:r>
            <a:r>
              <a:rPr b="1" lang="en" sz="1700"/>
              <a:t>define your terms</a:t>
            </a:r>
            <a:r>
              <a:rPr lang="en" sz="1700"/>
              <a:t>, you are setting forth meanings that you want your readers to agree on, so that you can continue to build your argument on the foundation of that agreement. You may have to stipulate that y</a:t>
            </a:r>
            <a:r>
              <a:rPr b="1" lang="en" sz="1700"/>
              <a:t>our definition is part of a larger whole to develop your argument.</a:t>
            </a:r>
            <a:endParaRPr b="1" sz="1700"/>
          </a:p>
          <a:p>
            <a:pPr indent="0" lvl="0" marL="0" rtl="0" algn="l">
              <a:spcBef>
                <a:spcPts val="1600"/>
              </a:spcBef>
              <a:spcAft>
                <a:spcPts val="1600"/>
              </a:spcAft>
              <a:buNone/>
            </a:pPr>
            <a:r>
              <a:rPr lang="en" sz="1700"/>
              <a:t>“Nostalgia is a bittersweet longing for things of the past: </a:t>
            </a:r>
            <a:r>
              <a:rPr b="1" lang="en" sz="1700"/>
              <a:t>but for the purposes of my essay</a:t>
            </a:r>
            <a:r>
              <a:rPr lang="en" sz="1700"/>
              <a:t>, I focus on white middle-class nostalgia, which combines a longing for a past that never existed . . . </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and Contrast</a:t>
            </a:r>
            <a:endParaRPr/>
          </a:p>
        </p:txBody>
      </p:sp>
      <p:sp>
        <p:nvSpPr>
          <p:cNvPr id="157" name="Google Shape;157;p2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will mean looking at the similarities and differences in the ways in which your different sources take on the issue/ topic you are examining.</a:t>
            </a:r>
            <a:endParaRPr/>
          </a:p>
          <a:p>
            <a:pPr indent="0" lvl="0" marL="0" rtl="0" algn="l">
              <a:spcBef>
                <a:spcPts val="1600"/>
              </a:spcBef>
              <a:spcAft>
                <a:spcPts val="1600"/>
              </a:spcAft>
              <a:buNone/>
            </a:pPr>
            <a:r>
              <a:rPr lang="en"/>
              <a:t>But you need to offer an analysis of what these similarities and differences mean, and prepare to argue for your interpretation.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Examine causes and evaluate consequences</a:t>
            </a:r>
            <a:endParaRPr sz="2200"/>
          </a:p>
        </p:txBody>
      </p:sp>
      <p:sp>
        <p:nvSpPr>
          <p:cNvPr id="163" name="Google Shape;163;p2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t>Examining causes and consequences </a:t>
            </a:r>
            <a:r>
              <a:rPr lang="en" sz="2100"/>
              <a:t>usually involves identifying a phenomenon and asking questions about it until you gather enough information to begin analyzing the relationships among its parts and deciding which are most significant. You can then begin to set forth your own analysis of what happened and why.</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Drafting Conclusions</a:t>
            </a:r>
            <a:endParaRPr/>
          </a:p>
        </p:txBody>
      </p:sp>
      <p:sp>
        <p:nvSpPr>
          <p:cNvPr id="169" name="Google Shape;169;p2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Echo the introduction</a:t>
            </a:r>
            <a:endParaRPr/>
          </a:p>
          <a:p>
            <a:pPr indent="0" lvl="0" marL="0" rtl="0" algn="l">
              <a:spcBef>
                <a:spcPts val="1600"/>
              </a:spcBef>
              <a:spcAft>
                <a:spcPts val="0"/>
              </a:spcAft>
              <a:buNone/>
            </a:pPr>
            <a:r>
              <a:rPr lang="en"/>
              <a:t>Challenge the reader</a:t>
            </a:r>
            <a:endParaRPr/>
          </a:p>
          <a:p>
            <a:pPr indent="0" lvl="0" marL="0" rtl="0" algn="l">
              <a:spcBef>
                <a:spcPts val="1600"/>
              </a:spcBef>
              <a:spcAft>
                <a:spcPts val="0"/>
              </a:spcAft>
              <a:buNone/>
            </a:pPr>
            <a:r>
              <a:rPr lang="en"/>
              <a:t>Look to the future</a:t>
            </a:r>
            <a:endParaRPr/>
          </a:p>
          <a:p>
            <a:pPr indent="0" lvl="0" marL="0" rtl="0" algn="l">
              <a:spcBef>
                <a:spcPts val="1600"/>
              </a:spcBef>
              <a:spcAft>
                <a:spcPts val="0"/>
              </a:spcAft>
              <a:buNone/>
            </a:pPr>
            <a:r>
              <a:rPr lang="en"/>
              <a:t>Pose questions</a:t>
            </a:r>
            <a:endParaRPr/>
          </a:p>
          <a:p>
            <a:pPr indent="0" lvl="0" marL="0" rtl="0" algn="l">
              <a:spcBef>
                <a:spcPts val="1600"/>
              </a:spcBef>
              <a:spcAft>
                <a:spcPts val="1600"/>
              </a:spcAft>
              <a:buNone/>
            </a:pPr>
            <a:r>
              <a:rPr lang="en"/>
              <a:t>Conclude with a Quotation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Types of Claims</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Claims of Fact:</a:t>
            </a:r>
            <a:endParaRPr b="1" sz="2200"/>
          </a:p>
          <a:p>
            <a:pPr indent="0" lvl="0" marL="0" rtl="0" algn="l">
              <a:spcBef>
                <a:spcPts val="1600"/>
              </a:spcBef>
              <a:spcAft>
                <a:spcPts val="1600"/>
              </a:spcAft>
              <a:buNone/>
            </a:pPr>
            <a:r>
              <a:rPr lang="en"/>
              <a:t>Assertions or arguments that seek to define or classify something or establish that a problem or condition has existed, exists, or will exist.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Claims of Value</a:t>
            </a:r>
            <a:endParaRPr/>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A claim of value expresses an evaluation of a problem that has existed, exists, or will exist</a:t>
            </a:r>
            <a:endParaRPr sz="2300"/>
          </a:p>
          <a:p>
            <a:pPr indent="0" lvl="0" marL="0" rtl="0" algn="l">
              <a:spcBef>
                <a:spcPts val="1600"/>
              </a:spcBef>
              <a:spcAft>
                <a:spcPts val="0"/>
              </a:spcAft>
              <a:buNone/>
            </a:pPr>
            <a:r>
              <a:rPr lang="en" sz="2300"/>
              <a:t>Is a condition good or bad? Is it important or consequential?</a:t>
            </a:r>
            <a:endParaRPr sz="2300"/>
          </a:p>
          <a:p>
            <a:pPr indent="0" lvl="0" marL="0" rtl="0" algn="l">
              <a:spcBef>
                <a:spcPts val="1600"/>
              </a:spcBef>
              <a:spcAft>
                <a:spcPts val="1600"/>
              </a:spcAft>
              <a:buNone/>
            </a:pPr>
            <a:r>
              <a:rPr lang="en" sz="2300"/>
              <a:t>A claim of value presents a judgment</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Claims of Policy</a:t>
            </a:r>
            <a:endParaRPr/>
          </a:p>
        </p:txBody>
      </p:sp>
      <p:sp>
        <p:nvSpPr>
          <p:cNvPr id="91" name="Google Shape;91;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claim of policy is an argument for what should be the case, that a condition should exist. It’s a call for change or a solution to a problem.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Analyzing Arguments</a:t>
            </a:r>
            <a:endParaRPr/>
          </a:p>
        </p:txBody>
      </p:sp>
      <p:sp>
        <p:nvSpPr>
          <p:cNvPr id="97" name="Google Shape;97;p1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 source recent?</a:t>
            </a:r>
            <a:endParaRPr/>
          </a:p>
          <a:p>
            <a:pPr indent="0" lvl="0" marL="0" rtl="0" algn="l">
              <a:spcBef>
                <a:spcPts val="1600"/>
              </a:spcBef>
              <a:spcAft>
                <a:spcPts val="0"/>
              </a:spcAft>
              <a:buNone/>
            </a:pPr>
            <a:r>
              <a:rPr lang="en"/>
              <a:t>Is the source relevant?</a:t>
            </a:r>
            <a:endParaRPr/>
          </a:p>
          <a:p>
            <a:pPr indent="0" lvl="0" marL="0" rtl="0" algn="l">
              <a:spcBef>
                <a:spcPts val="1600"/>
              </a:spcBef>
              <a:spcAft>
                <a:spcPts val="0"/>
              </a:spcAft>
              <a:buNone/>
            </a:pPr>
            <a:r>
              <a:rPr lang="en"/>
              <a:t>Is the source reliable?</a:t>
            </a:r>
            <a:endParaRPr/>
          </a:p>
          <a:p>
            <a:pPr indent="0" lvl="0" marL="0" rtl="0" algn="l">
              <a:spcBef>
                <a:spcPts val="1600"/>
              </a:spcBef>
              <a:spcAft>
                <a:spcPts val="1600"/>
              </a:spcAft>
              <a:buNone/>
            </a:pPr>
            <a:r>
              <a:rPr lang="en"/>
              <a:t>Is the source accurate?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 concessions</a:t>
            </a:r>
            <a:endParaRPr/>
          </a:p>
        </p:txBody>
      </p:sp>
      <p:sp>
        <p:nvSpPr>
          <p:cNvPr id="103" name="Google Shape;103;p1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of the strategy of developing a main claim supported with good reasons is to offer a concession, an acknowledgement that readers may not agree with every point the writer is making</a:t>
            </a:r>
            <a:endParaRPr/>
          </a:p>
          <a:p>
            <a:pPr indent="0" lvl="0" marL="0" rtl="0" algn="l">
              <a:spcBef>
                <a:spcPts val="1600"/>
              </a:spcBef>
              <a:spcAft>
                <a:spcPts val="0"/>
              </a:spcAft>
              <a:buNone/>
            </a:pPr>
            <a:r>
              <a:rPr lang="en"/>
              <a:t>“It is true that . . . “</a:t>
            </a:r>
            <a:endParaRPr/>
          </a:p>
          <a:p>
            <a:pPr indent="0" lvl="0" marL="0" rtl="0" algn="l">
              <a:spcBef>
                <a:spcPts val="1600"/>
              </a:spcBef>
              <a:spcAft>
                <a:spcPts val="0"/>
              </a:spcAft>
              <a:buNone/>
            </a:pPr>
            <a:r>
              <a:rPr lang="en"/>
              <a:t>“I agree with X that Y is an important factor to consider . . .”</a:t>
            </a:r>
            <a:endParaRPr/>
          </a:p>
          <a:p>
            <a:pPr indent="0" lvl="0" marL="0" rtl="0" algn="l">
              <a:spcBef>
                <a:spcPts val="1600"/>
              </a:spcBef>
              <a:spcAft>
                <a:spcPts val="1600"/>
              </a:spcAft>
              <a:buNone/>
            </a:pPr>
            <a:r>
              <a:rPr lang="en"/>
              <a:t>“Some studies have convincingly shown that . .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Walker’s claims</a:t>
            </a:r>
            <a:endParaRPr/>
          </a:p>
        </p:txBody>
      </p:sp>
      <p:sp>
        <p:nvSpPr>
          <p:cNvPr id="109" name="Google Shape;109;p1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types of claims does he make?</a:t>
            </a:r>
            <a:endParaRPr/>
          </a:p>
          <a:p>
            <a:pPr indent="0" lvl="0" marL="0" rtl="0" algn="l">
              <a:spcBef>
                <a:spcPts val="1600"/>
              </a:spcBef>
              <a:spcAft>
                <a:spcPts val="0"/>
              </a:spcAft>
              <a:buNone/>
            </a:pPr>
            <a:r>
              <a:rPr lang="en"/>
              <a:t>Can you identify any claims of fact?</a:t>
            </a:r>
            <a:endParaRPr/>
          </a:p>
          <a:p>
            <a:pPr indent="0" lvl="0" marL="0" rtl="0" algn="l">
              <a:spcBef>
                <a:spcPts val="1600"/>
              </a:spcBef>
              <a:spcAft>
                <a:spcPts val="0"/>
              </a:spcAft>
              <a:buNone/>
            </a:pPr>
            <a:r>
              <a:rPr lang="en"/>
              <a:t>Any claims of value?</a:t>
            </a:r>
            <a:endParaRPr/>
          </a:p>
          <a:p>
            <a:pPr indent="0" lvl="0" marL="0" rtl="0" algn="l">
              <a:spcBef>
                <a:spcPts val="1600"/>
              </a:spcBef>
              <a:spcAft>
                <a:spcPts val="0"/>
              </a:spcAft>
              <a:buNone/>
            </a:pPr>
            <a:r>
              <a:rPr lang="en"/>
              <a:t>Any claims of policy?</a:t>
            </a:r>
            <a:endParaRPr/>
          </a:p>
          <a:p>
            <a:pPr indent="0" lvl="0" marL="0" rtl="0" algn="l">
              <a:spcBef>
                <a:spcPts val="1600"/>
              </a:spcBef>
              <a:spcAft>
                <a:spcPts val="1600"/>
              </a:spcAft>
              <a:buNone/>
            </a:pPr>
            <a:r>
              <a:rPr lang="en"/>
              <a:t>What evidence does he provide to support his claims?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Developing Body Paragraphs</a:t>
            </a:r>
            <a:endParaRPr/>
          </a:p>
        </p:txBody>
      </p:sp>
      <p:sp>
        <p:nvSpPr>
          <p:cNvPr id="115" name="Google Shape;115;p2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Topic Sentences to Focus Your Paragraphs</a:t>
            </a:r>
            <a:endParaRPr/>
          </a:p>
          <a:p>
            <a:pPr indent="0" lvl="0" marL="0" rtl="0" algn="l">
              <a:spcBef>
                <a:spcPts val="1600"/>
              </a:spcBef>
              <a:spcAft>
                <a:spcPts val="0"/>
              </a:spcAft>
              <a:buNone/>
            </a:pPr>
            <a:r>
              <a:rPr lang="en"/>
              <a:t>The topic sentence states the main point of a paragraph.</a:t>
            </a:r>
            <a:endParaRPr/>
          </a:p>
          <a:p>
            <a:pPr indent="0" lvl="0" marL="0" rtl="0" algn="l">
              <a:spcBef>
                <a:spcPts val="1600"/>
              </a:spcBef>
              <a:spcAft>
                <a:spcPts val="0"/>
              </a:spcAft>
              <a:buNone/>
            </a:pPr>
            <a:r>
              <a:rPr lang="en"/>
              <a:t>It should:</a:t>
            </a:r>
            <a:endParaRPr/>
          </a:p>
          <a:p>
            <a:pPr indent="0" lvl="0" marL="0" rtl="0" algn="l">
              <a:spcBef>
                <a:spcPts val="1600"/>
              </a:spcBef>
              <a:spcAft>
                <a:spcPts val="0"/>
              </a:spcAft>
              <a:buNone/>
            </a:pPr>
            <a:r>
              <a:rPr lang="en" sz="1300"/>
              <a:t>Act as an extension of the writer’s thesis </a:t>
            </a:r>
            <a:endParaRPr sz="1300"/>
          </a:p>
          <a:p>
            <a:pPr indent="0" lvl="0" marL="0" rtl="0" algn="l">
              <a:spcBef>
                <a:spcPts val="1600"/>
              </a:spcBef>
              <a:spcAft>
                <a:spcPts val="0"/>
              </a:spcAft>
              <a:buNone/>
            </a:pPr>
            <a:r>
              <a:rPr lang="en" sz="1300"/>
              <a:t>Serve as a guidepost, telling the reader what the paragraph is about</a:t>
            </a:r>
            <a:endParaRPr sz="1300"/>
          </a:p>
          <a:p>
            <a:pPr indent="0" lvl="0" marL="0" rtl="0" algn="l">
              <a:spcBef>
                <a:spcPts val="1600"/>
              </a:spcBef>
              <a:spcAft>
                <a:spcPts val="0"/>
              </a:spcAft>
              <a:buNone/>
            </a:pPr>
            <a:r>
              <a:rPr lang="en" sz="1300"/>
              <a:t>Help create unity and coherence both within the paragraph and within the essay</a:t>
            </a:r>
            <a:endParaRPr sz="1300"/>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Create Unity in Your Body Paragraphs</a:t>
            </a:r>
            <a:endParaRPr sz="2600"/>
          </a:p>
        </p:txBody>
      </p:sp>
      <p:sp>
        <p:nvSpPr>
          <p:cNvPr id="121" name="Google Shape;121;p2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paragraph in an essay should focus on the subject suggested by the topic sentence</a:t>
            </a:r>
            <a:endParaRPr/>
          </a:p>
          <a:p>
            <a:pPr indent="0" lvl="0" marL="0" rtl="0" algn="l">
              <a:spcBef>
                <a:spcPts val="1600"/>
              </a:spcBef>
              <a:spcAft>
                <a:spcPts val="0"/>
              </a:spcAft>
              <a:buNone/>
            </a:pPr>
            <a:r>
              <a:rPr lang="en"/>
              <a:t>Use details that follow logically from your topic sentence and maintain a single focus- a focus that is an extension of your thesis</a:t>
            </a:r>
            <a:endParaRPr/>
          </a:p>
          <a:p>
            <a:pPr indent="0" lvl="0" marL="0" rtl="0" algn="l">
              <a:spcBef>
                <a:spcPts val="1600"/>
              </a:spcBef>
              <a:spcAft>
                <a:spcPts val="0"/>
              </a:spcAft>
              <a:buNone/>
            </a:pPr>
            <a:r>
              <a:rPr lang="en"/>
              <a:t>Repeat key words</a:t>
            </a:r>
            <a:endParaRPr/>
          </a:p>
          <a:p>
            <a:pPr indent="0" lvl="0" marL="0" rtl="0" algn="l">
              <a:spcBef>
                <a:spcPts val="1600"/>
              </a:spcBef>
              <a:spcAft>
                <a:spcPts val="1600"/>
              </a:spcAft>
              <a:buNone/>
            </a:pPr>
            <a:r>
              <a:rPr lang="en"/>
              <a:t>Use transition words to link ideas from different sentences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