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99" d="100"/>
          <a:sy n="199" d="100"/>
        </p:scale>
        <p:origin x="6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기본 아키텍처</c:v>
                </c:pt>
              </c:strCache>
            </c:strRef>
          </c:tx>
          <c:spPr>
            <a:solidFill>
              <a:srgbClr val="002B5B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1만 미만</c:v>
                </c:pt>
                <c:pt idx="1">
                  <c:v>1만~10만</c:v>
                </c:pt>
                <c:pt idx="2">
                  <c:v>10만 이상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6D-474E-93BF-F990666F08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큐 및 캐시</c:v>
                </c:pt>
              </c:strCache>
            </c:strRef>
          </c:tx>
          <c:spPr>
            <a:solidFill>
              <a:srgbClr val="1F6BBA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1만 미만</c:v>
                </c:pt>
                <c:pt idx="1">
                  <c:v>1만~10만</c:v>
                </c:pt>
                <c:pt idx="2">
                  <c:v>10만 이상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6D-474E-93BF-F990666F08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외부 발송</c:v>
                </c:pt>
              </c:strCache>
            </c:strRef>
          </c:tx>
          <c:spPr>
            <a:solidFill>
              <a:srgbClr val="9CC3E4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1만 미만</c:v>
                </c:pt>
                <c:pt idx="1">
                  <c:v>1만~10만</c:v>
                </c:pt>
                <c:pt idx="2">
                  <c:v>10만 이상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6D-474E-93BF-F990666F0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DDDDD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ko-KR" altLang="en-US" b="0" i="0" u="none" strike="noStrike">
                    <a:solidFill>
                      <a:srgbClr val="000000"/>
                    </a:solidFill>
                    <a:latin typeface="Arial"/>
                  </a:rPr>
                  <a:t>구독자 수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3"/>
          <c:min val="0"/>
        </c:scaling>
        <c:delete val="0"/>
        <c:axPos val="l"/>
        <c:majorGridlines>
          <c:spPr>
            <a:ln w="12700" cap="flat">
              <a:solidFill>
                <a:srgbClr val="DDDDDD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ko-KR" altLang="en-US" b="0" i="0" u="none" strike="noStrike">
                    <a:solidFill>
                      <a:srgbClr val="000000"/>
                    </a:solidFill>
                    <a:latin typeface="Arial"/>
                  </a:rPr>
                  <a:t>복잡도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41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&#12304;51&#8224;source&#12305;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12304;67&#8224;source&#12305;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12304;67&#8224;source&#12305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12304;67&#8224;source&#12305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&#12304;67&#8224;source&#12305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12304;67&#8224;source&#12305;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d064b6d7-00cc-4fa4-add0-e68a82c55d9c.png"/>
          <p:cNvPicPr>
            <a:picLocks noChangeAspect="1"/>
          </p:cNvPicPr>
          <p:nvPr/>
        </p:nvPicPr>
        <p:blipFill>
          <a:blip r:embed="rId3"/>
          <a:srcRect l="5556" r="555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solidFill>
              <a:srgbClr val="FFFF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1"/>
          <p:cNvSpPr/>
          <p:nvPr/>
        </p:nvSpPr>
        <p:spPr>
          <a:xfrm>
            <a:off x="365760" y="1463040"/>
            <a:ext cx="45720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외국인 취업정보 구독 서비스 설계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365760" y="274320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1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모듈러 모놀리식 및 무료 기술 스택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365760" y="438912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September 19, 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개요 및 목차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8016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2960" y="11887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데이터 소스 및 API 통합
</a:t>
            </a:r>
            <a:r>
              <a:rPr lang="en-US" sz="1200" dirty="0">
                <a:solidFill>
                  <a:srgbClr val="030A18"/>
                </a:solidFill>
              </a:rPr>
              <a:t>공공 무료 API와 공개 ATS 엔드포인트를 활용해 일자리와 정책 데이터를 수집합니다.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011680"/>
            <a:ext cx="365760" cy="3657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2960" y="192024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아키텍처 접근법
</a:t>
            </a:r>
            <a:r>
              <a:rPr lang="en-US" sz="1200" dirty="0">
                <a:solidFill>
                  <a:srgbClr val="030A18"/>
                </a:solidFill>
              </a:rPr>
              <a:t>모놀리식을 기반으로 최신 언어(JavaScript/TypeScript, Python)와 무료 프레임워크(Spring Boot, NestJS)를 활용합니다.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" y="2743200"/>
            <a:ext cx="365760" cy="3657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22960" y="265176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데이터베이스 및 흐름
</a:t>
            </a:r>
            <a:r>
              <a:rPr lang="en-US" sz="1200" dirty="0">
                <a:solidFill>
                  <a:srgbClr val="030A18"/>
                </a:solidFill>
              </a:rPr>
              <a:t>오픈소스 스토리지: Postgres + JSONB, 큐/캐시를 위한 Redis, 유연한 검색을 위한 OpenSearch.</a:t>
            </a:r>
            <a:endParaRPr lang="en-US" sz="16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" y="3474720"/>
            <a:ext cx="365760" cy="36576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22960" y="338328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스케줄링 및 확장
</a:t>
            </a:r>
            <a:r>
              <a:rPr lang="en-US" sz="1200" dirty="0">
                <a:solidFill>
                  <a:srgbClr val="030A18"/>
                </a:solidFill>
              </a:rPr>
              <a:t>배치 및 폴링 작업에는 cron/Quartz를 사용하고, 구독자 수가 증가함에 따라 비용 효율적으로 확장합니다.</a:t>
            </a:r>
            <a:endParaRPr lang="en-US" sz="16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" y="4206240"/>
            <a:ext cx="365760" cy="36576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822960" y="411480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결론 및 로드맵
</a:t>
            </a:r>
            <a:r>
              <a:rPr lang="en-US" sz="1200" dirty="0">
                <a:solidFill>
                  <a:srgbClr val="030A18"/>
                </a:solidFill>
              </a:rPr>
              <a:t>핵심 내용을 정리하고 오픈소스 스택을 확장할 다음 단계를 제시합니다.</a:t>
            </a:r>
            <a:endParaRPr lang="en-US" sz="1600" dirty="0"/>
          </a:p>
        </p:txBody>
      </p:sp>
      <p:sp>
        <p:nvSpPr>
          <p:cNvPr id="13" name="Text 6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데이터 소스 및 API 통합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645920"/>
            <a:ext cx="4023360" cy="292608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572000" y="1645920"/>
            <a:ext cx="4023360" cy="292608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783080"/>
            <a:ext cx="320040" cy="320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05840" y="1737360"/>
            <a:ext cx="347472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공공 및 정부 API
</a:t>
            </a:r>
            <a:r>
              <a:rPr lang="en-US" sz="1200" dirty="0">
                <a:solidFill>
                  <a:srgbClr val="030A18"/>
                </a:solidFill>
              </a:rPr>
              <a:t>• 워크넷(KEIS)
• 서울 일자리 포털
• 정부 지원 일자리
• 잡알리오 등 공공기관
• 비자 및 정책 공지(이벤트 기반)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1783080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20640" y="1737360"/>
            <a:ext cx="347472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ATS 구인 게시판 API
</a:t>
            </a:r>
            <a:r>
              <a:rPr lang="en-US" sz="1200" dirty="0">
                <a:solidFill>
                  <a:srgbClr val="030A18"/>
                </a:solidFill>
              </a:rPr>
              <a:t>• Greenhouse
• Lever
• Workable
• Ashby
• SmartRecruiters &amp; Teamtailor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시스템 아키텍처 및 모듈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92024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E8EEF7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457200" y="2011680"/>
            <a:ext cx="1554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수집기
</a:t>
            </a:r>
            <a:r>
              <a:rPr lang="en-US" sz="1200" dirty="0">
                <a:solidFill>
                  <a:srgbClr val="030A18"/>
                </a:solidFill>
              </a:rPr>
              <a:t>일정 및 크롤링 (httpx/RSS)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2148840" y="2130552"/>
            <a:ext cx="320040" cy="219456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Shape 4"/>
          <p:cNvSpPr/>
          <p:nvPr/>
        </p:nvSpPr>
        <p:spPr>
          <a:xfrm>
            <a:off x="2514600" y="192024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E8EEF7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2606040" y="2011680"/>
            <a:ext cx="1554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해석기
</a:t>
            </a:r>
            <a:r>
              <a:rPr lang="en-US" sz="1200" dirty="0">
                <a:solidFill>
                  <a:srgbClr val="030A18"/>
                </a:solidFill>
              </a:rPr>
              <a:t>LLM 및 규칙 (OpenAI/Pydantic)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4297680" y="2130552"/>
            <a:ext cx="320040" cy="219456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4663440" y="192024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E8EEF7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4754880" y="2011680"/>
            <a:ext cx="1554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주제 및 랭킹
</a:t>
            </a:r>
            <a:r>
              <a:rPr lang="en-US" sz="1200" dirty="0">
                <a:solidFill>
                  <a:srgbClr val="030A18"/>
                </a:solidFill>
              </a:rPr>
              <a:t>태깅 및 점수화 (Python/ML)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6446520" y="2130552"/>
            <a:ext cx="320040" cy="219456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10"/>
          <p:cNvSpPr/>
          <p:nvPr/>
        </p:nvSpPr>
        <p:spPr>
          <a:xfrm>
            <a:off x="6812280" y="192024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E8EEF7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11"/>
          <p:cNvSpPr/>
          <p:nvPr/>
        </p:nvSpPr>
        <p:spPr>
          <a:xfrm>
            <a:off x="6903720" y="2011680"/>
            <a:ext cx="1554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전달
</a:t>
            </a:r>
            <a:r>
              <a:rPr lang="en-US" sz="1200" dirty="0">
                <a:solidFill>
                  <a:srgbClr val="030A18"/>
                </a:solidFill>
              </a:rPr>
              <a:t>일정/핫 알림 (SendGrid/TG)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40080" y="3291840"/>
            <a:ext cx="1828800" cy="548640"/>
          </a:xfrm>
          <a:prstGeom prst="roundRect">
            <a:avLst>
              <a:gd name="adj" fmla="val 13333"/>
            </a:avLst>
          </a:prstGeom>
          <a:solidFill>
            <a:srgbClr val="F4F4F6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Text 13"/>
          <p:cNvSpPr/>
          <p:nvPr/>
        </p:nvSpPr>
        <p:spPr>
          <a:xfrm>
            <a:off x="731520" y="34290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30A18"/>
                </a:solidFill>
              </a:rPr>
              <a:t>구독 관리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2743200" y="3291840"/>
            <a:ext cx="1828800" cy="548640"/>
          </a:xfrm>
          <a:prstGeom prst="roundRect">
            <a:avLst>
              <a:gd name="adj" fmla="val 13333"/>
            </a:avLst>
          </a:prstGeom>
          <a:solidFill>
            <a:srgbClr val="F4F4F6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2834640" y="34290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30A18"/>
                </a:solidFill>
              </a:rPr>
              <a:t>검색 및 아카이브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4846320" y="3291840"/>
            <a:ext cx="1828800" cy="548640"/>
          </a:xfrm>
          <a:prstGeom prst="roundRect">
            <a:avLst>
              <a:gd name="adj" fmla="val 13333"/>
            </a:avLst>
          </a:prstGeom>
          <a:solidFill>
            <a:srgbClr val="F4F4F6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4937760" y="34290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30A18"/>
                </a:solidFill>
              </a:rPr>
              <a:t>관리 및 분석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6949440" y="3291840"/>
            <a:ext cx="1828800" cy="548640"/>
          </a:xfrm>
          <a:prstGeom prst="roundRect">
            <a:avLst>
              <a:gd name="adj" fmla="val 13333"/>
            </a:avLst>
          </a:prstGeom>
          <a:solidFill>
            <a:srgbClr val="F4F4F6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Text 19"/>
          <p:cNvSpPr/>
          <p:nvPr/>
        </p:nvSpPr>
        <p:spPr>
          <a:xfrm>
            <a:off x="7040880" y="34290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30A18"/>
                </a:solidFill>
              </a:rPr>
              <a:t>규정 및 신뢰·안전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데이터베이스 및 데이터 흐름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핵심 테이블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2103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sources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1965960"/>
            <a:ext cx="2103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raw_items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2103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jobs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2606040"/>
            <a:ext cx="2103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companies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57200" y="2926080"/>
            <a:ext cx="2103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job_translations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3246120"/>
            <a:ext cx="2103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subscribers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2560320" y="1645920"/>
            <a:ext cx="1828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subscriber_prefs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2560320" y="1965960"/>
            <a:ext cx="1828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deliveries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2560320" y="2286000"/>
            <a:ext cx="1828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events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2560320" y="2606040"/>
            <a:ext cx="1828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moderation_flags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2560320" y="2926080"/>
            <a:ext cx="1828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llm_costs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4572000" y="1645920"/>
            <a:ext cx="4572000" cy="2743200"/>
          </a:xfrm>
          <a:prstGeom prst="roundRect">
            <a:avLst>
              <a:gd name="adj" fmla="val 2667"/>
            </a:avLst>
          </a:prstGeom>
          <a:solidFill>
            <a:srgbClr val="F7F9FC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Text 14"/>
          <p:cNvSpPr/>
          <p:nvPr/>
        </p:nvSpPr>
        <p:spPr>
          <a:xfrm>
            <a:off x="4572000" y="12801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Jobs 테이블 필드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846320" y="17830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id: BIGSERIAL PRIMARY KEY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846320" y="20116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company_id: BIGINT (FK to companies)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846320" y="22402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title: TEXT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4846320" y="24688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city, country: TEXT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846320" y="26974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employment_type: TEXT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846320" y="29260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salary_min &amp; salary_max: INTEGER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846320" y="31546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visa_tags: TEXT[]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4846320" y="33832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language_req: TEXT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846320" y="36118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apply_url: TEXT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4846320" y="38404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posted_at, closes_at: TIMESTAMP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846320" y="40690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normalized: JSONB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4846320" y="4297680"/>
            <a:ext cx="42519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200" dirty="0">
                <a:solidFill>
                  <a:srgbClr val="030A18"/>
                </a:solidFill>
              </a:rPr>
              <a:t>dedup_key: VARCHAR UNIQUE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스케줄링 및 확장성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971849"/>
            <a:ext cx="2286000" cy="731520"/>
          </a:xfrm>
          <a:prstGeom prst="roundRect">
            <a:avLst>
              <a:gd name="adj" fmla="val 10000"/>
            </a:avLst>
          </a:prstGeom>
          <a:solidFill>
            <a:srgbClr val="E8EEF7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548640" y="1063289"/>
            <a:ext cx="21031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공공 API
</a:t>
            </a:r>
            <a:r>
              <a:rPr lang="en-US" sz="1200" dirty="0">
                <a:solidFill>
                  <a:srgbClr val="030A18"/>
                </a:solidFill>
              </a:rPr>
              <a:t>매일 크론 작업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2788920" y="1246169"/>
            <a:ext cx="365760" cy="18288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Shape 4"/>
          <p:cNvSpPr/>
          <p:nvPr/>
        </p:nvSpPr>
        <p:spPr>
          <a:xfrm>
            <a:off x="3289446" y="1512829"/>
            <a:ext cx="2286000" cy="731520"/>
          </a:xfrm>
          <a:prstGeom prst="roundRect">
            <a:avLst>
              <a:gd name="adj" fmla="val 10000"/>
            </a:avLst>
          </a:prstGeom>
          <a:solidFill>
            <a:srgbClr val="E8EEF7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3380886" y="1590924"/>
            <a:ext cx="21031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ATS API
</a:t>
            </a:r>
            <a:r>
              <a:rPr lang="en-US" sz="1200" dirty="0">
                <a:solidFill>
                  <a:srgbClr val="030A18"/>
                </a:solidFill>
              </a:rPr>
              <a:t>매시간 크론 작업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5621166" y="1773804"/>
            <a:ext cx="365760" cy="18288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6116905" y="2103120"/>
            <a:ext cx="2286000" cy="731520"/>
          </a:xfrm>
          <a:prstGeom prst="roundRect">
            <a:avLst>
              <a:gd name="adj" fmla="val 10000"/>
            </a:avLst>
          </a:prstGeom>
          <a:solidFill>
            <a:srgbClr val="E8EEF7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6208345" y="2194560"/>
            <a:ext cx="21031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30A18"/>
                </a:solidFill>
              </a:rPr>
              <a:t>비자/정책
</a:t>
            </a:r>
            <a:r>
              <a:rPr lang="en-US" sz="1200" dirty="0">
                <a:solidFill>
                  <a:srgbClr val="030A18"/>
                </a:solidFill>
              </a:rPr>
              <a:t>이벤트 기반 트리거</a:t>
            </a:r>
            <a:endParaRPr lang="en-US" sz="1600" dirty="0"/>
          </a:p>
        </p:txBody>
      </p:sp>
      <p:graphicFrame>
        <p:nvGraphicFramePr>
          <p:cNvPr id="11" name="Chart 0"/>
          <p:cNvGraphicFramePr/>
          <p:nvPr>
            <p:extLst>
              <p:ext uri="{D42A27DB-BD31-4B8C-83A1-F6EECF244321}">
                <p14:modId xmlns:p14="http://schemas.microsoft.com/office/powerpoint/2010/main" val="1237829065"/>
              </p:ext>
            </p:extLst>
          </p:nvPr>
        </p:nvGraphicFramePr>
        <p:xfrm>
          <a:off x="-180008" y="2080858"/>
          <a:ext cx="3334688" cy="3062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9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결론 및 로드맵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핵심 내용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1640"/>
            <a:ext cx="256032" cy="25603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77240" y="1645920"/>
            <a:ext cx="374904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최신 무료 프레임워크를 기반으로 모놀리식 구조로 시작합니다.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40280"/>
            <a:ext cx="256032" cy="25603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7240" y="2194560"/>
            <a:ext cx="374904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공공 및 무료 ATS API, 정책 피드를 포함한 다양한 데이터 소스를 통합합니다.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8920"/>
            <a:ext cx="256032" cy="25603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7240" y="2743200"/>
            <a:ext cx="374904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Postgres + JSONB, Redis 및 OpenSearch 등 오픈소스 DB를 활용합니다.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37560"/>
            <a:ext cx="256032" cy="25603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7240" y="3291840"/>
            <a:ext cx="374904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일일/시간별 크롤링에는 cron/Quartz를 사용하고 확장을 위해 이벤트를 큐로 처리합니다.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4572000" y="128016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다음 단계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91640"/>
            <a:ext cx="256032" cy="25603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892040" y="1645920"/>
            <a:ext cx="374904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API 키를 발급받고 공공/ATS 데이터 소스를 통합합니다.</a:t>
            </a:r>
            <a:endParaRPr lang="en-US" sz="12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40280"/>
            <a:ext cx="256032" cy="256032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4892040" y="2194560"/>
            <a:ext cx="374904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Postgres에 DB 스키마를 설계하고 중복 제거를 구현합니다.</a:t>
            </a:r>
            <a:endParaRPr lang="en-US" sz="12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8920"/>
            <a:ext cx="256032" cy="256032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4892040" y="2743200"/>
            <a:ext cx="374904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오픈소스 스케줄러, 큐 및 캐시를 설정합니다.</a:t>
            </a:r>
            <a:endParaRPr lang="en-US" sz="1200" dirty="0"/>
          </a:p>
        </p:txBody>
      </p:sp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337560"/>
            <a:ext cx="256032" cy="256032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4892040" y="3291840"/>
            <a:ext cx="374904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관리 콘솔과 분석 및 규정 준수 도구를 개발합니다.</a:t>
            </a:r>
            <a:endParaRPr lang="en-US" sz="1200" dirty="0"/>
          </a:p>
        </p:txBody>
      </p:sp>
      <p:sp>
        <p:nvSpPr>
          <p:cNvPr id="21" name="Text 11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486</Words>
  <Application>Microsoft Office PowerPoint</Application>
  <PresentationFormat>화면 슬라이드 쇼(16:9)</PresentationFormat>
  <Paragraphs>77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인결 이</cp:lastModifiedBy>
  <cp:revision>2</cp:revision>
  <dcterms:created xsi:type="dcterms:W3CDTF">2025-09-19T03:18:28Z</dcterms:created>
  <dcterms:modified xsi:type="dcterms:W3CDTF">2025-09-19T03:32:23Z</dcterms:modified>
</cp:coreProperties>
</file>