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media/image-8-2.svg" ContentType="image/svg+xml"/>
  <Override PartName="/ppt/media/image-8-4.svg" ContentType="image/svg+xml"/>
  <Override PartName="/ppt/media/image-8-6.svg" ContentType="image/svg+xml"/>
  <Override PartName="/ppt/media/image-8-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예상 매출 구조 (%)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예상 매출 비중</c:v>
                </c:pt>
              </c:strCache>
            </c:strRef>
          </c:tx>
          <c:spPr>
            <a:solidFill>
              <a:srgbClr val="003366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444444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B2C</c:v>
                  </c:pt>
                  <c:pt idx="1">
                    <c:v>B2B</c:v>
                  </c:pt>
                  <c:pt idx="2">
                    <c:v>B2E/B2G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35</c:v>
                </c:pt>
                <c:pt idx="2">
                  <c:v>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444444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고객군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50"/>
          <c:min val="0"/>
        </c:scaling>
        <c:delete val="0"/>
        <c:axPos val="l"/>
        <c:majorGridlines>
          <c:spPr>
            <a:ln w="12700" cap="flat">
              <a:solidFill>
                <a:srgbClr val="DDDDDD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매출 비중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2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3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2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2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3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2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3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image" Target="../media/image-8-8.svg"/><Relationship Id="rId9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10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documents1.worldbank.org/curated/en/684731537420880821/pdf/130020-P156586-Korea-report-F-singles-web.pdf#:~:text=labor%20shortages%2C%20particularly%20in%20the,Park%20and%20Kim%202016" TargetMode="External"/><Relationship Id="rId2" Type="http://schemas.openxmlformats.org/officeDocument/2006/relationships/hyperlink" Target="https://www.migrationpolicy.org/article/south-korea-carefully-tests-waters-immigration-focus-temporary-workers#:~:text=Notably%2C%20it%20has%20solved%20labor,foreign%20workers%20in%20South%20Kore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global_network.png">    </p:cNvPr>
          <p:cNvPicPr>
            <a:picLocks noChangeAspect="1"/>
          </p:cNvPicPr>
          <p:nvPr/>
        </p:nvPicPr>
        <p:blipFill>
          <a:blip r:embed="rId1"/>
          <a:srcRect l="17637" r="17637" t="0" b="0"/>
          <a:stretch/>
        </p:blipFill>
        <p:spPr>
          <a:xfrm>
            <a:off x="5486400" y="548640"/>
            <a:ext cx="36576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64592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외국인 취업정보 구독형 서비스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274320" y="2834640"/>
            <a:ext cx="50292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다국어 자동화 기반 한국 취업 정보 허브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74320" y="459486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A4B6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2025년 9월 18일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결론 및 전망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</a:rPr>
              <a:t>한국의 인력난과 외국인 구직자의 정보 격차를 해소하는 구독형 서비스는
</a:t>
            </a:r>
            <a:pPr algn="ctr"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실시간 채용 정보, 비자 안내, 전문가 네트워크, 다국어 번역 및 자동화를 통해
</a:t>
            </a:r>
            <a:pPr algn="ctr" indent="0" marL="0">
              <a:buNone/>
            </a:pPr>
            <a:r>
              <a:rPr lang="en-US" sz="1200" i="1" dirty="0">
                <a:solidFill>
                  <a:srgbClr val="97B1DF"/>
                </a:solidFill>
              </a:rPr>
              <a:t>다양한 지역과 파트너를 연결합니다. 앞으로 함께 성장할 파트너를 기다립니다!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배경 및 필요성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5720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한국 중소기업의 인력난과 외국인 의존도 증가</a:t>
            </a:r>
            <a:endParaRPr lang="en-US" sz="14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3D 업종을 중심으로 낮은 숙련 외국인 노동자 수요 확대</a:t>
            </a:r>
            <a:endParaRPr lang="en-US" sz="14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정보의 파편화 및 언어 장벽으로 접근성 제한</a:t>
            </a:r>
            <a:endParaRPr lang="en-US" sz="14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합법적·신뢰할 수 있는 취업 정보 제공이 필요</a:t>
            </a:r>
            <a:endParaRPr lang="en-US" sz="1400" dirty="0"/>
          </a:p>
        </p:txBody>
      </p:sp>
      <p:pic>
        <p:nvPicPr>
          <p:cNvPr id="4" name="Image 0" descr="/home/oai/share/business_meet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647543"/>
            <a:ext cx="3474720" cy="25570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대상 고객군</a:t>
            </a:r>
            <a:endParaRPr lang="en-US" sz="24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8229600" cy="914400"/>
        </p:xfrm>
        <a:graphic>
          <a:graphicData uri="http://schemas.openxmlformats.org/drawingml/2006/table">
            <a:tbl>
              <a:tblPr/>
              <a:tblGrid>
                <a:gridCol w="1097280"/>
                <a:gridCol w="1828800"/>
                <a:gridCol w="3931920"/>
                <a:gridCol w="137160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세그먼트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대상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제공 내용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요금 범위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B2C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개인 구직자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다국어 취업 정보, 비자 가이드, 전문가 Q&amp;A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₩1K–₩50K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B2B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인력사무소/취업소개소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실시간 채용 DB, API, 맞춤 서비스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₩100K–₩300K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B2E/B2G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학교·기관·정부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통합 리포트, 데이터 분석, 라이선스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연 ₩200K–₩500K</a:t>
                      </a:r>
                      <a:endParaRPr lang="en-US" sz="12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핵심 가치와 워크플로우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41148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 공공·민간 채용 데이터 수집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다국어 번역 및 캐싱으로 효율적 배포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비자·노무 정보와 전문가 네트워크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e-지갑 결제 및 B2B API 제공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393192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4023360" y="1920240"/>
            <a:ext cx="1188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데이터 수집
</a:t>
            </a:r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공공 API</a:t>
            </a:r>
            <a:endParaRPr lang="en-US" sz="1200" dirty="0"/>
          </a:p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민간 채용 사이트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303520" y="2057400"/>
            <a:ext cx="365760" cy="27432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66928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760720" y="1920240"/>
            <a:ext cx="1188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처리·번역
</a:t>
            </a:r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다국어 번역</a:t>
            </a:r>
            <a:endParaRPr lang="en-US" sz="1200" dirty="0"/>
          </a:p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큐레이션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040880" y="2057400"/>
            <a:ext cx="365760" cy="27432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740664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7498080" y="1920240"/>
            <a:ext cx="1188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배포 및 참여
</a:t>
            </a:r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뉴스레터·메신저</a:t>
            </a:r>
            <a:endParaRPr lang="en-US" sz="1200" dirty="0"/>
          </a:p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전문가 상담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수익 모델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645920"/>
          <a:ext cx="475488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486400" y="2011680"/>
            <a:ext cx="320040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입문: ₩1K–2K, 기본 공고·정보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스탠다드: ₩5K, 산업별 큐레이션 + 비자 가이드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프리미엄: ₩20K–50K, 전문가 상담·세미나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기술 및 자동화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640080" y="2011680"/>
            <a:ext cx="146304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685800" y="210312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수집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공공·민간 채용 사이트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2103120" y="2240280"/>
            <a:ext cx="365760" cy="27432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468880" y="2011680"/>
            <a:ext cx="146304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514600" y="210312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번역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원문 단위 다국어 번역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931920" y="2240280"/>
            <a:ext cx="365760" cy="27432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4297680" y="2011680"/>
            <a:ext cx="146304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4343400" y="210312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캐싱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중복 제거·데이터 저장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5760720" y="2240280"/>
            <a:ext cx="365760" cy="27432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6126480" y="2011680"/>
            <a:ext cx="1463040" cy="73152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172200" y="210312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배포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뉴스레터·메신저 자동 발송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40080" y="3840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문서 단위 번역 1회로 다국어 버전 생성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번역 결과 캐싱으로 처리 비용 최소화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배치 스케줄러로 자동화된 발송 및 업데이트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시장 확장 전략</a:t>
            </a:r>
            <a:endParaRPr lang="en-US" sz="24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0"/>
          <a:ext cx="475488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1371600"/>
                <a:gridCol w="914400"/>
                <a:gridCol w="246888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지역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초점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가격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특징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동남아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노동자/구직자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₩1K–₩10K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저가 구독 + 비자·채용 정보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아프리카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트래픽 방문자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무료/광고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방문 트래픽 광고 수익 + 일부 구독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남미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유학생/전문직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₩5K–₩15K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교육·원격근무 정보 중심</a:t>
                      </a:r>
                      <a:endParaRPr lang="en-US" sz="1000" dirty="0"/>
                    </a:p>
                  </a:txBody>
                  <a:tcPr marL="91440" marR="91440" marT="91440" marB="9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Image 0" descr="/home/oai/share/southeast_asia_map.png">    </p:cNvPr>
          <p:cNvPicPr>
            <a:picLocks noChangeAspect="1"/>
          </p:cNvPicPr>
          <p:nvPr/>
        </p:nvPicPr>
        <p:blipFill>
          <a:blip r:embed="rId1"/>
          <a:srcRect l="0" r="0" t="15483" b="15483"/>
          <a:stretch/>
        </p:blipFill>
        <p:spPr>
          <a:xfrm>
            <a:off x="5669280" y="1828800"/>
            <a:ext cx="3200400" cy="25603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마케팅 및 제휴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640" y="192024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920240"/>
            <a:ext cx="6858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지역 플랫폼 광고 (GrabAds, SNS 등)</a:t>
            </a:r>
            <a:endParaRPr lang="en-US" sz="12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256032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97280" y="2560320"/>
            <a:ext cx="6858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현지 인력사무소·학교와 제휴 협력</a:t>
            </a:r>
            <a:endParaRPr lang="en-US" sz="12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" y="32004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97280" y="3200400"/>
            <a:ext cx="6858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무료 뉴스레터 제공 후 유료 업셀링</a:t>
            </a:r>
            <a:endParaRPr lang="en-US" sz="12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84048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97280" y="3840480"/>
            <a:ext cx="6858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노무사·교육기관과 전문가 연결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9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0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로드맵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640080" y="2194560"/>
            <a:ext cx="146304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685800" y="2286000"/>
            <a:ext cx="1371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2025 Q1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로컬 MVP 개발</a:t>
            </a:r>
            <a:endParaRPr lang="en-US" sz="11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(크롤러, 뉴스레터)</a:t>
            </a:r>
            <a:endParaRPr lang="en-US" sz="1100" dirty="0"/>
          </a:p>
        </p:txBody>
      </p:sp>
      <p:sp>
        <p:nvSpPr>
          <p:cNvPr id="5" name="Shape 3"/>
          <p:cNvSpPr/>
          <p:nvPr/>
        </p:nvSpPr>
        <p:spPr>
          <a:xfrm>
            <a:off x="2103120" y="2514600"/>
            <a:ext cx="2743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377440" y="2194560"/>
            <a:ext cx="146304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423160" y="2286000"/>
            <a:ext cx="1371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2025 Q2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클라우드 전환,</a:t>
            </a:r>
            <a:endParaRPr lang="en-US" sz="11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다국어 번역 통합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3840480" y="2514600"/>
            <a:ext cx="2743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4114800" y="2194560"/>
            <a:ext cx="146304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4160520" y="2286000"/>
            <a:ext cx="1371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2025 Q3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동남아 B2B 및</a:t>
            </a:r>
            <a:endParaRPr lang="en-US" sz="11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기관 제휴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5577840" y="2514600"/>
            <a:ext cx="2743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852160" y="2194560"/>
            <a:ext cx="146304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5897880" y="2286000"/>
            <a:ext cx="1371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2025 Q4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아프리카·남미 론칭</a:t>
            </a:r>
            <a:endParaRPr lang="en-US" sz="11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광고 모델 구축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7315200" y="2514600"/>
            <a:ext cx="2743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7589520" y="2194560"/>
            <a:ext cx="146304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7635240" y="2286000"/>
            <a:ext cx="1371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030A18"/>
                </a:solidFill>
              </a:rPr>
              <a:t>2026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플랫폼화 및</a:t>
            </a:r>
            <a:endParaRPr lang="en-US" sz="11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글로벌 확장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2025-09-18T04:08:01Z</dcterms:created>
  <dcterms:modified xsi:type="dcterms:W3CDTF">2025-09-18T04:08:01Z</dcterms:modified>
</cp:coreProperties>
</file>