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7.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8.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6.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xiv.org/pdf/2007.03970.pdf" TargetMode="External" /><Relationship Id="rId3" Type="http://schemas.openxmlformats.org/officeDocument/2006/relationships/hyperlink" Target="https://arxiv.org/pdf/2007.03970.pdf" TargetMode="External" /><Relationship Id="rId4" Type="http://schemas.openxmlformats.org/officeDocument/2006/relationships/hyperlink" Target="https://arxiv.org/pdf/2007.03970.pdf" TargetMode="External" /><Relationship Id="rId5" Type="http://schemas.openxmlformats.org/officeDocument/2006/relationships/hyperlink" Target="https://arxiv.org/pdf/2007.03970.pdf" TargetMode="External" /><Relationship Id="rId6" Type="http://schemas.openxmlformats.org/officeDocument/2006/relationships/hyperlink" Target="https://arxiv.org/pdf/2007.03970.pdf" TargetMode="External" /><Relationship Id="rId7" Type="http://schemas.openxmlformats.org/officeDocument/2006/relationships/hyperlink" Target="https://doi.org/10.1007/s42514-019-00018-4" TargetMode="External" /><Relationship Id="rId8" Type="http://schemas.openxmlformats.org/officeDocument/2006/relationships/hyperlink" Target="https://ieeexplore.ieee.org/stamp/stamp.jsp?arnumber=9519402" TargetMode="External" /><Relationship Id="rId9" Type="http://schemas.openxmlformats.org/officeDocument/2006/relationships/hyperlink" Target="https://ieeexplore.ieee.org/stamp/stamp.jsp?arnumber=9519402" TargetMode="External" /><Relationship Id="rId10" Type="http://schemas.openxmlformats.org/officeDocument/2006/relationships/hyperlink" Target="https://proceedings.neurips.cc/paper/2019/file/60a6c4002cc7b29142def8871531281a-Paper.pdf" TargetMode="External" /><Relationship Id="rId11" Type="http://schemas.openxmlformats.org/officeDocument/2006/relationships/hyperlink" Target="https://proceedings.neurips.cc/paper/2019/file/60a6c4002cc7b29142def8871531281a-Paper.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36.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Distributed Machine Learning: A Comprehensive Review and Theoretical Approach to Enhancing Data Privacy &amp; Security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Mark Lekina Rorat</a:t>
            </a:r>
            <a:br/>
            <a:r>
              <a:rPr/>
              <a:t>Destin Niyomufasha</a:t>
            </a:r>
          </a:p>
        </p:txBody>
      </p:sp>
      <p:sp>
        <p:nvSpPr>
          <p:cNvPr id="4" name="Date Placeholder 3"/>
          <p:cNvSpPr>
            <a:spLocks noGrp="1"/>
          </p:cNvSpPr>
          <p:nvPr>
            <p:ph idx="10" sz="half" type="dt"/>
          </p:nvPr>
        </p:nvSpPr>
        <p:spPr/>
        <p:txBody>
          <a:bodyPr/>
          <a:lstStyle/>
          <a:p>
            <a:pPr lvl="0" indent="0" marL="0">
              <a:buNone/>
            </a:pPr>
            <a:r>
              <a:rPr/>
              <a:t>February 7,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Model vs. data parallelism</a:t>
            </a:r>
          </a:p>
          <a:p>
            <a:pPr lvl="0"/>
            <a:r>
              <a:rPr b="1"/>
              <a:t>Centralized vs. decentralized optimization</a:t>
            </a:r>
          </a:p>
          <a:p>
            <a:pPr lvl="0"/>
            <a:r>
              <a:rPr/>
              <a:t>Synchronous vs. asynchronous scheduling</a:t>
            </a:r>
          </a:p>
          <a:p>
            <a:pPr lvl="0"/>
            <a:r>
              <a:rPr/>
              <a:t>Communication pattern used for exchanging parameters.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Centralized optimization</a:t>
            </a:r>
          </a:p>
        </p:txBody>
      </p:sp>
      <p:sp>
        <p:nvSpPr>
          <p:cNvPr id="3" name="Content Placeholder 2"/>
          <p:cNvSpPr>
            <a:spLocks noGrp="1"/>
          </p:cNvSpPr>
          <p:nvPr>
            <p:ph idx="1"/>
          </p:nvPr>
        </p:nvSpPr>
        <p:spPr/>
        <p:txBody>
          <a:bodyPr/>
          <a:lstStyle/>
          <a:p>
            <a:pPr lvl="0"/>
            <a:r>
              <a:rPr/>
              <a:t>Involves architectures where the optimization process (</a:t>
            </a:r>
            <a:r>
              <a:rPr i="1"/>
              <a:t>i.e.</a:t>
            </a:r>
            <a:r>
              <a:rPr/>
              <a:t>, the updating of model parameters based on computed gradients) is coordinated through a central node or a set of central nodes known as the parameter server(s).</a:t>
            </a:r>
          </a:p>
          <a:p>
            <a:pPr lvl="0"/>
            <a:r>
              <a:rPr i="1"/>
              <a:t>Parameter-server</a:t>
            </a:r>
            <a:r>
              <a:rPr/>
              <a:t>: optimization instance(s) that update model parameters and send new model to worker nodes.</a:t>
            </a:r>
          </a:p>
          <a:p>
            <a:pPr lvl="0"/>
            <a:r>
              <a:rPr i="1"/>
              <a:t>Workers</a:t>
            </a:r>
            <a:r>
              <a:rPr/>
              <a:t>: perform backpropagation and send computed gradients to the parameter server.</a:t>
            </a:r>
          </a:p>
          <a:p>
            <a:pPr lvl="0"/>
            <a:r>
              <a:rPr/>
              <a:t>This approach ensures that all worker nodes are synchronized with the same global view of the model parameters.</a:t>
            </a:r>
          </a:p>
          <a:p>
            <a:pPr lvl="0"/>
            <a:r>
              <a:rPr/>
              <a:t>Parameter servers, however, can be a bottleneck and single point of failure.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Centralized optimization</a:t>
            </a:r>
          </a:p>
        </p:txBody>
      </p:sp>
      <p:pic>
        <p:nvPicPr>
          <p:cNvPr descr="figures/centralized_optimization.png" id="0" name="Picture 1"/>
          <p:cNvPicPr>
            <a:picLocks noGrp="1" noChangeAspect="1"/>
          </p:cNvPicPr>
          <p:nvPr/>
        </p:nvPicPr>
        <p:blipFill>
          <a:blip r:embed="rId2"/>
          <a:stretch>
            <a:fillRect/>
          </a:stretch>
        </p:blipFill>
        <p:spPr bwMode="auto">
          <a:xfrm>
            <a:off x="914400" y="1193800"/>
            <a:ext cx="730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Workers evaluate the model to generate gradients (blue). The parameter server consumes them to update the model (red).</a:t>
            </a:r>
            <a:r>
              <a:rPr baseline="30000">
                <a:hlinkClick r:id="rId3" action="ppaction://hlinksldjump"/>
              </a:rPr>
              <a:t>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Decentralized optimization</a:t>
            </a:r>
          </a:p>
        </p:txBody>
      </p:sp>
      <p:sp>
        <p:nvSpPr>
          <p:cNvPr id="3" name="Content Placeholder 2"/>
          <p:cNvSpPr>
            <a:spLocks noGrp="1"/>
          </p:cNvSpPr>
          <p:nvPr>
            <p:ph idx="1"/>
          </p:nvPr>
        </p:nvSpPr>
        <p:spPr/>
        <p:txBody>
          <a:bodyPr/>
          <a:lstStyle/>
          <a:p>
            <a:pPr lvl="0"/>
            <a:r>
              <a:rPr/>
              <a:t>Refers to the approach where the optimization process is spread across multiple nodes without a central coordinator like a parameter server.</a:t>
            </a:r>
          </a:p>
          <a:p>
            <a:pPr lvl="0"/>
            <a:r>
              <a:rPr/>
              <a:t>Each node directly communicates with one or more other nodes in the network to exchange information (e.g., gradients, parameters) and update its local model.</a:t>
            </a:r>
          </a:p>
          <a:p>
            <a:pPr lvl="0"/>
            <a:r>
              <a:rPr/>
              <a:t>Significantly reduces bottlenecks associated with centralized approaches and improve fault tolerance, as there’s no single point of failure.</a:t>
            </a:r>
          </a:p>
          <a:p>
            <a:pPr lvl="0"/>
            <a:r>
              <a:rPr/>
              <a:t>However, nodes may have different views of the model at a given time, which can lead to convergence issues.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Decentralized optimization</a:t>
            </a:r>
          </a:p>
        </p:txBody>
      </p:sp>
      <p:pic>
        <p:nvPicPr>
          <p:cNvPr descr="figures/decentralized_optimization.png" id="0" name="Picture 1"/>
          <p:cNvPicPr>
            <a:picLocks noGrp="1" noChangeAspect="1"/>
          </p:cNvPicPr>
          <p:nvPr/>
        </p:nvPicPr>
        <p:blipFill>
          <a:blip r:embed="rId2"/>
          <a:stretch>
            <a:fillRect/>
          </a:stretch>
        </p:blipFill>
        <p:spPr bwMode="auto">
          <a:xfrm>
            <a:off x="647700" y="1193800"/>
            <a:ext cx="7848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The master node generates the next global model by combining local model replicas (green) that were trained in isolation by the workers (red).</a:t>
            </a:r>
            <a:r>
              <a:rPr baseline="30000">
                <a:hlinkClick r:id="rId3" action="ppaction://hlinksldjump"/>
              </a:rPr>
              <a:t>3</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Exploration vs. exploitation phase</a:t>
            </a:r>
          </a:p>
        </p:txBody>
      </p:sp>
      <p:sp>
        <p:nvSpPr>
          <p:cNvPr id="3" name="Content Placeholder 2"/>
          <p:cNvSpPr>
            <a:spLocks noGrp="1"/>
          </p:cNvSpPr>
          <p:nvPr>
            <p:ph idx="1"/>
          </p:nvPr>
        </p:nvSpPr>
        <p:spPr/>
        <p:txBody>
          <a:bodyPr/>
          <a:lstStyle/>
          <a:p>
            <a:pPr lvl="0"/>
            <a:r>
              <a:rPr/>
              <a:t>Multiple independent workers concurrently try to solve a similar but not exactly the same problem.</a:t>
            </a:r>
          </a:p>
          <a:p>
            <a:pPr lvl="0"/>
            <a:r>
              <a:rPr i="1"/>
              <a:t>Exploration phase</a:t>
            </a:r>
            <a:r>
              <a:rPr/>
              <a:t>: workers iteratively evaluate the loss function using different mini-batches and independently update their local models.</a:t>
            </a:r>
          </a:p>
          <a:p>
            <a:pPr lvl="0"/>
            <a:r>
              <a:rPr i="1"/>
              <a:t>Exploitation phase</a:t>
            </a:r>
            <a:r>
              <a:rPr/>
              <a:t>: workers share their model updates with the master node, which merges the updates to distill adjustments that work better on average across the investigated portion of the training dataset, and shared the new parameters with the workers.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Exploration vs. exploitation phase</a:t>
            </a:r>
          </a:p>
        </p:txBody>
      </p:sp>
      <p:pic>
        <p:nvPicPr>
          <p:cNvPr descr="figures/exploration_vs_exploitation_phase.png" id="0" name="Picture 1"/>
          <p:cNvPicPr>
            <a:picLocks noGrp="1" noChangeAspect="1"/>
          </p:cNvPicPr>
          <p:nvPr/>
        </p:nvPicPr>
        <p:blipFill>
          <a:blip r:embed="rId2"/>
          <a:stretch>
            <a:fillRect/>
          </a:stretch>
        </p:blipFill>
        <p:spPr bwMode="auto">
          <a:xfrm>
            <a:off x="2273300" y="1193800"/>
            <a:ext cx="4597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Workers start with the global model, then explore independently before combining their findings to refine the global model. </a:t>
            </a:r>
            <a:r>
              <a:rPr baseline="30000">
                <a:hlinkClick r:id="rId3" action="ppaction://hlinksldjump"/>
              </a:rPr>
              <a:t>4</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Model vs. data parallelism</a:t>
            </a:r>
          </a:p>
          <a:p>
            <a:pPr lvl="0"/>
            <a:r>
              <a:rPr/>
              <a:t>Centralized vs. decentralized optimization</a:t>
            </a:r>
          </a:p>
          <a:p>
            <a:pPr lvl="0"/>
            <a:r>
              <a:rPr b="1"/>
              <a:t>Synchronous vs. asynchronous scheduling</a:t>
            </a:r>
          </a:p>
          <a:p>
            <a:pPr lvl="0"/>
            <a:r>
              <a:rPr/>
              <a:t>Communication pattern used for exchanging parameters.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Synchronous Scheduling</a:t>
            </a:r>
          </a:p>
        </p:txBody>
      </p:sp>
      <p:sp>
        <p:nvSpPr>
          <p:cNvPr id="3" name="Content Placeholder 2"/>
          <p:cNvSpPr>
            <a:spLocks noGrp="1"/>
          </p:cNvSpPr>
          <p:nvPr>
            <p:ph idx="1"/>
          </p:nvPr>
        </p:nvSpPr>
        <p:spPr/>
        <p:txBody>
          <a:bodyPr/>
          <a:lstStyle/>
          <a:p>
            <a:pPr lvl="0"/>
            <a:r>
              <a:rPr i="1"/>
              <a:t>Simultaneous updates</a:t>
            </a:r>
            <a:r>
              <a:rPr/>
              <a:t>: All worker nodes must complete their tasks before the system proceeds to the next step to ensure that updates are based on the same model version.</a:t>
            </a:r>
          </a:p>
          <a:p>
            <a:pPr lvl="0"/>
            <a:r>
              <a:rPr i="1"/>
              <a:t>Consistency and stability</a:t>
            </a:r>
            <a:r>
              <a:rPr/>
              <a:t>: Ensures consistency in model updates, as all nodes synchronize at the end of each iteration, leading to potentially more stable convergence behaviors.</a:t>
            </a:r>
          </a:p>
          <a:p>
            <a:pPr lvl="0"/>
            <a:r>
              <a:rPr i="1"/>
              <a:t>Potential for idle time</a:t>
            </a:r>
            <a:r>
              <a:rPr/>
              <a:t>: Can lead to inefficiencies due to resource under-utilization if some nodes are slower than others, as faster nodes must wait for stragglers to complete before proceeding.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Asynchronous Scheduling</a:t>
            </a:r>
          </a:p>
        </p:txBody>
      </p:sp>
      <p:sp>
        <p:nvSpPr>
          <p:cNvPr id="3" name="Content Placeholder 2"/>
          <p:cNvSpPr>
            <a:spLocks noGrp="1"/>
          </p:cNvSpPr>
          <p:nvPr>
            <p:ph idx="1"/>
          </p:nvPr>
        </p:nvSpPr>
        <p:spPr/>
        <p:txBody>
          <a:bodyPr/>
          <a:lstStyle/>
          <a:p>
            <a:pPr lvl="0"/>
            <a:r>
              <a:rPr i="1"/>
              <a:t>Independent updates</a:t>
            </a:r>
            <a:r>
              <a:rPr/>
              <a:t>: Nodes update the shared model as soon as they complete their tasks, without waiting for other nodes. Updates are applied as soon as they are available, potentially speeding up the overall process.</a:t>
            </a:r>
          </a:p>
          <a:p>
            <a:pPr lvl="0"/>
            <a:r>
              <a:rPr i="1"/>
              <a:t>Efficiency and scalability</a:t>
            </a:r>
            <a:r>
              <a:rPr/>
              <a:t>: Maximizes resource utilization and efficiency by eliminating idle time, making it well-suited for environments with heterogeneous computing resources.</a:t>
            </a:r>
          </a:p>
          <a:p>
            <a:pPr lvl="0"/>
            <a:r>
              <a:rPr i="1"/>
              <a:t>Risk of inconsistency</a:t>
            </a:r>
            <a:r>
              <a:rPr/>
              <a:t>: Can lead to inconsistencies in the model state, as updates may be applied based on stale parameters, potentially causing slower convergence or divergence if not properly managed.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Distributed Machine Learning</a:t>
            </a:r>
            <a:r>
              <a:rPr/>
              <a:t> involves training machine learning models across multiple computational resources by splitting the training process across machines, processors, or nodes, utilizing </a:t>
            </a:r>
            <a:r>
              <a:rPr i="1"/>
              <a:t>data/model parallelism</a:t>
            </a:r>
            <a:r>
              <a:rPr/>
              <a:t>, and employing coordination mechanisms such as </a:t>
            </a:r>
            <a:r>
              <a:rPr i="1"/>
              <a:t>parameter servers</a:t>
            </a:r>
            <a:r>
              <a:rPr/>
              <a:t> and </a:t>
            </a:r>
            <a:r>
              <a:rPr i="1"/>
              <a:t>all-reduce</a:t>
            </a:r>
            <a:r>
              <a:rPr/>
              <a:t> operations for effective synchronization.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Decentralized Asynchronous Scheduling</a:t>
            </a:r>
          </a:p>
        </p:txBody>
      </p:sp>
      <p:pic>
        <p:nvPicPr>
          <p:cNvPr descr="figures/decentralized_asynchronous_systems.png" id="0" name="Picture 1"/>
          <p:cNvPicPr>
            <a:picLocks noGrp="1" noChangeAspect="1"/>
          </p:cNvPicPr>
          <p:nvPr/>
        </p:nvPicPr>
        <p:blipFill>
          <a:blip r:embed="rId2"/>
          <a:stretch>
            <a:fillRect/>
          </a:stretch>
        </p:blipFill>
        <p:spPr bwMode="auto">
          <a:xfrm>
            <a:off x="2197100" y="1193800"/>
            <a:ext cx="4737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Workers explore locally, guided by a master node that steers them towards a shared optimum through a dance of attraction and penalties.</a:t>
            </a:r>
            <a:r>
              <a:rPr baseline="30000">
                <a:hlinkClick r:id="rId3" action="ppaction://hlinksldjump"/>
              </a:rPr>
              <a:t>5</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Bounded Asynchronous Scheduling</a:t>
            </a:r>
          </a:p>
        </p:txBody>
      </p:sp>
      <p:sp>
        <p:nvSpPr>
          <p:cNvPr id="3" name="Content Placeholder 2"/>
          <p:cNvSpPr>
            <a:spLocks noGrp="1"/>
          </p:cNvSpPr>
          <p:nvPr>
            <p:ph idx="1"/>
          </p:nvPr>
        </p:nvSpPr>
        <p:spPr/>
        <p:txBody>
          <a:bodyPr/>
          <a:lstStyle/>
          <a:p>
            <a:pPr lvl="0"/>
            <a:r>
              <a:rPr i="1"/>
              <a:t>Delayed updates within bounds</a:t>
            </a:r>
            <a:r>
              <a:rPr/>
              <a:t>: Allows for updates from nodes to be applied asynchronously, but within a certain bounded delay, ensuring that no update is based on information that is too outdated.</a:t>
            </a:r>
          </a:p>
          <a:p>
            <a:pPr lvl="0"/>
            <a:r>
              <a:rPr i="1"/>
              <a:t>Balance between efficiency and consistency</a:t>
            </a:r>
            <a:r>
              <a:rPr/>
              <a:t>: Aims to strike a balance between the efficiency of asynchronous methods and the consistency of synchronous methods, potentially reducing idle time while avoiding significant divergence in model states.</a:t>
            </a:r>
          </a:p>
          <a:p>
            <a:pPr lvl="0"/>
            <a:r>
              <a:rPr i="1"/>
              <a:t>Complexity in implementation</a:t>
            </a:r>
            <a:r>
              <a:rPr/>
              <a:t>: Implementing and maintaining a bounded delay can add complexity to the system, requiring mechanisms to track and manage the age of updates.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Model vs. data parallelism</a:t>
            </a:r>
          </a:p>
          <a:p>
            <a:pPr lvl="0"/>
            <a:r>
              <a:rPr/>
              <a:t>Centralized vs. decentralized optimization</a:t>
            </a:r>
          </a:p>
          <a:p>
            <a:pPr lvl="0"/>
            <a:r>
              <a:rPr/>
              <a:t>Synchronous vs. asynchronous scheduling</a:t>
            </a:r>
          </a:p>
          <a:p>
            <a:pPr lvl="0"/>
            <a:r>
              <a:rPr b="1"/>
              <a:t>Communication pattern used for exchanging parameters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Communication patterns used for exchanging parameters</a:t>
            </a:r>
          </a:p>
        </p:txBody>
      </p:sp>
      <p:sp>
        <p:nvSpPr>
          <p:cNvPr id="3" name="Content Placeholder 2"/>
          <p:cNvSpPr>
            <a:spLocks noGrp="1"/>
          </p:cNvSpPr>
          <p:nvPr>
            <p:ph idx="1"/>
          </p:nvPr>
        </p:nvSpPr>
        <p:spPr/>
        <p:txBody>
          <a:bodyPr/>
          <a:lstStyle/>
          <a:p>
            <a:pPr lvl="0"/>
            <a:r>
              <a:rPr/>
              <a:t>Parameter Server</a:t>
            </a:r>
          </a:p>
          <a:p>
            <a:pPr lvl="0"/>
            <a:r>
              <a:rPr/>
              <a:t>All-Reduce</a:t>
            </a:r>
          </a:p>
          <a:p>
            <a:pPr lvl="0"/>
            <a:r>
              <a:rPr/>
              <a:t>Ring All-Reduce</a:t>
            </a:r>
          </a:p>
          <a:p>
            <a:pPr lvl="0"/>
            <a:r>
              <a:rPr/>
              <a:t>Gossip Protocols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Parameter Server</a:t>
            </a:r>
          </a:p>
        </p:txBody>
      </p:sp>
      <p:sp>
        <p:nvSpPr>
          <p:cNvPr id="3" name="Content Placeholder 2"/>
          <p:cNvSpPr>
            <a:spLocks noGrp="1"/>
          </p:cNvSpPr>
          <p:nvPr>
            <p:ph idx="1"/>
          </p:nvPr>
        </p:nvSpPr>
        <p:spPr/>
        <p:txBody>
          <a:bodyPr/>
          <a:lstStyle/>
          <a:p>
            <a:pPr lvl="0"/>
            <a:r>
              <a:rPr/>
              <a:t>As described earlier, one or more nodes hold global model parameters, whereas workers send gradients and receive updates from the parameter server.</a:t>
            </a:r>
          </a:p>
          <a:p>
            <a:pPr lvl="0"/>
            <a:r>
              <a:rPr/>
              <a:t>Scales to many workers and supports both synchronous and asynchronous updates.</a:t>
            </a:r>
          </a:p>
          <a:p>
            <a:pPr lvl="0"/>
            <a:r>
              <a:rPr/>
              <a:t>Potential bottleneck at parameter server.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All-Reduce</a:t>
            </a:r>
          </a:p>
        </p:txBody>
      </p:sp>
      <p:sp>
        <p:nvSpPr>
          <p:cNvPr id="3" name="Content Placeholder 2"/>
          <p:cNvSpPr>
            <a:spLocks noGrp="1"/>
          </p:cNvSpPr>
          <p:nvPr>
            <p:ph idx="1"/>
          </p:nvPr>
        </p:nvSpPr>
        <p:spPr/>
        <p:txBody>
          <a:bodyPr/>
          <a:lstStyle/>
          <a:p>
            <a:pPr lvl="0"/>
            <a:r>
              <a:rPr/>
              <a:t>Collective computation of an operation on data from all nodes. In the context of distributed ML, it aggregates gradients from all nodes to compute the global gradient.</a:t>
            </a:r>
          </a:p>
          <a:p>
            <a:pPr lvl="0"/>
            <a:r>
              <a:rPr/>
              <a:t>Ideal for synchronous data-parallel training, where gradients need global aggregation.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Ring All-Reduce</a:t>
            </a:r>
          </a:p>
        </p:txBody>
      </p:sp>
      <p:sp>
        <p:nvSpPr>
          <p:cNvPr id="3" name="Content Placeholder 2"/>
          <p:cNvSpPr>
            <a:spLocks noGrp="1"/>
          </p:cNvSpPr>
          <p:nvPr>
            <p:ph idx="1"/>
          </p:nvPr>
        </p:nvSpPr>
        <p:spPr/>
        <p:txBody>
          <a:bodyPr/>
          <a:lstStyle/>
          <a:p>
            <a:pPr lvl="0"/>
            <a:r>
              <a:rPr/>
              <a:t>A variant of the All-Reduce pattern where nodes form a logical ring and exchange data in a circular manner.</a:t>
            </a:r>
          </a:p>
          <a:p>
            <a:pPr lvl="0"/>
            <a:r>
              <a:rPr/>
              <a:t>Nodes in a ring exchange data with a neighbor, perform partial reductions and propagate the updates.</a:t>
            </a:r>
          </a:p>
          <a:p>
            <a:pPr lvl="0"/>
            <a:r>
              <a:rPr/>
              <a:t>Improves efficiency, since it reduces communication overhead and evenly distributes load to workers, making it ideal for large-scale training.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Ring All-Reduce</a:t>
            </a:r>
          </a:p>
        </p:txBody>
      </p:sp>
      <p:pic>
        <p:nvPicPr>
          <p:cNvPr descr="figures/ring_allreduce.png" id="0" name="Picture 1"/>
          <p:cNvPicPr>
            <a:picLocks noGrp="1" noChangeAspect="1"/>
          </p:cNvPicPr>
          <p:nvPr/>
        </p:nvPicPr>
        <p:blipFill>
          <a:blip r:embed="rId2"/>
          <a:stretch>
            <a:fillRect/>
          </a:stretch>
        </p:blipFill>
        <p:spPr bwMode="auto">
          <a:xfrm>
            <a:off x="1778000" y="1193800"/>
            <a:ext cx="558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Nodes in a ring exchange gradients/parameters, performing on-the-fly reductions, until each has the final result.</a:t>
            </a:r>
            <a:r>
              <a:rPr baseline="30000">
                <a:hlinkClick r:id="rId3" action="ppaction://hlinksldjump"/>
              </a:rPr>
              <a:t>6</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Gossip Protocols</a:t>
            </a:r>
          </a:p>
        </p:txBody>
      </p:sp>
      <p:sp>
        <p:nvSpPr>
          <p:cNvPr id="3" name="Content Placeholder 2"/>
          <p:cNvSpPr>
            <a:spLocks noGrp="1"/>
          </p:cNvSpPr>
          <p:nvPr>
            <p:ph idx="1"/>
          </p:nvPr>
        </p:nvSpPr>
        <p:spPr/>
        <p:txBody>
          <a:bodyPr/>
          <a:lstStyle/>
          <a:p>
            <a:pPr lvl="0"/>
            <a:r>
              <a:rPr/>
              <a:t>Nodes randomly exchange parameters/gradients for decentralized convergence.</a:t>
            </a:r>
          </a:p>
          <a:p>
            <a:pPr lvl="0"/>
            <a:r>
              <a:rPr/>
              <a:t>Resilient to node failures, with good scalability.</a:t>
            </a:r>
          </a:p>
          <a:p>
            <a:pPr lvl="0"/>
            <a:r>
              <a:rPr/>
              <a:t>Ideal for decentralized training where strict order or central coordination is challenging.</a:t>
            </a:r>
          </a:p>
          <a:p>
            <a:pPr lvl="0"/>
            <a:r>
              <a:rPr/>
              <a:t>Convergence, however, may be slower or less predictable.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Security and Data Privacy in Distributed ML</a:t>
            </a:r>
          </a:p>
        </p:txBody>
      </p:sp>
      <p:sp>
        <p:nvSpPr>
          <p:cNvPr id="3" name="Content Placeholder 2"/>
          <p:cNvSpPr>
            <a:spLocks noGrp="1"/>
          </p:cNvSpPr>
          <p:nvPr>
            <p:ph idx="1"/>
          </p:nvPr>
        </p:nvSpPr>
        <p:spPr/>
        <p:txBody>
          <a:bodyPr/>
          <a:lstStyle/>
          <a:p>
            <a:pPr lvl="0"/>
            <a:r>
              <a:rPr/>
              <a:t>Proof of Learning</a:t>
            </a:r>
          </a:p>
          <a:p>
            <a:pPr lvl="0"/>
            <a:r>
              <a:rPr/>
              <a:t>Limitations of Proof of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we need it?</a:t>
            </a:r>
          </a:p>
        </p:txBody>
      </p:sp>
      <p:sp>
        <p:nvSpPr>
          <p:cNvPr id="3" name="Content Placeholder 2"/>
          <p:cNvSpPr>
            <a:spLocks noGrp="1"/>
          </p:cNvSpPr>
          <p:nvPr>
            <p:ph idx="1"/>
          </p:nvPr>
        </p:nvSpPr>
        <p:spPr/>
        <p:txBody>
          <a:bodyPr/>
          <a:lstStyle/>
          <a:p>
            <a:pPr lvl="0"/>
            <a:r>
              <a:rPr i="1"/>
              <a:t>Handling Large-Scale Data</a:t>
            </a:r>
            <a:r>
              <a:rPr/>
              <a:t>: For datasets too large for a single machine.</a:t>
            </a:r>
          </a:p>
          <a:p>
            <a:pPr lvl="0"/>
            <a:r>
              <a:rPr i="1"/>
              <a:t>Speeding Up Training</a:t>
            </a:r>
            <a:r>
              <a:rPr/>
              <a:t>: Reduces training time through parallel processing.</a:t>
            </a:r>
          </a:p>
          <a:p>
            <a:pPr lvl="0"/>
            <a:r>
              <a:rPr i="1"/>
              <a:t>Training More Complex Models</a:t>
            </a:r>
            <a:r>
              <a:rPr/>
              <a:t>: Enables training of larger models not fitting in single GPU/CPU memory.</a:t>
            </a:r>
          </a:p>
          <a:p>
            <a:pPr lvl="0"/>
            <a:r>
              <a:rPr i="1"/>
              <a:t>Resource Utilization</a:t>
            </a:r>
            <a:r>
              <a:rPr/>
              <a:t>: Efficient use of computational resources across networks or clouds.</a:t>
            </a:r>
          </a:p>
          <a:p>
            <a:pPr lvl="0"/>
            <a:r>
              <a:rPr i="1"/>
              <a:t>Geographical Distribution</a:t>
            </a:r>
            <a:r>
              <a:rPr/>
              <a:t>: Trains on locally stored data, addressing privacy and bandwidth issues.</a:t>
            </a:r>
          </a:p>
          <a:p>
            <a:pPr lvl="0"/>
            <a:r>
              <a:rPr i="1"/>
              <a:t>Fault tolerance</a:t>
            </a:r>
            <a:r>
              <a:rPr/>
              <a:t>: Offers system resilience to node failures and scalable training capabilities.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Proof of Learning</a:t>
            </a:r>
          </a:p>
        </p:txBody>
      </p:sp>
      <p:sp>
        <p:nvSpPr>
          <p:cNvPr id="3" name="Content Placeholder 2"/>
          <p:cNvSpPr>
            <a:spLocks noGrp="1"/>
          </p:cNvSpPr>
          <p:nvPr>
            <p:ph idx="1"/>
          </p:nvPr>
        </p:nvSpPr>
        <p:spPr/>
        <p:txBody>
          <a:bodyPr/>
          <a:lstStyle/>
          <a:p>
            <a:pPr lvl="0"/>
            <a:r>
              <a:rPr/>
              <a:t>In distributed ML, workers can be untrusted, and the model owner needs to verify that the workers have performed the required verifiable computations to obtain the model parameters.</a:t>
            </a:r>
          </a:p>
          <a:p>
            <a:pPr lvl="0"/>
            <a:r>
              <a:rPr i="1"/>
              <a:t>Verifiable computation</a:t>
            </a:r>
            <a:r>
              <a:rPr/>
              <a:t>: The proof should be verifiable by the model owner with high probability, ensuring that the worker has not cheated.</a:t>
            </a:r>
          </a:p>
          <a:p>
            <a:pPr lvl="0"/>
            <a:r>
              <a:rPr i="1"/>
              <a:t>Key idea</a:t>
            </a:r>
            <a:r>
              <a:rPr/>
              <a:t>: Verify the integrity of the training procedure used to obtain a machine-learning model as a means of ensuring adversarial workers do not poison the central model by sending corrupt gradient updates to the parameter server or other workers.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Proof of Learning</a:t>
            </a:r>
          </a:p>
        </p:txBody>
      </p:sp>
      <p:sp>
        <p:nvSpPr>
          <p:cNvPr id="3" name="Content Placeholder 2"/>
          <p:cNvSpPr>
            <a:spLocks noGrp="1"/>
          </p:cNvSpPr>
          <p:nvPr>
            <p:ph idx="1"/>
          </p:nvPr>
        </p:nvSpPr>
        <p:spPr/>
        <p:txBody>
          <a:bodyPr/>
          <a:lstStyle/>
          <a:p>
            <a:pPr lvl="0"/>
            <a:r>
              <a:rPr/>
              <a:t>With high probability, the parameter server can verify the proof and easily detect a dishonest worker.</a:t>
            </a:r>
          </a:p>
          <a:p>
            <a:pPr lvl="0"/>
            <a:r>
              <a:rPr/>
              <a:t>Verification process is computationally less expensive and model agnostic.</a:t>
            </a:r>
          </a:p>
          <a:p>
            <a:pPr lvl="0"/>
            <a:r>
              <a:rPr/>
              <a:t>An adversary cannot easily reconstruct secret information associated with the proof of learning since the computational cost should (ideally) be at least the same the cost of valid proof generation.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 Generation Algorithm</a:t>
            </a:r>
          </a:p>
        </p:txBody>
      </p:sp>
      <p:pic>
        <p:nvPicPr>
          <p:cNvPr descr="figures/pol_generation.png" id="0" name="Picture 1"/>
          <p:cNvPicPr>
            <a:picLocks noGrp="1" noChangeAspect="1"/>
          </p:cNvPicPr>
          <p:nvPr/>
        </p:nvPicPr>
        <p:blipFill>
          <a:blip r:embed="rId2"/>
          <a:stretch>
            <a:fillRect/>
          </a:stretch>
        </p:blipFill>
        <p:spPr bwMode="auto">
          <a:xfrm>
            <a:off x="3352800" y="1193800"/>
            <a:ext cx="2451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PoL Generation </a:t>
            </a:r>
            <a:r>
              <a:rPr baseline="30000">
                <a:hlinkClick r:id="rId3" action="ppaction://hlinksldjump"/>
              </a:rPr>
              <a:t>7</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 Verification Algorithm</a:t>
            </a:r>
          </a:p>
        </p:txBody>
      </p:sp>
      <p:pic>
        <p:nvPicPr>
          <p:cNvPr descr="figures/pol_verification.png" id="0" name="Picture 1"/>
          <p:cNvPicPr>
            <a:picLocks noGrp="1" noChangeAspect="1"/>
          </p:cNvPicPr>
          <p:nvPr/>
        </p:nvPicPr>
        <p:blipFill>
          <a:blip r:embed="rId2"/>
          <a:stretch>
            <a:fillRect/>
          </a:stretch>
        </p:blipFill>
        <p:spPr bwMode="auto">
          <a:xfrm>
            <a:off x="2133600" y="1193800"/>
            <a:ext cx="4876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PoL Verification </a:t>
            </a:r>
            <a:r>
              <a:rPr baseline="30000">
                <a:hlinkClick r:id="rId3" action="ppaction://hlinksldjump"/>
              </a:rPr>
              <a:t>8</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 of Proof of Learning</a:t>
            </a:r>
          </a:p>
        </p:txBody>
      </p:sp>
      <p:sp>
        <p:nvSpPr>
          <p:cNvPr id="3" name="Content Placeholder 2"/>
          <p:cNvSpPr>
            <a:spLocks noGrp="1"/>
          </p:cNvSpPr>
          <p:nvPr>
            <p:ph idx="1"/>
          </p:nvPr>
        </p:nvSpPr>
        <p:spPr/>
        <p:txBody>
          <a:bodyPr/>
          <a:lstStyle/>
          <a:p>
            <a:pPr lvl="0"/>
            <a:r>
              <a:rPr/>
              <a:t>Should we blindly trust the verifier (parameter server)?</a:t>
            </a:r>
          </a:p>
          <a:p>
            <a:pPr lvl="0"/>
            <a:r>
              <a:rPr/>
              <a:t>Does the </a:t>
            </a:r>
            <a:r>
              <a:rPr i="1"/>
              <a:t>gradient sharing</a:t>
            </a:r>
            <a:r>
              <a:rPr/>
              <a:t> scheme protect the privacy of the training datasets of each participant?</a:t>
            </a:r>
          </a:p>
          <a:p>
            <a:pPr lvl="0"/>
            <a:r>
              <a:rPr/>
              <a:t>The </a:t>
            </a:r>
            <a:r>
              <a:rPr i="1"/>
              <a:t>gradient sharing</a:t>
            </a:r>
            <a:r>
              <a:rPr/>
              <a:t> scheme is not secure against a malicious verifier (parameter server) who can reconstruct the private data from the gradients.</a:t>
            </a:r>
          </a:p>
          <a:p>
            <a:pPr lvl="0"/>
            <a:r>
              <a:rPr/>
              <a:t>It is possible to obtain the private data used in training from the provided gradients (Deep Leakage, Xu, et al.</a:t>
            </a:r>
            <a:r>
              <a:rPr baseline="30000">
                <a:hlinkClick r:id="rId2" action="ppaction://hlinksldjump"/>
              </a:rPr>
              <a:t>9</a:t>
            </a:r>
            <a: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Leakage Algorithm</a:t>
            </a:r>
          </a:p>
        </p:txBody>
      </p:sp>
      <p:pic>
        <p:nvPicPr>
          <p:cNvPr descr="figures/deep_leakage.png" id="0" name="Picture 1"/>
          <p:cNvPicPr>
            <a:picLocks noGrp="1" noChangeAspect="1"/>
          </p:cNvPicPr>
          <p:nvPr/>
        </p:nvPicPr>
        <p:blipFill>
          <a:blip r:embed="rId2"/>
          <a:stretch>
            <a:fillRect/>
          </a:stretch>
        </p:blipFill>
        <p:spPr bwMode="auto">
          <a:xfrm>
            <a:off x="990600" y="1193800"/>
            <a:ext cx="716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Approximating Training features from Gradients </a:t>
            </a:r>
            <a:r>
              <a:rPr baseline="30000">
                <a:hlinkClick r:id="rId3" action="ppaction://hlinksldjump"/>
              </a:rPr>
              <a:t>10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Source: </a:t>
            </a:r>
            <a:r>
              <a:rPr sz="1800">
                <a:hlinkClick r:id="rId2"/>
              </a:rPr>
              <a:t>https://arxiv.org/pdf/2007.03970.pdf</a:t>
            </a:r>
          </a:p>
          <a:p>
            <a:pPr lvl="0" indent="0" marL="0">
              <a:buNone/>
            </a:pPr>
            <a:r>
              <a:rPr sz="1800"/>
              <a:t>2. Source: </a:t>
            </a:r>
            <a:r>
              <a:rPr sz="1800">
                <a:hlinkClick r:id="rId3"/>
              </a:rPr>
              <a:t>https://arxiv.org/pdf/2007.03970.pdf</a:t>
            </a:r>
          </a:p>
          <a:p>
            <a:pPr lvl="0" indent="0" marL="0">
              <a:buNone/>
            </a:pPr>
            <a:r>
              <a:rPr sz="1800"/>
              <a:t>3. Source: </a:t>
            </a:r>
            <a:r>
              <a:rPr sz="1800">
                <a:hlinkClick r:id="rId4"/>
              </a:rPr>
              <a:t>https://arxiv.org/pdf/2007.03970.pdf</a:t>
            </a:r>
          </a:p>
          <a:p>
            <a:pPr lvl="0" indent="0" marL="0">
              <a:buNone/>
            </a:pPr>
            <a:r>
              <a:rPr sz="1800"/>
              <a:t>4. Source: </a:t>
            </a:r>
            <a:r>
              <a:rPr sz="1800">
                <a:hlinkClick r:id="rId5"/>
              </a:rPr>
              <a:t>https://arxiv.org/pdf/2007.03970.pdf</a:t>
            </a:r>
          </a:p>
          <a:p>
            <a:pPr lvl="0" indent="0" marL="0">
              <a:buNone/>
            </a:pPr>
            <a:r>
              <a:rPr sz="1800"/>
              <a:t>5. Source: </a:t>
            </a:r>
            <a:r>
              <a:rPr sz="1800">
                <a:hlinkClick r:id="rId6"/>
              </a:rPr>
              <a:t>https://arxiv.org/pdf/2007.03970.pdf</a:t>
            </a:r>
          </a:p>
          <a:p>
            <a:pPr lvl="0" indent="0" marL="0">
              <a:buNone/>
            </a:pPr>
            <a:r>
              <a:rPr sz="1800"/>
              <a:t>6. Source: </a:t>
            </a:r>
            <a:r>
              <a:rPr sz="1800">
                <a:hlinkClick r:id="rId7"/>
              </a:rPr>
              <a:t>https://doi.org/10.1007/s42514-019-00018-4</a:t>
            </a:r>
          </a:p>
          <a:p>
            <a:pPr lvl="0" indent="0" marL="0">
              <a:buNone/>
            </a:pPr>
            <a:r>
              <a:rPr sz="1800"/>
              <a:t>7. Source: </a:t>
            </a:r>
            <a:r>
              <a:rPr sz="1800">
                <a:hlinkClick r:id="rId8"/>
              </a:rPr>
              <a:t>https://ieeexplore.ieee.org/stamp/stamp.jsp?arnumber=9519402</a:t>
            </a:r>
          </a:p>
          <a:p>
            <a:pPr lvl="0" indent="0" marL="0">
              <a:buNone/>
            </a:pPr>
            <a:r>
              <a:rPr sz="1800"/>
              <a:t>8. Source: </a:t>
            </a:r>
            <a:r>
              <a:rPr sz="1800">
                <a:hlinkClick r:id="rId9"/>
              </a:rPr>
              <a:t>https://ieeexplore.ieee.org/stamp/stamp.jsp?arnumber=9519402</a:t>
            </a:r>
          </a:p>
          <a:p>
            <a:pPr lvl="0" indent="0" marL="0">
              <a:buNone/>
            </a:pPr>
            <a:r>
              <a:rPr sz="1800"/>
              <a:t>9. </a:t>
            </a:r>
            <a:r>
              <a:rPr sz="1800">
                <a:hlinkClick r:id="rId10"/>
              </a:rPr>
              <a:t>https://proceedings.neurips.cc/paper/2019/file/60a6c4002cc7b29142def8871531281a-Paper.pdf</a:t>
            </a:r>
          </a:p>
          <a:p>
            <a:pPr lvl="0" indent="0" marL="0">
              <a:buNone/>
            </a:pPr>
            <a:r>
              <a:rPr sz="1800"/>
              <a:t>10. Source: </a:t>
            </a:r>
            <a:r>
              <a:rPr sz="1800">
                <a:hlinkClick r:id="rId11"/>
              </a:rPr>
              <a:t>https://proceedings.neurips.cc/paper/2019/file/60a6c4002cc7b29142def8871531281a-Paper.pdf</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t>Background</a:t>
            </a:r>
          </a:p>
          <a:p>
            <a:pPr lvl="1"/>
            <a:r>
              <a:rPr/>
              <a:t>Model vs. data parallelism</a:t>
            </a:r>
          </a:p>
          <a:p>
            <a:pPr lvl="1"/>
            <a:r>
              <a:rPr/>
              <a:t>Centralized vs. decentralized optimization</a:t>
            </a:r>
          </a:p>
          <a:p>
            <a:pPr lvl="1"/>
            <a:r>
              <a:rPr/>
              <a:t>Synchronous vs. asynchronous scheduling</a:t>
            </a:r>
          </a:p>
          <a:p>
            <a:pPr lvl="1"/>
            <a:r>
              <a:rPr/>
              <a:t>Communication pattern used for exchanging parameters.</a:t>
            </a:r>
          </a:p>
          <a:p>
            <a:pPr lvl="0"/>
            <a:r>
              <a:rPr/>
              <a:t>Security and Data Privacy in Distributed ML</a:t>
            </a:r>
          </a:p>
          <a:p>
            <a:pPr lvl="1"/>
            <a:r>
              <a:rPr/>
              <a:t>Proof of Learning</a:t>
            </a:r>
          </a:p>
          <a:p>
            <a:pPr lvl="1"/>
            <a:r>
              <a:rPr/>
              <a:t>Limitations of Proof of Learning</a:t>
            </a:r>
          </a:p>
          <a:p>
            <a:pPr lvl="0"/>
            <a:r>
              <a:rPr/>
              <a:t>Novelty: Proof of Learning + Homomorphic Encryption</a:t>
            </a:r>
          </a:p>
          <a:p>
            <a:pPr lvl="1"/>
            <a:r>
              <a:rPr/>
              <a:t>Homomorphic Encryption</a:t>
            </a:r>
          </a:p>
          <a:p>
            <a:pPr lvl="1"/>
            <a:r>
              <a:rPr/>
              <a:t>Our Approach</a:t>
            </a:r>
          </a:p>
          <a:p>
            <a:pPr lvl="1"/>
            <a:r>
              <a:rPr/>
              <a:t>Limitations of our approach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b="1"/>
              <a:t>Model vs. data parallelism</a:t>
            </a:r>
          </a:p>
          <a:p>
            <a:pPr lvl="0"/>
            <a:r>
              <a:rPr/>
              <a:t>Centralized vs. decentralized optimization</a:t>
            </a:r>
          </a:p>
          <a:p>
            <a:pPr lvl="0"/>
            <a:r>
              <a:rPr/>
              <a:t>Synchronous vs. asynchronous scheduling</a:t>
            </a:r>
          </a:p>
          <a:p>
            <a:pPr lvl="0"/>
            <a:r>
              <a:rPr/>
              <a:t>Communication pattern used for exchanging parameters.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Parallelism</a:t>
            </a:r>
          </a:p>
        </p:txBody>
      </p:sp>
      <p:sp>
        <p:nvSpPr>
          <p:cNvPr id="3" name="Content Placeholder 2"/>
          <p:cNvSpPr>
            <a:spLocks noGrp="1"/>
          </p:cNvSpPr>
          <p:nvPr>
            <p:ph idx="1"/>
          </p:nvPr>
        </p:nvSpPr>
        <p:spPr/>
        <p:txBody>
          <a:bodyPr/>
          <a:lstStyle/>
          <a:p>
            <a:pPr lvl="0"/>
            <a:r>
              <a:rPr/>
              <a:t>Model parallelism involves partitioning a machine learning model into smaller parts or segments that can be processed in parallel.</a:t>
            </a:r>
          </a:p>
          <a:p>
            <a:pPr lvl="0"/>
            <a:r>
              <a:rPr/>
              <a:t>Simple implementation: encoder-decoder systems common in NLP, e.g., Transformer</a:t>
            </a:r>
          </a:p>
          <a:p>
            <a:pPr lvl="0"/>
            <a:r>
              <a:rPr i="1"/>
              <a:t>Vertical partitioning</a:t>
            </a:r>
            <a:r>
              <a:rPr/>
              <a:t>: applying splits between neural network layers.</a:t>
            </a:r>
          </a:p>
          <a:p>
            <a:pPr lvl="0"/>
            <a:r>
              <a:rPr i="1"/>
              <a:t>Horizontal partitioning</a:t>
            </a:r>
            <a:r>
              <a:rPr/>
              <a:t>: the layers themselves are partitioned.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Horizontal vs. Vertical partitioning</a:t>
            </a:r>
          </a:p>
        </p:txBody>
      </p:sp>
      <p:pic>
        <p:nvPicPr>
          <p:cNvPr descr="figures/vertical_vs_horizontal_partitioning.png" id="0" name="Picture 1"/>
          <p:cNvPicPr>
            <a:picLocks noGrp="1" noChangeAspect="1"/>
          </p:cNvPicPr>
          <p:nvPr/>
        </p:nvPicPr>
        <p:blipFill>
          <a:blip r:embed="rId2"/>
          <a:stretch>
            <a:fillRect/>
          </a:stretch>
        </p:blipFill>
        <p:spPr bwMode="auto">
          <a:xfrm>
            <a:off x="596900" y="1193800"/>
            <a:ext cx="796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Horizontal vs. Vertical partitioning.</a:t>
            </a:r>
            <a:r>
              <a:rPr baseline="30000">
                <a:hlinkClick r:id="rId3" action="ppaction://hlinksldjump"/>
              </a:rPr>
              <a:t>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Challenges of Model Parallelism</a:t>
            </a:r>
          </a:p>
        </p:txBody>
      </p:sp>
      <p:sp>
        <p:nvSpPr>
          <p:cNvPr id="3" name="Content Placeholder 2"/>
          <p:cNvSpPr>
            <a:spLocks noGrp="1"/>
          </p:cNvSpPr>
          <p:nvPr>
            <p:ph idx="1"/>
          </p:nvPr>
        </p:nvSpPr>
        <p:spPr/>
        <p:txBody>
          <a:bodyPr/>
          <a:lstStyle/>
          <a:p>
            <a:pPr lvl="0"/>
            <a:r>
              <a:rPr/>
              <a:t>Requires meticulous synchronization of model segments to manage dependencies and ensure seamless data flow between partitions.</a:t>
            </a:r>
          </a:p>
          <a:p>
            <a:pPr lvl="0"/>
            <a:r>
              <a:rPr/>
              <a:t>High communication overhead, particularly for data-intensive exchanges between partitions.</a:t>
            </a:r>
          </a:p>
          <a:p>
            <a:pPr lvl="0"/>
            <a:r>
              <a:rPr/>
              <a:t>Scalability issues: as the number of partitions increases, the whole configuration needs to be restructured.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Parallelism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Data parallelism involves splitting the dataset into smaller chunks and distributing these chunks across multiple processing units. Each unit then performs computations on its portion of the data, often using a copy of the same model.</a:t>
                </a:r>
              </a:p>
              <a:p>
                <a:pPr lvl="0"/>
                <a:r>
                  <a:rPr i="1"/>
                  <a:t>Key idea</a:t>
                </a:r>
                <a:r>
                  <a:rPr/>
                  <a:t>: the sum of per-parameter gradients computed using subsets of a mini-batch matches the per-parameter gradients for the entire input batch.</a:t>
                </a:r>
              </a:p>
              <a:p>
                <a:pPr lvl="0"/>
                <a14:m>
                  <m:oMathPara xmlns:m="http://schemas.openxmlformats.org/officeDocument/2006/math">
                    <m:oMathParaPr>
                      <m:jc m:val="center"/>
                    </m:oMathParaPr>
                    <m:oMath>
                      <m:f>
                        <m:fPr>
                          <m:type m:val="bar"/>
                        </m:fPr>
                        <m:num>
                          <m:r>
                            <m:rPr>
                              <m:sty m:val="p"/>
                            </m:rPr>
                            <m:t>∂</m:t>
                          </m:r>
                          <m:r>
                            <m:t>L</m:t>
                          </m:r>
                          <m:d>
                            <m:dPr>
                              <m:begChr m:val="("/>
                              <m:endChr m:val=")"/>
                              <m:sepChr m:val=""/>
                              <m:grow/>
                            </m:dPr>
                            <m:e>
                              <m:r>
                                <m:t>x</m:t>
                              </m:r>
                              <m:r>
                                <m:rPr>
                                  <m:sty m:val="p"/>
                                </m:rPr>
                                <m:t>;</m:t>
                              </m:r>
                              <m:r>
                                <m:t>w</m:t>
                              </m:r>
                            </m:e>
                          </m:d>
                        </m:num>
                        <m:den>
                          <m:r>
                            <m:rPr>
                              <m:sty m:val="p"/>
                            </m:rPr>
                            <m:t>∂</m:t>
                          </m:r>
                          <m:r>
                            <m:t>w</m:t>
                          </m:r>
                        </m:den>
                      </m:f>
                      <m:r>
                        <m:rPr>
                          <m:sty m:val="p"/>
                        </m:rPr>
                        <m:t>≊</m:t>
                      </m:r>
                      <m:f>
                        <m:fPr>
                          <m:type m:val="bar"/>
                        </m:fPr>
                        <m:num>
                          <m:r>
                            <m:rPr>
                              <m:sty m:val="p"/>
                            </m:rPr>
                            <m:t>∂</m:t>
                          </m:r>
                          <m:r>
                            <m:t>L</m:t>
                          </m:r>
                          <m:d>
                            <m:dPr>
                              <m:begChr m:val="("/>
                              <m:endChr m:val=")"/>
                              <m:sepChr m:val=""/>
                              <m:grow/>
                            </m:dPr>
                            <m:e>
                              <m:sSup>
                                <m:e>
                                  <m:r>
                                    <m:t>x</m:t>
                                  </m:r>
                                </m:e>
                                <m:sup>
                                  <m:r>
                                    <m:t>0</m:t>
                                  </m:r>
                                </m:sup>
                              </m:sSup>
                              <m:r>
                                <m:rPr>
                                  <m:sty m:val="p"/>
                                </m:rPr>
                                <m:t>;</m:t>
                              </m:r>
                              <m:r>
                                <m:t>w</m:t>
                              </m:r>
                            </m:e>
                          </m:d>
                        </m:num>
                        <m:den>
                          <m:r>
                            <m:rPr>
                              <m:sty m:val="p"/>
                            </m:rPr>
                            <m:t>∂</m:t>
                          </m:r>
                          <m:r>
                            <m:t>w</m:t>
                          </m:r>
                        </m:den>
                      </m:f>
                      <m:r>
                        <m:rPr>
                          <m:sty m:val="p"/>
                        </m:rPr>
                        <m:t>+</m:t>
                      </m:r>
                      <m:r>
                        <m:rPr>
                          <m:sty m:val="p"/>
                        </m:rPr>
                        <m:t>.</m:t>
                      </m:r>
                      <m:r>
                        <m:rPr>
                          <m:sty m:val="p"/>
                        </m:rPr>
                        <m:t>.</m:t>
                      </m:r>
                      <m:r>
                        <m:rPr>
                          <m:sty m:val="p"/>
                        </m:rPr>
                        <m:t>.</m:t>
                      </m:r>
                      <m:r>
                        <m:rPr>
                          <m:sty m:val="p"/>
                        </m:rPr>
                        <m:t>+</m:t>
                      </m:r>
                      <m:f>
                        <m:fPr>
                          <m:type m:val="bar"/>
                        </m:fPr>
                        <m:num>
                          <m:r>
                            <m:rPr>
                              <m:sty m:val="p"/>
                            </m:rPr>
                            <m:t>∂</m:t>
                          </m:r>
                          <m:r>
                            <m:t>L</m:t>
                          </m:r>
                          <m:d>
                            <m:dPr>
                              <m:begChr m:val="("/>
                              <m:endChr m:val=")"/>
                              <m:sepChr m:val=""/>
                              <m:grow/>
                            </m:dPr>
                            <m:e>
                              <m:sSup>
                                <m:e>
                                  <m:r>
                                    <m:t>x</m:t>
                                  </m:r>
                                </m:e>
                                <m:sup>
                                  <m:r>
                                    <m:t>n</m:t>
                                  </m:r>
                                </m:sup>
                              </m:sSup>
                              <m:r>
                                <m:rPr>
                                  <m:sty m:val="p"/>
                                </m:rPr>
                                <m:t>;</m:t>
                              </m:r>
                              <m:r>
                                <m:t>w</m:t>
                              </m:r>
                            </m:e>
                          </m:d>
                        </m:num>
                        <m:den>
                          <m:r>
                            <m:rPr>
                              <m:sty m:val="p"/>
                            </m:rPr>
                            <m:t>∂</m:t>
                          </m:r>
                          <m:r>
                            <m:t>w</m:t>
                          </m:r>
                        </m:den>
                      </m:f>
                    </m:oMath>
                  </m:oMathPara>
                </a14:m>
              </a:p>
              <a:p>
                <a:pPr lvl="0"/>
                <a:r>
                  <a:rPr/>
                  <a:t>Most recent distributed ML systems prefer data parallelism over model parallelism due to its ease of scalability.</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Machine Learning: A Comprehensive Review and Theoretical Approach to Enhancing Data Privacy &amp; Security</dc:title>
  <dc:creator>Mark Lekina Rorat; Destin Niyomufasha</dc:creator>
  <cp:keywords/>
  <dcterms:created xsi:type="dcterms:W3CDTF">2024-03-10T06:26:46Z</dcterms:created>
  <dcterms:modified xsi:type="dcterms:W3CDTF">2024-03-10T06:26:46Z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February 7, 2024</vt:lpwstr>
  </property>
  <property fmtid="{D5CDD505-2E9C-101B-9397-08002B2CF9AE}" pid="3" name="fonttheme">
    <vt:lpwstr>serif</vt:lpwstr>
  </property>
  <property fmtid="{D5CDD505-2E9C-101B-9397-08002B2CF9AE}" pid="4" name="institute">
    <vt:lpwstr>Dartmouth College</vt:lpwstr>
  </property>
  <property fmtid="{D5CDD505-2E9C-101B-9397-08002B2CF9AE}" pid="5" name="theme">
    <vt:lpwstr>default</vt:lpwstr>
  </property>
  <property fmtid="{D5CDD505-2E9C-101B-9397-08002B2CF9AE}" pid="6" name="toc">
    <vt:lpwstr>False</vt:lpwstr>
  </property>
</Properties>
</file>