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03" r:id="rId4"/>
    <p:sldId id="305" r:id="rId5"/>
    <p:sldId id="306" r:id="rId6"/>
    <p:sldId id="318" r:id="rId7"/>
    <p:sldId id="307" r:id="rId8"/>
    <p:sldId id="308" r:id="rId9"/>
    <p:sldId id="300" r:id="rId10"/>
    <p:sldId id="309" r:id="rId11"/>
    <p:sldId id="312" r:id="rId12"/>
    <p:sldId id="313" r:id="rId13"/>
    <p:sldId id="317" r:id="rId14"/>
    <p:sldId id="288" r:id="rId15"/>
    <p:sldId id="321" r:id="rId16"/>
    <p:sldId id="319" r:id="rId17"/>
    <p:sldId id="320" r:id="rId18"/>
    <p:sldId id="322" r:id="rId19"/>
    <p:sldId id="323" r:id="rId20"/>
    <p:sldId id="325" r:id="rId21"/>
    <p:sldId id="326" r:id="rId22"/>
    <p:sldId id="327" r:id="rId23"/>
    <p:sldId id="328" r:id="rId24"/>
    <p:sldId id="324" r:id="rId25"/>
    <p:sldId id="329" r:id="rId26"/>
    <p:sldId id="330" r:id="rId27"/>
    <p:sldId id="292" r:id="rId28"/>
    <p:sldId id="282" r:id="rId29"/>
    <p:sldId id="295" r:id="rId30"/>
    <p:sldId id="294" r:id="rId31"/>
    <p:sldId id="297" r:id="rId32"/>
    <p:sldId id="296" r:id="rId33"/>
    <p:sldId id="298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CE4853-AA07-4D65-A6A9-9B41F6E888A7}">
          <p14:sldIdLst>
            <p14:sldId id="256"/>
            <p14:sldId id="257"/>
          </p14:sldIdLst>
        </p14:section>
        <p14:section name="vanishing gradients" id="{06171DBF-34C1-4B1A-9A70-48BBD812791F}">
          <p14:sldIdLst>
            <p14:sldId id="303"/>
            <p14:sldId id="305"/>
            <p14:sldId id="306"/>
            <p14:sldId id="318"/>
          </p14:sldIdLst>
        </p14:section>
        <p14:section name="weight initialization" id="{43FEDAF4-B79D-4C93-A6AC-02EBE42BC5C0}">
          <p14:sldIdLst>
            <p14:sldId id="307"/>
            <p14:sldId id="308"/>
          </p14:sldIdLst>
        </p14:section>
        <p14:section name="stochastic gradient descent" id="{2D93EEF0-4912-47A8-AE0E-B4DA207B34A4}">
          <p14:sldIdLst>
            <p14:sldId id="300"/>
            <p14:sldId id="309"/>
          </p14:sldIdLst>
        </p14:section>
        <p14:section name="dropout" id="{E8ADF8A7-6328-468E-BA56-5A25908FD88C}">
          <p14:sldIdLst>
            <p14:sldId id="312"/>
          </p14:sldIdLst>
        </p14:section>
        <p14:section name="regularization" id="{7679C6A9-7D3E-4E35-88C8-1E8093DF58FC}">
          <p14:sldIdLst>
            <p14:sldId id="313"/>
            <p14:sldId id="317"/>
          </p14:sldIdLst>
        </p14:section>
        <p14:section name="practical issues" id="{997039B4-313E-4C66-AD0B-584DFD704D30}">
          <p14:sldIdLst>
            <p14:sldId id="288"/>
          </p14:sldIdLst>
        </p14:section>
        <p14:section name="example poker" id="{BE06513E-A32B-4F71-8E99-605ABB1531A4}">
          <p14:sldIdLst>
            <p14:sldId id="321"/>
            <p14:sldId id="319"/>
            <p14:sldId id="320"/>
            <p14:sldId id="322"/>
            <p14:sldId id="323"/>
            <p14:sldId id="325"/>
            <p14:sldId id="326"/>
            <p14:sldId id="327"/>
            <p14:sldId id="328"/>
            <p14:sldId id="324"/>
            <p14:sldId id="329"/>
            <p14:sldId id="330"/>
          </p14:sldIdLst>
        </p14:section>
        <p14:section name="R implementation" id="{613896F3-8379-4781-9009-8ECF57B8624E}">
          <p14:sldIdLst>
            <p14:sldId id="292"/>
            <p14:sldId id="282"/>
          </p14:sldIdLst>
        </p14:section>
        <p14:section name="ex:patient Joe python" id="{C97CA5D5-AA8F-4A2E-848A-A6056762E64B}">
          <p14:sldIdLst>
            <p14:sldId id="295"/>
            <p14:sldId id="294"/>
            <p14:sldId id="297"/>
            <p14:sldId id="296"/>
            <p14:sldId id="298"/>
          </p14:sldIdLst>
        </p14:section>
        <p14:section name="wrapup" id="{577C87B9-90DD-4B8F-A984-9B7D93040D07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2" autoAdjust="0"/>
  </p:normalViewPr>
  <p:slideViewPr>
    <p:cSldViewPr snapToGrid="0">
      <p:cViewPr varScale="1">
        <p:scale>
          <a:sx n="83" d="100"/>
          <a:sy n="83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3C63-A776-4D89-9153-0C35918334A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5E94-B798-4CD2-AEB3-151DF209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5E94-B798-4CD2-AEB3-151DF2097B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5E94-B798-4CD2-AEB3-151DF2097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5E94-B798-4CD2-AEB3-151DF2097B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5E94-B798-4CD2-AEB3-151DF2097B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5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5E94-B798-4CD2-AEB3-151DF2097B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0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5E94-B798-4CD2-AEB3-151DF2097B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34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335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494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963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26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385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954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721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1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1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F34-A0E5-4059-9889-E0E64D550892}" type="datetimeFigureOut">
              <a:rPr lang="en-NZ" smtClean="0"/>
              <a:t>24/09/2024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A716-9739-4F45-AB97-959945ACE4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992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Matthias </a:t>
            </a:r>
            <a:r>
              <a:rPr lang="en-NZ" dirty="0" err="1"/>
              <a:t>Schonlau</a:t>
            </a:r>
            <a:r>
              <a:rPr lang="en-NZ" dirty="0"/>
              <a:t>, Ph.D. </a:t>
            </a:r>
            <a:r>
              <a:rPr lang="en-NZ"/>
              <a:t>©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523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Gradient descent on a random subset is called stochastic gradient descent</a:t>
            </a:r>
          </a:p>
          <a:p>
            <a:r>
              <a:rPr lang="en-CA" dirty="0"/>
              <a:t>Pros: Using batches makes the computations faster and requires less memory</a:t>
            </a:r>
          </a:p>
          <a:p>
            <a:r>
              <a:rPr lang="en-CA" dirty="0"/>
              <a:t>Cons: </a:t>
            </a:r>
            <a:r>
              <a:rPr lang="en-US" dirty="0"/>
              <a:t>The smaller the batch, the less accurate the estimate of the gradient will be. </a:t>
            </a:r>
            <a:r>
              <a:rPr lang="en-CA" dirty="0"/>
              <a:t>If the surface area is shallow, a variable gradient descent may have a hard time finding the minimum</a:t>
            </a:r>
          </a:p>
          <a:p>
            <a:r>
              <a:rPr lang="en-CA" dirty="0"/>
              <a:t>Therefore, we look for a compromise: large enough to allow for effective gradient descent, but as small as possible</a:t>
            </a:r>
          </a:p>
          <a:p>
            <a:r>
              <a:rPr lang="en-CA" dirty="0"/>
              <a:t>Famous (old) LeCun tweet: </a:t>
            </a:r>
          </a:p>
          <a:p>
            <a:pPr marL="0" indent="0">
              <a:buNone/>
            </a:pPr>
            <a:r>
              <a:rPr lang="en-CA" dirty="0"/>
              <a:t>   “Friends don’t let friends use mini-batches larger than 32”</a:t>
            </a:r>
          </a:p>
          <a:p>
            <a:pPr marL="457200" lvl="1" indent="0">
              <a:buNone/>
            </a:pPr>
            <a:r>
              <a:rPr lang="en-CA" dirty="0"/>
              <a:t>(This is just a ballpark value)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939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06C7-FFFC-4B2F-9495-42AD3965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5CD6-FF6C-48F8-8A2A-6875B524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433"/>
            <a:ext cx="10515600" cy="2905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Dropout refers to removing edges with a pre-specified probability during an epoch</a:t>
            </a:r>
          </a:p>
          <a:p>
            <a:r>
              <a:rPr lang="en-US" dirty="0"/>
              <a:t>This encourages learning redundancies</a:t>
            </a:r>
          </a:p>
          <a:p>
            <a:r>
              <a:rPr lang="en-US" dirty="0"/>
              <a:t>Dropout occurs only during training, not during testing</a:t>
            </a:r>
          </a:p>
          <a:p>
            <a:r>
              <a:rPr lang="en-US" dirty="0"/>
              <a:t>Dropout is a (unusual) form of regularization</a:t>
            </a:r>
          </a:p>
          <a:p>
            <a:pPr lvl="1"/>
            <a:r>
              <a:rPr lang="en-US" dirty="0"/>
              <a:t>To build redundancies, weights need to be distributed over more nodes, often leading to smaller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45EB4-4458-4CE0-90D7-18398302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760" y="237923"/>
            <a:ext cx="572532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2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BFF7-2F4E-4A48-A0A4-CC82FFCB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Weight-decay Regularization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EAD1-AEF8-4186-9CF6-48E8C1AD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shrinking-type regularization is also called “weight decay”</a:t>
            </a:r>
          </a:p>
          <a:p>
            <a:r>
              <a:rPr lang="en-US" dirty="0"/>
              <a:t>L2 regularization: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where E is the error and alpha is a tuning parameter</a:t>
            </a:r>
          </a:p>
          <a:p>
            <a:r>
              <a:rPr lang="en-US" dirty="0"/>
              <a:t>The factor 0.5 is convenient, but could be absorbed into alpha</a:t>
            </a:r>
          </a:p>
          <a:p>
            <a:r>
              <a:rPr lang="en-US" dirty="0"/>
              <a:t>This is the same regularization as in ridge regression</a:t>
            </a:r>
          </a:p>
          <a:p>
            <a:endParaRPr lang="en-CA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4D838B-BCEC-457A-BB83-61C51A972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6266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673C79-89A2-4409-B50C-7C00F9B4E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277503"/>
              </p:ext>
            </p:extLst>
          </p:nvPr>
        </p:nvGraphicFramePr>
        <p:xfrm>
          <a:off x="3094038" y="2816225"/>
          <a:ext cx="4548187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44240" progId="Equation.DSMT4">
                  <p:embed/>
                </p:oleObj>
              </mc:Choice>
              <mc:Fallback>
                <p:oleObj name="Equation" r:id="rId2" imgW="171432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2816225"/>
                        <a:ext cx="4548187" cy="1185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5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0EEE-5028-48B1-86AB-87C11675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Weight-decay Regularization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B764-2C23-4C1F-A5C8-9645A90B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partial derivative of the error with respect to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Alpha becomes a tuning parameter</a:t>
            </a:r>
          </a:p>
          <a:p>
            <a:r>
              <a:rPr lang="en-US" dirty="0"/>
              <a:t>We weight update is changed accordingly: </a:t>
            </a:r>
          </a:p>
          <a:p>
            <a:endParaRPr lang="en-C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6E1F7F7-BB34-4120-A9A4-45BA7A393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044" y="5397499"/>
            <a:ext cx="18405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D305F4B-DA55-45B4-9A0A-A1932F3C7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27092"/>
              </p:ext>
            </p:extLst>
          </p:nvPr>
        </p:nvGraphicFramePr>
        <p:xfrm>
          <a:off x="2700338" y="4663753"/>
          <a:ext cx="3640141" cy="1037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82600" progId="Equation.DSMT4">
                  <p:embed/>
                </p:oleObj>
              </mc:Choice>
              <mc:Fallback>
                <p:oleObj name="Equation" r:id="rId2" imgW="17018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63753"/>
                        <a:ext cx="3640141" cy="1037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216255B4-33C7-41D0-8DF4-A64F5E780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296436D-E532-43CF-8CBF-C82450009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45248"/>
              </p:ext>
            </p:extLst>
          </p:nvPr>
        </p:nvGraphicFramePr>
        <p:xfrm>
          <a:off x="2700338" y="2380930"/>
          <a:ext cx="2323218" cy="93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57200" progId="Equation.DSMT4">
                  <p:embed/>
                </p:oleObj>
              </mc:Choice>
              <mc:Fallback>
                <p:oleObj name="Equation" r:id="rId4" imgW="11430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80930"/>
                        <a:ext cx="2323218" cy="93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86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Variables should be standardized</a:t>
            </a:r>
          </a:p>
          <a:p>
            <a:pPr lvl="1"/>
            <a:r>
              <a:rPr lang="en-NZ" dirty="0"/>
              <a:t>E.g. into a range of 0/1 </a:t>
            </a:r>
          </a:p>
          <a:p>
            <a:pPr lvl="1"/>
            <a:r>
              <a:rPr lang="en-NZ" dirty="0"/>
              <a:t>E.g. standardized to have mean=0, variance=1</a:t>
            </a:r>
          </a:p>
          <a:p>
            <a:r>
              <a:rPr lang="en-US" dirty="0"/>
              <a:t>neural networks are often difficult to fit </a:t>
            </a:r>
          </a:p>
          <a:p>
            <a:pPr lvl="1"/>
            <a:r>
              <a:rPr lang="en-US" dirty="0"/>
              <a:t>Convergence problems</a:t>
            </a:r>
            <a:endParaRPr lang="en-NZ" dirty="0"/>
          </a:p>
          <a:p>
            <a:pPr lvl="1"/>
            <a:r>
              <a:rPr lang="en-NZ" dirty="0"/>
              <a:t>Local minima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957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FA20-BBE5-B4FA-FA24-E9062A29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predicting the value of a poker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6A56-E613-5A04-2E50-25D2D02A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Poker is a card game</a:t>
            </a:r>
          </a:p>
          <a:p>
            <a:r>
              <a:rPr lang="en-CA" dirty="0"/>
              <a:t>There are 13 ranked cards in each of 4 suits for a total of 13*4=52 cards</a:t>
            </a:r>
          </a:p>
          <a:p>
            <a:r>
              <a:rPr lang="en-CA" dirty="0"/>
              <a:t>Ranks: 2, 3, 4, 5, 6, 7, 8, 9, 10, jack, queen, king, ace</a:t>
            </a:r>
          </a:p>
          <a:p>
            <a:r>
              <a:rPr lang="en-CA" dirty="0"/>
              <a:t>Suits: hearts, clubs, diamonds, spades</a:t>
            </a:r>
          </a:p>
          <a:p>
            <a:r>
              <a:rPr lang="en-CA" dirty="0"/>
              <a:t>Each player gets 5 cards</a:t>
            </a:r>
          </a:p>
          <a:p>
            <a:r>
              <a:rPr lang="en-CA" dirty="0"/>
              <a:t>The value of any set of 5 cards shown on the next page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62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A2B5-D84E-E604-9682-8D0CC136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Value of a poker hand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EC32C-4C38-D448-C5D4-61CA40981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265614"/>
              </p:ext>
            </p:extLst>
          </p:nvPr>
        </p:nvGraphicFramePr>
        <p:xfrm>
          <a:off x="838200" y="1825625"/>
          <a:ext cx="105155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425">
                  <a:extLst>
                    <a:ext uri="{9D8B030D-6E8A-4147-A177-3AD203B41FA5}">
                      <a16:colId xmlns:a16="http://schemas.microsoft.com/office/drawing/2014/main" val="1771975708"/>
                    </a:ext>
                  </a:extLst>
                </a:gridCol>
                <a:gridCol w="3368233">
                  <a:extLst>
                    <a:ext uri="{9D8B030D-6E8A-4147-A177-3AD203B41FA5}">
                      <a16:colId xmlns:a16="http://schemas.microsoft.com/office/drawing/2014/main" val="1829872724"/>
                    </a:ext>
                  </a:extLst>
                </a:gridCol>
                <a:gridCol w="5253939">
                  <a:extLst>
                    <a:ext uri="{9D8B030D-6E8A-4147-A177-3AD203B41FA5}">
                      <a16:colId xmlns:a16="http://schemas.microsoft.com/office/drawing/2014/main" val="3325917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Additional explanations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One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Two cards of equal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7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Two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92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Three of a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Three cards of equal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Five cards in sequence, without 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Five cards in the same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1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Full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Three cards of equal rank and a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41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of a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Four cards of equal 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8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Straight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Straight In the same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7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Royal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10, Jack, Queen, King, ace in the same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0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34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6073-E9F8-9DAF-D7FF-95BBB007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7111" cy="2042409"/>
          </a:xfrm>
        </p:spPr>
        <p:txBody>
          <a:bodyPr>
            <a:normAutofit/>
          </a:bodyPr>
          <a:lstStyle/>
          <a:p>
            <a:r>
              <a:rPr lang="en-CA" dirty="0"/>
              <a:t>Bar chart of the outcome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323-9591-557B-57B8-58FAAAE6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3445"/>
            <a:ext cx="2773101" cy="3453517"/>
          </a:xfrm>
        </p:spPr>
        <p:txBody>
          <a:bodyPr/>
          <a:lstStyle/>
          <a:p>
            <a:r>
              <a:rPr lang="en-CA" dirty="0"/>
              <a:t>Highly uneven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95DF9-D021-6CBF-7D08-235C3506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84" y="681037"/>
            <a:ext cx="8025592" cy="56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9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F11B-E560-CF77-B147-3053867C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Splitting into training/validation/test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99B0-D477-D762-DC27-052AE4A0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25,010 (</a:t>
            </a:r>
            <a:r>
              <a:rPr lang="en-CA" dirty="0" err="1"/>
              <a:t>training+validation</a:t>
            </a:r>
            <a:r>
              <a:rPr lang="en-CA" dirty="0"/>
              <a:t>) </a:t>
            </a:r>
            <a:r>
              <a:rPr lang="en-CA" dirty="0" err="1"/>
              <a:t>obs</a:t>
            </a:r>
            <a:r>
              <a:rPr lang="en-CA" dirty="0"/>
              <a:t> ,  1,000,000 test </a:t>
            </a:r>
            <a:r>
              <a:rPr lang="en-CA" dirty="0" err="1"/>
              <a:t>obs</a:t>
            </a:r>
            <a:endParaRPr lang="en-CA" dirty="0"/>
          </a:p>
          <a:p>
            <a:r>
              <a:rPr lang="en-CA" dirty="0"/>
              <a:t>We split the non-test data into 75% training data and 25% validation data. </a:t>
            </a:r>
          </a:p>
          <a:p>
            <a:r>
              <a:rPr lang="en-CA" dirty="0"/>
              <a:t>Because of the highly uneven distribution, we do so separately by outcome value</a:t>
            </a:r>
          </a:p>
          <a:p>
            <a:pPr lvl="1"/>
            <a:r>
              <a:rPr lang="en-CA" dirty="0"/>
              <a:t>Split Royal flush </a:t>
            </a:r>
            <a:r>
              <a:rPr lang="en-CA" dirty="0" err="1"/>
              <a:t>obs</a:t>
            </a:r>
            <a:r>
              <a:rPr lang="en-CA" dirty="0"/>
              <a:t> 75/25</a:t>
            </a:r>
          </a:p>
          <a:p>
            <a:pPr lvl="1"/>
            <a:r>
              <a:rPr lang="en-CA" dirty="0"/>
              <a:t>Split Straight flush </a:t>
            </a:r>
            <a:r>
              <a:rPr lang="en-CA" dirty="0" err="1"/>
              <a:t>obs</a:t>
            </a:r>
            <a:r>
              <a:rPr lang="en-CA" dirty="0"/>
              <a:t> 75/25</a:t>
            </a:r>
          </a:p>
          <a:p>
            <a:pPr lvl="1"/>
            <a:r>
              <a:rPr lang="en-CA" dirty="0"/>
              <a:t>Split Four of a kind </a:t>
            </a:r>
            <a:r>
              <a:rPr lang="en-CA" dirty="0" err="1"/>
              <a:t>obs</a:t>
            </a:r>
            <a:r>
              <a:rPr lang="en-CA" dirty="0"/>
              <a:t> 75/25</a:t>
            </a:r>
          </a:p>
          <a:p>
            <a:pPr lvl="1"/>
            <a:r>
              <a:rPr lang="en-CA" dirty="0"/>
              <a:t>…</a:t>
            </a:r>
          </a:p>
          <a:p>
            <a:r>
              <a:rPr lang="en-CA" dirty="0"/>
              <a:t>This is called “stratification” (survey sampling), or “balancing” (in experimental design)</a:t>
            </a:r>
          </a:p>
        </p:txBody>
      </p:sp>
    </p:spTree>
    <p:extLst>
      <p:ext uri="{BB962C8B-B14F-4D97-AF65-F5344CB8AC3E}">
        <p14:creationId xmlns:p14="http://schemas.microsoft.com/office/powerpoint/2010/main" val="301245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3123-EFCE-06DF-DD5E-B2D811FC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Splitting into training and validation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9C32-D62F-8BD2-451F-5921D8D8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5684" cy="4351338"/>
          </a:xfrm>
        </p:spPr>
        <p:txBody>
          <a:bodyPr>
            <a:normAutofit/>
          </a:bodyPr>
          <a:lstStyle/>
          <a:p>
            <a:r>
              <a:rPr lang="en-CA" dirty="0"/>
              <a:t>Without stratification, there might be none of the 5 observations with value =9 (royal flush) in the validation data</a:t>
            </a:r>
          </a:p>
          <a:p>
            <a:r>
              <a:rPr lang="en-CA" dirty="0"/>
              <a:t>Lack of validation data in one outcome means for that outcome no criterion can be computed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20BF0E-3B74-D768-6767-B0F9D3C23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553551"/>
              </p:ext>
            </p:extLst>
          </p:nvPr>
        </p:nvGraphicFramePr>
        <p:xfrm>
          <a:off x="5844975" y="1961674"/>
          <a:ext cx="550882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75">
                  <a:extLst>
                    <a:ext uri="{9D8B030D-6E8A-4147-A177-3AD203B41FA5}">
                      <a16:colId xmlns:a16="http://schemas.microsoft.com/office/drawing/2014/main" val="1412579259"/>
                    </a:ext>
                  </a:extLst>
                </a:gridCol>
                <a:gridCol w="1836275">
                  <a:extLst>
                    <a:ext uri="{9D8B030D-6E8A-4147-A177-3AD203B41FA5}">
                      <a16:colId xmlns:a16="http://schemas.microsoft.com/office/drawing/2014/main" val="1332356703"/>
                    </a:ext>
                  </a:extLst>
                </a:gridCol>
                <a:gridCol w="1836275">
                  <a:extLst>
                    <a:ext uri="{9D8B030D-6E8A-4147-A177-3AD203B41FA5}">
                      <a16:colId xmlns:a16="http://schemas.microsoft.com/office/drawing/2014/main" val="2293195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9370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3123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1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One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7949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2650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Two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6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Three of a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2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6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3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Full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4 of a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Straight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0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Royal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7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6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Vanishing gradients</a:t>
            </a:r>
          </a:p>
          <a:p>
            <a:r>
              <a:rPr lang="en-NZ" dirty="0"/>
              <a:t>Weight initialization</a:t>
            </a:r>
          </a:p>
          <a:p>
            <a:r>
              <a:rPr lang="en-NZ" dirty="0"/>
              <a:t>Stochastic gradient descent </a:t>
            </a:r>
          </a:p>
          <a:p>
            <a:r>
              <a:rPr lang="en-NZ" dirty="0"/>
              <a:t>Dropout </a:t>
            </a:r>
          </a:p>
          <a:p>
            <a:r>
              <a:rPr lang="en-NZ" dirty="0"/>
              <a:t>regularization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86051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CBFA-4B52-0946-92D1-4AD95813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9C9C-FAF8-310C-32BD-EC57BA64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tuning parameters: learning rate, alpha (regularization), number of layers, number of nodes within layer. </a:t>
            </a:r>
          </a:p>
          <a:p>
            <a:r>
              <a:rPr lang="en-CA" dirty="0"/>
              <a:t>We employ a sequential strategy, one parameter at a time</a:t>
            </a:r>
          </a:p>
          <a:p>
            <a:r>
              <a:rPr lang="en-CA" dirty="0"/>
              <a:t>First look for a reasonable learning rate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800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06E1-A109-FF98-A65A-05707A9F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Tuning the learning rate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1D3CC4-768C-B3F1-C7BF-47B7B8D33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11793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875998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409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397846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242561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62223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macroF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5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0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4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7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.517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485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6C5E79-FB6E-48BF-77F8-FC3B5C1BA4FC}"/>
              </a:ext>
            </a:extLst>
          </p:cNvPr>
          <p:cNvSpPr txBox="1"/>
          <p:nvPr/>
        </p:nvSpPr>
        <p:spPr>
          <a:xfrm>
            <a:off x="838200" y="3966519"/>
            <a:ext cx="8577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The rows are sorted by </a:t>
            </a:r>
            <a:r>
              <a:rPr lang="en-CA" sz="2800" dirty="0" err="1"/>
              <a:t>macroF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We are primarily interested in </a:t>
            </a:r>
            <a:r>
              <a:rPr lang="en-CA" sz="2800" dirty="0" err="1"/>
              <a:t>macroF</a:t>
            </a:r>
            <a:r>
              <a:rPr lang="en-CA" sz="2800" dirty="0"/>
              <a:t>, but also list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“Layer=100” Means one hidden layer with 100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Conclusion: learning rate of 0.01 has the highest </a:t>
            </a:r>
            <a:r>
              <a:rPr lang="en-CA" sz="2800" dirty="0" err="1"/>
              <a:t>macroF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4287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DBD5-0ADC-47B3-7365-D5F4CEBD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Tuning alpha (regularization)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1760F3-4B4A-EA82-F467-C72A589C2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64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561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607405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62633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618670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678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Learning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macroF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4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3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5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473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22C0B0-26B8-B0FC-B777-57A2828220EB}"/>
              </a:ext>
            </a:extLst>
          </p:cNvPr>
          <p:cNvSpPr txBox="1"/>
          <p:nvPr/>
        </p:nvSpPr>
        <p:spPr>
          <a:xfrm>
            <a:off x="838200" y="3991232"/>
            <a:ext cx="6217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Alpha=0 has the highest </a:t>
            </a:r>
            <a:r>
              <a:rPr lang="en-CA" sz="2800" dirty="0" err="1"/>
              <a:t>macroF</a:t>
            </a:r>
            <a:r>
              <a:rPr lang="en-CA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Corresponds to no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87445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90C-9EA9-B595-3F85-E8B76627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Tuning the number of layers and nodes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9F189C-5081-5D07-C1ED-CDFEF70EC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552405"/>
              </p:ext>
            </p:extLst>
          </p:nvPr>
        </p:nvGraphicFramePr>
        <p:xfrm>
          <a:off x="838200" y="1578490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35">
                  <a:extLst>
                    <a:ext uri="{9D8B030D-6E8A-4147-A177-3AD203B41FA5}">
                      <a16:colId xmlns:a16="http://schemas.microsoft.com/office/drawing/2014/main" val="4142110263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3131377000"/>
                    </a:ext>
                  </a:extLst>
                </a:gridCol>
                <a:gridCol w="3143971">
                  <a:extLst>
                    <a:ext uri="{9D8B030D-6E8A-4147-A177-3AD203B41FA5}">
                      <a16:colId xmlns:a16="http://schemas.microsoft.com/office/drawing/2014/main" val="414510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410116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5538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MacroF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7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100, 50,10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5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300, 100, 50, 10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9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1000, 300, 100, 50, 10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25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600, 300, 100, 50, 10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7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300, 50, 10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1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3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0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4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842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F64457-196E-7E72-D641-26DAC1CF2A4B}"/>
              </a:ext>
            </a:extLst>
          </p:cNvPr>
          <p:cNvSpPr txBox="1"/>
          <p:nvPr/>
        </p:nvSpPr>
        <p:spPr>
          <a:xfrm>
            <a:off x="838200" y="5758248"/>
            <a:ext cx="8861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Rows are sorted by </a:t>
            </a:r>
            <a:r>
              <a:rPr lang="en-CA" sz="2800" dirty="0" err="1"/>
              <a:t>macroF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 three-layer solution works best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741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E92F-765D-D9EA-F507-36C8673E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 on the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5CD2-1E94-8500-2CA4-051A7776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pPr marL="0" indent="0" algn="l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38497-0690-A1EB-87C1-64F34DBC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3" y="1527785"/>
            <a:ext cx="11168930" cy="34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1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7283-0683-99F1-A836-2B54B4B3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 on the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452DF-C766-2375-320A-8FFF6B7B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3040"/>
            <a:ext cx="10886039" cy="30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65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00DE-5A7A-333D-7538-C435DCA0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 on the test data: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5D52-3FEA-F6C4-1FFC-7CC8CC96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357"/>
            <a:ext cx="10515600" cy="1592605"/>
          </a:xfrm>
        </p:spPr>
        <p:txBody>
          <a:bodyPr/>
          <a:lstStyle/>
          <a:p>
            <a:r>
              <a:rPr lang="en-CA" dirty="0"/>
              <a:t>Predictions for Level 8, 9 are incorrect (remember small sample size)</a:t>
            </a:r>
          </a:p>
          <a:p>
            <a:r>
              <a:rPr lang="en-CA" dirty="0"/>
              <a:t>Therefore, </a:t>
            </a:r>
            <a:r>
              <a:rPr lang="en-CA" dirty="0" err="1"/>
              <a:t>macroF</a:t>
            </a:r>
            <a:r>
              <a:rPr lang="en-CA" dirty="0"/>
              <a:t>, the average F1,  is not great</a:t>
            </a:r>
          </a:p>
          <a:p>
            <a:r>
              <a:rPr lang="en-CA" dirty="0" err="1"/>
              <a:t>MicroF</a:t>
            </a:r>
            <a:r>
              <a:rPr lang="en-CA" dirty="0"/>
              <a:t> (</a:t>
            </a:r>
            <a:r>
              <a:rPr lang="en-CA"/>
              <a:t>not shown) is </a:t>
            </a:r>
            <a:r>
              <a:rPr lang="en-CA" dirty="0"/>
              <a:t>much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AB3FB-6CB2-C919-13FF-382EC0CDD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33" y="1365006"/>
            <a:ext cx="201958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8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Nnet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Has only one hidden layer</a:t>
            </a:r>
          </a:p>
          <a:p>
            <a:pPr lvl="1"/>
            <a:r>
              <a:rPr lang="en-US" dirty="0"/>
              <a:t>Cannot handle many weights (=M*p)</a:t>
            </a:r>
          </a:p>
          <a:p>
            <a:pPr lvl="2"/>
            <a:r>
              <a:rPr lang="en-US" dirty="0"/>
              <a:t>e.g. For patient Joe data with a single neuron (M=1)  there were 1200 weights; </a:t>
            </a:r>
            <a:r>
              <a:rPr lang="en-US" dirty="0" err="1"/>
              <a:t>nnet</a:t>
            </a:r>
            <a:r>
              <a:rPr lang="en-US" dirty="0"/>
              <a:t> refused</a:t>
            </a:r>
          </a:p>
          <a:p>
            <a:r>
              <a:rPr lang="en-US" dirty="0"/>
              <a:t>“</a:t>
            </a:r>
            <a:r>
              <a:rPr lang="en-US" dirty="0" err="1"/>
              <a:t>Neuralnet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Strict convergence criterion</a:t>
            </a:r>
          </a:p>
          <a:p>
            <a:pPr lvl="1"/>
            <a:r>
              <a:rPr lang="en-US" dirty="0"/>
              <a:t>Difficult to attain convergence</a:t>
            </a:r>
          </a:p>
        </p:txBody>
      </p:sp>
    </p:spTree>
    <p:extLst>
      <p:ext uri="{BB962C8B-B14F-4D97-AF65-F5344CB8AC3E}">
        <p14:creationId xmlns:p14="http://schemas.microsoft.com/office/powerpoint/2010/main" val="1913617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 Syntax of neural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0355"/>
            <a:ext cx="9102505" cy="38966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Hidden=c(5,1) specifies two hidden layers</a:t>
            </a:r>
          </a:p>
          <a:p>
            <a:pPr lvl="1"/>
            <a:r>
              <a:rPr lang="en-US" dirty="0"/>
              <a:t>5 neurons in the first (lower) layer</a:t>
            </a:r>
          </a:p>
          <a:p>
            <a:pPr lvl="1"/>
            <a:r>
              <a:rPr lang="en-US" dirty="0"/>
              <a:t>1 neuron in the second (higher) layer</a:t>
            </a:r>
          </a:p>
          <a:p>
            <a:r>
              <a:rPr lang="en-US" dirty="0" err="1"/>
              <a:t>err.fct</a:t>
            </a:r>
            <a:r>
              <a:rPr lang="en-US" dirty="0"/>
              <a:t>="</a:t>
            </a:r>
            <a:r>
              <a:rPr lang="en-US" dirty="0" err="1"/>
              <a:t>ce</a:t>
            </a:r>
            <a:r>
              <a:rPr lang="en-US" dirty="0"/>
              <a:t>" specifies the criterion to be cross-entropy </a:t>
            </a:r>
          </a:p>
          <a:p>
            <a:r>
              <a:rPr lang="en-US" dirty="0" err="1"/>
              <a:t>linear.output</a:t>
            </a:r>
            <a:r>
              <a:rPr lang="en-US" dirty="0"/>
              <a:t>=F  is needed for classification </a:t>
            </a:r>
          </a:p>
          <a:p>
            <a:pPr lvl="1"/>
            <a:r>
              <a:rPr lang="en-US" dirty="0"/>
              <a:t>apply the activation function instead of using the linear output</a:t>
            </a:r>
          </a:p>
          <a:p>
            <a:r>
              <a:rPr lang="en-US" dirty="0" err="1"/>
              <a:t>Act.fct</a:t>
            </a:r>
            <a:r>
              <a:rPr lang="en-US" dirty="0"/>
              <a:t>=“logistic” is the default</a:t>
            </a:r>
          </a:p>
          <a:p>
            <a:r>
              <a:rPr lang="en-NZ" dirty="0"/>
              <a:t>algorithm = "</a:t>
            </a:r>
            <a:r>
              <a:rPr lang="en-NZ" dirty="0" err="1"/>
              <a:t>rprop</a:t>
            </a:r>
            <a:r>
              <a:rPr lang="en-NZ" dirty="0"/>
              <a:t>+“  (this is not backpropagation)</a:t>
            </a:r>
          </a:p>
          <a:p>
            <a:r>
              <a:rPr lang="en-NZ" dirty="0" err="1"/>
              <a:t>Learningrate</a:t>
            </a:r>
            <a:r>
              <a:rPr lang="en-NZ" dirty="0"/>
              <a:t> =  not required unless backpropagation is used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545585" y="1690688"/>
            <a:ext cx="9494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nn</a:t>
            </a:r>
            <a:r>
              <a:rPr lang="en-US" sz="2400" dirty="0"/>
              <a:t> &lt;- </a:t>
            </a:r>
            <a:r>
              <a:rPr lang="en-US" sz="2400" dirty="0" err="1"/>
              <a:t>neuralnet</a:t>
            </a:r>
            <a:r>
              <a:rPr lang="en-US" sz="2400" dirty="0"/>
              <a:t>(f, data=</a:t>
            </a:r>
            <a:r>
              <a:rPr lang="en-US" sz="2400" dirty="0" err="1"/>
              <a:t>train,hidden</a:t>
            </a:r>
            <a:r>
              <a:rPr lang="en-US" sz="2400" dirty="0"/>
              <a:t>=c(5,1),</a:t>
            </a:r>
            <a:r>
              <a:rPr lang="en-US" sz="2400" dirty="0" err="1"/>
              <a:t>err.fct</a:t>
            </a:r>
            <a:r>
              <a:rPr lang="en-US" sz="2400" dirty="0"/>
              <a:t> = "</a:t>
            </a:r>
            <a:r>
              <a:rPr lang="en-US" sz="2400" dirty="0" err="1"/>
              <a:t>ce</a:t>
            </a:r>
            <a:r>
              <a:rPr lang="en-US" sz="2400" dirty="0"/>
              <a:t>",</a:t>
            </a:r>
            <a:r>
              <a:rPr lang="en-US" sz="2400" dirty="0" err="1"/>
              <a:t>linear.output</a:t>
            </a:r>
            <a:r>
              <a:rPr lang="en-US" sz="2400" dirty="0"/>
              <a:t>=F)</a:t>
            </a:r>
          </a:p>
        </p:txBody>
      </p:sp>
    </p:spTree>
    <p:extLst>
      <p:ext uri="{BB962C8B-B14F-4D97-AF65-F5344CB8AC3E}">
        <p14:creationId xmlns:p14="http://schemas.microsoft.com/office/powerpoint/2010/main" val="133222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Patient Joe – proactive vs not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x-variables are scaled to mean zero an variance 1 </a:t>
            </a:r>
          </a:p>
          <a:p>
            <a:r>
              <a:rPr lang="en-CA" dirty="0"/>
              <a:t>Optimizer method “</a:t>
            </a:r>
            <a:r>
              <a:rPr lang="en-CA" dirty="0" err="1"/>
              <a:t>adam</a:t>
            </a:r>
            <a:r>
              <a:rPr lang="en-CA" dirty="0"/>
              <a:t>” uses learning rate </a:t>
            </a:r>
            <a:r>
              <a:rPr lang="en-CA" dirty="0" err="1"/>
              <a:t>lr</a:t>
            </a:r>
            <a:r>
              <a:rPr lang="en-CA" dirty="0"/>
              <a:t>=0.001 </a:t>
            </a:r>
            <a:r>
              <a:rPr lang="en-CA"/>
              <a:t>by default</a:t>
            </a:r>
            <a:endParaRPr lang="en-CA" dirty="0"/>
          </a:p>
          <a:p>
            <a:r>
              <a:rPr lang="en-CA" dirty="0"/>
              <a:t>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2351" y="3515240"/>
            <a:ext cx="8722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from </a:t>
            </a:r>
            <a:r>
              <a:rPr lang="en-CA" dirty="0" err="1"/>
              <a:t>keras.models</a:t>
            </a:r>
            <a:r>
              <a:rPr lang="en-CA" dirty="0"/>
              <a:t> import Sequential</a:t>
            </a:r>
          </a:p>
          <a:p>
            <a:r>
              <a:rPr lang="en-CA" dirty="0"/>
              <a:t>from </a:t>
            </a:r>
            <a:r>
              <a:rPr lang="en-CA" dirty="0" err="1"/>
              <a:t>keras.layers.core</a:t>
            </a:r>
            <a:r>
              <a:rPr lang="en-CA" dirty="0"/>
              <a:t> import Dense</a:t>
            </a:r>
          </a:p>
          <a:p>
            <a:r>
              <a:rPr lang="en-CA" dirty="0" err="1"/>
              <a:t>nn_model</a:t>
            </a:r>
            <a:r>
              <a:rPr lang="en-CA" dirty="0"/>
              <a:t> = Sequential() # create model</a:t>
            </a:r>
          </a:p>
          <a:p>
            <a:r>
              <a:rPr lang="en-CA" dirty="0"/>
              <a:t> </a:t>
            </a:r>
            <a:r>
              <a:rPr lang="en-CA" dirty="0" err="1"/>
              <a:t>nn_model.add</a:t>
            </a:r>
            <a:r>
              <a:rPr lang="en-CA" dirty="0"/>
              <a:t>(Dense(</a:t>
            </a:r>
            <a:r>
              <a:rPr lang="en-CA" dirty="0" err="1"/>
              <a:t>n_neurons</a:t>
            </a:r>
            <a:r>
              <a:rPr lang="en-CA" dirty="0"/>
              <a:t>, </a:t>
            </a:r>
            <a:r>
              <a:rPr lang="en-CA" dirty="0" err="1"/>
              <a:t>input_dim</a:t>
            </a:r>
            <a:r>
              <a:rPr lang="en-CA" dirty="0"/>
              <a:t>=1199, activation='</a:t>
            </a:r>
            <a:r>
              <a:rPr lang="en-CA" dirty="0" err="1"/>
              <a:t>relu</a:t>
            </a:r>
            <a:r>
              <a:rPr lang="en-CA" dirty="0"/>
              <a:t>')) # hidden layer</a:t>
            </a:r>
          </a:p>
          <a:p>
            <a:r>
              <a:rPr lang="en-CA" dirty="0"/>
              <a:t> </a:t>
            </a:r>
            <a:r>
              <a:rPr lang="en-CA" dirty="0" err="1"/>
              <a:t>nn_model.add</a:t>
            </a:r>
            <a:r>
              <a:rPr lang="en-CA" dirty="0"/>
              <a:t>(Dense(1, activation='sigmoid')) # output layer</a:t>
            </a:r>
          </a:p>
          <a:p>
            <a:r>
              <a:rPr lang="en-CA" dirty="0"/>
              <a:t> </a:t>
            </a:r>
            <a:r>
              <a:rPr lang="en-CA" dirty="0" err="1"/>
              <a:t>nn_model.compile</a:t>
            </a:r>
            <a:r>
              <a:rPr lang="en-CA" dirty="0"/>
              <a:t>(loss='</a:t>
            </a:r>
            <a:r>
              <a:rPr lang="en-CA" dirty="0" err="1"/>
              <a:t>binary_crossentropy</a:t>
            </a:r>
            <a:r>
              <a:rPr lang="en-CA" dirty="0"/>
              <a:t>', optimizer='</a:t>
            </a:r>
            <a:r>
              <a:rPr lang="en-CA" dirty="0" err="1"/>
              <a:t>adam</a:t>
            </a:r>
            <a:r>
              <a:rPr lang="en-CA" dirty="0"/>
              <a:t>', metrics=['accuracy'])</a:t>
            </a:r>
          </a:p>
          <a:p>
            <a:r>
              <a:rPr lang="en-CA" dirty="0"/>
              <a:t>output = </a:t>
            </a:r>
            <a:r>
              <a:rPr lang="en-CA" dirty="0" err="1"/>
              <a:t>nn_model.fit</a:t>
            </a:r>
            <a:r>
              <a:rPr lang="en-CA" dirty="0"/>
              <a:t>(</a:t>
            </a:r>
            <a:r>
              <a:rPr lang="en-CA" dirty="0" err="1"/>
              <a:t>Xtrain</a:t>
            </a:r>
            <a:r>
              <a:rPr lang="en-CA" dirty="0"/>
              <a:t>, </a:t>
            </a:r>
            <a:r>
              <a:rPr lang="en-CA" dirty="0" err="1"/>
              <a:t>Ytrain</a:t>
            </a:r>
            <a:r>
              <a:rPr lang="en-CA" dirty="0"/>
              <a:t>, epochs=100,  </a:t>
            </a:r>
            <a:r>
              <a:rPr lang="en-CA" dirty="0" err="1"/>
              <a:t>batch_size</a:t>
            </a:r>
            <a:r>
              <a:rPr lang="en-CA" dirty="0"/>
              <a:t>=1300)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0957" y="3377209"/>
            <a:ext cx="252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Number of x-variables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771" y="6102601"/>
            <a:ext cx="3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Number of y-variables  is 1 except for multi-class problems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964576" y="3648635"/>
            <a:ext cx="1422543" cy="67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34975" y="5007910"/>
            <a:ext cx="986320" cy="95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2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019D-20F7-48D5-8509-A325A26D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and Exploding Gradients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036E-2561-4339-BCD8-90CCB689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neural networks with many hidden layers, the numerical computations may suffer from a </a:t>
            </a:r>
            <a:r>
              <a:rPr lang="en-US" u="sng" dirty="0"/>
              <a:t>vanishing</a:t>
            </a:r>
            <a:r>
              <a:rPr lang="en-US" dirty="0"/>
              <a:t> or </a:t>
            </a:r>
            <a:r>
              <a:rPr lang="en-US" u="sng" dirty="0"/>
              <a:t>exploding</a:t>
            </a:r>
            <a:r>
              <a:rPr lang="en-US" dirty="0"/>
              <a:t> gradients 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292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63292" cy="1325563"/>
          </a:xfrm>
        </p:spPr>
        <p:txBody>
          <a:bodyPr/>
          <a:lstStyle/>
          <a:p>
            <a:r>
              <a:rPr lang="en-CA" dirty="0"/>
              <a:t>Patient Joe: accuracy and loss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63292" cy="4351338"/>
          </a:xfrm>
        </p:spPr>
        <p:txBody>
          <a:bodyPr/>
          <a:lstStyle/>
          <a:p>
            <a:r>
              <a:rPr lang="en-CA" dirty="0"/>
              <a:t>Accuracy/loss as a function of the number of nodes</a:t>
            </a:r>
          </a:p>
          <a:p>
            <a:endParaRPr lang="en-CA" dirty="0"/>
          </a:p>
          <a:p>
            <a:r>
              <a:rPr lang="en-CA" dirty="0"/>
              <a:t>Proactive vs not </a:t>
            </a:r>
          </a:p>
          <a:p>
            <a:r>
              <a:rPr lang="en-CA" dirty="0"/>
              <a:t>1 hidden layer</a:t>
            </a:r>
          </a:p>
          <a:p>
            <a:r>
              <a:rPr lang="en-CA" dirty="0"/>
              <a:t>100 epochs</a:t>
            </a:r>
          </a:p>
          <a:p>
            <a:endParaRPr lang="en-CA" dirty="0"/>
          </a:p>
          <a:p>
            <a:r>
              <a:rPr lang="en-CA" dirty="0"/>
              <a:t> </a:t>
            </a:r>
            <a:r>
              <a:rPr lang="en-CA" dirty="0" err="1"/>
              <a:t>test_acc</a:t>
            </a:r>
            <a:r>
              <a:rPr lang="en-CA" dirty="0"/>
              <a:t>=   .715517 for 20 nodes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012" y="-300565"/>
            <a:ext cx="5029243" cy="3657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011" y="3200309"/>
            <a:ext cx="5029243" cy="36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21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Patient Joe – proactive vs not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471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Adding a second hidden layer</a:t>
            </a:r>
          </a:p>
          <a:p>
            <a:r>
              <a:rPr lang="en-CA" dirty="0"/>
              <a:t>To avoid optimizing over the number of neurons in both layers, I specified that the first layer has twice as many nodes as the second</a:t>
            </a:r>
          </a:p>
          <a:p>
            <a:r>
              <a:rPr lang="en-CA" dirty="0"/>
              <a:t>This is not the only option, but if one layer has more neurons than it should be the first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7689" y="3960197"/>
            <a:ext cx="106037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from </a:t>
            </a:r>
            <a:r>
              <a:rPr lang="en-CA" dirty="0" err="1"/>
              <a:t>keras.models</a:t>
            </a:r>
            <a:r>
              <a:rPr lang="en-CA" dirty="0"/>
              <a:t> import Sequential</a:t>
            </a:r>
          </a:p>
          <a:p>
            <a:r>
              <a:rPr lang="en-CA" dirty="0"/>
              <a:t>from </a:t>
            </a:r>
            <a:r>
              <a:rPr lang="en-CA" dirty="0" err="1"/>
              <a:t>keras.layers.core</a:t>
            </a:r>
            <a:r>
              <a:rPr lang="en-CA" dirty="0"/>
              <a:t> import Dense</a:t>
            </a:r>
          </a:p>
          <a:p>
            <a:r>
              <a:rPr lang="en-CA" dirty="0" err="1"/>
              <a:t>nn_model</a:t>
            </a:r>
            <a:r>
              <a:rPr lang="en-CA" dirty="0"/>
              <a:t> = Sequential() # create model</a:t>
            </a:r>
          </a:p>
          <a:p>
            <a:r>
              <a:rPr lang="en-CA" dirty="0"/>
              <a:t> </a:t>
            </a:r>
            <a:r>
              <a:rPr lang="en-CA" dirty="0" err="1"/>
              <a:t>nn_model.add</a:t>
            </a:r>
            <a:r>
              <a:rPr lang="en-CA" dirty="0"/>
              <a:t>(Dense(</a:t>
            </a:r>
            <a:r>
              <a:rPr lang="en-CA" dirty="0">
                <a:solidFill>
                  <a:srgbClr val="FF0000"/>
                </a:solidFill>
              </a:rPr>
              <a:t>2*</a:t>
            </a:r>
            <a:r>
              <a:rPr lang="en-CA" dirty="0" err="1"/>
              <a:t>n_neurons</a:t>
            </a:r>
            <a:r>
              <a:rPr lang="en-CA" dirty="0"/>
              <a:t>, </a:t>
            </a:r>
            <a:r>
              <a:rPr lang="en-CA" dirty="0" err="1"/>
              <a:t>input_dim</a:t>
            </a:r>
            <a:r>
              <a:rPr lang="en-CA" dirty="0"/>
              <a:t>=1199, activation='</a:t>
            </a:r>
            <a:r>
              <a:rPr lang="en-CA" dirty="0" err="1"/>
              <a:t>relu</a:t>
            </a:r>
            <a:r>
              <a:rPr lang="en-CA" dirty="0"/>
              <a:t>')) # hidden layer</a:t>
            </a:r>
          </a:p>
          <a:p>
            <a:r>
              <a:rPr lang="en-CA" dirty="0" err="1">
                <a:solidFill>
                  <a:srgbClr val="FF0000"/>
                </a:solidFill>
              </a:rPr>
              <a:t>nn_model.add</a:t>
            </a:r>
            <a:r>
              <a:rPr lang="en-CA" dirty="0">
                <a:solidFill>
                  <a:srgbClr val="FF0000"/>
                </a:solidFill>
              </a:rPr>
              <a:t>(Dense(</a:t>
            </a:r>
            <a:r>
              <a:rPr lang="en-CA">
                <a:solidFill>
                  <a:srgbClr val="FF0000"/>
                </a:solidFill>
              </a:rPr>
              <a:t>n_neurons, </a:t>
            </a:r>
            <a:r>
              <a:rPr lang="en-CA" dirty="0">
                <a:solidFill>
                  <a:srgbClr val="FF0000"/>
                </a:solidFill>
              </a:rPr>
              <a:t>activation='</a:t>
            </a:r>
            <a:r>
              <a:rPr lang="en-CA" dirty="0" err="1">
                <a:solidFill>
                  <a:srgbClr val="FF0000"/>
                </a:solidFill>
              </a:rPr>
              <a:t>relu</a:t>
            </a:r>
            <a:r>
              <a:rPr lang="en-CA" dirty="0">
                <a:solidFill>
                  <a:srgbClr val="FF0000"/>
                </a:solidFill>
              </a:rPr>
              <a:t>')) # 2</a:t>
            </a:r>
            <a:r>
              <a:rPr lang="en-CA" baseline="30000" dirty="0">
                <a:solidFill>
                  <a:srgbClr val="FF0000"/>
                </a:solidFill>
              </a:rPr>
              <a:t>nd</a:t>
            </a:r>
            <a:r>
              <a:rPr lang="en-CA" dirty="0">
                <a:solidFill>
                  <a:srgbClr val="FF0000"/>
                </a:solidFill>
              </a:rPr>
              <a:t>  hidden layer</a:t>
            </a:r>
          </a:p>
          <a:p>
            <a:r>
              <a:rPr lang="en-CA" dirty="0"/>
              <a:t> </a:t>
            </a:r>
            <a:r>
              <a:rPr lang="en-CA" dirty="0" err="1"/>
              <a:t>nn_model.add</a:t>
            </a:r>
            <a:r>
              <a:rPr lang="en-CA" dirty="0"/>
              <a:t>(Dense(1, activation='sigmoid')) # output layer</a:t>
            </a:r>
          </a:p>
          <a:p>
            <a:r>
              <a:rPr lang="en-CA" dirty="0"/>
              <a:t> </a:t>
            </a:r>
            <a:r>
              <a:rPr lang="en-CA" dirty="0" err="1"/>
              <a:t>nn_model.compile</a:t>
            </a:r>
            <a:r>
              <a:rPr lang="en-CA" dirty="0"/>
              <a:t>(loss='</a:t>
            </a:r>
            <a:r>
              <a:rPr lang="en-CA" dirty="0" err="1"/>
              <a:t>binary_crossentropy</a:t>
            </a:r>
            <a:r>
              <a:rPr lang="en-CA" dirty="0"/>
              <a:t>', optimizer='</a:t>
            </a:r>
            <a:r>
              <a:rPr lang="en-CA" dirty="0" err="1"/>
              <a:t>adam</a:t>
            </a:r>
            <a:r>
              <a:rPr lang="en-CA" dirty="0"/>
              <a:t>', metrics=['accuracy'])</a:t>
            </a:r>
          </a:p>
          <a:p>
            <a:r>
              <a:rPr lang="en-CA" dirty="0"/>
              <a:t>output = </a:t>
            </a:r>
            <a:r>
              <a:rPr lang="en-CA" dirty="0" err="1"/>
              <a:t>nn_model.fit</a:t>
            </a:r>
            <a:r>
              <a:rPr lang="en-CA" dirty="0"/>
              <a:t>(</a:t>
            </a:r>
            <a:r>
              <a:rPr lang="en-CA" dirty="0" err="1"/>
              <a:t>Xtrain</a:t>
            </a:r>
            <a:r>
              <a:rPr lang="en-CA" dirty="0"/>
              <a:t>, </a:t>
            </a:r>
            <a:r>
              <a:rPr lang="en-CA" dirty="0" err="1"/>
              <a:t>Ytrain</a:t>
            </a:r>
            <a:r>
              <a:rPr lang="en-CA" dirty="0"/>
              <a:t>, epochs=100,  </a:t>
            </a:r>
            <a:r>
              <a:rPr lang="en-CA" dirty="0" err="1"/>
              <a:t>batch_size</a:t>
            </a:r>
            <a:r>
              <a:rPr lang="en-CA" dirty="0"/>
              <a:t>=1300)</a:t>
            </a:r>
          </a:p>
        </p:txBody>
      </p:sp>
    </p:spTree>
    <p:extLst>
      <p:ext uri="{BB962C8B-B14F-4D97-AF65-F5344CB8AC3E}">
        <p14:creationId xmlns:p14="http://schemas.microsoft.com/office/powerpoint/2010/main" val="1262596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63292" cy="1325563"/>
          </a:xfrm>
        </p:spPr>
        <p:txBody>
          <a:bodyPr/>
          <a:lstStyle/>
          <a:p>
            <a:r>
              <a:rPr lang="en-CA" dirty="0"/>
              <a:t>Patient Joe: accuracy and loss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63292" cy="4351338"/>
          </a:xfrm>
        </p:spPr>
        <p:txBody>
          <a:bodyPr/>
          <a:lstStyle/>
          <a:p>
            <a:r>
              <a:rPr lang="en-CA" dirty="0"/>
              <a:t>Accuracy/loss as a function of the number of nodes</a:t>
            </a:r>
          </a:p>
          <a:p>
            <a:r>
              <a:rPr lang="en-CA" dirty="0"/>
              <a:t>Proactive vs not </a:t>
            </a:r>
          </a:p>
          <a:p>
            <a:r>
              <a:rPr lang="en-CA" dirty="0"/>
              <a:t>2 hidden layers</a:t>
            </a:r>
          </a:p>
          <a:p>
            <a:r>
              <a:rPr lang="en-CA" dirty="0"/>
              <a:t>100 epochs</a:t>
            </a:r>
          </a:p>
          <a:p>
            <a:endParaRPr lang="en-CA" dirty="0"/>
          </a:p>
          <a:p>
            <a:r>
              <a:rPr lang="en-CA" dirty="0"/>
              <a:t> </a:t>
            </a:r>
            <a:r>
              <a:rPr lang="en-CA" dirty="0" err="1"/>
              <a:t>test_acc</a:t>
            </a:r>
            <a:r>
              <a:rPr lang="en-CA" dirty="0"/>
              <a:t>=  .738506 for neuron=5</a:t>
            </a:r>
          </a:p>
          <a:p>
            <a:pPr lvl="1"/>
            <a:r>
              <a:rPr lang="en-CA" dirty="0"/>
              <a:t>10 nodes in the first layer</a:t>
            </a:r>
          </a:p>
          <a:p>
            <a:pPr lvl="1"/>
            <a:r>
              <a:rPr lang="en-CA" dirty="0"/>
              <a:t>5 nodes in the second layer</a:t>
            </a:r>
          </a:p>
          <a:p>
            <a:pPr lvl="1"/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21" y="-228646"/>
            <a:ext cx="5029243" cy="3657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524" y="3375299"/>
            <a:ext cx="4788635" cy="34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4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7843463" cy="1325563"/>
          </a:xfrm>
        </p:spPr>
        <p:txBody>
          <a:bodyPr/>
          <a:lstStyle/>
          <a:p>
            <a:r>
              <a:rPr lang="en-CA" dirty="0"/>
              <a:t>Patient Joe: without scaling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5963292" cy="4595723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Proactive vs not </a:t>
            </a:r>
          </a:p>
          <a:p>
            <a:r>
              <a:rPr lang="en-CA" dirty="0"/>
              <a:t>2 hidden layers</a:t>
            </a:r>
          </a:p>
          <a:p>
            <a:r>
              <a:rPr lang="en-CA" dirty="0"/>
              <a:t>100 epochs</a:t>
            </a:r>
          </a:p>
          <a:p>
            <a:r>
              <a:rPr lang="en-CA" dirty="0"/>
              <a:t> unscaled </a:t>
            </a:r>
            <a:r>
              <a:rPr lang="en-CA" dirty="0" err="1"/>
              <a:t>test_acc</a:t>
            </a:r>
            <a:r>
              <a:rPr lang="en-CA" dirty="0"/>
              <a:t>= .781609    for neuron=5</a:t>
            </a:r>
          </a:p>
          <a:p>
            <a:pPr lvl="1"/>
            <a:r>
              <a:rPr lang="en-CA" dirty="0"/>
              <a:t>10 nodes in the first layer</a:t>
            </a:r>
          </a:p>
          <a:p>
            <a:pPr lvl="1"/>
            <a:r>
              <a:rPr lang="en-CA" dirty="0"/>
              <a:t>5 nodes in the second layer</a:t>
            </a:r>
          </a:p>
          <a:p>
            <a:r>
              <a:rPr lang="en-CA" dirty="0"/>
              <a:t>Surprisingly, unscaled test accuracy is higher </a:t>
            </a:r>
          </a:p>
          <a:p>
            <a:r>
              <a:rPr lang="en-CA" dirty="0"/>
              <a:t>Explanation: Indicator variables do not require scaling. The only non-indicator variables is “number of words”. We know this is a key variable. By not scaling, we have inadvertently helped neural networks.</a:t>
            </a:r>
          </a:p>
          <a:p>
            <a:pPr lvl="1"/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83" y="1993186"/>
            <a:ext cx="5178393" cy="37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72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Deep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Neural networks have been around since the 1980’s and were not super-competitive</a:t>
            </a:r>
          </a:p>
          <a:p>
            <a:r>
              <a:rPr lang="en-NZ" dirty="0"/>
              <a:t>However, recently (~2009) neural networks have started to outperform all other learning algorithms</a:t>
            </a:r>
          </a:p>
          <a:p>
            <a:pPr lvl="1"/>
            <a:r>
              <a:rPr lang="en-NZ" dirty="0"/>
              <a:t>Started in image analysis</a:t>
            </a:r>
          </a:p>
          <a:p>
            <a:pPr lvl="1"/>
            <a:r>
              <a:rPr lang="en-NZ" dirty="0"/>
              <a:t>New name: “deep learning”</a:t>
            </a:r>
          </a:p>
          <a:p>
            <a:r>
              <a:rPr lang="en-US" dirty="0"/>
              <a:t>Usually, “deep learning” refers a neural network with</a:t>
            </a:r>
          </a:p>
          <a:p>
            <a:pPr lvl="1"/>
            <a:r>
              <a:rPr lang="en-US" dirty="0"/>
              <a:t>Multiple hidden layers</a:t>
            </a:r>
          </a:p>
          <a:p>
            <a:pPr lvl="1"/>
            <a:r>
              <a:rPr lang="en-US" dirty="0"/>
              <a:t>Large data set</a:t>
            </a:r>
            <a:endParaRPr lang="en-NZ" dirty="0"/>
          </a:p>
          <a:p>
            <a:r>
              <a:rPr lang="en-NZ" dirty="0"/>
              <a:t>The sudden success is probably due to the ability to handle larger data sets after some computational advances:</a:t>
            </a:r>
          </a:p>
          <a:p>
            <a:pPr lvl="1"/>
            <a:r>
              <a:rPr lang="en-NZ" dirty="0"/>
              <a:t>For image analysis, an additional pre-processing step was added reducing computational complexity</a:t>
            </a:r>
          </a:p>
          <a:p>
            <a:pPr lvl="1"/>
            <a:r>
              <a:rPr lang="en-NZ" dirty="0"/>
              <a:t>Running computations on a graphics chip made computations faster</a:t>
            </a:r>
          </a:p>
          <a:p>
            <a:r>
              <a:rPr lang="en-NZ" dirty="0"/>
              <a:t>This is a very active area of research and insight in the success of deep learning is preliminary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425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019D-20F7-48D5-8509-A325A26D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and Exploding Gradients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036E-2561-4339-BCD8-90CCB689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6116"/>
            <a:ext cx="10515600" cy="3446759"/>
          </a:xfrm>
        </p:spPr>
        <p:txBody>
          <a:bodyPr>
            <a:normAutofit/>
          </a:bodyPr>
          <a:lstStyle/>
          <a:p>
            <a:r>
              <a:rPr lang="en-US" dirty="0"/>
              <a:t>Consider one path through a neural network with three hidden 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where         is the derivative of the activation function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756C6-53D0-44CF-ADCA-A4214240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57" y="1567023"/>
            <a:ext cx="9433677" cy="122049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EEBE6E3-41A0-4260-B401-B9048E83D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155" y="4097866"/>
            <a:ext cx="165357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3674BC-463A-4DE7-AC74-6B5A638F1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185338"/>
              </p:ext>
            </p:extLst>
          </p:nvPr>
        </p:nvGraphicFramePr>
        <p:xfrm>
          <a:off x="2632816" y="3441677"/>
          <a:ext cx="6926367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32200" imgH="889000" progId="Equation.DSMT4">
                  <p:embed/>
                </p:oleObj>
              </mc:Choice>
              <mc:Fallback>
                <p:oleObj name="Equation" r:id="rId3" imgW="3632200" imgH="889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816" y="3441677"/>
                        <a:ext cx="6926367" cy="169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37737E2-918C-4576-B060-17FE47E14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624740"/>
              </p:ext>
            </p:extLst>
          </p:nvPr>
        </p:nvGraphicFramePr>
        <p:xfrm>
          <a:off x="2118679" y="5132365"/>
          <a:ext cx="7762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F3674BC-463A-4DE7-AC74-6B5A638F1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679" y="5132365"/>
                        <a:ext cx="776287" cy="38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43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019D-20F7-48D5-8509-A325A26D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and Exploding Gradients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036E-2561-4339-BCD8-90CCB689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6116"/>
            <a:ext cx="10515600" cy="3446759"/>
          </a:xfrm>
        </p:spPr>
        <p:txBody>
          <a:bodyPr>
            <a:normAutofit/>
          </a:bodyPr>
          <a:lstStyle/>
          <a:p>
            <a:r>
              <a:rPr lang="en-US" dirty="0"/>
              <a:t>If the chain is long enough, and the derivative is small (&lt;1), the product will “vanish” (numerically zero)</a:t>
            </a:r>
          </a:p>
          <a:p>
            <a:r>
              <a:rPr lang="en-US" dirty="0"/>
              <a:t>Likewise, if the derivative is large (&gt;1), the product will “explode”. This is less common.</a:t>
            </a:r>
          </a:p>
          <a:p>
            <a:r>
              <a:rPr lang="en-US" dirty="0"/>
              <a:t>The problem does not arise for </a:t>
            </a:r>
            <a:r>
              <a:rPr lang="en-US" dirty="0" err="1"/>
              <a:t>ReLU</a:t>
            </a:r>
            <a:r>
              <a:rPr lang="en-US" dirty="0"/>
              <a:t> as its derivative is always 0 or 1. (However, 0 leads to the “dying” node problem)</a:t>
            </a: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EBE6E3-41A0-4260-B401-B9048E83D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155" y="4097866"/>
            <a:ext cx="165357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3674BC-463A-4DE7-AC74-6B5A638F1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135078"/>
              </p:ext>
            </p:extLst>
          </p:nvPr>
        </p:nvGraphicFramePr>
        <p:xfrm>
          <a:off x="2804655" y="1748576"/>
          <a:ext cx="60071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431640" progId="Equation.DSMT4">
                  <p:embed/>
                </p:oleObj>
              </mc:Choice>
              <mc:Fallback>
                <p:oleObj name="Equation" r:id="rId2" imgW="314928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F3674BC-463A-4DE7-AC74-6B5A638F1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655" y="1748576"/>
                        <a:ext cx="6007100" cy="820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17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5BE5-3075-4534-B5F9-2C015B3B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5486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Activation Function </a:t>
            </a:r>
            <a:br>
              <a:rPr lang="en-US" dirty="0"/>
            </a:br>
            <a:r>
              <a:rPr lang="en-US" dirty="0"/>
              <a:t>Derivatives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DC72-785D-4CE5-BB1B-E0B0E2EE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6177"/>
            <a:ext cx="2789365" cy="4020785"/>
          </a:xfrm>
        </p:spPr>
        <p:txBody>
          <a:bodyPr>
            <a:normAutofit/>
          </a:bodyPr>
          <a:lstStyle/>
          <a:p>
            <a:r>
              <a:rPr lang="en-US" dirty="0"/>
              <a:t>For logistic and tanh, very large or very small values for z make the vanishing gradient problem worse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F53A4-50F5-478A-9E0F-CF5FEB80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565" y="232533"/>
            <a:ext cx="8278380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760-0364-454E-A561-55DA66DA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initialization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2EA5-852F-440D-BDCB-AB84BEB9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Neural networks initialize with random weights   </a:t>
            </a:r>
          </a:p>
          <a:p>
            <a:r>
              <a:rPr lang="en-US" dirty="0"/>
              <a:t>Neural networks are sensitive to weight initialization</a:t>
            </a:r>
          </a:p>
          <a:p>
            <a:r>
              <a:rPr lang="en-US" dirty="0"/>
              <a:t>One can show that the variance increases from layer to layer by a factor of </a:t>
            </a:r>
            <a:r>
              <a:rPr lang="en-US" dirty="0" err="1"/>
              <a:t>fan</a:t>
            </a:r>
            <a:r>
              <a:rPr lang="en-US" baseline="-25000" dirty="0" err="1"/>
              <a:t>in</a:t>
            </a:r>
            <a:r>
              <a:rPr lang="en-US" dirty="0"/>
              <a:t>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fan</a:t>
            </a:r>
            <a:r>
              <a:rPr lang="en-US" baseline="-25000" dirty="0" err="1"/>
              <a:t>in</a:t>
            </a:r>
            <a:r>
              <a:rPr lang="en-US" dirty="0"/>
              <a:t> is the number of arrows (except the intercept arrow) coming into z (calculation details in book)</a:t>
            </a:r>
          </a:p>
          <a:p>
            <a:r>
              <a:rPr lang="en-CA" dirty="0"/>
              <a:t>Large variances are a problem because the probability of very large and very small values increases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26D1200-4D29-4DF1-AA0B-FFD07E516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509491"/>
              </p:ext>
            </p:extLst>
          </p:nvPr>
        </p:nvGraphicFramePr>
        <p:xfrm>
          <a:off x="1676400" y="3668539"/>
          <a:ext cx="43227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228600" progId="Equation.DSMT4">
                  <p:embed/>
                </p:oleObj>
              </mc:Choice>
              <mc:Fallback>
                <p:oleObj name="Equation" r:id="rId2" imgW="1549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6400" y="3668539"/>
                        <a:ext cx="43227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D3AB08B-39C4-40EE-BD79-450594D26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916120"/>
              </p:ext>
            </p:extLst>
          </p:nvPr>
        </p:nvGraphicFramePr>
        <p:xfrm>
          <a:off x="8345310" y="1690688"/>
          <a:ext cx="2106745" cy="60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45310" y="1690688"/>
                        <a:ext cx="2106745" cy="601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65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760-0364-454E-A561-55DA66DA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initialization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2EA5-852F-440D-BDCB-AB84BEB9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For many activation functions (not: </a:t>
            </a:r>
            <a:r>
              <a:rPr lang="en-CA" dirty="0" err="1"/>
              <a:t>ReLU</a:t>
            </a:r>
            <a:r>
              <a:rPr lang="en-CA" dirty="0"/>
              <a:t>) large values have very small slopes</a:t>
            </a:r>
          </a:p>
          <a:p>
            <a:r>
              <a:rPr lang="en-CA" dirty="0"/>
              <a:t>This creates vanishing gradients</a:t>
            </a:r>
          </a:p>
          <a:p>
            <a:r>
              <a:rPr lang="en-CA" dirty="0"/>
              <a:t>To compensate, for symmetrical activation functions initialize weights as follows: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is called the </a:t>
            </a:r>
            <a:r>
              <a:rPr lang="en-CA" dirty="0" err="1"/>
              <a:t>Glorot</a:t>
            </a:r>
            <a:r>
              <a:rPr lang="en-CA" dirty="0"/>
              <a:t>/ Xavier initialization</a:t>
            </a:r>
          </a:p>
          <a:p>
            <a:r>
              <a:rPr lang="en-CA" dirty="0" err="1"/>
              <a:t>ReLU</a:t>
            </a:r>
            <a:r>
              <a:rPr lang="en-CA" dirty="0"/>
              <a:t> is not symmetrical. A slightly different factor is used (see book)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DAFB751-2803-4B9A-9F7F-3D5377EDC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905121"/>
              </p:ext>
            </p:extLst>
          </p:nvPr>
        </p:nvGraphicFramePr>
        <p:xfrm>
          <a:off x="7083921" y="4111830"/>
          <a:ext cx="1868132" cy="533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03040" progId="Equation.DSMT4">
                  <p:embed/>
                </p:oleObj>
              </mc:Choice>
              <mc:Fallback>
                <p:oleObj name="Equation" r:id="rId2" imgW="71100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D3AB08B-39C4-40EE-BD79-450594D26F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3921" y="4111830"/>
                        <a:ext cx="1868132" cy="533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015779C-83D5-4D4D-8D9D-1AE69F840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242448"/>
              </p:ext>
            </p:extLst>
          </p:nvPr>
        </p:nvGraphicFramePr>
        <p:xfrm>
          <a:off x="2814041" y="3769187"/>
          <a:ext cx="1868133" cy="1029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482400" progId="Equation.DSMT4">
                  <p:embed/>
                </p:oleObj>
              </mc:Choice>
              <mc:Fallback>
                <p:oleObj name="Equation" r:id="rId4" imgW="87624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DAFB751-2803-4B9A-9F7F-3D5377EDC7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4041" y="3769187"/>
                        <a:ext cx="1868133" cy="1029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8E17E8-55E4-400D-84B1-22451B7EBE05}"/>
              </a:ext>
            </a:extLst>
          </p:cNvPr>
          <p:cNvSpPr txBox="1"/>
          <p:nvPr/>
        </p:nvSpPr>
        <p:spPr>
          <a:xfrm>
            <a:off x="5371081" y="4167392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84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assumed that forward and backward passes use all the observations </a:t>
            </a:r>
          </a:p>
          <a:p>
            <a:r>
              <a:rPr lang="en-CA" dirty="0"/>
              <a:t>We can split the data into random subsets called “batches” or “mini-batches” </a:t>
            </a:r>
          </a:p>
          <a:p>
            <a:r>
              <a:rPr lang="en-CA" dirty="0"/>
              <a:t>One iteration refers to a forward/backward pass of one batch. The next iteration uses the next batch, until all batches have been used</a:t>
            </a:r>
          </a:p>
          <a:p>
            <a:r>
              <a:rPr lang="en-CA" dirty="0"/>
              <a:t>One forward and backward pass of </a:t>
            </a:r>
            <a:r>
              <a:rPr lang="en-CA" u="sng" dirty="0"/>
              <a:t>all</a:t>
            </a:r>
            <a:r>
              <a:rPr lang="en-CA" dirty="0"/>
              <a:t> observations is called one epoch</a:t>
            </a:r>
          </a:p>
          <a:p>
            <a:pPr lvl="1"/>
            <a:r>
              <a:rPr lang="en-CA" dirty="0"/>
              <a:t>i.e. one forward/backward pass with all batches, one batch at a time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09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2178</Words>
  <Application>Microsoft Office PowerPoint</Application>
  <PresentationFormat>Widescreen</PresentationFormat>
  <Paragraphs>376</Paragraphs>
  <Slides>34</Slides>
  <Notes>6</Notes>
  <HiddenSlides>7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Equation</vt:lpstr>
      <vt:lpstr>Neural Networks</vt:lpstr>
      <vt:lpstr>Overview</vt:lpstr>
      <vt:lpstr>Vanishing and Exploding Gradients</vt:lpstr>
      <vt:lpstr>Vanishing and Exploding Gradients</vt:lpstr>
      <vt:lpstr>Vanishing and Exploding Gradients</vt:lpstr>
      <vt:lpstr>Activation Function  Derivatives</vt:lpstr>
      <vt:lpstr>Weight initialization</vt:lpstr>
      <vt:lpstr>Weight initialization</vt:lpstr>
      <vt:lpstr>Stochastic gradient descent</vt:lpstr>
      <vt:lpstr>Stochastic gradient descent</vt:lpstr>
      <vt:lpstr>Dropout</vt:lpstr>
      <vt:lpstr>Weight-decay Regularization</vt:lpstr>
      <vt:lpstr>Weight-decay Regularization</vt:lpstr>
      <vt:lpstr>Practical issues</vt:lpstr>
      <vt:lpstr>Example: predicting the value of a poker hand</vt:lpstr>
      <vt:lpstr>Value of a poker hand</vt:lpstr>
      <vt:lpstr>Bar chart of the outcome classes</vt:lpstr>
      <vt:lpstr>Splitting into training/validation/test data </vt:lpstr>
      <vt:lpstr>Splitting into training and validation data</vt:lpstr>
      <vt:lpstr>Tuning</vt:lpstr>
      <vt:lpstr>Tuning the learning rate</vt:lpstr>
      <vt:lpstr>Tuning alpha (regularization)</vt:lpstr>
      <vt:lpstr>Tuning the number of layers and nodes</vt:lpstr>
      <vt:lpstr>Prediction on the test data</vt:lpstr>
      <vt:lpstr>Prediction on the test data</vt:lpstr>
      <vt:lpstr>Prediction on the test data: results</vt:lpstr>
      <vt:lpstr>R implementations</vt:lpstr>
      <vt:lpstr>R Syntax of neural net</vt:lpstr>
      <vt:lpstr>Patient Joe – proactive vs not </vt:lpstr>
      <vt:lpstr>Patient Joe: accuracy and loss</vt:lpstr>
      <vt:lpstr>Patient Joe – proactive vs not </vt:lpstr>
      <vt:lpstr>Patient Joe: accuracy and loss</vt:lpstr>
      <vt:lpstr>Patient Joe: without scaling</vt:lpstr>
      <vt:lpstr>Deep learning 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Matthias schonlau</dc:creator>
  <cp:lastModifiedBy>Matthias Schonlau</cp:lastModifiedBy>
  <cp:revision>560</cp:revision>
  <dcterms:created xsi:type="dcterms:W3CDTF">2016-05-17T23:08:39Z</dcterms:created>
  <dcterms:modified xsi:type="dcterms:W3CDTF">2024-09-24T14:08:49Z</dcterms:modified>
</cp:coreProperties>
</file>